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3" r:id="rId4"/>
    <p:sldId id="280" r:id="rId5"/>
    <p:sldId id="264" r:id="rId6"/>
    <p:sldId id="265" r:id="rId7"/>
    <p:sldId id="266" r:id="rId8"/>
    <p:sldId id="267" r:id="rId9"/>
    <p:sldId id="258" r:id="rId10"/>
    <p:sldId id="259" r:id="rId11"/>
    <p:sldId id="260" r:id="rId12"/>
    <p:sldId id="261" r:id="rId13"/>
    <p:sldId id="262" r:id="rId14"/>
    <p:sldId id="268" r:id="rId15"/>
    <p:sldId id="269" r:id="rId16"/>
    <p:sldId id="270" r:id="rId17"/>
    <p:sldId id="271" r:id="rId18"/>
    <p:sldId id="272" r:id="rId19"/>
    <p:sldId id="273" r:id="rId20"/>
    <p:sldId id="274" r:id="rId21"/>
    <p:sldId id="275" r:id="rId22"/>
    <p:sldId id="276" r:id="rId23"/>
    <p:sldId id="277" r:id="rId24"/>
    <p:sldId id="279" r:id="rId25"/>
    <p:sldId id="278" r:id="rId26"/>
    <p:sldId id="281" r:id="rId27"/>
    <p:sldId id="282" r:id="rId28"/>
    <p:sldId id="283" r:id="rId29"/>
    <p:sldId id="284" r:id="rId3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AE072-E4C8-41D7-A9D4-EA5AC3B6B105}" type="datetimeFigureOut">
              <a:rPr lang="id-ID" smtClean="0"/>
              <a:t>28/02/2020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06644-03BA-47C0-B372-CF1D444727E8}" type="slidenum">
              <a:rPr lang="id-ID" smtClean="0"/>
              <a:t>‹#›</a:t>
            </a:fld>
            <a:endParaRPr lang="id-ID"/>
          </a:p>
        </p:txBody>
      </p:sp>
    </p:spTree>
    <p:extLst>
      <p:ext uri="{BB962C8B-B14F-4D97-AF65-F5344CB8AC3E}">
        <p14:creationId xmlns:p14="http://schemas.microsoft.com/office/powerpoint/2010/main" val="262687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1406644-03BA-47C0-B372-CF1D444727E8}" type="slidenum">
              <a:rPr lang="id-ID" smtClean="0"/>
              <a:t>17</a:t>
            </a:fld>
            <a:endParaRPr lang="id-ID"/>
          </a:p>
        </p:txBody>
      </p:sp>
    </p:spTree>
    <p:extLst>
      <p:ext uri="{BB962C8B-B14F-4D97-AF65-F5344CB8AC3E}">
        <p14:creationId xmlns:p14="http://schemas.microsoft.com/office/powerpoint/2010/main" val="168291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D44B03B-EEE2-4145-8E12-60927E38839B}"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122533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D44B03B-EEE2-4145-8E12-60927E38839B}"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190061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D44B03B-EEE2-4145-8E12-60927E38839B}"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50165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D44B03B-EEE2-4145-8E12-60927E38839B}"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227198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4B03B-EEE2-4145-8E12-60927E38839B}"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416095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D44B03B-EEE2-4145-8E12-60927E38839B}" type="datetimeFigureOut">
              <a:rPr lang="id-ID" smtClean="0"/>
              <a:t>28/02/2020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24604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D44B03B-EEE2-4145-8E12-60927E38839B}" type="datetimeFigureOut">
              <a:rPr lang="id-ID" smtClean="0"/>
              <a:t>28/02/2020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97167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D44B03B-EEE2-4145-8E12-60927E38839B}" type="datetimeFigureOut">
              <a:rPr lang="id-ID" smtClean="0"/>
              <a:t>28/02/2020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221121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4B03B-EEE2-4145-8E12-60927E38839B}" type="datetimeFigureOut">
              <a:rPr lang="id-ID" smtClean="0"/>
              <a:t>28/02/2020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119347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4B03B-EEE2-4145-8E12-60927E38839B}" type="datetimeFigureOut">
              <a:rPr lang="id-ID" smtClean="0"/>
              <a:t>28/02/2020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47669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4B03B-EEE2-4145-8E12-60927E38839B}" type="datetimeFigureOut">
              <a:rPr lang="id-ID" smtClean="0"/>
              <a:t>28/02/2020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6058F2-5F4F-49BB-89B2-DBC5DD101CCC}" type="slidenum">
              <a:rPr lang="id-ID" smtClean="0"/>
              <a:t>‹#›</a:t>
            </a:fld>
            <a:endParaRPr lang="id-ID"/>
          </a:p>
        </p:txBody>
      </p:sp>
    </p:spTree>
    <p:extLst>
      <p:ext uri="{BB962C8B-B14F-4D97-AF65-F5344CB8AC3E}">
        <p14:creationId xmlns:p14="http://schemas.microsoft.com/office/powerpoint/2010/main" val="219434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4B03B-EEE2-4145-8E12-60927E38839B}" type="datetimeFigureOut">
              <a:rPr lang="id-ID" smtClean="0"/>
              <a:t>28/02/2020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058F2-5F4F-49BB-89B2-DBC5DD101CCC}" type="slidenum">
              <a:rPr lang="id-ID" smtClean="0"/>
              <a:t>‹#›</a:t>
            </a:fld>
            <a:endParaRPr lang="id-ID"/>
          </a:p>
        </p:txBody>
      </p:sp>
    </p:spTree>
    <p:extLst>
      <p:ext uri="{BB962C8B-B14F-4D97-AF65-F5344CB8AC3E}">
        <p14:creationId xmlns:p14="http://schemas.microsoft.com/office/powerpoint/2010/main" val="104408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1470025"/>
          </a:xfrm>
        </p:spPr>
        <p:txBody>
          <a:bodyPr>
            <a:normAutofit/>
          </a:bodyPr>
          <a:lstStyle/>
          <a:p>
            <a:r>
              <a:rPr lang="id-ID" sz="4000" dirty="0">
                <a:latin typeface="Aharoni" pitchFamily="2" charset="-79"/>
                <a:cs typeface="Aharoni" pitchFamily="2" charset="-79"/>
              </a:rPr>
              <a:t>PENINGKATAN KOMUNIKASI YANG EFEKTIF</a:t>
            </a:r>
          </a:p>
        </p:txBody>
      </p:sp>
      <p:sp>
        <p:nvSpPr>
          <p:cNvPr id="3" name="Subtitle 2"/>
          <p:cNvSpPr>
            <a:spLocks noGrp="1"/>
          </p:cNvSpPr>
          <p:nvPr>
            <p:ph type="subTitle" idx="1"/>
          </p:nvPr>
        </p:nvSpPr>
        <p:spPr>
          <a:xfrm>
            <a:off x="1187624" y="4365104"/>
            <a:ext cx="7304856" cy="1752600"/>
          </a:xfrm>
        </p:spPr>
        <p:txBody>
          <a:bodyPr>
            <a:normAutofit/>
          </a:bodyPr>
          <a:lstStyle/>
          <a:p>
            <a:r>
              <a:rPr lang="id-ID" sz="2800" dirty="0" smtClean="0">
                <a:solidFill>
                  <a:schemeClr val="tx1"/>
                </a:solidFill>
                <a:latin typeface="Agency FB" pitchFamily="34" charset="0"/>
                <a:cs typeface="Aharoni" pitchFamily="2" charset="-79"/>
              </a:rPr>
              <a:t>Maria Putri Sari Utami, M.Kep.</a:t>
            </a:r>
          </a:p>
          <a:p>
            <a:r>
              <a:rPr lang="en-US" sz="2800" dirty="0" smtClean="0">
                <a:solidFill>
                  <a:schemeClr val="tx1"/>
                </a:solidFill>
                <a:latin typeface="Agency FB" pitchFamily="34" charset="0"/>
                <a:cs typeface="Aharoni" pitchFamily="2" charset="-79"/>
              </a:rPr>
              <a:t>SEKOLAH TINGGI ILMU KESEHATAN </a:t>
            </a:r>
            <a:r>
              <a:rPr lang="id-ID" sz="2800" dirty="0" smtClean="0">
                <a:solidFill>
                  <a:schemeClr val="tx1"/>
                </a:solidFill>
                <a:latin typeface="Agency FB" pitchFamily="34" charset="0"/>
                <a:cs typeface="Aharoni" pitchFamily="2" charset="-79"/>
              </a:rPr>
              <a:t>NOTOKUSUMO</a:t>
            </a:r>
            <a:endParaRPr lang="id-ID" sz="2800" dirty="0" smtClean="0">
              <a:solidFill>
                <a:schemeClr val="tx1"/>
              </a:solidFill>
              <a:latin typeface="Agency FB" pitchFamily="34" charset="0"/>
              <a:cs typeface="Aharoni" pitchFamily="2" charset="-79"/>
            </a:endParaRPr>
          </a:p>
          <a:p>
            <a:r>
              <a:rPr lang="id-ID" sz="2800" dirty="0" smtClean="0">
                <a:solidFill>
                  <a:schemeClr val="tx1"/>
                </a:solidFill>
                <a:latin typeface="Agency FB" pitchFamily="34" charset="0"/>
                <a:cs typeface="Aharoni" pitchFamily="2" charset="-79"/>
              </a:rPr>
              <a:t>Yogyakarta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988840"/>
            <a:ext cx="2884909" cy="218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904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lgn="just">
              <a:buNone/>
            </a:pPr>
            <a:r>
              <a:rPr lang="id-ID" dirty="0" smtClean="0">
                <a:latin typeface="Arial" pitchFamily="34" charset="0"/>
                <a:cs typeface="Arial" pitchFamily="34" charset="0"/>
              </a:rPr>
              <a:t>Komunikasi dapat berbentuk :</a:t>
            </a:r>
          </a:p>
          <a:p>
            <a:pPr marL="514350" indent="-514350" algn="just">
              <a:buFont typeface="+mj-lt"/>
              <a:buAutoNum type="arabicPeriod"/>
            </a:pPr>
            <a:r>
              <a:rPr lang="id-ID" dirty="0" smtClean="0">
                <a:latin typeface="Arial" pitchFamily="34" charset="0"/>
                <a:cs typeface="Arial" pitchFamily="34" charset="0"/>
              </a:rPr>
              <a:t>elektronik,</a:t>
            </a:r>
          </a:p>
          <a:p>
            <a:pPr marL="514350" indent="-514350" algn="just">
              <a:buFont typeface="+mj-lt"/>
              <a:buAutoNum type="arabicPeriod"/>
            </a:pPr>
            <a:r>
              <a:rPr lang="id-ID" dirty="0" smtClean="0">
                <a:latin typeface="Arial" pitchFamily="34" charset="0"/>
                <a:cs typeface="Arial" pitchFamily="34" charset="0"/>
              </a:rPr>
              <a:t>lisan, atau </a:t>
            </a:r>
          </a:p>
          <a:p>
            <a:pPr marL="514350" indent="-514350" algn="just">
              <a:buFont typeface="+mj-lt"/>
              <a:buAutoNum type="arabicPeriod"/>
            </a:pPr>
            <a:r>
              <a:rPr lang="id-ID" dirty="0" smtClean="0">
                <a:latin typeface="Arial" pitchFamily="34" charset="0"/>
                <a:cs typeface="Arial" pitchFamily="34" charset="0"/>
              </a:rPr>
              <a:t>tertulis.</a:t>
            </a:r>
            <a:endParaRPr lang="id-ID" dirty="0"/>
          </a:p>
        </p:txBody>
      </p:sp>
    </p:spTree>
    <p:extLst>
      <p:ext uri="{BB962C8B-B14F-4D97-AF65-F5344CB8AC3E}">
        <p14:creationId xmlns:p14="http://schemas.microsoft.com/office/powerpoint/2010/main" val="2154747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latin typeface="Arial" pitchFamily="34" charset="0"/>
                <a:cs typeface="Arial" pitchFamily="34" charset="0"/>
              </a:rPr>
              <a:t>KESALAHAN DALAM KOMUNIKASI</a:t>
            </a:r>
            <a:endParaRPr lang="id-ID"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457200" indent="-457200" algn="just">
              <a:buFont typeface="+mj-lt"/>
              <a:buAutoNum type="arabicPeriod"/>
            </a:pPr>
            <a:r>
              <a:rPr lang="id-ID" sz="2400" dirty="0" smtClean="0">
                <a:latin typeface="Arial" pitchFamily="34" charset="0"/>
                <a:cs typeface="Arial" pitchFamily="34" charset="0"/>
              </a:rPr>
              <a:t>Komunikasi yang mudah terjadi kesalahan kebanyakan terjadi pada saat perintah diberikan secara lisan atau melalui telepon.</a:t>
            </a:r>
          </a:p>
          <a:p>
            <a:pPr marL="457200" indent="-457200" algn="just">
              <a:buFont typeface="+mj-lt"/>
              <a:buAutoNum type="arabicPeriod"/>
            </a:pPr>
            <a:r>
              <a:rPr lang="id-ID" sz="2400" dirty="0" smtClean="0">
                <a:latin typeface="Arial" pitchFamily="34" charset="0"/>
                <a:cs typeface="Arial" pitchFamily="34" charset="0"/>
              </a:rPr>
              <a:t>Komunikasi yang mudah terjadi kesalahan yang lain adalah pelaporan kembali hasil pemeriksaan kritis, seperti melaporkan hasil laboratorium klinik cito melalui telepon ke unit pelayanan.</a:t>
            </a:r>
          </a:p>
          <a:p>
            <a:pPr marL="457200" indent="-457200" algn="just">
              <a:buFont typeface="+mj-lt"/>
              <a:buAutoNum type="arabicPeriod"/>
            </a:pPr>
            <a:endParaRPr lang="id-ID" sz="2400" dirty="0" smtClean="0">
              <a:latin typeface="Arial" pitchFamily="34" charset="0"/>
              <a:cs typeface="Arial" pitchFamily="34" charset="0"/>
            </a:endParaRPr>
          </a:p>
          <a:p>
            <a:pPr marL="457200" indent="-457200">
              <a:buFont typeface="+mj-lt"/>
              <a:buAutoNum type="arabicPeriod"/>
            </a:pPr>
            <a:endParaRPr lang="id-ID" sz="2400" dirty="0">
              <a:latin typeface="Arial" pitchFamily="34" charset="0"/>
              <a:cs typeface="Arial" pitchFamily="34" charset="0"/>
            </a:endParaRPr>
          </a:p>
        </p:txBody>
      </p:sp>
    </p:spTree>
    <p:extLst>
      <p:ext uri="{BB962C8B-B14F-4D97-AF65-F5344CB8AC3E}">
        <p14:creationId xmlns:p14="http://schemas.microsoft.com/office/powerpoint/2010/main" val="43129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marL="0" indent="0" algn="just">
              <a:buNone/>
            </a:pPr>
            <a:r>
              <a:rPr lang="id-ID" sz="1800" dirty="0" smtClean="0">
                <a:latin typeface="Arial" pitchFamily="34" charset="0"/>
                <a:cs typeface="Arial" pitchFamily="34" charset="0"/>
              </a:rPr>
              <a:t>Rumah sakit secara kolaboratif mengembangkan suatu kebijakan dan/atau prosedur untuk perintah lisan dan telepon termasuk: </a:t>
            </a:r>
          </a:p>
          <a:p>
            <a:pPr algn="just">
              <a:buFont typeface="+mj-lt"/>
              <a:buAutoNum type="arabicPeriod"/>
            </a:pPr>
            <a:r>
              <a:rPr lang="id-ID" sz="1800" dirty="0" smtClean="0">
                <a:latin typeface="Arial" pitchFamily="34" charset="0"/>
                <a:cs typeface="Arial" pitchFamily="34" charset="0"/>
              </a:rPr>
              <a:t>mencatat (atau memasukkan ke komputer) perintah yang lengkap atau hasil pemeriksaan oleh penerima perintah; </a:t>
            </a:r>
          </a:p>
          <a:p>
            <a:pPr algn="just">
              <a:buFont typeface="+mj-lt"/>
              <a:buAutoNum type="arabicPeriod"/>
            </a:pPr>
            <a:r>
              <a:rPr lang="id-ID" sz="1800" dirty="0" smtClean="0">
                <a:latin typeface="Arial" pitchFamily="34" charset="0"/>
                <a:cs typeface="Arial" pitchFamily="34" charset="0"/>
              </a:rPr>
              <a:t>penerima perintah membacakan kembali (read back) perintah atau hasil pemeriksaan; dan </a:t>
            </a:r>
          </a:p>
          <a:p>
            <a:pPr algn="just">
              <a:buFont typeface="+mj-lt"/>
              <a:buAutoNum type="arabicPeriod"/>
            </a:pPr>
            <a:r>
              <a:rPr lang="id-ID" sz="1800" dirty="0" smtClean="0">
                <a:latin typeface="Arial" pitchFamily="34" charset="0"/>
                <a:cs typeface="Arial" pitchFamily="34" charset="0"/>
              </a:rPr>
              <a:t>mengkonfirmasi bahwa apa yang sudah dituliskan dan dibaca ulang adalah akurat. </a:t>
            </a:r>
          </a:p>
          <a:p>
            <a:pPr marL="0" indent="0" algn="just">
              <a:buNone/>
            </a:pPr>
            <a:endParaRPr lang="id-ID" sz="1800" dirty="0" smtClean="0">
              <a:latin typeface="Arial" pitchFamily="34" charset="0"/>
              <a:cs typeface="Arial" pitchFamily="34" charset="0"/>
            </a:endParaRPr>
          </a:p>
          <a:p>
            <a:pPr marL="0" indent="0" algn="just">
              <a:buNone/>
            </a:pPr>
            <a:r>
              <a:rPr lang="id-ID" sz="1800" dirty="0" smtClean="0">
                <a:latin typeface="Arial" pitchFamily="34" charset="0"/>
                <a:cs typeface="Arial" pitchFamily="34" charset="0"/>
              </a:rPr>
              <a:t>Kebijakan</a:t>
            </a:r>
            <a:r>
              <a:rPr lang="id-ID" sz="1800" dirty="0">
                <a:latin typeface="Arial" pitchFamily="34" charset="0"/>
                <a:cs typeface="Arial" pitchFamily="34" charset="0"/>
              </a:rPr>
              <a:t> </a:t>
            </a:r>
            <a:r>
              <a:rPr lang="id-ID" sz="1800" dirty="0" smtClean="0">
                <a:latin typeface="Arial" pitchFamily="34" charset="0"/>
                <a:cs typeface="Arial" pitchFamily="34" charset="0"/>
              </a:rPr>
              <a:t>dan/atau prosedur pengidentifikasian juga menjelaskan bahwa diperbolehkan tidak melakukan pembacaan kembali (read back) bila tidak memungkinkan seperti di kamar operasi dan situasi gawat darurat di IGD atau ICU.</a:t>
            </a:r>
          </a:p>
          <a:p>
            <a:pPr marL="0" indent="0" algn="just">
              <a:buNone/>
            </a:pPr>
            <a:endParaRPr lang="id-ID" sz="1800" dirty="0">
              <a:latin typeface="Arial" pitchFamily="34" charset="0"/>
              <a:cs typeface="Arial" pitchFamily="34" charset="0"/>
            </a:endParaRPr>
          </a:p>
        </p:txBody>
      </p:sp>
    </p:spTree>
    <p:extLst>
      <p:ext uri="{BB962C8B-B14F-4D97-AF65-F5344CB8AC3E}">
        <p14:creationId xmlns:p14="http://schemas.microsoft.com/office/powerpoint/2010/main" val="1301787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323528" y="1628800"/>
            <a:ext cx="8229600" cy="4525963"/>
          </a:xfrm>
        </p:spPr>
        <p:txBody>
          <a:bodyPr>
            <a:normAutofit/>
          </a:bodyPr>
          <a:lstStyle/>
          <a:p>
            <a:pPr marL="457200" indent="-457200" algn="just">
              <a:buFont typeface="+mj-lt"/>
              <a:buAutoNum type="arabicPeriod"/>
            </a:pPr>
            <a:r>
              <a:rPr lang="id-ID" sz="2000" dirty="0" smtClean="0">
                <a:latin typeface="Arial" pitchFamily="34" charset="0"/>
                <a:cs typeface="Arial" pitchFamily="34" charset="0"/>
              </a:rPr>
              <a:t>Perintah lengkap secara lisan dan yang melalui telepon atau hasil pemeriksaan dituliskan secara lengkap oleh penerima perintah.</a:t>
            </a:r>
          </a:p>
          <a:p>
            <a:pPr marL="457200" indent="-457200" algn="just">
              <a:buFont typeface="+mj-lt"/>
              <a:buAutoNum type="arabicPeriod"/>
            </a:pPr>
            <a:r>
              <a:rPr lang="id-ID" sz="2000" dirty="0" smtClean="0">
                <a:latin typeface="Arial" pitchFamily="34" charset="0"/>
                <a:cs typeface="Arial" pitchFamily="34" charset="0"/>
              </a:rPr>
              <a:t>Perintah lengkap lisan dan telpon atau hasil pemeriksaan dibacakan kembali secara lengkap oleh penerima perintah.</a:t>
            </a:r>
          </a:p>
          <a:p>
            <a:pPr marL="457200" indent="-457200" algn="just">
              <a:buFont typeface="+mj-lt"/>
              <a:buAutoNum type="arabicPeriod"/>
            </a:pPr>
            <a:r>
              <a:rPr lang="id-ID" sz="2000" dirty="0" smtClean="0">
                <a:latin typeface="Arial" pitchFamily="34" charset="0"/>
                <a:cs typeface="Arial" pitchFamily="34" charset="0"/>
              </a:rPr>
              <a:t>Perintah atau hasil pemeriksaan dikonfirmasi oleh pemberi perintah atau yang menyampaikan hasil pemeriksaan</a:t>
            </a:r>
          </a:p>
          <a:p>
            <a:pPr marL="457200" indent="-457200" algn="just">
              <a:buFont typeface="+mj-lt"/>
              <a:buAutoNum type="arabicPeriod"/>
            </a:pPr>
            <a:r>
              <a:rPr lang="id-ID" sz="2000" dirty="0" smtClean="0">
                <a:latin typeface="Arial" pitchFamily="34" charset="0"/>
                <a:cs typeface="Arial" pitchFamily="34" charset="0"/>
              </a:rPr>
              <a:t>Kebijakan dan prosedur mengarahkan pelaksanaan verifikasi keakuratan komunikasi lisan atau melalui telepon secara konsisten.</a:t>
            </a:r>
            <a:endParaRPr lang="id-ID" sz="2000" dirty="0">
              <a:latin typeface="Arial" pitchFamily="34" charset="0"/>
              <a:cs typeface="Arial" pitchFamily="34" charset="0"/>
            </a:endParaRPr>
          </a:p>
        </p:txBody>
      </p:sp>
    </p:spTree>
    <p:extLst>
      <p:ext uri="{BB962C8B-B14F-4D97-AF65-F5344CB8AC3E}">
        <p14:creationId xmlns:p14="http://schemas.microsoft.com/office/powerpoint/2010/main" val="632804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latin typeface="Arial" pitchFamily="34" charset="0"/>
                <a:cs typeface="Arial" pitchFamily="34" charset="0"/>
              </a:rPr>
              <a:t>Faktor yang mendukung komunikasi efektif</a:t>
            </a:r>
            <a:endParaRPr lang="id-ID" sz="3200" b="1" dirty="0">
              <a:latin typeface="Arial" pitchFamily="34" charset="0"/>
              <a:cs typeface="Arial" pitchFamily="34" charset="0"/>
            </a:endParaRPr>
          </a:p>
        </p:txBody>
      </p:sp>
      <p:sp>
        <p:nvSpPr>
          <p:cNvPr id="3" name="Content Placeholder 2"/>
          <p:cNvSpPr>
            <a:spLocks noGrp="1"/>
          </p:cNvSpPr>
          <p:nvPr>
            <p:ph idx="1"/>
          </p:nvPr>
        </p:nvSpPr>
        <p:spPr>
          <a:xfrm>
            <a:off x="457200" y="1772816"/>
            <a:ext cx="8229600" cy="4353347"/>
          </a:xfrm>
        </p:spPr>
        <p:txBody>
          <a:bodyPr>
            <a:normAutofit/>
          </a:bodyPr>
          <a:lstStyle/>
          <a:p>
            <a:pPr marL="457200" indent="-457200" algn="just">
              <a:buFont typeface="+mj-lt"/>
              <a:buAutoNum type="arabicPeriod"/>
            </a:pPr>
            <a:r>
              <a:rPr lang="id-ID" sz="2000" dirty="0" smtClean="0">
                <a:latin typeface="Arial" pitchFamily="34" charset="0"/>
                <a:cs typeface="Arial" pitchFamily="34" charset="0"/>
              </a:rPr>
              <a:t>Dalam   profesi   keperawatan   komunikasi   menjadi   lebih   bermakna   karena merupakan metoda utama dalam mengimplementasikan proses keperawatan.</a:t>
            </a:r>
          </a:p>
          <a:p>
            <a:pPr marL="457200" indent="-457200" algn="just">
              <a:buFont typeface="+mj-lt"/>
              <a:buAutoNum type="arabicPeriod"/>
            </a:pPr>
            <a:r>
              <a:rPr lang="id-ID" sz="2000" dirty="0" smtClean="0">
                <a:latin typeface="Arial" pitchFamily="34" charset="0"/>
                <a:cs typeface="Arial" pitchFamily="34" charset="0"/>
              </a:rPr>
              <a:t>Komunikator merupakan peran sentral dari semua peran perawat yang ada.</a:t>
            </a:r>
          </a:p>
          <a:p>
            <a:pPr marL="457200" indent="-457200" algn="just">
              <a:buFont typeface="+mj-lt"/>
              <a:buAutoNum type="arabicPeriod"/>
            </a:pPr>
            <a:r>
              <a:rPr lang="id-ID" sz="2000" dirty="0" smtClean="0">
                <a:latin typeface="Arial" pitchFamily="34" charset="0"/>
                <a:cs typeface="Arial" pitchFamily="34" charset="0"/>
              </a:rPr>
              <a:t>Kualitas komunikasi adalah faktor kritis dalam memenuhi kebutuhan klien</a:t>
            </a:r>
            <a:endParaRPr lang="id-ID" sz="2000" dirty="0">
              <a:latin typeface="Arial" pitchFamily="34" charset="0"/>
              <a:cs typeface="Arial" pitchFamily="34" charset="0"/>
            </a:endParaRPr>
          </a:p>
        </p:txBody>
      </p:sp>
    </p:spTree>
    <p:extLst>
      <p:ext uri="{BB962C8B-B14F-4D97-AF65-F5344CB8AC3E}">
        <p14:creationId xmlns:p14="http://schemas.microsoft.com/office/powerpoint/2010/main" val="2175451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latin typeface="Arial" pitchFamily="34" charset="0"/>
                <a:cs typeface="Arial" pitchFamily="34" charset="0"/>
              </a:rPr>
              <a:t>Faktor yang tidak mendukung komunikasi efektif</a:t>
            </a:r>
            <a:endParaRPr lang="id-ID" sz="3200" b="1" dirty="0">
              <a:latin typeface="Arial" pitchFamily="34" charset="0"/>
              <a:cs typeface="Arial" pitchFamily="34" charset="0"/>
            </a:endParaRPr>
          </a:p>
        </p:txBody>
      </p:sp>
      <p:sp>
        <p:nvSpPr>
          <p:cNvPr id="3" name="Content Placeholder 2"/>
          <p:cNvSpPr>
            <a:spLocks noGrp="1"/>
          </p:cNvSpPr>
          <p:nvPr>
            <p:ph idx="1"/>
          </p:nvPr>
        </p:nvSpPr>
        <p:spPr>
          <a:xfrm>
            <a:off x="457200" y="1988840"/>
            <a:ext cx="8229600" cy="4137323"/>
          </a:xfrm>
        </p:spPr>
        <p:txBody>
          <a:bodyPr>
            <a:normAutofit/>
          </a:bodyPr>
          <a:lstStyle/>
          <a:p>
            <a:pPr marL="457200" indent="-457200">
              <a:buFont typeface="+mj-lt"/>
              <a:buAutoNum type="arabicPeriod"/>
            </a:pPr>
            <a:r>
              <a:rPr lang="id-ID" sz="2000" dirty="0">
                <a:latin typeface="Arial" pitchFamily="34" charset="0"/>
                <a:cs typeface="Arial" pitchFamily="34" charset="0"/>
              </a:rPr>
              <a:t>Tanpa komunikasi yang jelas, dapat memberikan pelayanan </a:t>
            </a:r>
            <a:r>
              <a:rPr lang="id-ID" sz="2000" dirty="0" smtClean="0">
                <a:latin typeface="Arial" pitchFamily="34" charset="0"/>
                <a:cs typeface="Arial" pitchFamily="34" charset="0"/>
              </a:rPr>
              <a:t>keperawatan yang </a:t>
            </a:r>
            <a:r>
              <a:rPr lang="id-ID" sz="2000" dirty="0">
                <a:latin typeface="Arial" pitchFamily="34" charset="0"/>
                <a:cs typeface="Arial" pitchFamily="34" charset="0"/>
              </a:rPr>
              <a:t>tidak efektif.</a:t>
            </a:r>
          </a:p>
          <a:p>
            <a:pPr marL="457200" indent="-457200">
              <a:buFont typeface="+mj-lt"/>
              <a:buAutoNum type="arabicPeriod"/>
            </a:pPr>
            <a:r>
              <a:rPr lang="id-ID" sz="2000" dirty="0" smtClean="0">
                <a:latin typeface="Arial" pitchFamily="34" charset="0"/>
                <a:cs typeface="Arial" pitchFamily="34" charset="0"/>
              </a:rPr>
              <a:t>Tidak dapat </a:t>
            </a:r>
            <a:r>
              <a:rPr lang="id-ID" sz="2000" dirty="0">
                <a:latin typeface="Arial" pitchFamily="34" charset="0"/>
                <a:cs typeface="Arial" pitchFamily="34" charset="0"/>
              </a:rPr>
              <a:t>membuat keputusan dengan klien/keluarga.</a:t>
            </a:r>
          </a:p>
          <a:p>
            <a:pPr marL="457200" indent="-457200">
              <a:buFont typeface="+mj-lt"/>
              <a:buAutoNum type="arabicPeriod"/>
            </a:pPr>
            <a:r>
              <a:rPr lang="id-ID" sz="2000" dirty="0" smtClean="0">
                <a:latin typeface="Arial" pitchFamily="34" charset="0"/>
                <a:cs typeface="Arial" pitchFamily="34" charset="0"/>
              </a:rPr>
              <a:t>Tidak </a:t>
            </a:r>
            <a:r>
              <a:rPr lang="id-ID" sz="2000" dirty="0">
                <a:latin typeface="Arial" pitchFamily="34" charset="0"/>
                <a:cs typeface="Arial" pitchFamily="34" charset="0"/>
              </a:rPr>
              <a:t>dapat melindungi klien dari ancaman kesejahteraan.</a:t>
            </a:r>
          </a:p>
          <a:p>
            <a:pPr marL="457200" indent="-457200">
              <a:buFont typeface="+mj-lt"/>
              <a:buAutoNum type="arabicPeriod"/>
            </a:pPr>
            <a:r>
              <a:rPr lang="id-ID" sz="2000" dirty="0" smtClean="0">
                <a:latin typeface="Arial" pitchFamily="34" charset="0"/>
                <a:cs typeface="Arial" pitchFamily="34" charset="0"/>
              </a:rPr>
              <a:t>Tidak </a:t>
            </a:r>
            <a:r>
              <a:rPr lang="id-ID" sz="2000" dirty="0">
                <a:latin typeface="Arial" pitchFamily="34" charset="0"/>
                <a:cs typeface="Arial" pitchFamily="34" charset="0"/>
              </a:rPr>
              <a:t>dapat mengkoordinasi dan mengatur perawatan klien serta </a:t>
            </a:r>
            <a:r>
              <a:rPr lang="id-ID" sz="2000" dirty="0" smtClean="0">
                <a:latin typeface="Arial" pitchFamily="34" charset="0"/>
                <a:cs typeface="Arial" pitchFamily="34" charset="0"/>
              </a:rPr>
              <a:t>memberikan pendidikan </a:t>
            </a:r>
            <a:r>
              <a:rPr lang="id-ID" sz="2000" dirty="0">
                <a:latin typeface="Arial" pitchFamily="34" charset="0"/>
                <a:cs typeface="Arial" pitchFamily="34" charset="0"/>
              </a:rPr>
              <a:t>kesehatan</a:t>
            </a:r>
          </a:p>
          <a:p>
            <a:pPr marL="0" indent="0">
              <a:buNone/>
            </a:pPr>
            <a:endParaRPr lang="id-ID" sz="2000" dirty="0">
              <a:latin typeface="Arial" pitchFamily="34" charset="0"/>
              <a:cs typeface="Arial" pitchFamily="34" charset="0"/>
            </a:endParaRPr>
          </a:p>
        </p:txBody>
      </p:sp>
    </p:spTree>
    <p:extLst>
      <p:ext uri="{BB962C8B-B14F-4D97-AF65-F5344CB8AC3E}">
        <p14:creationId xmlns:p14="http://schemas.microsoft.com/office/powerpoint/2010/main" val="1000511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200" b="1" dirty="0">
                <a:latin typeface="Arial" pitchFamily="34" charset="0"/>
                <a:cs typeface="Arial" pitchFamily="34" charset="0"/>
              </a:rPr>
              <a:t>A</a:t>
            </a:r>
            <a:r>
              <a:rPr lang="id-ID" sz="3200" b="1" dirty="0" smtClean="0">
                <a:latin typeface="Arial" pitchFamily="34" charset="0"/>
                <a:cs typeface="Arial" pitchFamily="34" charset="0"/>
              </a:rPr>
              <a:t>spek </a:t>
            </a:r>
            <a:r>
              <a:rPr lang="id-ID" sz="3200" b="1" dirty="0">
                <a:latin typeface="Arial" pitchFamily="34" charset="0"/>
                <a:cs typeface="Arial" pitchFamily="34" charset="0"/>
              </a:rPr>
              <a:t>yang harus dibangun dalam </a:t>
            </a:r>
            <a:r>
              <a:rPr lang="id-ID" sz="3200" b="1" dirty="0" smtClean="0">
                <a:latin typeface="Arial" pitchFamily="34" charset="0"/>
                <a:cs typeface="Arial" pitchFamily="34" charset="0"/>
              </a:rPr>
              <a:t>komunikasi efektif</a:t>
            </a:r>
            <a:endParaRPr lang="id-ID"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id-ID" sz="2800" dirty="0" smtClean="0">
                <a:latin typeface="Arial" pitchFamily="34" charset="0"/>
                <a:cs typeface="Arial" pitchFamily="34" charset="0"/>
              </a:rPr>
              <a:t>Kejelasan</a:t>
            </a:r>
          </a:p>
          <a:p>
            <a:pPr marL="514350" indent="-514350">
              <a:buFont typeface="+mj-lt"/>
              <a:buAutoNum type="arabicPeriod"/>
            </a:pPr>
            <a:r>
              <a:rPr lang="id-ID" sz="2800" dirty="0" smtClean="0">
                <a:latin typeface="Arial" pitchFamily="34" charset="0"/>
                <a:cs typeface="Arial" pitchFamily="34" charset="0"/>
              </a:rPr>
              <a:t>Ketepatan</a:t>
            </a:r>
          </a:p>
          <a:p>
            <a:pPr marL="514350" indent="-514350">
              <a:buFont typeface="+mj-lt"/>
              <a:buAutoNum type="arabicPeriod"/>
            </a:pPr>
            <a:r>
              <a:rPr lang="id-ID" sz="2800" dirty="0" smtClean="0">
                <a:latin typeface="Arial" pitchFamily="34" charset="0"/>
                <a:cs typeface="Arial" pitchFamily="34" charset="0"/>
              </a:rPr>
              <a:t>Konteks</a:t>
            </a:r>
          </a:p>
          <a:p>
            <a:pPr marL="514350" indent="-514350">
              <a:buFont typeface="+mj-lt"/>
              <a:buAutoNum type="arabicPeriod"/>
            </a:pPr>
            <a:r>
              <a:rPr lang="id-ID" sz="2800" dirty="0" smtClean="0">
                <a:latin typeface="Arial" pitchFamily="34" charset="0"/>
                <a:cs typeface="Arial" pitchFamily="34" charset="0"/>
              </a:rPr>
              <a:t>Alur</a:t>
            </a:r>
          </a:p>
          <a:p>
            <a:pPr marL="514350" indent="-514350">
              <a:buFont typeface="+mj-lt"/>
              <a:buAutoNum type="arabicPeriod"/>
            </a:pPr>
            <a:r>
              <a:rPr lang="id-ID" sz="2800" dirty="0" smtClean="0">
                <a:latin typeface="Arial" pitchFamily="34" charset="0"/>
                <a:cs typeface="Arial" pitchFamily="34" charset="0"/>
              </a:rPr>
              <a:t>Budaya</a:t>
            </a:r>
            <a:endParaRPr lang="id-ID" sz="2800" dirty="0">
              <a:latin typeface="Arial" pitchFamily="34" charset="0"/>
              <a:cs typeface="Arial" pitchFamily="34" charset="0"/>
            </a:endParaRPr>
          </a:p>
        </p:txBody>
      </p:sp>
    </p:spTree>
    <p:extLst>
      <p:ext uri="{BB962C8B-B14F-4D97-AF65-F5344CB8AC3E}">
        <p14:creationId xmlns:p14="http://schemas.microsoft.com/office/powerpoint/2010/main" val="1947082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latin typeface="Arial" pitchFamily="34" charset="0"/>
                <a:cs typeface="Arial" pitchFamily="34" charset="0"/>
              </a:rPr>
              <a:t>Komunikasi SBAR</a:t>
            </a:r>
            <a:endParaRPr lang="id-ID" b="1" dirty="0">
              <a:latin typeface="Arial" pitchFamily="34" charset="0"/>
              <a:cs typeface="Arial" pitchFamily="34" charset="0"/>
            </a:endParaRPr>
          </a:p>
        </p:txBody>
      </p:sp>
      <p:sp>
        <p:nvSpPr>
          <p:cNvPr id="3" name="Content Placeholder 2"/>
          <p:cNvSpPr>
            <a:spLocks noGrp="1"/>
          </p:cNvSpPr>
          <p:nvPr>
            <p:ph idx="1"/>
          </p:nvPr>
        </p:nvSpPr>
        <p:spPr>
          <a:xfrm>
            <a:off x="457200" y="1916832"/>
            <a:ext cx="8229600" cy="4209331"/>
          </a:xfrm>
        </p:spPr>
        <p:txBody>
          <a:bodyPr>
            <a:normAutofit/>
          </a:bodyPr>
          <a:lstStyle/>
          <a:p>
            <a:pPr marL="457200" indent="-457200" algn="just">
              <a:buFont typeface="+mj-lt"/>
              <a:buAutoNum type="arabicPeriod"/>
            </a:pPr>
            <a:r>
              <a:rPr lang="id-ID" sz="2000" dirty="0">
                <a:latin typeface="Arial" pitchFamily="34" charset="0"/>
                <a:cs typeface="Arial" pitchFamily="34" charset="0"/>
              </a:rPr>
              <a:t>Kerangka komunikasi efektif yang digunakan di rumah sakit </a:t>
            </a:r>
            <a:r>
              <a:rPr lang="id-ID" sz="2000" dirty="0" smtClean="0">
                <a:latin typeface="Arial" pitchFamily="34" charset="0"/>
                <a:cs typeface="Arial" pitchFamily="34" charset="0"/>
              </a:rPr>
              <a:t>adalah komunikasi SBAR (</a:t>
            </a:r>
            <a:r>
              <a:rPr lang="id-ID" sz="2000" i="1" dirty="0" smtClean="0">
                <a:latin typeface="Arial" pitchFamily="34" charset="0"/>
                <a:cs typeface="Arial" pitchFamily="34" charset="0"/>
              </a:rPr>
              <a:t>Situation</a:t>
            </a:r>
            <a:r>
              <a:rPr lang="id-ID" sz="2000" i="1" dirty="0">
                <a:latin typeface="Arial" pitchFamily="34" charset="0"/>
                <a:cs typeface="Arial" pitchFamily="34" charset="0"/>
              </a:rPr>
              <a:t>, Background, Assessment, </a:t>
            </a:r>
            <a:r>
              <a:rPr lang="id-ID" sz="2000" i="1" dirty="0" smtClean="0">
                <a:latin typeface="Arial" pitchFamily="34" charset="0"/>
                <a:cs typeface="Arial" pitchFamily="34" charset="0"/>
              </a:rPr>
              <a:t>Recommendation</a:t>
            </a:r>
            <a:r>
              <a:rPr lang="id-ID" sz="2000" dirty="0" smtClean="0">
                <a:latin typeface="Arial" pitchFamily="34" charset="0"/>
                <a:cs typeface="Arial" pitchFamily="34" charset="0"/>
              </a:rPr>
              <a:t>).</a:t>
            </a:r>
          </a:p>
          <a:p>
            <a:pPr marL="457200" indent="-457200" algn="just">
              <a:buFont typeface="+mj-lt"/>
              <a:buAutoNum type="arabicPeriod"/>
            </a:pPr>
            <a:r>
              <a:rPr lang="id-ID" sz="2000" dirty="0">
                <a:latin typeface="Arial" pitchFamily="34" charset="0"/>
                <a:cs typeface="Arial" pitchFamily="34" charset="0"/>
              </a:rPr>
              <a:t>M</a:t>
            </a:r>
            <a:r>
              <a:rPr lang="id-ID" sz="2000" dirty="0" smtClean="0">
                <a:latin typeface="Arial" pitchFamily="34" charset="0"/>
                <a:cs typeface="Arial" pitchFamily="34" charset="0"/>
              </a:rPr>
              <a:t>etode </a:t>
            </a:r>
            <a:r>
              <a:rPr lang="id-ID" sz="2000" dirty="0">
                <a:latin typeface="Arial" pitchFamily="34" charset="0"/>
                <a:cs typeface="Arial" pitchFamily="34" charset="0"/>
              </a:rPr>
              <a:t>komunikasi ini digunakan pada saat perawat melakukan handover </a:t>
            </a:r>
            <a:r>
              <a:rPr lang="id-ID" sz="2000" dirty="0" smtClean="0">
                <a:latin typeface="Arial" pitchFamily="34" charset="0"/>
                <a:cs typeface="Arial" pitchFamily="34" charset="0"/>
              </a:rPr>
              <a:t>ke pasien</a:t>
            </a:r>
          </a:p>
          <a:p>
            <a:pPr marL="457200" indent="-457200" algn="just">
              <a:buFont typeface="+mj-lt"/>
              <a:buAutoNum type="arabicPeriod"/>
            </a:pPr>
            <a:r>
              <a:rPr lang="id-ID" sz="2000" dirty="0">
                <a:latin typeface="Arial" pitchFamily="34" charset="0"/>
                <a:cs typeface="Arial" pitchFamily="34" charset="0"/>
              </a:rPr>
              <a:t>Komunikasi SBAR adalah kerangka </a:t>
            </a:r>
            <a:r>
              <a:rPr lang="id-ID" sz="2000" dirty="0" smtClean="0">
                <a:latin typeface="Arial" pitchFamily="34" charset="0"/>
                <a:cs typeface="Arial" pitchFamily="34" charset="0"/>
              </a:rPr>
              <a:t>teknik komunikasi </a:t>
            </a:r>
            <a:r>
              <a:rPr lang="id-ID" sz="2000" dirty="0">
                <a:latin typeface="Arial" pitchFamily="34" charset="0"/>
                <a:cs typeface="Arial" pitchFamily="34" charset="0"/>
              </a:rPr>
              <a:t>yang </a:t>
            </a:r>
            <a:r>
              <a:rPr lang="id-ID" sz="2000" dirty="0" smtClean="0">
                <a:latin typeface="Arial" pitchFamily="34" charset="0"/>
                <a:cs typeface="Arial" pitchFamily="34" charset="0"/>
              </a:rPr>
              <a:t>disediakan untuk </a:t>
            </a:r>
            <a:r>
              <a:rPr lang="id-ID" sz="2000" dirty="0">
                <a:latin typeface="Arial" pitchFamily="34" charset="0"/>
                <a:cs typeface="Arial" pitchFamily="34" charset="0"/>
              </a:rPr>
              <a:t>petugas kesehatan dalam menyampaikan kondisi </a:t>
            </a:r>
            <a:r>
              <a:rPr lang="id-ID" sz="2000" dirty="0" smtClean="0">
                <a:latin typeface="Arial" pitchFamily="34" charset="0"/>
                <a:cs typeface="Arial" pitchFamily="34" charset="0"/>
              </a:rPr>
              <a:t>pasien</a:t>
            </a:r>
            <a:endParaRPr lang="id-ID" sz="2400" dirty="0" smtClean="0">
              <a:latin typeface="Arial" pitchFamily="34" charset="0"/>
              <a:cs typeface="Arial" pitchFamily="34" charset="0"/>
            </a:endParaRPr>
          </a:p>
          <a:p>
            <a:pPr marL="457200" indent="-457200" algn="just">
              <a:buFont typeface="+mj-lt"/>
              <a:buAutoNum type="arabicPeriod"/>
            </a:pPr>
            <a:endParaRPr lang="id-ID" sz="2400" dirty="0">
              <a:latin typeface="Arial" pitchFamily="34" charset="0"/>
              <a:cs typeface="Arial" pitchFamily="34" charset="0"/>
            </a:endParaRPr>
          </a:p>
          <a:p>
            <a:pPr marL="457200" indent="-457200" algn="just">
              <a:buFont typeface="+mj-lt"/>
              <a:buAutoNum type="arabicPeriod"/>
            </a:pPr>
            <a:endParaRPr lang="id-ID" sz="2400" dirty="0">
              <a:latin typeface="Arial" pitchFamily="34" charset="0"/>
              <a:cs typeface="Arial" pitchFamily="34" charset="0"/>
            </a:endParaRPr>
          </a:p>
          <a:p>
            <a:pPr marL="457200" indent="-457200" algn="just">
              <a:buFont typeface="+mj-lt"/>
              <a:buAutoNum type="arabicPeriod"/>
            </a:pPr>
            <a:endParaRPr lang="id-ID" sz="2400" dirty="0">
              <a:latin typeface="Arial"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771" t="8538" r="27315" b="69490"/>
          <a:stretch/>
        </p:blipFill>
        <p:spPr bwMode="auto">
          <a:xfrm>
            <a:off x="0" y="0"/>
            <a:ext cx="1778923" cy="59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420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effectLst>
                  <a:outerShdw blurRad="38100" dist="38100" dir="2700000" algn="tl">
                    <a:srgbClr val="000000">
                      <a:alpha val="43137"/>
                    </a:srgbClr>
                  </a:outerShdw>
                </a:effectLst>
                <a:latin typeface="Arial" pitchFamily="34" charset="0"/>
                <a:cs typeface="Arial" pitchFamily="34" charset="0"/>
              </a:rPr>
              <a:t>SBAR</a:t>
            </a:r>
            <a:endParaRPr lang="id-ID" sz="4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916832"/>
            <a:ext cx="8229600" cy="4209331"/>
          </a:xfrm>
        </p:spPr>
        <p:txBody>
          <a:bodyPr>
            <a:normAutofit/>
          </a:bodyPr>
          <a:lstStyle/>
          <a:p>
            <a:pPr marL="0" indent="0" algn="just">
              <a:buNone/>
            </a:pPr>
            <a:r>
              <a:rPr lang="id-ID" sz="2400" dirty="0" smtClean="0">
                <a:latin typeface="Arial" pitchFamily="34" charset="0"/>
                <a:cs typeface="Arial" pitchFamily="34" charset="0"/>
              </a:rPr>
              <a:t>Metode terstruktur untuk mengkomunikasikan informasi penting yang membutuhkan perhatian segera dan tindakan berkontribusi terhadap eskalasi yang efektif dan meningkatkan keselamatan pasien.</a:t>
            </a:r>
          </a:p>
          <a:p>
            <a:pPr marL="0" indent="0" algn="just">
              <a:buNone/>
            </a:pPr>
            <a:endParaRPr lang="id-ID" sz="2400" dirty="0">
              <a:latin typeface="Arial" pitchFamily="34" charset="0"/>
              <a:cs typeface="Arial" pitchFamily="34" charset="0"/>
            </a:endParaRPr>
          </a:p>
          <a:p>
            <a:pPr marL="0" indent="0" algn="just">
              <a:buNone/>
            </a:pPr>
            <a:r>
              <a:rPr lang="id-ID" sz="2400" dirty="0" smtClean="0">
                <a:latin typeface="Arial" pitchFamily="34" charset="0"/>
                <a:cs typeface="Arial" pitchFamily="34" charset="0"/>
              </a:rPr>
              <a:t>SBAR memberikan kesempatan untuk diskusi antara anggota tim kesehatan atau tim kesehatan lainnya.</a:t>
            </a:r>
            <a:endParaRPr lang="id-ID" sz="2400" dirty="0">
              <a:latin typeface="Arial" pitchFamily="34" charset="0"/>
              <a:cs typeface="Arial" pitchFamily="34" charset="0"/>
            </a:endParaRPr>
          </a:p>
        </p:txBody>
      </p:sp>
    </p:spTree>
    <p:extLst>
      <p:ext uri="{BB962C8B-B14F-4D97-AF65-F5344CB8AC3E}">
        <p14:creationId xmlns:p14="http://schemas.microsoft.com/office/powerpoint/2010/main" val="685492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effectLst>
                  <a:outerShdw blurRad="38100" dist="38100" dir="2700000" algn="tl">
                    <a:srgbClr val="000000">
                      <a:alpha val="43137"/>
                    </a:srgbClr>
                  </a:outerShdw>
                </a:effectLst>
                <a:latin typeface="Arial" pitchFamily="34" charset="0"/>
                <a:cs typeface="Arial" pitchFamily="34" charset="0"/>
              </a:rPr>
              <a:t>Keuntungan SBAR</a:t>
            </a:r>
            <a:endParaRPr lang="id-ID"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276872"/>
            <a:ext cx="8229600" cy="3849291"/>
          </a:xfrm>
        </p:spPr>
        <p:txBody>
          <a:bodyPr>
            <a:normAutofit/>
          </a:bodyPr>
          <a:lstStyle/>
          <a:p>
            <a:pPr marL="514350" indent="-514350" algn="just">
              <a:buFont typeface="+mj-lt"/>
              <a:buAutoNum type="arabicPeriod"/>
            </a:pPr>
            <a:r>
              <a:rPr lang="id-ID" sz="2400" dirty="0" smtClean="0">
                <a:latin typeface="Arial" pitchFamily="34" charset="0"/>
                <a:cs typeface="Arial" pitchFamily="34" charset="0"/>
              </a:rPr>
              <a:t>Kekuatan perawat berkomunikasi secara efektif.</a:t>
            </a:r>
          </a:p>
          <a:p>
            <a:pPr marL="514350" indent="-514350" algn="just">
              <a:buFont typeface="+mj-lt"/>
              <a:buAutoNum type="arabicPeriod"/>
            </a:pPr>
            <a:r>
              <a:rPr lang="id-ID" sz="2400" dirty="0" smtClean="0">
                <a:latin typeface="Arial" pitchFamily="34" charset="0"/>
                <a:cs typeface="Arial" pitchFamily="34" charset="0"/>
              </a:rPr>
              <a:t>Dokter percaya pada analisa perawat karena menunjukkan perawat paham akan kondisi pasien.</a:t>
            </a:r>
          </a:p>
          <a:p>
            <a:pPr marL="514350" indent="-514350" algn="just">
              <a:buFont typeface="+mj-lt"/>
              <a:buAutoNum type="arabicPeriod"/>
            </a:pPr>
            <a:r>
              <a:rPr lang="id-ID" sz="2400" dirty="0" smtClean="0">
                <a:latin typeface="Arial" pitchFamily="34" charset="0"/>
                <a:cs typeface="Arial" pitchFamily="34" charset="0"/>
              </a:rPr>
              <a:t>Memperbaiki komunikasi sama dengan memperbaiki keamanan pasien</a:t>
            </a:r>
            <a:endParaRPr lang="id-ID" sz="2400" dirty="0">
              <a:latin typeface="Arial" pitchFamily="34" charset="0"/>
              <a:cs typeface="Arial" pitchFamily="34" charset="0"/>
            </a:endParaRPr>
          </a:p>
        </p:txBody>
      </p:sp>
    </p:spTree>
    <p:extLst>
      <p:ext uri="{BB962C8B-B14F-4D97-AF65-F5344CB8AC3E}">
        <p14:creationId xmlns:p14="http://schemas.microsoft.com/office/powerpoint/2010/main" val="2081318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marL="0" indent="0" algn="just">
              <a:buNone/>
            </a:pPr>
            <a:r>
              <a:rPr lang="id-ID" sz="2800" dirty="0">
                <a:latin typeface="Times New Roman" pitchFamily="18" charset="0"/>
                <a:cs typeface="Times New Roman" pitchFamily="18" charset="0"/>
              </a:rPr>
              <a:t>Rumah sakit mengembangkan pendekatan untuk meningkatkan </a:t>
            </a:r>
            <a:r>
              <a:rPr lang="id-ID" sz="2800" dirty="0" smtClean="0">
                <a:latin typeface="Times New Roman" pitchFamily="18" charset="0"/>
                <a:cs typeface="Times New Roman" pitchFamily="18" charset="0"/>
              </a:rPr>
              <a:t>efektivitas komunikasi </a:t>
            </a:r>
            <a:r>
              <a:rPr lang="id-ID" sz="2800" dirty="0">
                <a:latin typeface="Times New Roman" pitchFamily="18" charset="0"/>
                <a:cs typeface="Times New Roman" pitchFamily="18" charset="0"/>
              </a:rPr>
              <a:t>antar para pemberi layanan.</a:t>
            </a:r>
          </a:p>
        </p:txBody>
      </p:sp>
    </p:spTree>
    <p:extLst>
      <p:ext uri="{BB962C8B-B14F-4D97-AF65-F5344CB8AC3E}">
        <p14:creationId xmlns:p14="http://schemas.microsoft.com/office/powerpoint/2010/main" val="4090641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effectLst>
                  <a:outerShdw blurRad="38100" dist="38100" dir="2700000" algn="tl">
                    <a:srgbClr val="000000">
                      <a:alpha val="43137"/>
                    </a:srgbClr>
                  </a:outerShdw>
                </a:effectLst>
                <a:latin typeface="Arial" pitchFamily="34" charset="0"/>
                <a:cs typeface="Arial" pitchFamily="34" charset="0"/>
              </a:rPr>
              <a:t>Situation</a:t>
            </a:r>
            <a:r>
              <a:rPr lang="id-ID" dirty="0" smtClean="0">
                <a:latin typeface="Arial" pitchFamily="34" charset="0"/>
                <a:cs typeface="Arial" pitchFamily="34" charset="0"/>
              </a:rPr>
              <a:t> </a:t>
            </a:r>
            <a:br>
              <a:rPr lang="id-ID" dirty="0" smtClean="0">
                <a:latin typeface="Arial" pitchFamily="34" charset="0"/>
                <a:cs typeface="Arial" pitchFamily="34" charset="0"/>
              </a:rPr>
            </a:br>
            <a:r>
              <a:rPr lang="id-ID" sz="1800" dirty="0" smtClean="0">
                <a:latin typeface="Arial" pitchFamily="34" charset="0"/>
                <a:cs typeface="Arial" pitchFamily="34" charset="0"/>
              </a:rPr>
              <a:t>Bagaimana situasi yang akan dibicarakan/ dilaporkan?</a:t>
            </a:r>
            <a:br>
              <a:rPr lang="id-ID" sz="1800" dirty="0" smtClean="0">
                <a:latin typeface="Arial" pitchFamily="34" charset="0"/>
                <a:cs typeface="Arial" pitchFamily="34" charset="0"/>
              </a:rPr>
            </a:br>
            <a:endParaRPr lang="id-ID" sz="1800" dirty="0">
              <a:latin typeface="Arial" pitchFamily="34" charset="0"/>
              <a:cs typeface="Arial" pitchFamily="34" charset="0"/>
            </a:endParaRPr>
          </a:p>
        </p:txBody>
      </p:sp>
      <p:sp>
        <p:nvSpPr>
          <p:cNvPr id="3" name="Content Placeholder 2"/>
          <p:cNvSpPr>
            <a:spLocks noGrp="1"/>
          </p:cNvSpPr>
          <p:nvPr>
            <p:ph idx="1"/>
          </p:nvPr>
        </p:nvSpPr>
        <p:spPr>
          <a:xfrm>
            <a:off x="457200" y="1988840"/>
            <a:ext cx="8229600" cy="4137323"/>
          </a:xfrm>
        </p:spPr>
        <p:txBody>
          <a:bodyPr>
            <a:normAutofit/>
          </a:bodyPr>
          <a:lstStyle/>
          <a:p>
            <a:pPr marL="514350" indent="-514350" algn="just">
              <a:buFont typeface="+mj-lt"/>
              <a:buAutoNum type="arabicPeriod"/>
            </a:pPr>
            <a:r>
              <a:rPr lang="id-ID" sz="2800" dirty="0">
                <a:latin typeface="Arial" pitchFamily="34" charset="0"/>
                <a:cs typeface="Arial" pitchFamily="34" charset="0"/>
              </a:rPr>
              <a:t>Mengidentifikasi nama diri petugas dan pasien;</a:t>
            </a:r>
          </a:p>
          <a:p>
            <a:pPr marL="514350" indent="-514350" algn="just">
              <a:buFont typeface="+mj-lt"/>
              <a:buAutoNum type="arabicPeriod"/>
            </a:pPr>
            <a:r>
              <a:rPr lang="id-ID" sz="2800" dirty="0" smtClean="0">
                <a:latin typeface="Arial" pitchFamily="34" charset="0"/>
                <a:cs typeface="Arial" pitchFamily="34" charset="0"/>
              </a:rPr>
              <a:t>Diagnosa </a:t>
            </a:r>
            <a:r>
              <a:rPr lang="id-ID" sz="2800" dirty="0">
                <a:latin typeface="Arial" pitchFamily="34" charset="0"/>
                <a:cs typeface="Arial" pitchFamily="34" charset="0"/>
              </a:rPr>
              <a:t>medis;</a:t>
            </a:r>
          </a:p>
          <a:p>
            <a:pPr marL="514350" indent="-514350" algn="just">
              <a:buFont typeface="+mj-lt"/>
              <a:buAutoNum type="arabicPeriod"/>
            </a:pPr>
            <a:r>
              <a:rPr lang="id-ID" sz="2800" dirty="0" smtClean="0">
                <a:latin typeface="Arial" pitchFamily="34" charset="0"/>
                <a:cs typeface="Arial" pitchFamily="34" charset="0"/>
              </a:rPr>
              <a:t>Apa </a:t>
            </a:r>
            <a:r>
              <a:rPr lang="id-ID" sz="2800" dirty="0">
                <a:latin typeface="Arial" pitchFamily="34" charset="0"/>
                <a:cs typeface="Arial" pitchFamily="34" charset="0"/>
              </a:rPr>
              <a:t>yang terjadi dengan pasien</a:t>
            </a:r>
          </a:p>
          <a:p>
            <a:pPr marL="0" indent="0">
              <a:buNone/>
            </a:pPr>
            <a:endParaRPr lang="id-ID" sz="1800" dirty="0">
              <a:latin typeface="Arial" pitchFamily="34" charset="0"/>
              <a:cs typeface="Arial" pitchFamily="34" charset="0"/>
            </a:endParaRPr>
          </a:p>
        </p:txBody>
      </p:sp>
    </p:spTree>
    <p:extLst>
      <p:ext uri="{BB962C8B-B14F-4D97-AF65-F5344CB8AC3E}">
        <p14:creationId xmlns:p14="http://schemas.microsoft.com/office/powerpoint/2010/main" val="2536161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id-ID" b="1" dirty="0" smtClean="0">
                <a:effectLst>
                  <a:outerShdw blurRad="38100" dist="38100" dir="2700000" algn="tl">
                    <a:srgbClr val="000000">
                      <a:alpha val="43137"/>
                    </a:srgbClr>
                  </a:outerShdw>
                </a:effectLst>
                <a:latin typeface="Arial" pitchFamily="34" charset="0"/>
                <a:cs typeface="Arial" pitchFamily="34" charset="0"/>
              </a:rPr>
              <a:t>Background</a:t>
            </a:r>
            <a:r>
              <a:rPr lang="id-ID" dirty="0" smtClean="0">
                <a:latin typeface="Arial" pitchFamily="34" charset="0"/>
                <a:cs typeface="Arial" pitchFamily="34" charset="0"/>
              </a:rPr>
              <a:t/>
            </a:r>
            <a:br>
              <a:rPr lang="id-ID" dirty="0" smtClean="0">
                <a:latin typeface="Arial" pitchFamily="34" charset="0"/>
                <a:cs typeface="Arial" pitchFamily="34" charset="0"/>
              </a:rPr>
            </a:br>
            <a:r>
              <a:rPr lang="id-ID" sz="2000" dirty="0">
                <a:latin typeface="Arial" pitchFamily="34" charset="0"/>
                <a:cs typeface="Arial" pitchFamily="34" charset="0"/>
              </a:rPr>
              <a:t>Apa latar belakang informasi klinis yang berhubungan </a:t>
            </a:r>
            <a:r>
              <a:rPr lang="id-ID" sz="2000" dirty="0" smtClean="0">
                <a:latin typeface="Arial" pitchFamily="34" charset="0"/>
                <a:cs typeface="Arial" pitchFamily="34" charset="0"/>
              </a:rPr>
              <a:t>dengan situasi</a:t>
            </a:r>
            <a:r>
              <a:rPr lang="id-ID" sz="2000" dirty="0">
                <a:latin typeface="Arial" pitchFamily="34" charset="0"/>
                <a:cs typeface="Arial" pitchFamily="34" charset="0"/>
              </a:rPr>
              <a:t>?</a:t>
            </a:r>
            <a:r>
              <a:rPr lang="id-ID" dirty="0">
                <a:latin typeface="Arial" pitchFamily="34" charset="0"/>
                <a:cs typeface="Arial" pitchFamily="34" charset="0"/>
              </a:rPr>
              <a:t/>
            </a:r>
            <a:br>
              <a:rPr lang="id-ID" dirty="0">
                <a:latin typeface="Arial" pitchFamily="34" charset="0"/>
                <a:cs typeface="Arial" pitchFamily="34" charset="0"/>
              </a:rPr>
            </a:br>
            <a:endParaRPr lang="id-ID" dirty="0">
              <a:latin typeface="Arial" pitchFamily="34" charset="0"/>
              <a:cs typeface="Arial" pitchFamily="34" charset="0"/>
            </a:endParaRPr>
          </a:p>
        </p:txBody>
      </p:sp>
      <p:sp>
        <p:nvSpPr>
          <p:cNvPr id="3" name="Content Placeholder 2"/>
          <p:cNvSpPr>
            <a:spLocks noGrp="1"/>
          </p:cNvSpPr>
          <p:nvPr>
            <p:ph idx="1"/>
          </p:nvPr>
        </p:nvSpPr>
        <p:spPr>
          <a:xfrm>
            <a:off x="457200" y="1844824"/>
            <a:ext cx="8229600" cy="4281339"/>
          </a:xfrm>
        </p:spPr>
        <p:txBody>
          <a:bodyPr>
            <a:normAutofit/>
          </a:bodyPr>
          <a:lstStyle/>
          <a:p>
            <a:pPr marL="514350" indent="-514350">
              <a:buFont typeface="+mj-lt"/>
              <a:buAutoNum type="arabicPeriod"/>
            </a:pPr>
            <a:r>
              <a:rPr lang="id-ID" sz="2800" dirty="0">
                <a:latin typeface="Arial" pitchFamily="34" charset="0"/>
                <a:cs typeface="Arial" pitchFamily="34" charset="0"/>
              </a:rPr>
              <a:t>Obat saat ini dan alergi;</a:t>
            </a:r>
          </a:p>
          <a:p>
            <a:pPr marL="514350" indent="-514350">
              <a:buFont typeface="+mj-lt"/>
              <a:buAutoNum type="arabicPeriod"/>
            </a:pPr>
            <a:r>
              <a:rPr lang="id-ID" sz="2800" dirty="0" smtClean="0">
                <a:latin typeface="Arial" pitchFamily="34" charset="0"/>
                <a:cs typeface="Arial" pitchFamily="34" charset="0"/>
              </a:rPr>
              <a:t>Tanda-tanda </a:t>
            </a:r>
            <a:r>
              <a:rPr lang="id-ID" sz="2800" dirty="0">
                <a:latin typeface="Arial" pitchFamily="34" charset="0"/>
                <a:cs typeface="Arial" pitchFamily="34" charset="0"/>
              </a:rPr>
              <a:t>vital terbaru;</a:t>
            </a:r>
          </a:p>
          <a:p>
            <a:pPr marL="514350" indent="-514350">
              <a:buFont typeface="+mj-lt"/>
              <a:buAutoNum type="arabicPeriod"/>
            </a:pPr>
            <a:r>
              <a:rPr lang="id-ID" sz="2800" dirty="0" smtClean="0">
                <a:latin typeface="Arial" pitchFamily="34" charset="0"/>
                <a:cs typeface="Arial" pitchFamily="34" charset="0"/>
              </a:rPr>
              <a:t>Hasil </a:t>
            </a:r>
            <a:r>
              <a:rPr lang="id-ID" sz="2800" dirty="0">
                <a:latin typeface="Arial" pitchFamily="34" charset="0"/>
                <a:cs typeface="Arial" pitchFamily="34" charset="0"/>
              </a:rPr>
              <a:t>laboratorium : tanggal dan waktu tes dilakukan dan hasil </a:t>
            </a:r>
            <a:r>
              <a:rPr lang="id-ID" sz="2800" dirty="0" smtClean="0">
                <a:latin typeface="Arial" pitchFamily="34" charset="0"/>
                <a:cs typeface="Arial" pitchFamily="34" charset="0"/>
              </a:rPr>
              <a:t>tes sebelumnya </a:t>
            </a:r>
            <a:r>
              <a:rPr lang="id-ID" sz="2800" dirty="0">
                <a:latin typeface="Arial" pitchFamily="34" charset="0"/>
                <a:cs typeface="Arial" pitchFamily="34" charset="0"/>
              </a:rPr>
              <a:t>untuk </a:t>
            </a:r>
            <a:r>
              <a:rPr lang="id-ID" sz="2800" dirty="0" smtClean="0">
                <a:latin typeface="Arial" pitchFamily="34" charset="0"/>
                <a:cs typeface="Arial" pitchFamily="34" charset="0"/>
              </a:rPr>
              <a:t>perbandingan</a:t>
            </a:r>
            <a:r>
              <a:rPr lang="id-ID" sz="2800" dirty="0">
                <a:latin typeface="Arial" pitchFamily="34" charset="0"/>
                <a:cs typeface="Arial" pitchFamily="34" charset="0"/>
              </a:rPr>
              <a:t>;</a:t>
            </a:r>
          </a:p>
          <a:p>
            <a:pPr marL="514350" indent="-514350">
              <a:buFont typeface="+mj-lt"/>
              <a:buAutoNum type="arabicPeriod"/>
            </a:pPr>
            <a:r>
              <a:rPr lang="id-ID" sz="2800" dirty="0" smtClean="0">
                <a:latin typeface="Arial" pitchFamily="34" charset="0"/>
                <a:cs typeface="Arial" pitchFamily="34" charset="0"/>
              </a:rPr>
              <a:t>Riwayat </a:t>
            </a:r>
            <a:r>
              <a:rPr lang="id-ID" sz="2800" dirty="0">
                <a:latin typeface="Arial" pitchFamily="34" charset="0"/>
                <a:cs typeface="Arial" pitchFamily="34" charset="0"/>
              </a:rPr>
              <a:t>medis;</a:t>
            </a:r>
          </a:p>
          <a:p>
            <a:pPr marL="514350" indent="-514350">
              <a:buFont typeface="+mj-lt"/>
              <a:buAutoNum type="arabicPeriod"/>
            </a:pPr>
            <a:r>
              <a:rPr lang="id-ID" sz="2800" dirty="0" smtClean="0">
                <a:latin typeface="Arial" pitchFamily="34" charset="0"/>
                <a:cs typeface="Arial" pitchFamily="34" charset="0"/>
              </a:rPr>
              <a:t>Temuan </a:t>
            </a:r>
            <a:r>
              <a:rPr lang="id-ID" sz="2800" dirty="0">
                <a:latin typeface="Arial" pitchFamily="34" charset="0"/>
                <a:cs typeface="Arial" pitchFamily="34" charset="0"/>
              </a:rPr>
              <a:t>klinis terbaru</a:t>
            </a:r>
          </a:p>
          <a:p>
            <a:pPr marL="514350" indent="-514350">
              <a:buFont typeface="+mj-lt"/>
              <a:buAutoNum type="arabicPeriod"/>
            </a:pPr>
            <a:endParaRPr lang="id-ID" dirty="0"/>
          </a:p>
        </p:txBody>
      </p:sp>
    </p:spTree>
    <p:extLst>
      <p:ext uri="{BB962C8B-B14F-4D97-AF65-F5344CB8AC3E}">
        <p14:creationId xmlns:p14="http://schemas.microsoft.com/office/powerpoint/2010/main" val="3160714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normAutofit/>
          </a:bodyPr>
          <a:lstStyle/>
          <a:p>
            <a:r>
              <a:rPr lang="id-ID" b="1" dirty="0" smtClean="0">
                <a:effectLst>
                  <a:outerShdw blurRad="38100" dist="38100" dir="2700000" algn="tl">
                    <a:srgbClr val="000000">
                      <a:alpha val="43137"/>
                    </a:srgbClr>
                  </a:outerShdw>
                </a:effectLst>
                <a:latin typeface="Arial" pitchFamily="34" charset="0"/>
                <a:cs typeface="Arial" pitchFamily="34" charset="0"/>
              </a:rPr>
              <a:t>Assessment</a:t>
            </a:r>
            <a:r>
              <a:rPr lang="id-ID" dirty="0" smtClean="0">
                <a:latin typeface="Arial" pitchFamily="34" charset="0"/>
                <a:cs typeface="Arial" pitchFamily="34" charset="0"/>
              </a:rPr>
              <a:t/>
            </a:r>
            <a:br>
              <a:rPr lang="id-ID" dirty="0" smtClean="0">
                <a:latin typeface="Arial" pitchFamily="34" charset="0"/>
                <a:cs typeface="Arial" pitchFamily="34" charset="0"/>
              </a:rPr>
            </a:br>
            <a:r>
              <a:rPr lang="id-ID" sz="2200" dirty="0" smtClean="0">
                <a:latin typeface="Arial" pitchFamily="34" charset="0"/>
                <a:cs typeface="Arial" pitchFamily="34" charset="0"/>
              </a:rPr>
              <a:t>berbagai hasil penilaian klinis perawat</a:t>
            </a:r>
            <a:endParaRPr lang="id-ID" sz="2200" dirty="0">
              <a:latin typeface="Arial" pitchFamily="34" charset="0"/>
              <a:cs typeface="Arial" pitchFamily="34" charset="0"/>
            </a:endParaRPr>
          </a:p>
        </p:txBody>
      </p:sp>
      <p:sp>
        <p:nvSpPr>
          <p:cNvPr id="3" name="Content Placeholder 2"/>
          <p:cNvSpPr>
            <a:spLocks noGrp="1"/>
          </p:cNvSpPr>
          <p:nvPr>
            <p:ph idx="1"/>
          </p:nvPr>
        </p:nvSpPr>
        <p:spPr>
          <a:xfrm>
            <a:off x="457200" y="1988840"/>
            <a:ext cx="8229600" cy="4137323"/>
          </a:xfrm>
        </p:spPr>
        <p:txBody>
          <a:bodyPr/>
          <a:lstStyle/>
          <a:p>
            <a:pPr marL="457200" indent="-457200" algn="just">
              <a:buFont typeface="+mj-lt"/>
              <a:buAutoNum type="arabicPeriod"/>
            </a:pPr>
            <a:r>
              <a:rPr lang="id-ID" sz="2400" dirty="0">
                <a:latin typeface="Arial" pitchFamily="34" charset="0"/>
                <a:cs typeface="Arial" pitchFamily="34" charset="0"/>
              </a:rPr>
              <a:t>Apa temuan klinis?;</a:t>
            </a:r>
          </a:p>
          <a:p>
            <a:pPr marL="457200" indent="-457200" algn="just">
              <a:buFont typeface="+mj-lt"/>
              <a:buAutoNum type="arabicPeriod"/>
            </a:pPr>
            <a:r>
              <a:rPr lang="id-ID" sz="2400" dirty="0" smtClean="0">
                <a:latin typeface="Arial" pitchFamily="34" charset="0"/>
                <a:cs typeface="Arial" pitchFamily="34" charset="0"/>
              </a:rPr>
              <a:t>Apa </a:t>
            </a:r>
            <a:r>
              <a:rPr lang="id-ID" sz="2400" dirty="0">
                <a:latin typeface="Arial" pitchFamily="34" charset="0"/>
                <a:cs typeface="Arial" pitchFamily="34" charset="0"/>
              </a:rPr>
              <a:t>analisis dan pertimbangan perawat?;</a:t>
            </a:r>
          </a:p>
          <a:p>
            <a:pPr marL="457200" indent="-457200" algn="just">
              <a:buFont typeface="+mj-lt"/>
              <a:buAutoNum type="arabicPeriod"/>
            </a:pPr>
            <a:r>
              <a:rPr lang="id-ID" sz="2400" dirty="0" smtClean="0">
                <a:latin typeface="Arial" pitchFamily="34" charset="0"/>
                <a:cs typeface="Arial" pitchFamily="34" charset="0"/>
              </a:rPr>
              <a:t>Apakah </a:t>
            </a:r>
            <a:r>
              <a:rPr lang="id-ID" sz="2400" dirty="0">
                <a:latin typeface="Arial" pitchFamily="34" charset="0"/>
                <a:cs typeface="Arial" pitchFamily="34" charset="0"/>
              </a:rPr>
              <a:t>masalah ini parah atau </a:t>
            </a:r>
            <a:r>
              <a:rPr lang="id-ID" sz="2400" dirty="0" smtClean="0">
                <a:latin typeface="Arial" pitchFamily="34" charset="0"/>
                <a:cs typeface="Arial" pitchFamily="34" charset="0"/>
              </a:rPr>
              <a:t>mengancam kehidupan?</a:t>
            </a:r>
          </a:p>
          <a:p>
            <a:pPr marL="0" indent="0">
              <a:buNone/>
            </a:pPr>
            <a:endParaRPr lang="id-ID" dirty="0"/>
          </a:p>
        </p:txBody>
      </p:sp>
    </p:spTree>
    <p:extLst>
      <p:ext uri="{BB962C8B-B14F-4D97-AF65-F5344CB8AC3E}">
        <p14:creationId xmlns:p14="http://schemas.microsoft.com/office/powerpoint/2010/main" val="3700195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effectLst>
                  <a:outerShdw blurRad="38100" dist="38100" dir="2700000" algn="tl">
                    <a:srgbClr val="000000">
                      <a:alpha val="43137"/>
                    </a:srgbClr>
                  </a:outerShdw>
                </a:effectLst>
                <a:latin typeface="Arial" pitchFamily="34" charset="0"/>
                <a:cs typeface="Arial" pitchFamily="34" charset="0"/>
              </a:rPr>
              <a:t>Recommendation</a:t>
            </a:r>
            <a:br>
              <a:rPr lang="id-ID" b="1" dirty="0" smtClean="0">
                <a:effectLst>
                  <a:outerShdw blurRad="38100" dist="38100" dir="2700000" algn="tl">
                    <a:srgbClr val="000000">
                      <a:alpha val="43137"/>
                    </a:srgbClr>
                  </a:outerShdw>
                </a:effectLst>
                <a:latin typeface="Arial" pitchFamily="34" charset="0"/>
                <a:cs typeface="Arial" pitchFamily="34" charset="0"/>
              </a:rPr>
            </a:br>
            <a:r>
              <a:rPr lang="id-ID" sz="2200" dirty="0" smtClean="0">
                <a:latin typeface="Arial" pitchFamily="34" charset="0"/>
                <a:cs typeface="Arial" pitchFamily="34" charset="0"/>
              </a:rPr>
              <a:t>apa yang perawat inginkan terjadi dan kapan?</a:t>
            </a:r>
            <a:endParaRPr lang="id-ID" sz="2200" dirty="0">
              <a:latin typeface="Arial" pitchFamily="34" charset="0"/>
              <a:cs typeface="Arial" pitchFamily="34" charset="0"/>
            </a:endParaRPr>
          </a:p>
        </p:txBody>
      </p:sp>
      <p:sp>
        <p:nvSpPr>
          <p:cNvPr id="3" name="Content Placeholder 2"/>
          <p:cNvSpPr>
            <a:spLocks noGrp="1"/>
          </p:cNvSpPr>
          <p:nvPr>
            <p:ph idx="1"/>
          </p:nvPr>
        </p:nvSpPr>
        <p:spPr>
          <a:xfrm>
            <a:off x="457200" y="1988840"/>
            <a:ext cx="8229600" cy="4137323"/>
          </a:xfrm>
        </p:spPr>
        <p:txBody>
          <a:bodyPr>
            <a:normAutofit/>
          </a:bodyPr>
          <a:lstStyle/>
          <a:p>
            <a:pPr marL="457200" indent="-457200" algn="just">
              <a:buFont typeface="+mj-lt"/>
              <a:buAutoNum type="arabicPeriod"/>
            </a:pPr>
            <a:r>
              <a:rPr lang="id-ID" sz="2400" dirty="0" smtClean="0">
                <a:latin typeface="Arial" pitchFamily="34" charset="0"/>
                <a:cs typeface="Arial" pitchFamily="34" charset="0"/>
              </a:rPr>
              <a:t>Apa </a:t>
            </a:r>
            <a:r>
              <a:rPr lang="id-ID" sz="2400" dirty="0">
                <a:latin typeface="Arial" pitchFamily="34" charset="0"/>
                <a:cs typeface="Arial" pitchFamily="34" charset="0"/>
              </a:rPr>
              <a:t>tindakan / rekomendasi yang diperlukan untuk memperbaiki masalah?;</a:t>
            </a:r>
          </a:p>
          <a:p>
            <a:pPr marL="457200" indent="-457200" algn="just">
              <a:buFont typeface="+mj-lt"/>
              <a:buAutoNum type="arabicPeriod"/>
            </a:pPr>
            <a:r>
              <a:rPr lang="id-ID" sz="2400" dirty="0" smtClean="0">
                <a:latin typeface="Arial" pitchFamily="34" charset="0"/>
                <a:cs typeface="Arial" pitchFamily="34" charset="0"/>
              </a:rPr>
              <a:t>Apa </a:t>
            </a:r>
            <a:r>
              <a:rPr lang="id-ID" sz="2400" dirty="0">
                <a:latin typeface="Arial" pitchFamily="34" charset="0"/>
                <a:cs typeface="Arial" pitchFamily="34" charset="0"/>
              </a:rPr>
              <a:t>solusi yang bisa perawat tawarkan kepada dokter?;</a:t>
            </a:r>
          </a:p>
          <a:p>
            <a:pPr marL="457200" indent="-457200" algn="just">
              <a:buFont typeface="+mj-lt"/>
              <a:buAutoNum type="arabicPeriod"/>
            </a:pPr>
            <a:r>
              <a:rPr lang="id-ID" sz="2400" dirty="0" smtClean="0">
                <a:latin typeface="Arial" pitchFamily="34" charset="0"/>
                <a:cs typeface="Arial" pitchFamily="34" charset="0"/>
              </a:rPr>
              <a:t>Apa </a:t>
            </a:r>
            <a:r>
              <a:rPr lang="id-ID" sz="2400" dirty="0">
                <a:latin typeface="Arial" pitchFamily="34" charset="0"/>
                <a:cs typeface="Arial" pitchFamily="34" charset="0"/>
              </a:rPr>
              <a:t>yang </a:t>
            </a:r>
            <a:r>
              <a:rPr lang="id-ID" sz="2400" dirty="0" smtClean="0">
                <a:latin typeface="Arial" pitchFamily="34" charset="0"/>
                <a:cs typeface="Arial" pitchFamily="34" charset="0"/>
              </a:rPr>
              <a:t>perawat butuhkan </a:t>
            </a:r>
            <a:r>
              <a:rPr lang="id-ID" sz="2400" dirty="0">
                <a:latin typeface="Arial" pitchFamily="34" charset="0"/>
                <a:cs typeface="Arial" pitchFamily="34" charset="0"/>
              </a:rPr>
              <a:t>dari dokter untuk memperbaiki </a:t>
            </a:r>
            <a:r>
              <a:rPr lang="id-ID" sz="2400" dirty="0" smtClean="0">
                <a:latin typeface="Arial" pitchFamily="34" charset="0"/>
                <a:cs typeface="Arial" pitchFamily="34" charset="0"/>
              </a:rPr>
              <a:t>kondisi pasien</a:t>
            </a:r>
            <a:r>
              <a:rPr lang="id-ID" sz="2400" dirty="0">
                <a:latin typeface="Arial" pitchFamily="34" charset="0"/>
                <a:cs typeface="Arial" pitchFamily="34" charset="0"/>
              </a:rPr>
              <a:t>?;</a:t>
            </a:r>
          </a:p>
          <a:p>
            <a:pPr marL="457200" indent="-457200" algn="just">
              <a:buFont typeface="+mj-lt"/>
              <a:buAutoNum type="arabicPeriod"/>
            </a:pPr>
            <a:r>
              <a:rPr lang="id-ID" sz="2400" dirty="0" smtClean="0">
                <a:latin typeface="Arial" pitchFamily="34" charset="0"/>
                <a:cs typeface="Arial" pitchFamily="34" charset="0"/>
              </a:rPr>
              <a:t>Kapan </a:t>
            </a:r>
            <a:r>
              <a:rPr lang="id-ID" sz="2400" dirty="0">
                <a:latin typeface="Arial" pitchFamily="34" charset="0"/>
                <a:cs typeface="Arial" pitchFamily="34" charset="0"/>
              </a:rPr>
              <a:t>waktu yang perawat harapkan tindakan ini terjadi?</a:t>
            </a:r>
          </a:p>
          <a:p>
            <a:pPr marL="0" indent="0" algn="just">
              <a:buNone/>
            </a:pPr>
            <a:endParaRPr lang="id-ID" sz="2400" dirty="0">
              <a:latin typeface="Arial" pitchFamily="34" charset="0"/>
              <a:cs typeface="Arial" pitchFamily="34" charset="0"/>
            </a:endParaRPr>
          </a:p>
        </p:txBody>
      </p:sp>
    </p:spTree>
    <p:extLst>
      <p:ext uri="{BB962C8B-B14F-4D97-AF65-F5344CB8AC3E}">
        <p14:creationId xmlns:p14="http://schemas.microsoft.com/office/powerpoint/2010/main" val="990346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4412756" cy="571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6672"/>
            <a:ext cx="388843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931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fontScale="92500"/>
          </a:bodyPr>
          <a:lstStyle/>
          <a:p>
            <a:pPr marL="0" indent="0" algn="just">
              <a:buNone/>
            </a:pPr>
            <a:r>
              <a:rPr lang="id-ID" sz="2800" dirty="0" smtClean="0">
                <a:latin typeface="Arial" pitchFamily="34" charset="0"/>
                <a:cs typeface="Arial" pitchFamily="34" charset="0"/>
              </a:rPr>
              <a:t>Sebelum serah terima pasien, perawat harus melakukan :</a:t>
            </a:r>
          </a:p>
          <a:p>
            <a:pPr marL="457200" indent="-457200" algn="just">
              <a:buFont typeface="+mj-lt"/>
              <a:buAutoNum type="arabicPeriod"/>
            </a:pPr>
            <a:r>
              <a:rPr lang="id-ID" sz="2400" dirty="0">
                <a:latin typeface="Arial" pitchFamily="34" charset="0"/>
                <a:cs typeface="Arial" pitchFamily="34" charset="0"/>
              </a:rPr>
              <a:t>Perawat mendapatkan pengkajian kondisi pasien terkini.</a:t>
            </a:r>
          </a:p>
          <a:p>
            <a:pPr marL="457200" indent="-457200" algn="just">
              <a:buFont typeface="+mj-lt"/>
              <a:buAutoNum type="arabicPeriod"/>
            </a:pPr>
            <a:r>
              <a:rPr lang="id-ID" sz="2400" dirty="0" smtClean="0">
                <a:latin typeface="Arial" pitchFamily="34" charset="0"/>
                <a:cs typeface="Arial" pitchFamily="34" charset="0"/>
              </a:rPr>
              <a:t>Perawat </a:t>
            </a:r>
            <a:r>
              <a:rPr lang="id-ID" sz="2400" dirty="0">
                <a:latin typeface="Arial" pitchFamily="34" charset="0"/>
                <a:cs typeface="Arial" pitchFamily="34" charset="0"/>
              </a:rPr>
              <a:t>mengkumpulkan </a:t>
            </a:r>
            <a:r>
              <a:rPr lang="id-ID" sz="2400" dirty="0" smtClean="0">
                <a:latin typeface="Arial" pitchFamily="34" charset="0"/>
                <a:cs typeface="Arial" pitchFamily="34" charset="0"/>
              </a:rPr>
              <a:t>data-data </a:t>
            </a:r>
            <a:r>
              <a:rPr lang="id-ID" sz="2400" dirty="0">
                <a:latin typeface="Arial" pitchFamily="34" charset="0"/>
                <a:cs typeface="Arial" pitchFamily="34" charset="0"/>
              </a:rPr>
              <a:t>yang diperlukan yang </a:t>
            </a:r>
            <a:r>
              <a:rPr lang="id-ID" sz="2400" dirty="0" smtClean="0">
                <a:latin typeface="Arial" pitchFamily="34" charset="0"/>
                <a:cs typeface="Arial" pitchFamily="34" charset="0"/>
              </a:rPr>
              <a:t>berhubungan dengan </a:t>
            </a:r>
            <a:r>
              <a:rPr lang="id-ID" sz="2400" dirty="0">
                <a:latin typeface="Arial" pitchFamily="34" charset="0"/>
                <a:cs typeface="Arial" pitchFamily="34" charset="0"/>
              </a:rPr>
              <a:t>kondisi pasien yang akan dilaporkan.</a:t>
            </a:r>
          </a:p>
          <a:p>
            <a:pPr marL="457200" indent="-457200" algn="just">
              <a:buFont typeface="+mj-lt"/>
              <a:buAutoNum type="arabicPeriod"/>
            </a:pPr>
            <a:r>
              <a:rPr lang="id-ID" sz="2400" dirty="0" smtClean="0">
                <a:latin typeface="Arial" pitchFamily="34" charset="0"/>
                <a:cs typeface="Arial" pitchFamily="34" charset="0"/>
              </a:rPr>
              <a:t>Perawat </a:t>
            </a:r>
            <a:r>
              <a:rPr lang="id-ID" sz="2400" dirty="0">
                <a:latin typeface="Arial" pitchFamily="34" charset="0"/>
                <a:cs typeface="Arial" pitchFamily="34" charset="0"/>
              </a:rPr>
              <a:t>memastikan diagnosa medis pasien dan prioritas </a:t>
            </a:r>
            <a:r>
              <a:rPr lang="id-ID" sz="2400" dirty="0" smtClean="0">
                <a:latin typeface="Arial" pitchFamily="34" charset="0"/>
                <a:cs typeface="Arial" pitchFamily="34" charset="0"/>
              </a:rPr>
              <a:t>masalah keperawatan </a:t>
            </a:r>
            <a:r>
              <a:rPr lang="id-ID" sz="2400" dirty="0">
                <a:latin typeface="Arial" pitchFamily="34" charset="0"/>
                <a:cs typeface="Arial" pitchFamily="34" charset="0"/>
              </a:rPr>
              <a:t>yang harus dilanjutkan.</a:t>
            </a:r>
          </a:p>
          <a:p>
            <a:pPr marL="457200" indent="-457200" algn="just">
              <a:buFont typeface="+mj-lt"/>
              <a:buAutoNum type="arabicPeriod"/>
            </a:pPr>
            <a:r>
              <a:rPr lang="id-ID" sz="2400" dirty="0" smtClean="0">
                <a:latin typeface="Arial" pitchFamily="34" charset="0"/>
                <a:cs typeface="Arial" pitchFamily="34" charset="0"/>
              </a:rPr>
              <a:t>Perawat </a:t>
            </a:r>
            <a:r>
              <a:rPr lang="id-ID" sz="2400" dirty="0">
                <a:latin typeface="Arial" pitchFamily="34" charset="0"/>
                <a:cs typeface="Arial" pitchFamily="34" charset="0"/>
              </a:rPr>
              <a:t>membaca dan memahami catatan perkembangan terkini &amp; </a:t>
            </a:r>
            <a:r>
              <a:rPr lang="id-ID" sz="2400" dirty="0" smtClean="0">
                <a:latin typeface="Arial" pitchFamily="34" charset="0"/>
                <a:cs typeface="Arial" pitchFamily="34" charset="0"/>
              </a:rPr>
              <a:t>hasil pengkajian </a:t>
            </a:r>
            <a:r>
              <a:rPr lang="id-ID" sz="2400" dirty="0">
                <a:latin typeface="Arial" pitchFamily="34" charset="0"/>
                <a:cs typeface="Arial" pitchFamily="34" charset="0"/>
              </a:rPr>
              <a:t>perawat shift sebelumnya.</a:t>
            </a:r>
          </a:p>
          <a:p>
            <a:pPr marL="457200" indent="-457200" algn="just">
              <a:buFont typeface="+mj-lt"/>
              <a:buAutoNum type="arabicPeriod"/>
            </a:pPr>
            <a:r>
              <a:rPr lang="id-ID" sz="2400" dirty="0" smtClean="0">
                <a:latin typeface="Arial" pitchFamily="34" charset="0"/>
                <a:cs typeface="Arial" pitchFamily="34" charset="0"/>
              </a:rPr>
              <a:t>Perawat menyiapkan medical record pasien </a:t>
            </a:r>
            <a:r>
              <a:rPr lang="id-ID" sz="2400" dirty="0">
                <a:latin typeface="Arial" pitchFamily="34" charset="0"/>
                <a:cs typeface="Arial" pitchFamily="34" charset="0"/>
              </a:rPr>
              <a:t>termasuk rencana </a:t>
            </a:r>
            <a:r>
              <a:rPr lang="id-ID" sz="2400" dirty="0" smtClean="0">
                <a:latin typeface="Arial" pitchFamily="34" charset="0"/>
                <a:cs typeface="Arial" pitchFamily="34" charset="0"/>
              </a:rPr>
              <a:t>perawat harian</a:t>
            </a:r>
            <a:endParaRPr lang="id-ID" sz="2400" dirty="0">
              <a:latin typeface="Arial" pitchFamily="34" charset="0"/>
              <a:cs typeface="Arial" pitchFamily="34" charset="0"/>
            </a:endParaRPr>
          </a:p>
          <a:p>
            <a:pPr marL="0" indent="0" algn="just">
              <a:buNone/>
            </a:pPr>
            <a:endParaRPr lang="id-ID" sz="2800" dirty="0">
              <a:latin typeface="Arial" pitchFamily="34" charset="0"/>
              <a:cs typeface="Arial" pitchFamily="34" charset="0"/>
            </a:endParaRPr>
          </a:p>
        </p:txBody>
      </p:sp>
    </p:spTree>
    <p:extLst>
      <p:ext uri="{BB962C8B-B14F-4D97-AF65-F5344CB8AC3E}">
        <p14:creationId xmlns:p14="http://schemas.microsoft.com/office/powerpoint/2010/main" val="1884672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0618" y="260648"/>
            <a:ext cx="3106688" cy="1143000"/>
          </a:xfrm>
        </p:spPr>
        <p:txBody>
          <a:bodyPr/>
          <a:lstStyle/>
          <a:p>
            <a:r>
              <a:rPr lang="id-ID" b="1" dirty="0" smtClean="0">
                <a:effectLst>
                  <a:outerShdw blurRad="38100" dist="38100" dir="2700000" algn="tl">
                    <a:srgbClr val="000000">
                      <a:alpha val="43137"/>
                    </a:srgbClr>
                  </a:outerShdw>
                </a:effectLst>
                <a:latin typeface="Arial" pitchFamily="34" charset="0"/>
                <a:cs typeface="Arial" pitchFamily="34" charset="0"/>
              </a:rPr>
              <a:t>Research</a:t>
            </a:r>
            <a:endParaRPr lang="id-ID" b="1" dirty="0">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914" y="692696"/>
            <a:ext cx="5626360"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068960"/>
            <a:ext cx="5493048" cy="289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242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750" y="1600200"/>
            <a:ext cx="57244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906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404664"/>
            <a:ext cx="5377715" cy="589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555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effectLst>
                  <a:outerShdw blurRad="38100" dist="38100" dir="2700000" algn="tl">
                    <a:srgbClr val="000000">
                      <a:alpha val="43137"/>
                    </a:srgbClr>
                  </a:outerShdw>
                </a:effectLst>
                <a:latin typeface="Arial" pitchFamily="34" charset="0"/>
                <a:cs typeface="Arial" pitchFamily="34" charset="0"/>
              </a:rPr>
              <a:t>TUGAS</a:t>
            </a:r>
            <a:endParaRPr lang="id-ID"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72816"/>
            <a:ext cx="8229600" cy="4353347"/>
          </a:xfrm>
        </p:spPr>
        <p:txBody>
          <a:bodyPr>
            <a:normAutofit/>
          </a:bodyPr>
          <a:lstStyle/>
          <a:p>
            <a:pPr marL="514350" indent="-514350" algn="just">
              <a:buFont typeface="+mj-lt"/>
              <a:buAutoNum type="arabicPeriod"/>
            </a:pPr>
            <a:r>
              <a:rPr lang="id-ID" sz="2800" dirty="0" smtClean="0">
                <a:latin typeface="Arial" pitchFamily="34" charset="0"/>
                <a:cs typeface="Arial" pitchFamily="34" charset="0"/>
              </a:rPr>
              <a:t>Silahkan membuat narasi/drama komunikasi SBAR </a:t>
            </a:r>
          </a:p>
          <a:p>
            <a:pPr marL="514350" indent="-514350" algn="just">
              <a:buFont typeface="+mj-lt"/>
              <a:buAutoNum type="arabicPeriod"/>
            </a:pPr>
            <a:r>
              <a:rPr lang="id-ID" sz="2800" dirty="0" smtClean="0">
                <a:latin typeface="Arial" pitchFamily="34" charset="0"/>
                <a:cs typeface="Arial" pitchFamily="34" charset="0"/>
              </a:rPr>
              <a:t>Mhs bebas memilih kasus dan settingan ruangan</a:t>
            </a:r>
          </a:p>
          <a:p>
            <a:pPr marL="514350" indent="-514350" algn="just">
              <a:buFont typeface="+mj-lt"/>
              <a:buAutoNum type="arabicPeriod"/>
            </a:pPr>
            <a:r>
              <a:rPr lang="id-ID" sz="2800" dirty="0" smtClean="0">
                <a:latin typeface="Arial" pitchFamily="34" charset="0"/>
                <a:cs typeface="Arial" pitchFamily="34" charset="0"/>
              </a:rPr>
              <a:t>1 kelompok terdiri dari 2 orang</a:t>
            </a:r>
          </a:p>
          <a:p>
            <a:pPr marL="514350" indent="-514350" algn="just">
              <a:buFont typeface="+mj-lt"/>
              <a:buAutoNum type="arabicPeriod"/>
            </a:pPr>
            <a:r>
              <a:rPr lang="id-ID" sz="2800" dirty="0" smtClean="0">
                <a:latin typeface="Arial" pitchFamily="34" charset="0"/>
                <a:cs typeface="Arial" pitchFamily="34" charset="0"/>
              </a:rPr>
              <a:t>Akan di praktikkan </a:t>
            </a:r>
            <a:r>
              <a:rPr lang="id-ID" sz="2800" smtClean="0">
                <a:latin typeface="Arial" pitchFamily="34" charset="0"/>
                <a:cs typeface="Arial" pitchFamily="34" charset="0"/>
              </a:rPr>
              <a:t>saat PBP </a:t>
            </a:r>
            <a:r>
              <a:rPr lang="id-ID" sz="2800" dirty="0" smtClean="0">
                <a:latin typeface="Arial" pitchFamily="34" charset="0"/>
                <a:cs typeface="Arial" pitchFamily="34" charset="0"/>
              </a:rPr>
              <a:t>MPS</a:t>
            </a:r>
            <a:endParaRPr lang="id-ID" sz="2800" dirty="0">
              <a:latin typeface="Arial" pitchFamily="34" charset="0"/>
              <a:cs typeface="Arial" pitchFamily="34" charset="0"/>
            </a:endParaRPr>
          </a:p>
        </p:txBody>
      </p:sp>
    </p:spTree>
    <p:extLst>
      <p:ext uri="{BB962C8B-B14F-4D97-AF65-F5344CB8AC3E}">
        <p14:creationId xmlns:p14="http://schemas.microsoft.com/office/powerpoint/2010/main" val="388760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marL="0" indent="0" algn="just">
              <a:buNone/>
            </a:pPr>
            <a:r>
              <a:rPr lang="id-ID" sz="2400" dirty="0" smtClean="0">
                <a:latin typeface="Arial" pitchFamily="34" charset="0"/>
                <a:cs typeface="Arial" pitchFamily="34" charset="0"/>
              </a:rPr>
              <a:t>Menurut  Hovland  dalam  Effendy  (2005:10)  komunikasi  adalah  proses mengubah  perilaku  orang  lain.  Seseorang  dapat  mempengaruhi  sikap,  pendapat dan perilaku orang lain apabila terjalin komunikasi yang komunikatif.</a:t>
            </a:r>
          </a:p>
          <a:p>
            <a:pPr marL="0" indent="0" algn="just">
              <a:buNone/>
            </a:pPr>
            <a:endParaRPr lang="id-ID" sz="2400" dirty="0">
              <a:latin typeface="Arial" pitchFamily="34" charset="0"/>
              <a:cs typeface="Arial" pitchFamily="34" charset="0"/>
            </a:endParaRPr>
          </a:p>
          <a:p>
            <a:pPr marL="0" indent="0" algn="just">
              <a:buNone/>
            </a:pPr>
            <a:endParaRPr lang="id-ID" sz="2400" dirty="0">
              <a:latin typeface="Arial" pitchFamily="34" charset="0"/>
              <a:cs typeface="Arial" pitchFamily="34" charset="0"/>
            </a:endParaRPr>
          </a:p>
        </p:txBody>
      </p:sp>
    </p:spTree>
    <p:extLst>
      <p:ext uri="{BB962C8B-B14F-4D97-AF65-F5344CB8AC3E}">
        <p14:creationId xmlns:p14="http://schemas.microsoft.com/office/powerpoint/2010/main" val="228276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marL="0" indent="0" algn="just">
              <a:buNone/>
            </a:pPr>
            <a:r>
              <a:rPr lang="id-ID" sz="2400" dirty="0">
                <a:latin typeface="Arial" pitchFamily="34" charset="0"/>
                <a:cs typeface="Arial" pitchFamily="34" charset="0"/>
              </a:rPr>
              <a:t>Lasswell dalam Effendy (2005) menjelaskan komunikasi meliputi unsur- Unsur sebagai jawaban dari pertanyaan yang di ajukan (</a:t>
            </a:r>
            <a:r>
              <a:rPr lang="id-ID" sz="2400" i="1" dirty="0">
                <a:latin typeface="Arial" pitchFamily="34" charset="0"/>
                <a:cs typeface="Arial" pitchFamily="34" charset="0"/>
              </a:rPr>
              <a:t>Who says, what in, which channel, to whom, with what effect</a:t>
            </a:r>
            <a:r>
              <a:rPr lang="id-ID" sz="2400" dirty="0">
                <a:latin typeface="Arial" pitchFamily="34" charset="0"/>
                <a:cs typeface="Arial" pitchFamily="34" charset="0"/>
              </a:rPr>
              <a:t>?) diantaranya: </a:t>
            </a:r>
          </a:p>
          <a:p>
            <a:pPr marL="514350" indent="-514350" algn="just">
              <a:buFont typeface="+mj-lt"/>
              <a:buAutoNum type="arabicPeriod"/>
            </a:pPr>
            <a:r>
              <a:rPr lang="id-ID" sz="2400" dirty="0" smtClean="0">
                <a:latin typeface="Arial" pitchFamily="34" charset="0"/>
                <a:cs typeface="Arial" pitchFamily="34" charset="0"/>
              </a:rPr>
              <a:t>Komunikator</a:t>
            </a:r>
          </a:p>
          <a:p>
            <a:pPr marL="514350" indent="-514350" algn="just">
              <a:buFont typeface="+mj-lt"/>
              <a:buAutoNum type="arabicPeriod"/>
            </a:pPr>
            <a:r>
              <a:rPr lang="id-ID" sz="2400" dirty="0" smtClean="0">
                <a:latin typeface="Arial" pitchFamily="34" charset="0"/>
                <a:cs typeface="Arial" pitchFamily="34" charset="0"/>
              </a:rPr>
              <a:t>Pesan</a:t>
            </a:r>
          </a:p>
          <a:p>
            <a:pPr marL="514350" indent="-514350" algn="just">
              <a:buFont typeface="+mj-lt"/>
              <a:buAutoNum type="arabicPeriod"/>
            </a:pPr>
            <a:r>
              <a:rPr lang="id-ID" sz="2400" dirty="0" smtClean="0">
                <a:latin typeface="Arial" pitchFamily="34" charset="0"/>
                <a:cs typeface="Arial" pitchFamily="34" charset="0"/>
              </a:rPr>
              <a:t>Media</a:t>
            </a:r>
          </a:p>
          <a:p>
            <a:pPr marL="514350" indent="-514350" algn="just">
              <a:buFont typeface="+mj-lt"/>
              <a:buAutoNum type="arabicPeriod"/>
            </a:pPr>
            <a:r>
              <a:rPr lang="id-ID" sz="2400" dirty="0" smtClean="0">
                <a:latin typeface="Arial" pitchFamily="34" charset="0"/>
                <a:cs typeface="Arial" pitchFamily="34" charset="0"/>
              </a:rPr>
              <a:t>komunikan</a:t>
            </a:r>
            <a:r>
              <a:rPr lang="id-ID" sz="2400" dirty="0">
                <a:latin typeface="Arial" pitchFamily="34" charset="0"/>
                <a:cs typeface="Arial" pitchFamily="34" charset="0"/>
              </a:rPr>
              <a:t>, dan </a:t>
            </a:r>
            <a:endParaRPr lang="id-ID" sz="2400" dirty="0" smtClean="0">
              <a:latin typeface="Arial" pitchFamily="34" charset="0"/>
              <a:cs typeface="Arial" pitchFamily="34" charset="0"/>
            </a:endParaRPr>
          </a:p>
          <a:p>
            <a:pPr marL="514350" indent="-514350" algn="just">
              <a:buFont typeface="+mj-lt"/>
              <a:buAutoNum type="arabicPeriod"/>
            </a:pPr>
            <a:r>
              <a:rPr lang="id-ID" sz="2400" dirty="0" smtClean="0">
                <a:latin typeface="Arial" pitchFamily="34" charset="0"/>
                <a:cs typeface="Arial" pitchFamily="34" charset="0"/>
              </a:rPr>
              <a:t>efek</a:t>
            </a:r>
            <a:endParaRPr lang="id-ID" sz="2400" dirty="0">
              <a:latin typeface="Arial" pitchFamily="34" charset="0"/>
              <a:cs typeface="Arial" pitchFamily="34" charset="0"/>
            </a:endParaRPr>
          </a:p>
          <a:p>
            <a:pPr marL="0" indent="0">
              <a:buNone/>
            </a:pPr>
            <a:endParaRPr lang="id-ID" sz="2400" dirty="0"/>
          </a:p>
        </p:txBody>
      </p:sp>
    </p:spTree>
    <p:extLst>
      <p:ext uri="{BB962C8B-B14F-4D97-AF65-F5344CB8AC3E}">
        <p14:creationId xmlns:p14="http://schemas.microsoft.com/office/powerpoint/2010/main" val="1363271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Komunikasi Efektif</a:t>
            </a:r>
            <a:endParaRPr lang="id-ID" dirty="0"/>
          </a:p>
        </p:txBody>
      </p:sp>
      <p:sp>
        <p:nvSpPr>
          <p:cNvPr id="3" name="Content Placeholder 2"/>
          <p:cNvSpPr>
            <a:spLocks noGrp="1"/>
          </p:cNvSpPr>
          <p:nvPr>
            <p:ph idx="1"/>
          </p:nvPr>
        </p:nvSpPr>
        <p:spPr/>
        <p:txBody>
          <a:bodyPr/>
          <a:lstStyle/>
          <a:p>
            <a:pPr marL="0" indent="0" algn="just">
              <a:buNone/>
            </a:pPr>
            <a:r>
              <a:rPr lang="id-ID" sz="2800" dirty="0" smtClean="0">
                <a:latin typeface="Arial" pitchFamily="34" charset="0"/>
                <a:cs typeface="Arial" pitchFamily="34" charset="0"/>
              </a:rPr>
              <a:t>Makna komunikasi yang </a:t>
            </a:r>
            <a:r>
              <a:rPr lang="id-ID" sz="2800" dirty="0">
                <a:latin typeface="Arial" pitchFamily="34" charset="0"/>
                <a:cs typeface="Arial" pitchFamily="34" charset="0"/>
              </a:rPr>
              <a:t>efektif menurut Effendy (2005</a:t>
            </a:r>
            <a:r>
              <a:rPr lang="id-ID" sz="2800" dirty="0" smtClean="0">
                <a:latin typeface="Arial" pitchFamily="34" charset="0"/>
                <a:cs typeface="Arial" pitchFamily="34" charset="0"/>
              </a:rPr>
              <a:t>) adalah </a:t>
            </a:r>
            <a:r>
              <a:rPr lang="id-ID" sz="2800" dirty="0">
                <a:latin typeface="Arial" pitchFamily="34" charset="0"/>
                <a:cs typeface="Arial" pitchFamily="34" charset="0"/>
              </a:rPr>
              <a:t>komunikasi yang </a:t>
            </a:r>
            <a:r>
              <a:rPr lang="id-ID" sz="2800" dirty="0" smtClean="0">
                <a:latin typeface="Arial" pitchFamily="34" charset="0"/>
                <a:cs typeface="Arial" pitchFamily="34" charset="0"/>
              </a:rPr>
              <a:t>berhasil menyampaikan </a:t>
            </a:r>
            <a:r>
              <a:rPr lang="id-ID" sz="2800" dirty="0">
                <a:latin typeface="Arial" pitchFamily="34" charset="0"/>
                <a:cs typeface="Arial" pitchFamily="34" charset="0"/>
              </a:rPr>
              <a:t>pikiran dengan menggunakan perasaan yang disadari.</a:t>
            </a:r>
          </a:p>
          <a:p>
            <a:pPr marL="0" indent="0">
              <a:buNone/>
            </a:pPr>
            <a:endParaRPr lang="id-ID" dirty="0"/>
          </a:p>
          <a:p>
            <a:endParaRPr lang="id-ID" dirty="0"/>
          </a:p>
        </p:txBody>
      </p:sp>
    </p:spTree>
    <p:extLst>
      <p:ext uri="{BB962C8B-B14F-4D97-AF65-F5344CB8AC3E}">
        <p14:creationId xmlns:p14="http://schemas.microsoft.com/office/powerpoint/2010/main" val="72021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marL="0" indent="0" algn="just">
              <a:buNone/>
            </a:pPr>
            <a:r>
              <a:rPr lang="id-ID" sz="2800" dirty="0" smtClean="0">
                <a:latin typeface="Arial" pitchFamily="34" charset="0"/>
                <a:cs typeface="Arial" pitchFamily="34" charset="0"/>
              </a:rPr>
              <a:t>Walter  Lippman  dalam  Effendy  (2005)  bahwa  komunikasi  yang  efektif adalah  komunikasi  yang  berusaha  memilih  cara  yang  tepat  agar  gambaran  dalam benak  dan  isi  kesadaran  dari  komunikator  dapat  dimengerti,  diterima  bahkan dilakukan oleh komunikan.</a:t>
            </a:r>
            <a:endParaRPr lang="id-ID" sz="2800" dirty="0">
              <a:latin typeface="Arial" pitchFamily="34" charset="0"/>
              <a:cs typeface="Arial" pitchFamily="34" charset="0"/>
            </a:endParaRPr>
          </a:p>
        </p:txBody>
      </p:sp>
    </p:spTree>
    <p:extLst>
      <p:ext uri="{BB962C8B-B14F-4D97-AF65-F5344CB8AC3E}">
        <p14:creationId xmlns:p14="http://schemas.microsoft.com/office/powerpoint/2010/main" val="2558074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6372200" cy="778098"/>
          </a:xfrm>
        </p:spPr>
        <p:txBody>
          <a:bodyPr>
            <a:normAutofit/>
          </a:bodyPr>
          <a:lstStyle/>
          <a:p>
            <a:r>
              <a:rPr lang="id-ID" sz="3600" dirty="0" smtClean="0">
                <a:latin typeface="Arial" pitchFamily="34" charset="0"/>
                <a:cs typeface="Arial" pitchFamily="34" charset="0"/>
              </a:rPr>
              <a:t>Prinsip Komunikasi Efektif</a:t>
            </a:r>
            <a:endParaRPr lang="id-ID" sz="3600" dirty="0">
              <a:latin typeface="Arial" pitchFamily="34" charset="0"/>
              <a:cs typeface="Arial" pitchFamily="34" charset="0"/>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lgn="ctr">
              <a:buNone/>
            </a:pPr>
            <a:r>
              <a:rPr lang="id-ID" sz="4000" b="1" dirty="0" smtClean="0">
                <a:latin typeface="Arial" pitchFamily="34" charset="0"/>
                <a:cs typeface="Arial" pitchFamily="34" charset="0"/>
              </a:rPr>
              <a:t>REACH</a:t>
            </a:r>
          </a:p>
          <a:p>
            <a:pPr marL="0" indent="0">
              <a:buNone/>
            </a:pPr>
            <a:r>
              <a:rPr lang="id-ID" sz="2800" dirty="0" smtClean="0">
                <a:latin typeface="Arial" pitchFamily="34" charset="0"/>
                <a:cs typeface="Arial" pitchFamily="34" charset="0"/>
              </a:rPr>
              <a:t>    </a:t>
            </a:r>
            <a:r>
              <a:rPr lang="id-ID" sz="2000" dirty="0" smtClean="0">
                <a:latin typeface="Arial" pitchFamily="34" charset="0"/>
                <a:cs typeface="Arial" pitchFamily="34" charset="0"/>
              </a:rPr>
              <a:t>Respect, </a:t>
            </a:r>
            <a:r>
              <a:rPr lang="id-ID" sz="2000" dirty="0">
                <a:latin typeface="Arial" pitchFamily="34" charset="0"/>
                <a:cs typeface="Arial" pitchFamily="34" charset="0"/>
              </a:rPr>
              <a:t>Empathy, Audible, </a:t>
            </a:r>
            <a:r>
              <a:rPr lang="id-ID" sz="2000" dirty="0" smtClean="0">
                <a:latin typeface="Arial" pitchFamily="34" charset="0"/>
                <a:cs typeface="Arial" pitchFamily="34" charset="0"/>
              </a:rPr>
              <a:t>Care, dan Humble</a:t>
            </a:r>
            <a:endParaRPr lang="id-ID" sz="2000" dirty="0">
              <a:latin typeface="Arial" pitchFamily="34" charset="0"/>
              <a:cs typeface="Arial" pitchFamily="34" charset="0"/>
            </a:endParaRPr>
          </a:p>
          <a:p>
            <a:pPr marL="0" indent="0" algn="ctr">
              <a:buNone/>
            </a:pPr>
            <a:endParaRPr lang="id-ID" sz="4000" b="1" dirty="0">
              <a:latin typeface="Arial" pitchFamily="34" charset="0"/>
              <a:cs typeface="Arial" pitchFamily="34" charset="0"/>
            </a:endParaRPr>
          </a:p>
        </p:txBody>
      </p:sp>
      <p:cxnSp>
        <p:nvCxnSpPr>
          <p:cNvPr id="5" name="Straight Arrow Connector 4"/>
          <p:cNvCxnSpPr/>
          <p:nvPr/>
        </p:nvCxnSpPr>
        <p:spPr>
          <a:xfrm>
            <a:off x="1619672" y="2399748"/>
            <a:ext cx="0" cy="340551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224112" y="5805264"/>
            <a:ext cx="4824536" cy="72008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id-ID" sz="1600" dirty="0" smtClean="0">
                <a:latin typeface="Arial" pitchFamily="34" charset="0"/>
                <a:cs typeface="Arial" pitchFamily="34" charset="0"/>
              </a:rPr>
              <a:t> sikap  menghargai  setiap  individu  yang  menjadi  sasaran  pesan yang akan kita sampaikan.</a:t>
            </a:r>
            <a:endParaRPr lang="id-ID" sz="1600" dirty="0">
              <a:latin typeface="Arial" pitchFamily="34" charset="0"/>
              <a:cs typeface="Arial" pitchFamily="34" charset="0"/>
            </a:endParaRPr>
          </a:p>
        </p:txBody>
      </p:sp>
      <p:cxnSp>
        <p:nvCxnSpPr>
          <p:cNvPr id="9" name="Straight Arrow Connector 8"/>
          <p:cNvCxnSpPr/>
          <p:nvPr/>
        </p:nvCxnSpPr>
        <p:spPr>
          <a:xfrm>
            <a:off x="2687040" y="2388078"/>
            <a:ext cx="0" cy="228310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921432" y="4797152"/>
            <a:ext cx="5184576" cy="936104"/>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600" dirty="0" smtClean="0">
              <a:solidFill>
                <a:schemeClr val="tx1"/>
              </a:solidFill>
              <a:latin typeface="Arial" pitchFamily="34" charset="0"/>
              <a:cs typeface="Arial" pitchFamily="34" charset="0"/>
            </a:endParaRPr>
          </a:p>
          <a:p>
            <a:r>
              <a:rPr lang="id-ID" sz="1600" dirty="0" smtClean="0">
                <a:solidFill>
                  <a:schemeClr val="tx1"/>
                </a:solidFill>
                <a:latin typeface="Arial" pitchFamily="34" charset="0"/>
                <a:cs typeface="Arial" pitchFamily="34" charset="0"/>
              </a:rPr>
              <a:t>kemampuan </a:t>
            </a:r>
            <a:r>
              <a:rPr lang="id-ID" sz="1600" dirty="0">
                <a:solidFill>
                  <a:schemeClr val="tx1"/>
                </a:solidFill>
                <a:latin typeface="Arial" pitchFamily="34" charset="0"/>
                <a:cs typeface="Arial" pitchFamily="34" charset="0"/>
              </a:rPr>
              <a:t>seorang komunikator </a:t>
            </a:r>
            <a:r>
              <a:rPr lang="id-ID" sz="1600" dirty="0" smtClean="0">
                <a:solidFill>
                  <a:schemeClr val="tx1"/>
                </a:solidFill>
                <a:latin typeface="Arial" pitchFamily="34" charset="0"/>
                <a:cs typeface="Arial" pitchFamily="34" charset="0"/>
              </a:rPr>
              <a:t>dalam memahami </a:t>
            </a:r>
            <a:r>
              <a:rPr lang="id-ID" sz="1600" dirty="0">
                <a:solidFill>
                  <a:schemeClr val="tx1"/>
                </a:solidFill>
                <a:latin typeface="Arial" pitchFamily="34" charset="0"/>
                <a:cs typeface="Arial" pitchFamily="34" charset="0"/>
              </a:rPr>
              <a:t>dan menempatkan dirinya pada situasi atau kondisi yang </a:t>
            </a:r>
            <a:r>
              <a:rPr lang="id-ID" sz="1600" dirty="0" smtClean="0">
                <a:solidFill>
                  <a:schemeClr val="tx1"/>
                </a:solidFill>
                <a:latin typeface="Arial" pitchFamily="34" charset="0"/>
                <a:cs typeface="Arial" pitchFamily="34" charset="0"/>
              </a:rPr>
              <a:t>dihadapi orang </a:t>
            </a:r>
            <a:r>
              <a:rPr lang="id-ID" sz="1600" dirty="0">
                <a:solidFill>
                  <a:schemeClr val="tx1"/>
                </a:solidFill>
                <a:latin typeface="Arial" pitchFamily="34" charset="0"/>
                <a:cs typeface="Arial" pitchFamily="34" charset="0"/>
              </a:rPr>
              <a:t>lain.</a:t>
            </a:r>
          </a:p>
          <a:p>
            <a:pPr algn="ctr"/>
            <a:endParaRPr lang="id-ID" sz="1600" dirty="0">
              <a:solidFill>
                <a:schemeClr val="tx1"/>
              </a:solidFill>
              <a:latin typeface="Arial" pitchFamily="34" charset="0"/>
              <a:cs typeface="Arial" pitchFamily="34" charset="0"/>
            </a:endParaRPr>
          </a:p>
        </p:txBody>
      </p:sp>
      <p:cxnSp>
        <p:nvCxnSpPr>
          <p:cNvPr id="12" name="Straight Arrow Connector 11"/>
          <p:cNvCxnSpPr/>
          <p:nvPr/>
        </p:nvCxnSpPr>
        <p:spPr>
          <a:xfrm>
            <a:off x="3707904" y="2399748"/>
            <a:ext cx="0" cy="153330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2915816" y="3946000"/>
            <a:ext cx="5040560" cy="749800"/>
          </a:xfrm>
          <a:prstGeom prst="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latin typeface="Arial" pitchFamily="34" charset="0"/>
                <a:cs typeface="Arial" pitchFamily="34" charset="0"/>
              </a:rPr>
              <a:t> pesan  yang  kita  sampaikan  dapat  diterima  oleh  penerima</a:t>
            </a:r>
            <a:r>
              <a:rPr lang="id-ID" sz="1600" dirty="0" smtClean="0">
                <a:solidFill>
                  <a:schemeClr val="tx1"/>
                </a:solidFill>
                <a:latin typeface="Arial" pitchFamily="34" charset="0"/>
                <a:cs typeface="Arial" pitchFamily="34" charset="0"/>
              </a:rPr>
              <a:t> </a:t>
            </a:r>
            <a:r>
              <a:rPr lang="it-IT" sz="1600" dirty="0" smtClean="0">
                <a:solidFill>
                  <a:schemeClr val="tx1"/>
                </a:solidFill>
                <a:latin typeface="Arial" pitchFamily="34" charset="0"/>
                <a:cs typeface="Arial" pitchFamily="34" charset="0"/>
              </a:rPr>
              <a:t>pesan</a:t>
            </a:r>
            <a:r>
              <a:rPr lang="id-ID" sz="1600" dirty="0" smtClean="0">
                <a:solidFill>
                  <a:schemeClr val="tx1"/>
                </a:solidFill>
                <a:latin typeface="Arial" pitchFamily="34" charset="0"/>
                <a:cs typeface="Arial" pitchFamily="34" charset="0"/>
              </a:rPr>
              <a:t> </a:t>
            </a:r>
            <a:r>
              <a:rPr lang="it-IT" sz="1600" dirty="0" smtClean="0">
                <a:solidFill>
                  <a:schemeClr val="tx1"/>
                </a:solidFill>
                <a:latin typeface="Arial" pitchFamily="34" charset="0"/>
                <a:cs typeface="Arial" pitchFamily="34" charset="0"/>
              </a:rPr>
              <a:t>melalui media atau delivery channel.</a:t>
            </a:r>
            <a:endParaRPr lang="id-ID" sz="1600" dirty="0">
              <a:solidFill>
                <a:schemeClr val="tx1"/>
              </a:solidFill>
              <a:latin typeface="Arial" pitchFamily="34" charset="0"/>
              <a:cs typeface="Arial" pitchFamily="34" charset="0"/>
            </a:endParaRPr>
          </a:p>
        </p:txBody>
      </p:sp>
      <p:cxnSp>
        <p:nvCxnSpPr>
          <p:cNvPr id="16" name="Straight Arrow Connector 15"/>
          <p:cNvCxnSpPr/>
          <p:nvPr/>
        </p:nvCxnSpPr>
        <p:spPr>
          <a:xfrm>
            <a:off x="4513720" y="2388078"/>
            <a:ext cx="0" cy="99607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3874069" y="3413875"/>
            <a:ext cx="1548172" cy="453188"/>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rial" pitchFamily="34" charset="0"/>
                <a:cs typeface="Arial" pitchFamily="34" charset="0"/>
              </a:rPr>
              <a:t>perhatian</a:t>
            </a:r>
            <a:endParaRPr lang="id-ID" dirty="0">
              <a:solidFill>
                <a:schemeClr val="tx1"/>
              </a:solidFill>
              <a:latin typeface="Arial" pitchFamily="34" charset="0"/>
              <a:cs typeface="Arial" pitchFamily="34" charset="0"/>
            </a:endParaRPr>
          </a:p>
        </p:txBody>
      </p:sp>
      <p:cxnSp>
        <p:nvCxnSpPr>
          <p:cNvPr id="23" name="Straight Arrow Connector 22"/>
          <p:cNvCxnSpPr/>
          <p:nvPr/>
        </p:nvCxnSpPr>
        <p:spPr>
          <a:xfrm>
            <a:off x="5940152" y="2307862"/>
            <a:ext cx="0" cy="5399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5629844" y="2847826"/>
            <a:ext cx="2952328" cy="813778"/>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latin typeface="Arial" pitchFamily="34" charset="0"/>
                <a:cs typeface="Arial" pitchFamily="34" charset="0"/>
              </a:rPr>
              <a:t>sikap rendah hati untuk membangun rasa saling menghargai.</a:t>
            </a:r>
            <a:endParaRPr lang="id-ID" sz="1600"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16120"/>
            <a:ext cx="28003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406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dirty="0" smtClean="0">
                <a:latin typeface="Arial" pitchFamily="34" charset="0"/>
                <a:cs typeface="Arial" pitchFamily="34" charset="0"/>
              </a:rPr>
              <a:t>Langkah</a:t>
            </a:r>
            <a:r>
              <a:rPr lang="id-ID" sz="2800" dirty="0">
                <a:latin typeface="Arial" pitchFamily="34" charset="0"/>
                <a:cs typeface="Arial" pitchFamily="34" charset="0"/>
              </a:rPr>
              <a:t>-</a:t>
            </a:r>
            <a:r>
              <a:rPr lang="id-ID" sz="2800" dirty="0" smtClean="0">
                <a:latin typeface="Arial" pitchFamily="34" charset="0"/>
                <a:cs typeface="Arial" pitchFamily="34" charset="0"/>
              </a:rPr>
              <a:t>langkah untuk Membangun Komunikasi Efektif</a:t>
            </a:r>
            <a:endParaRPr lang="id-ID"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id-ID" sz="2400" dirty="0" smtClean="0">
                <a:latin typeface="Arial" pitchFamily="34" charset="0"/>
                <a:cs typeface="Arial" pitchFamily="34" charset="0"/>
              </a:rPr>
              <a:t>Memahami Maksud dan Tujuan Berkomunikasi</a:t>
            </a:r>
          </a:p>
          <a:p>
            <a:pPr marL="457200" indent="-457200">
              <a:buFont typeface="+mj-lt"/>
              <a:buAutoNum type="arabicPeriod"/>
            </a:pPr>
            <a:r>
              <a:rPr lang="id-ID" sz="2400" dirty="0" smtClean="0">
                <a:latin typeface="Arial" pitchFamily="34" charset="0"/>
                <a:cs typeface="Arial" pitchFamily="34" charset="0"/>
              </a:rPr>
              <a:t>Mengenali Komunikan</a:t>
            </a:r>
          </a:p>
          <a:p>
            <a:pPr marL="457200" indent="-457200">
              <a:buFont typeface="+mj-lt"/>
              <a:buAutoNum type="arabicPeriod"/>
            </a:pPr>
            <a:r>
              <a:rPr lang="id-ID" sz="2400" dirty="0" smtClean="0">
                <a:latin typeface="Arial" pitchFamily="34" charset="0"/>
                <a:cs typeface="Arial" pitchFamily="34" charset="0"/>
              </a:rPr>
              <a:t>Menyampaikan Pesan dengan Jelas</a:t>
            </a:r>
          </a:p>
          <a:p>
            <a:pPr marL="457200" indent="-457200">
              <a:buFont typeface="+mj-lt"/>
              <a:buAutoNum type="arabicPeriod"/>
            </a:pPr>
            <a:r>
              <a:rPr lang="id-ID" sz="2400" dirty="0" smtClean="0">
                <a:latin typeface="Arial" pitchFamily="34" charset="0"/>
                <a:cs typeface="Arial" pitchFamily="34" charset="0"/>
              </a:rPr>
              <a:t>Menggunakan Alat Bantu yang Baik</a:t>
            </a:r>
          </a:p>
          <a:p>
            <a:pPr marL="457200" indent="-457200">
              <a:buFont typeface="+mj-lt"/>
              <a:buAutoNum type="arabicPeriod"/>
            </a:pPr>
            <a:r>
              <a:rPr lang="id-ID" sz="2400" dirty="0" smtClean="0">
                <a:latin typeface="Arial" pitchFamily="34" charset="0"/>
                <a:cs typeface="Arial" pitchFamily="34" charset="0"/>
              </a:rPr>
              <a:t>Memusatkan Perhatian</a:t>
            </a:r>
          </a:p>
          <a:p>
            <a:pPr marL="457200" indent="-457200">
              <a:buFont typeface="+mj-lt"/>
              <a:buAutoNum type="arabicPeriod"/>
            </a:pPr>
            <a:r>
              <a:rPr lang="id-ID" sz="2400" dirty="0" smtClean="0">
                <a:latin typeface="Arial" pitchFamily="34" charset="0"/>
                <a:cs typeface="Arial" pitchFamily="34" charset="0"/>
              </a:rPr>
              <a:t>Menghindari Gangguan Komunikasi</a:t>
            </a:r>
          </a:p>
          <a:p>
            <a:pPr marL="457200" indent="-457200">
              <a:buFont typeface="+mj-lt"/>
              <a:buAutoNum type="arabicPeriod"/>
            </a:pPr>
            <a:r>
              <a:rPr lang="id-ID" sz="2400" dirty="0" smtClean="0">
                <a:latin typeface="Arial" pitchFamily="34" charset="0"/>
                <a:cs typeface="Arial" pitchFamily="34" charset="0"/>
              </a:rPr>
              <a:t>Membuat</a:t>
            </a:r>
            <a:r>
              <a:rPr lang="id-ID" sz="2400" dirty="0">
                <a:latin typeface="Arial" pitchFamily="34" charset="0"/>
                <a:cs typeface="Arial" pitchFamily="34" charset="0"/>
              </a:rPr>
              <a:t> </a:t>
            </a:r>
            <a:r>
              <a:rPr lang="id-ID" sz="2400" dirty="0" smtClean="0">
                <a:latin typeface="Arial" pitchFamily="34" charset="0"/>
                <a:cs typeface="Arial" pitchFamily="34" charset="0"/>
              </a:rPr>
              <a:t>Suasana yang Menyenangkan</a:t>
            </a:r>
          </a:p>
          <a:p>
            <a:pPr marL="457200" indent="-457200">
              <a:buFont typeface="+mj-lt"/>
              <a:buAutoNum type="arabicPeriod"/>
            </a:pPr>
            <a:r>
              <a:rPr lang="id-ID" sz="2400" dirty="0" smtClean="0">
                <a:latin typeface="Arial" pitchFamily="34" charset="0"/>
                <a:cs typeface="Arial" pitchFamily="34" charset="0"/>
              </a:rPr>
              <a:t>Menggunakan Bahasa Tubuh (body language) yang Benar</a:t>
            </a:r>
            <a:endParaRPr lang="id-ID" sz="2400" dirty="0">
              <a:latin typeface="Arial" pitchFamily="34" charset="0"/>
              <a:cs typeface="Arial" pitchFamily="34" charset="0"/>
            </a:endParaRPr>
          </a:p>
        </p:txBody>
      </p:sp>
    </p:spTree>
    <p:extLst>
      <p:ext uri="{BB962C8B-B14F-4D97-AF65-F5344CB8AC3E}">
        <p14:creationId xmlns:p14="http://schemas.microsoft.com/office/powerpoint/2010/main" val="681466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Autofit/>
          </a:bodyPr>
          <a:lstStyle/>
          <a:p>
            <a:pPr marL="0" indent="0" algn="just">
              <a:buNone/>
            </a:pPr>
            <a:endParaRPr lang="id-ID" sz="1800" dirty="0" smtClean="0">
              <a:latin typeface="Arial" pitchFamily="34" charset="0"/>
              <a:cs typeface="Arial" pitchFamily="34" charset="0"/>
            </a:endParaRPr>
          </a:p>
        </p:txBody>
      </p:sp>
      <p:sp>
        <p:nvSpPr>
          <p:cNvPr id="5" name="Rectangle 4"/>
          <p:cNvSpPr/>
          <p:nvPr/>
        </p:nvSpPr>
        <p:spPr>
          <a:xfrm>
            <a:off x="323528" y="2348880"/>
            <a:ext cx="8640960" cy="1440160"/>
          </a:xfrm>
          <a:prstGeom prst="rect">
            <a:avLst/>
          </a:prstGeom>
          <a:solidFill>
            <a:srgbClr val="002060"/>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bg1"/>
                </a:solidFill>
                <a:latin typeface="Arial" pitchFamily="34" charset="0"/>
                <a:cs typeface="Arial" pitchFamily="34" charset="0"/>
              </a:rPr>
              <a:t>Standar akreditasi RS 2012 SKP.2 / JCI IPSG.2 mensyaratkan agar rumah sakit menyusun cara komunikasi yang efektif, tepat waktu, akurat, lengkap, jelas, dan   dapat   dipahami   penerima.</a:t>
            </a:r>
            <a:endParaRPr lang="id-ID"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34056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930</Words>
  <Application>Microsoft Office PowerPoint</Application>
  <PresentationFormat>On-screen Show (4:3)</PresentationFormat>
  <Paragraphs>111</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Agency FB</vt:lpstr>
      <vt:lpstr>Aharoni</vt:lpstr>
      <vt:lpstr>Arial</vt:lpstr>
      <vt:lpstr>Calibri</vt:lpstr>
      <vt:lpstr>Times New Roman</vt:lpstr>
      <vt:lpstr>Office Theme</vt:lpstr>
      <vt:lpstr>PENINGKATAN KOMUNIKASI YANG EFEKTIF</vt:lpstr>
      <vt:lpstr>PowerPoint Presentation</vt:lpstr>
      <vt:lpstr>PowerPoint Presentation</vt:lpstr>
      <vt:lpstr>PowerPoint Presentation</vt:lpstr>
      <vt:lpstr>Pengertian Komunikasi Efektif</vt:lpstr>
      <vt:lpstr>PowerPoint Presentation</vt:lpstr>
      <vt:lpstr>Prinsip Komunikasi Efektif</vt:lpstr>
      <vt:lpstr>Langkah-langkah untuk Membangun Komunikasi Efektif</vt:lpstr>
      <vt:lpstr>PowerPoint Presentation</vt:lpstr>
      <vt:lpstr>PowerPoint Presentation</vt:lpstr>
      <vt:lpstr>KESALAHAN DALAM KOMUNIKASI</vt:lpstr>
      <vt:lpstr>PowerPoint Presentation</vt:lpstr>
      <vt:lpstr>PowerPoint Presentation</vt:lpstr>
      <vt:lpstr>Faktor yang mendukung komunikasi efektif</vt:lpstr>
      <vt:lpstr>Faktor yang tidak mendukung komunikasi efektif</vt:lpstr>
      <vt:lpstr>Aspek yang harus dibangun dalam komunikasi efektif</vt:lpstr>
      <vt:lpstr>Komunikasi SBAR</vt:lpstr>
      <vt:lpstr>SBAR</vt:lpstr>
      <vt:lpstr>Keuntungan SBAR</vt:lpstr>
      <vt:lpstr>Situation  Bagaimana situasi yang akan dibicarakan/ dilaporkan? </vt:lpstr>
      <vt:lpstr>Background Apa latar belakang informasi klinis yang berhubungan dengan situasi? </vt:lpstr>
      <vt:lpstr>Assessment berbagai hasil penilaian klinis perawat</vt:lpstr>
      <vt:lpstr>Recommendation apa yang perawat inginkan terjadi dan kapan?</vt:lpstr>
      <vt:lpstr>PowerPoint Presentation</vt:lpstr>
      <vt:lpstr>PowerPoint Presentation</vt:lpstr>
      <vt:lpstr>Research</vt:lpstr>
      <vt:lpstr>PowerPoint Presentation</vt:lpstr>
      <vt:lpstr>PowerPoint Presentation</vt:lpstr>
      <vt:lpstr>TUGAS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PENINGKATAN KOMUNIKASI YANG EFEKTIF</dc:title>
  <dc:creator>SARY</dc:creator>
  <cp:lastModifiedBy>Windows User</cp:lastModifiedBy>
  <cp:revision>14</cp:revision>
  <dcterms:created xsi:type="dcterms:W3CDTF">2017-06-08T06:45:57Z</dcterms:created>
  <dcterms:modified xsi:type="dcterms:W3CDTF">2020-02-28T08:00:24Z</dcterms:modified>
</cp:coreProperties>
</file>