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Poppins Bold" panose="020B0604020202020204" charset="0"/>
      <p:regular r:id="rId20"/>
    </p:embeddedFont>
    <p:embeddedFont>
      <p:font typeface="Poppins Light" panose="00000400000000000000" pitchFamily="2" charset="0"/>
      <p:regular r:id="rId21"/>
    </p:embeddedFont>
    <p:embeddedFont>
      <p:font typeface="Poppins Light Bold" panose="020B0604020202020204" charset="0"/>
      <p:regular r:id="rId22"/>
    </p:embeddedFont>
    <p:embeddedFont>
      <p:font typeface="Poppins Medium" panose="00000600000000000000" pitchFamily="2" charset="0"/>
      <p:regular r:id="rId23"/>
    </p:embeddedFont>
    <p:embeddedFont>
      <p:font typeface="Poppins Medium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sv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10.sv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9.png"/><Relationship Id="rId9" Type="http://schemas.openxmlformats.org/officeDocument/2006/relationships/image" Target="../media/image45.png"/><Relationship Id="rId1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3.sv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55.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0.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2.sv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sp>
        <p:nvSpPr>
          <p:cNvPr id="2" name="Freeform 2"/>
          <p:cNvSpPr/>
          <p:nvPr/>
        </p:nvSpPr>
        <p:spPr>
          <a:xfrm rot="-10800000">
            <a:off x="-2345607" y="-1685172"/>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7941" y="1903109"/>
            <a:ext cx="5967949" cy="7833824"/>
          </a:xfrm>
          <a:custGeom>
            <a:avLst/>
            <a:gdLst/>
            <a:ahLst/>
            <a:cxnLst/>
            <a:rect l="l" t="t" r="r" b="b"/>
            <a:pathLst>
              <a:path w="5967949" h="7833824">
                <a:moveTo>
                  <a:pt x="0" y="0"/>
                </a:moveTo>
                <a:lnTo>
                  <a:pt x="5967950" y="0"/>
                </a:lnTo>
                <a:lnTo>
                  <a:pt x="5967950" y="7833823"/>
                </a:lnTo>
                <a:lnTo>
                  <a:pt x="0" y="7833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377211" y="7501693"/>
            <a:ext cx="6256396" cy="4470480"/>
          </a:xfrm>
          <a:custGeom>
            <a:avLst/>
            <a:gdLst/>
            <a:ahLst/>
            <a:cxnLst/>
            <a:rect l="l" t="t" r="r" b="b"/>
            <a:pathLst>
              <a:path w="6256396" h="4470480">
                <a:moveTo>
                  <a:pt x="0" y="0"/>
                </a:moveTo>
                <a:lnTo>
                  <a:pt x="6256396" y="0"/>
                </a:lnTo>
                <a:lnTo>
                  <a:pt x="6256396" y="4470479"/>
                </a:lnTo>
                <a:lnTo>
                  <a:pt x="0" y="4470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6277578" y="1263180"/>
            <a:ext cx="12708363" cy="3918589"/>
          </a:xfrm>
          <a:prstGeom prst="rect">
            <a:avLst/>
          </a:prstGeom>
        </p:spPr>
        <p:txBody>
          <a:bodyPr lIns="0" tIns="0" rIns="0" bIns="0" rtlCol="0" anchor="t">
            <a:spAutoFit/>
          </a:bodyPr>
          <a:lstStyle/>
          <a:p>
            <a:pPr>
              <a:lnSpc>
                <a:spcPts val="10230"/>
              </a:lnSpc>
            </a:pPr>
            <a:r>
              <a:rPr lang="en-US" sz="9300">
                <a:solidFill>
                  <a:srgbClr val="2F2535"/>
                </a:solidFill>
                <a:latin typeface="Poppins Bold Bold"/>
              </a:rPr>
              <a:t>HEALTHCARE-</a:t>
            </a:r>
          </a:p>
          <a:p>
            <a:pPr>
              <a:lnSpc>
                <a:spcPts val="10230"/>
              </a:lnSpc>
            </a:pPr>
            <a:r>
              <a:rPr lang="en-US" sz="9300">
                <a:solidFill>
                  <a:srgbClr val="2F2535"/>
                </a:solidFill>
                <a:latin typeface="Poppins Bold Bold"/>
              </a:rPr>
              <a:t>ASSOCIATED </a:t>
            </a:r>
          </a:p>
          <a:p>
            <a:pPr>
              <a:lnSpc>
                <a:spcPts val="10230"/>
              </a:lnSpc>
            </a:pPr>
            <a:r>
              <a:rPr lang="en-US" sz="9300">
                <a:solidFill>
                  <a:srgbClr val="2F2535"/>
                </a:solidFill>
                <a:latin typeface="Poppins Bold Bold"/>
              </a:rPr>
              <a:t>INFECTIONS (HAI’S) </a:t>
            </a:r>
          </a:p>
        </p:txBody>
      </p:sp>
      <p:grpSp>
        <p:nvGrpSpPr>
          <p:cNvPr id="6" name="Group 6"/>
          <p:cNvGrpSpPr/>
          <p:nvPr/>
        </p:nvGrpSpPr>
        <p:grpSpPr>
          <a:xfrm>
            <a:off x="9446575" y="6849918"/>
            <a:ext cx="6681945" cy="1578572"/>
            <a:chOff x="0" y="0"/>
            <a:chExt cx="8909260" cy="2104763"/>
          </a:xfrm>
        </p:grpSpPr>
        <p:sp>
          <p:nvSpPr>
            <p:cNvPr id="7" name="AutoShape 7"/>
            <p:cNvSpPr/>
            <p:nvPr/>
          </p:nvSpPr>
          <p:spPr>
            <a:xfrm>
              <a:off x="0" y="0"/>
              <a:ext cx="8909260" cy="2104763"/>
            </a:xfrm>
            <a:prstGeom prst="rect">
              <a:avLst/>
            </a:prstGeom>
            <a:solidFill>
              <a:srgbClr val="407BFF"/>
            </a:solidFill>
          </p:spPr>
        </p:sp>
        <p:sp>
          <p:nvSpPr>
            <p:cNvPr id="8" name="TextBox 8"/>
            <p:cNvSpPr txBox="1"/>
            <p:nvPr/>
          </p:nvSpPr>
          <p:spPr>
            <a:xfrm>
              <a:off x="594641" y="309855"/>
              <a:ext cx="7719978" cy="1466003"/>
            </a:xfrm>
            <a:prstGeom prst="rect">
              <a:avLst/>
            </a:prstGeom>
          </p:spPr>
          <p:txBody>
            <a:bodyPr lIns="0" tIns="0" rIns="0" bIns="0" rtlCol="0" anchor="t">
              <a:spAutoFit/>
            </a:bodyPr>
            <a:lstStyle/>
            <a:p>
              <a:pPr>
                <a:lnSpc>
                  <a:spcPts val="2989"/>
                </a:lnSpc>
              </a:pPr>
              <a:r>
                <a:rPr lang="en-US" sz="2299" spc="68">
                  <a:solidFill>
                    <a:srgbClr val="FFFFFF"/>
                  </a:solidFill>
                  <a:latin typeface="Poppins Medium"/>
                </a:rPr>
                <a:t>MARIA PUTRI SARI UTAMI</a:t>
              </a:r>
            </a:p>
            <a:p>
              <a:pPr>
                <a:lnSpc>
                  <a:spcPts val="2989"/>
                </a:lnSpc>
              </a:pPr>
              <a:r>
                <a:rPr lang="en-US" sz="2299" spc="68">
                  <a:solidFill>
                    <a:srgbClr val="FFFFFF"/>
                  </a:solidFill>
                  <a:latin typeface="Poppins Medium"/>
                </a:rPr>
                <a:t>MANAGEMENT PATIENT SAFETY</a:t>
              </a:r>
            </a:p>
            <a:p>
              <a:pPr>
                <a:lnSpc>
                  <a:spcPts val="2989"/>
                </a:lnSpc>
              </a:pPr>
              <a:r>
                <a:rPr lang="en-US" sz="2299" spc="68">
                  <a:solidFill>
                    <a:srgbClr val="FFFFFF"/>
                  </a:solidFill>
                  <a:latin typeface="Poppins Medium"/>
                </a:rPr>
                <a:t>STIKES NTOOKUSUMO YOGYAKARTA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0" y="151497"/>
            <a:ext cx="12054663" cy="7278003"/>
          </a:xfrm>
          <a:custGeom>
            <a:avLst/>
            <a:gdLst/>
            <a:ahLst/>
            <a:cxnLst/>
            <a:rect l="l" t="t" r="r" b="b"/>
            <a:pathLst>
              <a:path w="12054663" h="7278003">
                <a:moveTo>
                  <a:pt x="0" y="0"/>
                </a:moveTo>
                <a:lnTo>
                  <a:pt x="12054663" y="0"/>
                </a:lnTo>
                <a:lnTo>
                  <a:pt x="12054663" y="7278003"/>
                </a:lnTo>
                <a:lnTo>
                  <a:pt x="0" y="7278003"/>
                </a:lnTo>
                <a:lnTo>
                  <a:pt x="0" y="0"/>
                </a:lnTo>
                <a:close/>
              </a:path>
            </a:pathLst>
          </a:custGeom>
          <a:blipFill>
            <a:blip r:embed="rId4"/>
            <a:stretch>
              <a:fillRect/>
            </a:stretch>
          </a:blipFill>
        </p:spPr>
      </p:sp>
      <p:sp>
        <p:nvSpPr>
          <p:cNvPr id="7" name="Freeform 7"/>
          <p:cNvSpPr/>
          <p:nvPr/>
        </p:nvSpPr>
        <p:spPr>
          <a:xfrm>
            <a:off x="0" y="4522772"/>
            <a:ext cx="2797345" cy="5471579"/>
          </a:xfrm>
          <a:custGeom>
            <a:avLst/>
            <a:gdLst/>
            <a:ahLst/>
            <a:cxnLst/>
            <a:rect l="l" t="t" r="r" b="b"/>
            <a:pathLst>
              <a:path w="2797345" h="5471579">
                <a:moveTo>
                  <a:pt x="0" y="0"/>
                </a:moveTo>
                <a:lnTo>
                  <a:pt x="2797345" y="0"/>
                </a:lnTo>
                <a:lnTo>
                  <a:pt x="2797345" y="5471579"/>
                </a:lnTo>
                <a:lnTo>
                  <a:pt x="0" y="54715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1516470">
            <a:off x="1195792" y="2235297"/>
            <a:ext cx="3703714" cy="2768526"/>
          </a:xfrm>
          <a:custGeom>
            <a:avLst/>
            <a:gdLst/>
            <a:ahLst/>
            <a:cxnLst/>
            <a:rect l="l" t="t" r="r" b="b"/>
            <a:pathLst>
              <a:path w="3703714" h="2768526">
                <a:moveTo>
                  <a:pt x="0" y="0"/>
                </a:moveTo>
                <a:lnTo>
                  <a:pt x="3703715" y="0"/>
                </a:lnTo>
                <a:lnTo>
                  <a:pt x="3703715" y="2768526"/>
                </a:lnTo>
                <a:lnTo>
                  <a:pt x="0" y="27685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11558063" y="2719129"/>
            <a:ext cx="4531206" cy="936154"/>
          </a:xfrm>
          <a:prstGeom prst="rect">
            <a:avLst/>
          </a:prstGeom>
        </p:spPr>
        <p:txBody>
          <a:bodyPr wrap="square" lIns="0" tIns="0" rIns="0" bIns="0" rtlCol="0" anchor="t">
            <a:spAutoFit/>
          </a:bodyPr>
          <a:lstStyle/>
          <a:p>
            <a:pPr algn="ctr">
              <a:lnSpc>
                <a:spcPts val="7279"/>
              </a:lnSpc>
              <a:spcBef>
                <a:spcPct val="0"/>
              </a:spcBef>
            </a:pPr>
            <a:r>
              <a:rPr lang="en-US" sz="5599" spc="55" dirty="0">
                <a:solidFill>
                  <a:srgbClr val="000000"/>
                </a:solidFill>
                <a:latin typeface="Poppins Light Bold"/>
              </a:rPr>
              <a:t>VENTILATOR</a:t>
            </a:r>
          </a:p>
        </p:txBody>
      </p:sp>
      <p:sp>
        <p:nvSpPr>
          <p:cNvPr id="10" name="TextBox 10"/>
          <p:cNvSpPr txBox="1"/>
          <p:nvPr/>
        </p:nvSpPr>
        <p:spPr>
          <a:xfrm>
            <a:off x="8431308" y="5076825"/>
            <a:ext cx="10403170" cy="4661536"/>
          </a:xfrm>
          <a:prstGeom prst="rect">
            <a:avLst/>
          </a:prstGeom>
        </p:spPr>
        <p:txBody>
          <a:bodyPr lIns="0" tIns="0" rIns="0" bIns="0" rtlCol="0" anchor="t">
            <a:spAutoFit/>
          </a:bodyPr>
          <a:lstStyle/>
          <a:p>
            <a:pPr marL="1230611" lvl="1" indent="-615305">
              <a:lnSpc>
                <a:spcPts val="7409"/>
              </a:lnSpc>
              <a:buFont typeface="Arial"/>
              <a:buChar char="•"/>
            </a:pPr>
            <a:r>
              <a:rPr lang="en-US" sz="5699" spc="56">
                <a:solidFill>
                  <a:srgbClr val="000000"/>
                </a:solidFill>
                <a:latin typeface="Poppins Light Bold"/>
              </a:rPr>
              <a:t>Kebersihan tangan</a:t>
            </a:r>
          </a:p>
          <a:p>
            <a:pPr marL="1230611" lvl="1" indent="-615305">
              <a:lnSpc>
                <a:spcPts val="7409"/>
              </a:lnSpc>
              <a:buFont typeface="Arial"/>
              <a:buChar char="•"/>
            </a:pPr>
            <a:r>
              <a:rPr lang="en-US" sz="5699" spc="56">
                <a:solidFill>
                  <a:srgbClr val="000000"/>
                </a:solidFill>
                <a:latin typeface="Poppins Light Bold"/>
                <a:ea typeface="Poppins Light Bold"/>
              </a:rPr>
              <a:t>Posisi tidur 30 ° -45 °</a:t>
            </a:r>
          </a:p>
          <a:p>
            <a:pPr marL="1230611" lvl="1" indent="-615305">
              <a:lnSpc>
                <a:spcPts val="7409"/>
              </a:lnSpc>
              <a:buFont typeface="Arial"/>
              <a:buChar char="•"/>
            </a:pPr>
            <a:r>
              <a:rPr lang="en-US" sz="5699" spc="56">
                <a:solidFill>
                  <a:srgbClr val="000000"/>
                </a:solidFill>
                <a:latin typeface="Poppins Light Bold"/>
              </a:rPr>
              <a:t>Kebersihan mulut</a:t>
            </a:r>
          </a:p>
          <a:p>
            <a:pPr marL="1230611" lvl="1" indent="-615305">
              <a:lnSpc>
                <a:spcPts val="7409"/>
              </a:lnSpc>
              <a:buFont typeface="Arial"/>
              <a:buChar char="•"/>
            </a:pPr>
            <a:r>
              <a:rPr lang="en-US" sz="5699" spc="56">
                <a:solidFill>
                  <a:srgbClr val="000000"/>
                </a:solidFill>
                <a:latin typeface="Poppins Light Bold"/>
              </a:rPr>
              <a:t>Manajemen sekresi</a:t>
            </a:r>
          </a:p>
          <a:p>
            <a:pPr marL="1230611" lvl="1" indent="-615305">
              <a:lnSpc>
                <a:spcPts val="7409"/>
              </a:lnSpc>
              <a:buFont typeface="Arial"/>
              <a:buChar char="•"/>
            </a:pPr>
            <a:r>
              <a:rPr lang="en-US" sz="5699" spc="56">
                <a:solidFill>
                  <a:srgbClr val="000000"/>
                </a:solidFill>
                <a:latin typeface="Poppins Light Bold"/>
              </a:rPr>
              <a:t>Sedasi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1417496">
            <a:off x="-1651760" y="-425022"/>
            <a:ext cx="7259733" cy="9728286"/>
          </a:xfrm>
          <a:custGeom>
            <a:avLst/>
            <a:gdLst/>
            <a:ahLst/>
            <a:cxnLst/>
            <a:rect l="l" t="t" r="r" b="b"/>
            <a:pathLst>
              <a:path w="7259733" h="9728286">
                <a:moveTo>
                  <a:pt x="0" y="0"/>
                </a:moveTo>
                <a:lnTo>
                  <a:pt x="7259734" y="0"/>
                </a:lnTo>
                <a:lnTo>
                  <a:pt x="7259734" y="9728286"/>
                </a:lnTo>
                <a:lnTo>
                  <a:pt x="0" y="972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294122" y="1311372"/>
            <a:ext cx="12965178" cy="900431"/>
          </a:xfrm>
          <a:prstGeom prst="rect">
            <a:avLst/>
          </a:prstGeom>
        </p:spPr>
        <p:txBody>
          <a:bodyPr lIns="0" tIns="0" rIns="0" bIns="0" rtlCol="0" anchor="t">
            <a:spAutoFit/>
          </a:bodyPr>
          <a:lstStyle/>
          <a:p>
            <a:pPr algn="ctr">
              <a:lnSpc>
                <a:spcPts val="7279"/>
              </a:lnSpc>
              <a:spcBef>
                <a:spcPct val="0"/>
              </a:spcBef>
            </a:pPr>
            <a:r>
              <a:rPr lang="en-US" sz="5599" spc="55">
                <a:solidFill>
                  <a:srgbClr val="000000"/>
                </a:solidFill>
                <a:latin typeface="Poppins Light Bold"/>
              </a:rPr>
              <a:t>Central Line Insertion Bundle (CLIB) </a:t>
            </a:r>
          </a:p>
        </p:txBody>
      </p:sp>
      <p:sp>
        <p:nvSpPr>
          <p:cNvPr id="8" name="TextBox 8"/>
          <p:cNvSpPr txBox="1"/>
          <p:nvPr/>
        </p:nvSpPr>
        <p:spPr>
          <a:xfrm>
            <a:off x="6856130" y="3149917"/>
            <a:ext cx="10403170" cy="3939541"/>
          </a:xfrm>
          <a:prstGeom prst="rect">
            <a:avLst/>
          </a:prstGeom>
        </p:spPr>
        <p:txBody>
          <a:bodyPr lIns="0" tIns="0" rIns="0" bIns="0" rtlCol="0" anchor="t">
            <a:spAutoFit/>
          </a:bodyPr>
          <a:lstStyle/>
          <a:p>
            <a:pPr marL="1036305" lvl="1" indent="-518153">
              <a:lnSpc>
                <a:spcPts val="6239"/>
              </a:lnSpc>
              <a:buFont typeface="Arial"/>
              <a:buChar char="•"/>
            </a:pPr>
            <a:r>
              <a:rPr lang="en-US" sz="4799" spc="47">
                <a:solidFill>
                  <a:srgbClr val="000000"/>
                </a:solidFill>
                <a:latin typeface="Poppins Light Bold"/>
              </a:rPr>
              <a:t>Lokasi pemilihan optimal</a:t>
            </a:r>
          </a:p>
          <a:p>
            <a:pPr marL="1036305" lvl="1" indent="-518153">
              <a:lnSpc>
                <a:spcPts val="6239"/>
              </a:lnSpc>
              <a:buFont typeface="Arial"/>
              <a:buChar char="•"/>
            </a:pPr>
            <a:r>
              <a:rPr lang="en-US" sz="4799" spc="47">
                <a:solidFill>
                  <a:srgbClr val="000000"/>
                </a:solidFill>
                <a:latin typeface="Poppins Light Bold"/>
              </a:rPr>
              <a:t>Kebersihan tangan </a:t>
            </a:r>
          </a:p>
          <a:p>
            <a:pPr marL="1036305" lvl="1" indent="-518153">
              <a:lnSpc>
                <a:spcPts val="6239"/>
              </a:lnSpc>
              <a:buFont typeface="Arial"/>
              <a:buChar char="•"/>
            </a:pPr>
            <a:r>
              <a:rPr lang="en-US" sz="4799" spc="47">
                <a:solidFill>
                  <a:srgbClr val="000000"/>
                </a:solidFill>
                <a:latin typeface="Poppins Light Bold"/>
              </a:rPr>
              <a:t>Alcohol-based chlorhexidine skin preparation; </a:t>
            </a:r>
          </a:p>
          <a:p>
            <a:pPr marL="1036305" lvl="1" indent="-518153">
              <a:lnSpc>
                <a:spcPts val="6239"/>
              </a:lnSpc>
              <a:buFont typeface="Arial"/>
              <a:buChar char="•"/>
            </a:pPr>
            <a:r>
              <a:rPr lang="en-US" sz="4799" spc="47">
                <a:solidFill>
                  <a:srgbClr val="000000"/>
                </a:solidFill>
                <a:latin typeface="Poppins Light Bold"/>
              </a:rPr>
              <a:t>Penggunaan APD maksimal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1417496">
            <a:off x="-1651760" y="-425022"/>
            <a:ext cx="7259733" cy="9728286"/>
          </a:xfrm>
          <a:custGeom>
            <a:avLst/>
            <a:gdLst/>
            <a:ahLst/>
            <a:cxnLst/>
            <a:rect l="l" t="t" r="r" b="b"/>
            <a:pathLst>
              <a:path w="7259733" h="9728286">
                <a:moveTo>
                  <a:pt x="0" y="0"/>
                </a:moveTo>
                <a:lnTo>
                  <a:pt x="7259734" y="0"/>
                </a:lnTo>
                <a:lnTo>
                  <a:pt x="7259734" y="9728286"/>
                </a:lnTo>
                <a:lnTo>
                  <a:pt x="0" y="972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4743219" y="1311372"/>
            <a:ext cx="12066984" cy="1824356"/>
          </a:xfrm>
          <a:prstGeom prst="rect">
            <a:avLst/>
          </a:prstGeom>
        </p:spPr>
        <p:txBody>
          <a:bodyPr lIns="0" tIns="0" rIns="0" bIns="0" rtlCol="0" anchor="t">
            <a:spAutoFit/>
          </a:bodyPr>
          <a:lstStyle/>
          <a:p>
            <a:pPr algn="ctr">
              <a:lnSpc>
                <a:spcPts val="7279"/>
              </a:lnSpc>
            </a:pPr>
            <a:r>
              <a:rPr lang="en-US" sz="5599" spc="55">
                <a:solidFill>
                  <a:srgbClr val="000000"/>
                </a:solidFill>
                <a:latin typeface="Poppins Light Bold"/>
              </a:rPr>
              <a:t>Central Line Maintenance Bundle </a:t>
            </a:r>
          </a:p>
          <a:p>
            <a:pPr algn="ctr">
              <a:lnSpc>
                <a:spcPts val="7279"/>
              </a:lnSpc>
              <a:spcBef>
                <a:spcPct val="0"/>
              </a:spcBef>
            </a:pPr>
            <a:r>
              <a:rPr lang="en-US" sz="5599" spc="55">
                <a:solidFill>
                  <a:srgbClr val="000000"/>
                </a:solidFill>
                <a:latin typeface="Poppins Light Bold"/>
              </a:rPr>
              <a:t>(CLMB) </a:t>
            </a:r>
          </a:p>
        </p:txBody>
      </p:sp>
      <p:sp>
        <p:nvSpPr>
          <p:cNvPr id="8" name="TextBox 8"/>
          <p:cNvSpPr txBox="1"/>
          <p:nvPr/>
        </p:nvSpPr>
        <p:spPr>
          <a:xfrm>
            <a:off x="6311433" y="4401021"/>
            <a:ext cx="11976567" cy="3930358"/>
          </a:xfrm>
          <a:prstGeom prst="rect">
            <a:avLst/>
          </a:prstGeom>
        </p:spPr>
        <p:txBody>
          <a:bodyPr lIns="0" tIns="0" rIns="0" bIns="0" rtlCol="0" anchor="t">
            <a:spAutoFit/>
          </a:bodyPr>
          <a:lstStyle/>
          <a:p>
            <a:pPr marL="868556" lvl="1" indent="-434278">
              <a:lnSpc>
                <a:spcPts val="5229"/>
              </a:lnSpc>
              <a:buFont typeface="Arial"/>
              <a:buChar char="•"/>
            </a:pPr>
            <a:r>
              <a:rPr lang="en-US" sz="4022" spc="40">
                <a:solidFill>
                  <a:srgbClr val="000000"/>
                </a:solidFill>
                <a:latin typeface="Poppins Light Bold"/>
              </a:rPr>
              <a:t>Kaji setiap hari pentingnya pemakaian CVL </a:t>
            </a:r>
          </a:p>
          <a:p>
            <a:pPr marL="868556" lvl="1" indent="-434278">
              <a:lnSpc>
                <a:spcPts val="5229"/>
              </a:lnSpc>
              <a:buFont typeface="Arial"/>
              <a:buChar char="•"/>
            </a:pPr>
            <a:r>
              <a:rPr lang="en-US" sz="4022" spc="40">
                <a:solidFill>
                  <a:srgbClr val="000000"/>
                </a:solidFill>
                <a:latin typeface="Poppins Light Bold"/>
              </a:rPr>
              <a:t>Kebersihan tangan</a:t>
            </a:r>
          </a:p>
          <a:p>
            <a:pPr marL="868556" lvl="1" indent="-434278">
              <a:lnSpc>
                <a:spcPts val="5229"/>
              </a:lnSpc>
              <a:buFont typeface="Arial"/>
              <a:buChar char="•"/>
            </a:pPr>
            <a:r>
              <a:rPr lang="en-US" sz="4022" spc="40">
                <a:solidFill>
                  <a:srgbClr val="000000"/>
                </a:solidFill>
                <a:latin typeface="Poppins Light Bold"/>
              </a:rPr>
              <a:t>Disinfeksi hub dan pergantian devices </a:t>
            </a:r>
          </a:p>
          <a:p>
            <a:pPr marL="868556" lvl="1" indent="-434278">
              <a:lnSpc>
                <a:spcPts val="5229"/>
              </a:lnSpc>
              <a:buFont typeface="Arial"/>
              <a:buChar char="•"/>
            </a:pPr>
            <a:r>
              <a:rPr lang="en-US" sz="4022" spc="40">
                <a:solidFill>
                  <a:srgbClr val="000000"/>
                </a:solidFill>
                <a:latin typeface="Poppins Light Bold"/>
              </a:rPr>
              <a:t>Teknik dressing aseptik dan tepat </a:t>
            </a:r>
          </a:p>
          <a:p>
            <a:pPr marL="868556" lvl="1" indent="-434278">
              <a:lnSpc>
                <a:spcPts val="5229"/>
              </a:lnSpc>
              <a:buFont typeface="Arial"/>
              <a:buChar char="•"/>
            </a:pPr>
            <a:r>
              <a:rPr lang="en-US" sz="4022" spc="40">
                <a:solidFill>
                  <a:srgbClr val="000000"/>
                </a:solidFill>
                <a:latin typeface="Poppins Light Bold"/>
              </a:rPr>
              <a:t>Standar penggantian administasi set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0" y="4606147"/>
            <a:ext cx="8294823" cy="5529882"/>
          </a:xfrm>
          <a:custGeom>
            <a:avLst/>
            <a:gdLst/>
            <a:ahLst/>
            <a:cxnLst/>
            <a:rect l="l" t="t" r="r" b="b"/>
            <a:pathLst>
              <a:path w="8294823" h="5529882">
                <a:moveTo>
                  <a:pt x="0" y="0"/>
                </a:moveTo>
                <a:lnTo>
                  <a:pt x="8294823" y="0"/>
                </a:lnTo>
                <a:lnTo>
                  <a:pt x="8294823" y="5529882"/>
                </a:lnTo>
                <a:lnTo>
                  <a:pt x="0" y="5529882"/>
                </a:lnTo>
                <a:lnTo>
                  <a:pt x="0" y="0"/>
                </a:lnTo>
                <a:close/>
              </a:path>
            </a:pathLst>
          </a:custGeom>
          <a:blipFill>
            <a:blip r:embed="rId4"/>
            <a:stretch>
              <a:fillRect/>
            </a:stretch>
          </a:blipFill>
        </p:spPr>
      </p:sp>
      <p:sp>
        <p:nvSpPr>
          <p:cNvPr id="7" name="TextBox 7"/>
          <p:cNvSpPr txBox="1"/>
          <p:nvPr/>
        </p:nvSpPr>
        <p:spPr>
          <a:xfrm>
            <a:off x="3265422" y="1311372"/>
            <a:ext cx="15022578" cy="1824356"/>
          </a:xfrm>
          <a:prstGeom prst="rect">
            <a:avLst/>
          </a:prstGeom>
        </p:spPr>
        <p:txBody>
          <a:bodyPr lIns="0" tIns="0" rIns="0" bIns="0" rtlCol="0" anchor="t">
            <a:spAutoFit/>
          </a:bodyPr>
          <a:lstStyle/>
          <a:p>
            <a:pPr algn="ctr">
              <a:lnSpc>
                <a:spcPts val="7279"/>
              </a:lnSpc>
              <a:spcBef>
                <a:spcPct val="0"/>
              </a:spcBef>
            </a:pPr>
            <a:r>
              <a:rPr lang="en-US" sz="5599" spc="55">
                <a:solidFill>
                  <a:srgbClr val="000000"/>
                </a:solidFill>
                <a:latin typeface="Poppins Light Bold"/>
              </a:rPr>
              <a:t>Infeksi Saluran Kemih terkait Kateter (CAUTI)</a:t>
            </a:r>
          </a:p>
        </p:txBody>
      </p:sp>
      <p:sp>
        <p:nvSpPr>
          <p:cNvPr id="8" name="TextBox 8"/>
          <p:cNvSpPr txBox="1"/>
          <p:nvPr/>
        </p:nvSpPr>
        <p:spPr>
          <a:xfrm>
            <a:off x="9144000" y="5105400"/>
            <a:ext cx="9144000" cy="3273133"/>
          </a:xfrm>
          <a:prstGeom prst="rect">
            <a:avLst/>
          </a:prstGeom>
        </p:spPr>
        <p:txBody>
          <a:bodyPr lIns="0" tIns="0" rIns="0" bIns="0" rtlCol="0" anchor="t">
            <a:spAutoFit/>
          </a:bodyPr>
          <a:lstStyle/>
          <a:p>
            <a:pPr marL="868556" lvl="1" indent="-434278">
              <a:lnSpc>
                <a:spcPts val="5229"/>
              </a:lnSpc>
              <a:buFont typeface="Arial"/>
              <a:buChar char="•"/>
            </a:pPr>
            <a:r>
              <a:rPr lang="en-US" sz="4022" spc="40">
                <a:solidFill>
                  <a:srgbClr val="000000"/>
                </a:solidFill>
                <a:latin typeface="Poppins Light Bold"/>
              </a:rPr>
              <a:t>Kaji kebutuhan </a:t>
            </a:r>
          </a:p>
          <a:p>
            <a:pPr marL="868556" lvl="1" indent="-434278">
              <a:lnSpc>
                <a:spcPts val="5229"/>
              </a:lnSpc>
              <a:buFont typeface="Arial"/>
              <a:buChar char="•"/>
            </a:pPr>
            <a:r>
              <a:rPr lang="en-US" sz="4022" spc="40">
                <a:solidFill>
                  <a:srgbClr val="000000"/>
                </a:solidFill>
                <a:latin typeface="Poppins Light Bold"/>
              </a:rPr>
              <a:t>Pemasangan oleh petugas yang terlatih</a:t>
            </a:r>
          </a:p>
          <a:p>
            <a:pPr marL="868556" lvl="1" indent="-434278">
              <a:lnSpc>
                <a:spcPts val="5229"/>
              </a:lnSpc>
              <a:buFont typeface="Arial"/>
              <a:buChar char="•"/>
            </a:pPr>
            <a:r>
              <a:rPr lang="en-US" sz="4022" spc="40">
                <a:solidFill>
                  <a:srgbClr val="000000"/>
                </a:solidFill>
                <a:latin typeface="Poppins Light Bold"/>
              </a:rPr>
              <a:t>Kebersihan tangan</a:t>
            </a:r>
          </a:p>
          <a:p>
            <a:pPr marL="868556" lvl="1" indent="-434278">
              <a:lnSpc>
                <a:spcPts val="5229"/>
              </a:lnSpc>
              <a:buFont typeface="Arial"/>
              <a:buChar char="•"/>
            </a:pPr>
            <a:r>
              <a:rPr lang="en-US" sz="4022" spc="40">
                <a:solidFill>
                  <a:srgbClr val="000000"/>
                </a:solidFill>
                <a:latin typeface="Poppins Light Bold"/>
              </a:rPr>
              <a:t>Tehnik steril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0" y="4606147"/>
            <a:ext cx="8294823" cy="5529882"/>
          </a:xfrm>
          <a:custGeom>
            <a:avLst/>
            <a:gdLst/>
            <a:ahLst/>
            <a:cxnLst/>
            <a:rect l="l" t="t" r="r" b="b"/>
            <a:pathLst>
              <a:path w="8294823" h="5529882">
                <a:moveTo>
                  <a:pt x="0" y="0"/>
                </a:moveTo>
                <a:lnTo>
                  <a:pt x="8294823" y="0"/>
                </a:lnTo>
                <a:lnTo>
                  <a:pt x="8294823" y="5529882"/>
                </a:lnTo>
                <a:lnTo>
                  <a:pt x="0" y="5529882"/>
                </a:lnTo>
                <a:lnTo>
                  <a:pt x="0" y="0"/>
                </a:lnTo>
                <a:close/>
              </a:path>
            </a:pathLst>
          </a:custGeom>
          <a:blipFill>
            <a:blip r:embed="rId4"/>
            <a:stretch>
              <a:fillRect/>
            </a:stretch>
          </a:blipFill>
        </p:spPr>
      </p:sp>
      <p:sp>
        <p:nvSpPr>
          <p:cNvPr id="7" name="TextBox 7"/>
          <p:cNvSpPr txBox="1"/>
          <p:nvPr/>
        </p:nvSpPr>
        <p:spPr>
          <a:xfrm>
            <a:off x="3265422" y="1311372"/>
            <a:ext cx="15022578" cy="1824356"/>
          </a:xfrm>
          <a:prstGeom prst="rect">
            <a:avLst/>
          </a:prstGeom>
        </p:spPr>
        <p:txBody>
          <a:bodyPr lIns="0" tIns="0" rIns="0" bIns="0" rtlCol="0" anchor="t">
            <a:spAutoFit/>
          </a:bodyPr>
          <a:lstStyle/>
          <a:p>
            <a:pPr algn="ctr">
              <a:lnSpc>
                <a:spcPts val="7279"/>
              </a:lnSpc>
              <a:spcBef>
                <a:spcPct val="0"/>
              </a:spcBef>
            </a:pPr>
            <a:r>
              <a:rPr lang="en-US" sz="5599" spc="55">
                <a:solidFill>
                  <a:srgbClr val="000000"/>
                </a:solidFill>
                <a:latin typeface="Poppins Light Bold"/>
              </a:rPr>
              <a:t>Infeksi Saluran Kemih terkait Kateter (CAUTI)</a:t>
            </a:r>
          </a:p>
        </p:txBody>
      </p:sp>
      <p:sp>
        <p:nvSpPr>
          <p:cNvPr id="8" name="TextBox 8"/>
          <p:cNvSpPr txBox="1"/>
          <p:nvPr/>
        </p:nvSpPr>
        <p:spPr>
          <a:xfrm>
            <a:off x="8818243" y="5335749"/>
            <a:ext cx="7023299" cy="3376931"/>
          </a:xfrm>
          <a:prstGeom prst="rect">
            <a:avLst/>
          </a:prstGeom>
        </p:spPr>
        <p:txBody>
          <a:bodyPr lIns="0" tIns="0" rIns="0" bIns="0" rtlCol="0" anchor="t">
            <a:spAutoFit/>
          </a:bodyPr>
          <a:lstStyle/>
          <a:p>
            <a:pPr marL="885179" lvl="1" indent="-442590">
              <a:lnSpc>
                <a:spcPts val="5329"/>
              </a:lnSpc>
              <a:buFont typeface="Arial"/>
              <a:buChar char="•"/>
            </a:pPr>
            <a:r>
              <a:rPr lang="en-US" sz="4099" spc="40">
                <a:solidFill>
                  <a:srgbClr val="000000"/>
                </a:solidFill>
                <a:latin typeface="Poppins Light Bold"/>
              </a:rPr>
              <a:t>Kebersihan tangan</a:t>
            </a:r>
          </a:p>
          <a:p>
            <a:pPr marL="885179" lvl="1" indent="-442590">
              <a:lnSpc>
                <a:spcPts val="5329"/>
              </a:lnSpc>
              <a:buFont typeface="Arial"/>
              <a:buChar char="•"/>
            </a:pPr>
            <a:r>
              <a:rPr lang="en-US" sz="4099" spc="40">
                <a:solidFill>
                  <a:srgbClr val="000000"/>
                </a:solidFill>
                <a:latin typeface="Poppins Light Bold"/>
              </a:rPr>
              <a:t>Perawatan kateter</a:t>
            </a:r>
          </a:p>
          <a:p>
            <a:pPr marL="885179" lvl="1" indent="-442590">
              <a:lnSpc>
                <a:spcPts val="5329"/>
              </a:lnSpc>
              <a:buFont typeface="Arial"/>
              <a:buChar char="•"/>
            </a:pPr>
            <a:r>
              <a:rPr lang="en-US" sz="4099" spc="40">
                <a:solidFill>
                  <a:srgbClr val="000000"/>
                </a:solidFill>
                <a:latin typeface="Poppins Light Bold"/>
              </a:rPr>
              <a:t>Pemeliharaan kateter </a:t>
            </a:r>
          </a:p>
          <a:p>
            <a:pPr marL="885179" lvl="1" indent="-442590">
              <a:lnSpc>
                <a:spcPts val="5329"/>
              </a:lnSpc>
              <a:buFont typeface="Arial"/>
              <a:buChar char="•"/>
            </a:pPr>
            <a:r>
              <a:rPr lang="en-US" sz="4099" spc="40">
                <a:solidFill>
                  <a:srgbClr val="000000"/>
                </a:solidFill>
                <a:latin typeface="Poppins Light Bold"/>
              </a:rPr>
              <a:t>Segera lepas jika tidak </a:t>
            </a:r>
          </a:p>
          <a:p>
            <a:pPr marL="885179" lvl="1" indent="-442590">
              <a:lnSpc>
                <a:spcPts val="5329"/>
              </a:lnSpc>
              <a:buFont typeface="Arial"/>
              <a:buChar char="•"/>
            </a:pPr>
            <a:r>
              <a:rPr lang="en-US" sz="4099" spc="40">
                <a:solidFill>
                  <a:srgbClr val="000000"/>
                </a:solidFill>
                <a:latin typeface="Poppins Light Bold"/>
              </a:rPr>
              <a:t>dibutuhkan lag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3265422" y="1358997"/>
            <a:ext cx="12851926" cy="8610790"/>
          </a:xfrm>
          <a:custGeom>
            <a:avLst/>
            <a:gdLst/>
            <a:ahLst/>
            <a:cxnLst/>
            <a:rect l="l" t="t" r="r" b="b"/>
            <a:pathLst>
              <a:path w="12851926" h="8610790">
                <a:moveTo>
                  <a:pt x="0" y="0"/>
                </a:moveTo>
                <a:lnTo>
                  <a:pt x="12851925" y="0"/>
                </a:lnTo>
                <a:lnTo>
                  <a:pt x="12851925" y="8610790"/>
                </a:lnTo>
                <a:lnTo>
                  <a:pt x="0" y="8610790"/>
                </a:lnTo>
                <a:lnTo>
                  <a:pt x="0" y="0"/>
                </a:lnTo>
                <a:close/>
              </a:path>
            </a:pathLst>
          </a:custGeom>
          <a:blipFill>
            <a:blip r:embed="rId4">
              <a:alphaModFix amt="8999"/>
            </a:blip>
            <a:stretch>
              <a:fillRect/>
            </a:stretch>
          </a:blipFill>
        </p:spPr>
      </p:sp>
      <p:sp>
        <p:nvSpPr>
          <p:cNvPr id="7" name="Freeform 7"/>
          <p:cNvSpPr/>
          <p:nvPr/>
        </p:nvSpPr>
        <p:spPr>
          <a:xfrm>
            <a:off x="5015541" y="1978723"/>
            <a:ext cx="9351686" cy="8280493"/>
          </a:xfrm>
          <a:custGeom>
            <a:avLst/>
            <a:gdLst/>
            <a:ahLst/>
            <a:cxnLst/>
            <a:rect l="l" t="t" r="r" b="b"/>
            <a:pathLst>
              <a:path w="9351686" h="8280493">
                <a:moveTo>
                  <a:pt x="0" y="0"/>
                </a:moveTo>
                <a:lnTo>
                  <a:pt x="9351687" y="0"/>
                </a:lnTo>
                <a:lnTo>
                  <a:pt x="9351687" y="8280493"/>
                </a:lnTo>
                <a:lnTo>
                  <a:pt x="0" y="82804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1208022" y="670656"/>
            <a:ext cx="17079978" cy="1225165"/>
          </a:xfrm>
          <a:prstGeom prst="rect">
            <a:avLst/>
          </a:prstGeom>
        </p:spPr>
        <p:txBody>
          <a:bodyPr lIns="0" tIns="0" rIns="0" bIns="0" rtlCol="0" anchor="t">
            <a:spAutoFit/>
          </a:bodyPr>
          <a:lstStyle/>
          <a:p>
            <a:pPr algn="ctr">
              <a:lnSpc>
                <a:spcPts val="4647"/>
              </a:lnSpc>
            </a:pPr>
            <a:r>
              <a:rPr lang="en-US" sz="5599" spc="55">
                <a:solidFill>
                  <a:srgbClr val="000000"/>
                </a:solidFill>
                <a:latin typeface="Poppins Light Bold"/>
              </a:rPr>
              <a:t>PENERAPAN PENCEGAHAN INFEKSI PADA TINDAKAN OPERASI</a:t>
            </a:r>
          </a:p>
        </p:txBody>
      </p:sp>
      <p:sp>
        <p:nvSpPr>
          <p:cNvPr id="9" name="TextBox 9"/>
          <p:cNvSpPr txBox="1"/>
          <p:nvPr/>
        </p:nvSpPr>
        <p:spPr>
          <a:xfrm>
            <a:off x="5781221" y="3101315"/>
            <a:ext cx="1862402" cy="388620"/>
          </a:xfrm>
          <a:prstGeom prst="rect">
            <a:avLst/>
          </a:prstGeom>
        </p:spPr>
        <p:txBody>
          <a:bodyPr lIns="0" tIns="0" rIns="0" bIns="0" rtlCol="0" anchor="t">
            <a:spAutoFit/>
          </a:bodyPr>
          <a:lstStyle/>
          <a:p>
            <a:pPr algn="ctr">
              <a:lnSpc>
                <a:spcPts val="3119"/>
              </a:lnSpc>
              <a:spcBef>
                <a:spcPct val="0"/>
              </a:spcBef>
            </a:pPr>
            <a:r>
              <a:rPr lang="en-US" sz="2399" spc="23">
                <a:solidFill>
                  <a:srgbClr val="000000"/>
                </a:solidFill>
                <a:latin typeface="Poppins Light Bold"/>
              </a:rPr>
              <a:t>PRE OPERASI</a:t>
            </a:r>
          </a:p>
        </p:txBody>
      </p:sp>
      <p:sp>
        <p:nvSpPr>
          <p:cNvPr id="10" name="TextBox 10"/>
          <p:cNvSpPr txBox="1"/>
          <p:nvPr/>
        </p:nvSpPr>
        <p:spPr>
          <a:xfrm>
            <a:off x="5657495" y="6099919"/>
            <a:ext cx="2109854" cy="361315"/>
          </a:xfrm>
          <a:prstGeom prst="rect">
            <a:avLst/>
          </a:prstGeom>
        </p:spPr>
        <p:txBody>
          <a:bodyPr lIns="0" tIns="0" rIns="0" bIns="0" rtlCol="0" anchor="t">
            <a:spAutoFit/>
          </a:bodyPr>
          <a:lstStyle/>
          <a:p>
            <a:pPr algn="ctr">
              <a:lnSpc>
                <a:spcPts val="2989"/>
              </a:lnSpc>
              <a:spcBef>
                <a:spcPct val="0"/>
              </a:spcBef>
            </a:pPr>
            <a:r>
              <a:rPr lang="en-US" sz="2299" spc="22">
                <a:solidFill>
                  <a:srgbClr val="000000"/>
                </a:solidFill>
                <a:latin typeface="Poppins Light Bold"/>
              </a:rPr>
              <a:t>INTRA OPERASI</a:t>
            </a:r>
          </a:p>
        </p:txBody>
      </p:sp>
      <p:sp>
        <p:nvSpPr>
          <p:cNvPr id="11" name="TextBox 11"/>
          <p:cNvSpPr txBox="1"/>
          <p:nvPr/>
        </p:nvSpPr>
        <p:spPr>
          <a:xfrm>
            <a:off x="5702772" y="8906619"/>
            <a:ext cx="2019300" cy="361315"/>
          </a:xfrm>
          <a:prstGeom prst="rect">
            <a:avLst/>
          </a:prstGeom>
        </p:spPr>
        <p:txBody>
          <a:bodyPr lIns="0" tIns="0" rIns="0" bIns="0" rtlCol="0" anchor="t">
            <a:spAutoFit/>
          </a:bodyPr>
          <a:lstStyle/>
          <a:p>
            <a:pPr algn="ctr">
              <a:lnSpc>
                <a:spcPts val="2989"/>
              </a:lnSpc>
              <a:spcBef>
                <a:spcPct val="0"/>
              </a:spcBef>
            </a:pPr>
            <a:r>
              <a:rPr lang="en-US" sz="2299" spc="22">
                <a:solidFill>
                  <a:srgbClr val="000000"/>
                </a:solidFill>
                <a:latin typeface="Poppins Light Bold"/>
              </a:rPr>
              <a:t>POST OPERASI</a:t>
            </a:r>
          </a:p>
        </p:txBody>
      </p:sp>
      <p:sp>
        <p:nvSpPr>
          <p:cNvPr id="12" name="TextBox 12"/>
          <p:cNvSpPr txBox="1"/>
          <p:nvPr/>
        </p:nvSpPr>
        <p:spPr>
          <a:xfrm>
            <a:off x="8067952" y="2693328"/>
            <a:ext cx="5110139" cy="1214120"/>
          </a:xfrm>
          <a:prstGeom prst="rect">
            <a:avLst/>
          </a:prstGeom>
        </p:spPr>
        <p:txBody>
          <a:bodyPr lIns="0" tIns="0" rIns="0" bIns="0" rtlCol="0" anchor="t">
            <a:spAutoFit/>
          </a:bodyPr>
          <a:lstStyle/>
          <a:p>
            <a:pPr algn="ctr">
              <a:lnSpc>
                <a:spcPts val="2470"/>
              </a:lnSpc>
              <a:spcBef>
                <a:spcPct val="0"/>
              </a:spcBef>
            </a:pPr>
            <a:r>
              <a:rPr lang="en-US" sz="1900" spc="19">
                <a:solidFill>
                  <a:srgbClr val="000000"/>
                </a:solidFill>
                <a:latin typeface="Poppins Light Bold"/>
              </a:rPr>
              <a:t>Tidak melakukan pencukuran,kecuali mengganggu jalannya operasi , Antibiotka profilaksis, Temp.tubuh normal, Gula darah normal dibawah 200</a:t>
            </a:r>
          </a:p>
        </p:txBody>
      </p:sp>
      <p:sp>
        <p:nvSpPr>
          <p:cNvPr id="13" name="TextBox 13"/>
          <p:cNvSpPr txBox="1"/>
          <p:nvPr/>
        </p:nvSpPr>
        <p:spPr>
          <a:xfrm>
            <a:off x="8146401" y="5864017"/>
            <a:ext cx="5110139" cy="909320"/>
          </a:xfrm>
          <a:prstGeom prst="rect">
            <a:avLst/>
          </a:prstGeom>
        </p:spPr>
        <p:txBody>
          <a:bodyPr lIns="0" tIns="0" rIns="0" bIns="0" rtlCol="0" anchor="t">
            <a:spAutoFit/>
          </a:bodyPr>
          <a:lstStyle/>
          <a:p>
            <a:pPr algn="ctr">
              <a:lnSpc>
                <a:spcPts val="2470"/>
              </a:lnSpc>
              <a:spcBef>
                <a:spcPct val="0"/>
              </a:spcBef>
            </a:pPr>
            <a:r>
              <a:rPr lang="en-US" sz="1900" spc="19">
                <a:solidFill>
                  <a:srgbClr val="000000"/>
                </a:solidFill>
                <a:latin typeface="Poppins Light Bold"/>
              </a:rPr>
              <a:t>Kebersihan tangan bedah, Preparasi kulit, Lingkungan ;pertukaran udara 15 X/jam. Kelembaban 40-60% </a:t>
            </a:r>
          </a:p>
        </p:txBody>
      </p:sp>
      <p:sp>
        <p:nvSpPr>
          <p:cNvPr id="14" name="TextBox 14"/>
          <p:cNvSpPr txBox="1"/>
          <p:nvPr/>
        </p:nvSpPr>
        <p:spPr>
          <a:xfrm>
            <a:off x="8067952" y="8632617"/>
            <a:ext cx="5110139" cy="965200"/>
          </a:xfrm>
          <a:prstGeom prst="rect">
            <a:avLst/>
          </a:prstGeom>
        </p:spPr>
        <p:txBody>
          <a:bodyPr lIns="0" tIns="0" rIns="0" bIns="0" rtlCol="0" anchor="t">
            <a:spAutoFit/>
          </a:bodyPr>
          <a:lstStyle/>
          <a:p>
            <a:pPr algn="ctr">
              <a:lnSpc>
                <a:spcPts val="2600"/>
              </a:lnSpc>
              <a:spcBef>
                <a:spcPct val="0"/>
              </a:spcBef>
            </a:pPr>
            <a:r>
              <a:rPr lang="en-US" sz="2000" spc="20">
                <a:solidFill>
                  <a:srgbClr val="000000"/>
                </a:solidFill>
                <a:latin typeface="Poppins Light Bold"/>
              </a:rPr>
              <a:t>Rawat luka tehnik aseptik, Luka balutan ditutup 24-48 jam, kecuali ada indikasi lain, Nutrisi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sp>
        <p:nvSpPr>
          <p:cNvPr id="2" name="Freeform 2"/>
          <p:cNvSpPr/>
          <p:nvPr/>
        </p:nvSpPr>
        <p:spPr>
          <a:xfrm rot="-10800000">
            <a:off x="-3043548" y="-1135104"/>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598706" y="1028700"/>
            <a:ext cx="660594" cy="660594"/>
            <a:chOff x="0" y="0"/>
            <a:chExt cx="880792" cy="880792"/>
          </a:xfrm>
        </p:grpSpPr>
        <p:grpSp>
          <p:nvGrpSpPr>
            <p:cNvPr id="4" name="Group 4"/>
            <p:cNvGrpSpPr/>
            <p:nvPr/>
          </p:nvGrpSpPr>
          <p:grpSpPr>
            <a:xfrm>
              <a:off x="0" y="0"/>
              <a:ext cx="880792" cy="88079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6" name="Freeform 6"/>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7" name="Freeform 7"/>
          <p:cNvSpPr/>
          <p:nvPr/>
        </p:nvSpPr>
        <p:spPr>
          <a:xfrm>
            <a:off x="589597" y="2702848"/>
            <a:ext cx="2067206" cy="2738022"/>
          </a:xfrm>
          <a:custGeom>
            <a:avLst/>
            <a:gdLst/>
            <a:ahLst/>
            <a:cxnLst/>
            <a:rect l="l" t="t" r="r" b="b"/>
            <a:pathLst>
              <a:path w="2067206" h="2738022">
                <a:moveTo>
                  <a:pt x="0" y="0"/>
                </a:moveTo>
                <a:lnTo>
                  <a:pt x="2067206" y="0"/>
                </a:lnTo>
                <a:lnTo>
                  <a:pt x="2067206" y="2738022"/>
                </a:lnTo>
                <a:lnTo>
                  <a:pt x="0" y="27380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7038612" y="3765233"/>
            <a:ext cx="2221597" cy="2372867"/>
          </a:xfrm>
          <a:custGeom>
            <a:avLst/>
            <a:gdLst/>
            <a:ahLst/>
            <a:cxnLst/>
            <a:rect l="l" t="t" r="r" b="b"/>
            <a:pathLst>
              <a:path w="2221597" h="2372867">
                <a:moveTo>
                  <a:pt x="0" y="0"/>
                </a:moveTo>
                <a:lnTo>
                  <a:pt x="2221597" y="0"/>
                </a:lnTo>
                <a:lnTo>
                  <a:pt x="2221597" y="2372867"/>
                </a:lnTo>
                <a:lnTo>
                  <a:pt x="0" y="2372867"/>
                </a:lnTo>
                <a:lnTo>
                  <a:pt x="0" y="0"/>
                </a:lnTo>
                <a:close/>
              </a:path>
            </a:pathLst>
          </a:custGeom>
          <a:blipFill>
            <a:blip r:embed="rId8"/>
            <a:stretch>
              <a:fillRect/>
            </a:stretch>
          </a:blipFill>
        </p:spPr>
      </p:sp>
      <p:sp>
        <p:nvSpPr>
          <p:cNvPr id="9" name="Freeform 9"/>
          <p:cNvSpPr/>
          <p:nvPr/>
        </p:nvSpPr>
        <p:spPr>
          <a:xfrm>
            <a:off x="629809" y="7432366"/>
            <a:ext cx="2026994" cy="1140184"/>
          </a:xfrm>
          <a:custGeom>
            <a:avLst/>
            <a:gdLst/>
            <a:ahLst/>
            <a:cxnLst/>
            <a:rect l="l" t="t" r="r" b="b"/>
            <a:pathLst>
              <a:path w="2026994" h="1140184">
                <a:moveTo>
                  <a:pt x="0" y="0"/>
                </a:moveTo>
                <a:lnTo>
                  <a:pt x="2026994" y="0"/>
                </a:lnTo>
                <a:lnTo>
                  <a:pt x="2026994" y="1140184"/>
                </a:lnTo>
                <a:lnTo>
                  <a:pt x="0" y="1140184"/>
                </a:lnTo>
                <a:lnTo>
                  <a:pt x="0" y="0"/>
                </a:lnTo>
                <a:close/>
              </a:path>
            </a:pathLst>
          </a:custGeom>
          <a:blipFill>
            <a:blip r:embed="rId9"/>
            <a:stretch>
              <a:fillRect t="-16555" b="-16555"/>
            </a:stretch>
          </a:blipFill>
        </p:spPr>
      </p:sp>
      <p:sp>
        <p:nvSpPr>
          <p:cNvPr id="10" name="Freeform 10"/>
          <p:cNvSpPr/>
          <p:nvPr/>
        </p:nvSpPr>
        <p:spPr>
          <a:xfrm>
            <a:off x="8186003" y="1028700"/>
            <a:ext cx="1915993" cy="2211825"/>
          </a:xfrm>
          <a:custGeom>
            <a:avLst/>
            <a:gdLst/>
            <a:ahLst/>
            <a:cxnLst/>
            <a:rect l="l" t="t" r="r" b="b"/>
            <a:pathLst>
              <a:path w="1915993" h="2211825">
                <a:moveTo>
                  <a:pt x="0" y="0"/>
                </a:moveTo>
                <a:lnTo>
                  <a:pt x="1915994" y="0"/>
                </a:lnTo>
                <a:lnTo>
                  <a:pt x="1915994" y="2211825"/>
                </a:lnTo>
                <a:lnTo>
                  <a:pt x="0" y="22118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6742313" y="7019113"/>
            <a:ext cx="1840644" cy="2118727"/>
          </a:xfrm>
          <a:custGeom>
            <a:avLst/>
            <a:gdLst/>
            <a:ahLst/>
            <a:cxnLst/>
            <a:rect l="l" t="t" r="r" b="b"/>
            <a:pathLst>
              <a:path w="1840644" h="2118727">
                <a:moveTo>
                  <a:pt x="0" y="0"/>
                </a:moveTo>
                <a:lnTo>
                  <a:pt x="1840644" y="0"/>
                </a:lnTo>
                <a:lnTo>
                  <a:pt x="1840644" y="2118726"/>
                </a:lnTo>
                <a:lnTo>
                  <a:pt x="0" y="2118726"/>
                </a:lnTo>
                <a:lnTo>
                  <a:pt x="0" y="0"/>
                </a:lnTo>
                <a:close/>
              </a:path>
            </a:pathLst>
          </a:custGeom>
          <a:blipFill>
            <a:blip r:embed="rId12"/>
            <a:stretch>
              <a:fillRect/>
            </a:stretch>
          </a:blipFill>
        </p:spPr>
      </p:sp>
      <p:sp>
        <p:nvSpPr>
          <p:cNvPr id="12" name="Freeform 12"/>
          <p:cNvSpPr/>
          <p:nvPr/>
        </p:nvSpPr>
        <p:spPr>
          <a:xfrm>
            <a:off x="12506452" y="3478077"/>
            <a:ext cx="1904477" cy="1473589"/>
          </a:xfrm>
          <a:custGeom>
            <a:avLst/>
            <a:gdLst/>
            <a:ahLst/>
            <a:cxnLst/>
            <a:rect l="l" t="t" r="r" b="b"/>
            <a:pathLst>
              <a:path w="1904477" h="1473589">
                <a:moveTo>
                  <a:pt x="0" y="0"/>
                </a:moveTo>
                <a:lnTo>
                  <a:pt x="1904477" y="0"/>
                </a:lnTo>
                <a:lnTo>
                  <a:pt x="1904477" y="1473589"/>
                </a:lnTo>
                <a:lnTo>
                  <a:pt x="0" y="1473589"/>
                </a:lnTo>
                <a:lnTo>
                  <a:pt x="0" y="0"/>
                </a:lnTo>
                <a:close/>
              </a:path>
            </a:pathLst>
          </a:custGeom>
          <a:blipFill>
            <a:blip r:embed="rId13"/>
            <a:stretch>
              <a:fillRect/>
            </a:stretch>
          </a:blipFill>
        </p:spPr>
      </p:sp>
      <p:sp>
        <p:nvSpPr>
          <p:cNvPr id="13" name="Freeform 13"/>
          <p:cNvSpPr/>
          <p:nvPr/>
        </p:nvSpPr>
        <p:spPr>
          <a:xfrm>
            <a:off x="12185936" y="6367198"/>
            <a:ext cx="1908279" cy="2770641"/>
          </a:xfrm>
          <a:custGeom>
            <a:avLst/>
            <a:gdLst/>
            <a:ahLst/>
            <a:cxnLst/>
            <a:rect l="l" t="t" r="r" b="b"/>
            <a:pathLst>
              <a:path w="1908279" h="2770641">
                <a:moveTo>
                  <a:pt x="0" y="0"/>
                </a:moveTo>
                <a:lnTo>
                  <a:pt x="1908279" y="0"/>
                </a:lnTo>
                <a:lnTo>
                  <a:pt x="1908279" y="2770641"/>
                </a:lnTo>
                <a:lnTo>
                  <a:pt x="0" y="27706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TextBox 14"/>
          <p:cNvSpPr txBox="1"/>
          <p:nvPr/>
        </p:nvSpPr>
        <p:spPr>
          <a:xfrm>
            <a:off x="2287028" y="1085850"/>
            <a:ext cx="6856972" cy="878840"/>
          </a:xfrm>
          <a:prstGeom prst="rect">
            <a:avLst/>
          </a:prstGeom>
        </p:spPr>
        <p:txBody>
          <a:bodyPr lIns="0" tIns="0" rIns="0" bIns="0" rtlCol="0" anchor="t">
            <a:spAutoFit/>
          </a:bodyPr>
          <a:lstStyle/>
          <a:p>
            <a:pPr>
              <a:lnSpc>
                <a:spcPts val="6820"/>
              </a:lnSpc>
            </a:pPr>
            <a:r>
              <a:rPr lang="en-US" sz="6200">
                <a:solidFill>
                  <a:srgbClr val="2F2535"/>
                </a:solidFill>
                <a:latin typeface="Poppins Bold Bold"/>
              </a:rPr>
              <a:t>PENGENDALIAN</a:t>
            </a:r>
          </a:p>
        </p:txBody>
      </p:sp>
      <p:grpSp>
        <p:nvGrpSpPr>
          <p:cNvPr id="15" name="Group 15"/>
          <p:cNvGrpSpPr/>
          <p:nvPr/>
        </p:nvGrpSpPr>
        <p:grpSpPr>
          <a:xfrm>
            <a:off x="10101997" y="1373635"/>
            <a:ext cx="3038079" cy="1521954"/>
            <a:chOff x="0" y="0"/>
            <a:chExt cx="4050772" cy="2029273"/>
          </a:xfrm>
        </p:grpSpPr>
        <p:sp>
          <p:nvSpPr>
            <p:cNvPr id="16" name="TextBox 16"/>
            <p:cNvSpPr txBox="1"/>
            <p:nvPr/>
          </p:nvSpPr>
          <p:spPr>
            <a:xfrm>
              <a:off x="0" y="-19050"/>
              <a:ext cx="4050772" cy="464397"/>
            </a:xfrm>
            <a:prstGeom prst="rect">
              <a:avLst/>
            </a:prstGeom>
          </p:spPr>
          <p:txBody>
            <a:bodyPr lIns="0" tIns="0" rIns="0" bIns="0" rtlCol="0" anchor="t">
              <a:spAutoFit/>
            </a:bodyPr>
            <a:lstStyle/>
            <a:p>
              <a:pPr>
                <a:lnSpc>
                  <a:spcPts val="2860"/>
                </a:lnSpc>
              </a:pPr>
              <a:r>
                <a:rPr lang="en-US" sz="2200" spc="21">
                  <a:solidFill>
                    <a:srgbClr val="407BFF"/>
                  </a:solidFill>
                  <a:latin typeface="Poppins Light Bold"/>
                </a:rPr>
                <a:t>INFECTION CONTROL</a:t>
              </a:r>
            </a:p>
          </p:txBody>
        </p:sp>
        <p:sp>
          <p:nvSpPr>
            <p:cNvPr id="17" name="TextBox 17"/>
            <p:cNvSpPr txBox="1"/>
            <p:nvPr/>
          </p:nvSpPr>
          <p:spPr>
            <a:xfrm>
              <a:off x="0" y="701488"/>
              <a:ext cx="4050772" cy="1327785"/>
            </a:xfrm>
            <a:prstGeom prst="rect">
              <a:avLst/>
            </a:prstGeom>
          </p:spPr>
          <p:txBody>
            <a:bodyPr lIns="0" tIns="0" rIns="0" bIns="0" rtlCol="0" anchor="t">
              <a:spAutoFit/>
            </a:bodyPr>
            <a:lstStyle/>
            <a:p>
              <a:pPr>
                <a:lnSpc>
                  <a:spcPts val="2700"/>
                </a:lnSpc>
              </a:pPr>
              <a:r>
                <a:rPr lang="en-US" sz="1800" spc="18">
                  <a:solidFill>
                    <a:srgbClr val="2F2535"/>
                  </a:solidFill>
                  <a:latin typeface="Poppins Light"/>
                </a:rPr>
                <a:t>Mengandalikan lingkungan yang memiliki resiko infeksi</a:t>
              </a:r>
            </a:p>
          </p:txBody>
        </p:sp>
      </p:grpSp>
      <p:grpSp>
        <p:nvGrpSpPr>
          <p:cNvPr id="18" name="Group 18"/>
          <p:cNvGrpSpPr/>
          <p:nvPr/>
        </p:nvGrpSpPr>
        <p:grpSpPr>
          <a:xfrm>
            <a:off x="2532006" y="2309190"/>
            <a:ext cx="3428486" cy="3828910"/>
            <a:chOff x="0" y="0"/>
            <a:chExt cx="4571315" cy="5105213"/>
          </a:xfrm>
        </p:grpSpPr>
        <p:sp>
          <p:nvSpPr>
            <p:cNvPr id="19" name="TextBox 19"/>
            <p:cNvSpPr txBox="1"/>
            <p:nvPr/>
          </p:nvSpPr>
          <p:spPr>
            <a:xfrm>
              <a:off x="0" y="-19050"/>
              <a:ext cx="4571315" cy="464397"/>
            </a:xfrm>
            <a:prstGeom prst="rect">
              <a:avLst/>
            </a:prstGeom>
          </p:spPr>
          <p:txBody>
            <a:bodyPr lIns="0" tIns="0" rIns="0" bIns="0" rtlCol="0" anchor="t">
              <a:spAutoFit/>
            </a:bodyPr>
            <a:lstStyle/>
            <a:p>
              <a:pPr>
                <a:lnSpc>
                  <a:spcPts val="2860"/>
                </a:lnSpc>
              </a:pPr>
              <a:r>
                <a:rPr lang="en-US" sz="2200" spc="21">
                  <a:solidFill>
                    <a:srgbClr val="407BFF"/>
                  </a:solidFill>
                  <a:latin typeface="Poppins Light Bold"/>
                </a:rPr>
                <a:t>PHBS</a:t>
              </a:r>
            </a:p>
          </p:txBody>
        </p:sp>
        <p:sp>
          <p:nvSpPr>
            <p:cNvPr id="20" name="TextBox 20"/>
            <p:cNvSpPr txBox="1"/>
            <p:nvPr/>
          </p:nvSpPr>
          <p:spPr>
            <a:xfrm>
              <a:off x="0" y="701488"/>
              <a:ext cx="4571315" cy="4403725"/>
            </a:xfrm>
            <a:prstGeom prst="rect">
              <a:avLst/>
            </a:prstGeom>
          </p:spPr>
          <p:txBody>
            <a:bodyPr lIns="0" tIns="0" rIns="0" bIns="0" rtlCol="0" anchor="t">
              <a:spAutoFit/>
            </a:bodyPr>
            <a:lstStyle/>
            <a:p>
              <a:pPr marL="431799" lvl="1" indent="-215899" algn="just">
                <a:lnSpc>
                  <a:spcPts val="2999"/>
                </a:lnSpc>
                <a:buFont typeface="Arial"/>
                <a:buChar char="•"/>
              </a:pPr>
              <a:r>
                <a:rPr lang="en-US" sz="1999" spc="19">
                  <a:solidFill>
                    <a:srgbClr val="2F2535"/>
                  </a:solidFill>
                  <a:latin typeface="Poppins Light"/>
                </a:rPr>
                <a:t>Meningkatkan perilaku cuci tangan,</a:t>
              </a:r>
            </a:p>
            <a:p>
              <a:pPr marL="431799" lvl="1" indent="-215899" algn="just">
                <a:lnSpc>
                  <a:spcPts val="2999"/>
                </a:lnSpc>
                <a:buFont typeface="Arial"/>
                <a:buChar char="•"/>
              </a:pPr>
              <a:r>
                <a:rPr lang="en-US" sz="1999" spc="19">
                  <a:solidFill>
                    <a:srgbClr val="2F2535"/>
                  </a:solidFill>
                  <a:latin typeface="Poppins Light"/>
                </a:rPr>
                <a:t>menggunakan sarung tangan, </a:t>
              </a:r>
            </a:p>
            <a:p>
              <a:pPr marL="431799" lvl="1" indent="-215899" algn="just">
                <a:lnSpc>
                  <a:spcPts val="2999"/>
                </a:lnSpc>
                <a:buFont typeface="Arial"/>
                <a:buChar char="•"/>
              </a:pPr>
              <a:r>
                <a:rPr lang="en-US" sz="1999" spc="19">
                  <a:solidFill>
                    <a:srgbClr val="2F2535"/>
                  </a:solidFill>
                  <a:latin typeface="Poppins Light"/>
                </a:rPr>
                <a:t>tekhnik aseptic secara tepat, </a:t>
              </a:r>
            </a:p>
            <a:p>
              <a:pPr marL="431799" lvl="1" indent="-215899" algn="just">
                <a:lnSpc>
                  <a:spcPts val="2999"/>
                </a:lnSpc>
                <a:buFont typeface="Arial"/>
                <a:buChar char="•"/>
              </a:pPr>
              <a:r>
                <a:rPr lang="en-US" sz="1999" spc="19">
                  <a:solidFill>
                    <a:srgbClr val="2F2535"/>
                  </a:solidFill>
                  <a:latin typeface="Poppins Light"/>
                </a:rPr>
                <a:t>strategi isolasi, sterilisasi dan tekhnik desinfektan</a:t>
              </a:r>
            </a:p>
          </p:txBody>
        </p:sp>
      </p:grpSp>
      <p:grpSp>
        <p:nvGrpSpPr>
          <p:cNvPr id="21" name="Group 21"/>
          <p:cNvGrpSpPr/>
          <p:nvPr/>
        </p:nvGrpSpPr>
        <p:grpSpPr>
          <a:xfrm>
            <a:off x="9144000" y="3703650"/>
            <a:ext cx="3038079" cy="2434450"/>
            <a:chOff x="0" y="0"/>
            <a:chExt cx="4050772" cy="3245933"/>
          </a:xfrm>
        </p:grpSpPr>
        <p:sp>
          <p:nvSpPr>
            <p:cNvPr id="22" name="TextBox 22"/>
            <p:cNvSpPr txBox="1"/>
            <p:nvPr/>
          </p:nvSpPr>
          <p:spPr>
            <a:xfrm>
              <a:off x="0" y="-19050"/>
              <a:ext cx="4050772" cy="464397"/>
            </a:xfrm>
            <a:prstGeom prst="rect">
              <a:avLst/>
            </a:prstGeom>
          </p:spPr>
          <p:txBody>
            <a:bodyPr lIns="0" tIns="0" rIns="0" bIns="0" rtlCol="0" anchor="t">
              <a:spAutoFit/>
            </a:bodyPr>
            <a:lstStyle/>
            <a:p>
              <a:pPr>
                <a:lnSpc>
                  <a:spcPts val="2860"/>
                </a:lnSpc>
              </a:pPr>
              <a:endParaRPr/>
            </a:p>
          </p:txBody>
        </p:sp>
        <p:sp>
          <p:nvSpPr>
            <p:cNvPr id="23" name="TextBox 23"/>
            <p:cNvSpPr txBox="1"/>
            <p:nvPr/>
          </p:nvSpPr>
          <p:spPr>
            <a:xfrm>
              <a:off x="0" y="691963"/>
              <a:ext cx="4050772" cy="2553970"/>
            </a:xfrm>
            <a:prstGeom prst="rect">
              <a:avLst/>
            </a:prstGeom>
          </p:spPr>
          <p:txBody>
            <a:bodyPr lIns="0" tIns="0" rIns="0" bIns="0" rtlCol="0" anchor="t">
              <a:spAutoFit/>
            </a:bodyPr>
            <a:lstStyle/>
            <a:p>
              <a:pPr>
                <a:lnSpc>
                  <a:spcPts val="3149"/>
                </a:lnSpc>
              </a:pPr>
              <a:r>
                <a:rPr lang="en-US" sz="2099" spc="20">
                  <a:solidFill>
                    <a:srgbClr val="2F2535"/>
                  </a:solidFill>
                  <a:latin typeface="Poppins Light"/>
                </a:rPr>
                <a:t>Pasien terlindungi dengan penggunaan profilaksis antimikroba secara tepat, nutrisi , dan vaksinasi</a:t>
              </a:r>
            </a:p>
          </p:txBody>
        </p:sp>
      </p:grpSp>
      <p:sp>
        <p:nvSpPr>
          <p:cNvPr id="24" name="TextBox 24"/>
          <p:cNvSpPr txBox="1"/>
          <p:nvPr/>
        </p:nvSpPr>
        <p:spPr>
          <a:xfrm>
            <a:off x="2656803" y="6902817"/>
            <a:ext cx="3178892" cy="2804160"/>
          </a:xfrm>
          <a:prstGeom prst="rect">
            <a:avLst/>
          </a:prstGeom>
        </p:spPr>
        <p:txBody>
          <a:bodyPr lIns="0" tIns="0" rIns="0" bIns="0" rtlCol="0" anchor="t">
            <a:spAutoFit/>
          </a:bodyPr>
          <a:lstStyle/>
          <a:p>
            <a:pPr algn="just">
              <a:lnSpc>
                <a:spcPts val="2849"/>
              </a:lnSpc>
            </a:pPr>
            <a:r>
              <a:rPr lang="en-US" sz="1899" spc="18">
                <a:solidFill>
                  <a:srgbClr val="2F2535"/>
                </a:solidFill>
                <a:latin typeface="Poppins Light"/>
              </a:rPr>
              <a:t>Meminimalisir prosedur invasive dan mempromosikan penggunaan antimiktoba yang optimal untuk membatasi risiko terjadinya infeksi endogenous</a:t>
            </a:r>
          </a:p>
        </p:txBody>
      </p:sp>
      <p:grpSp>
        <p:nvGrpSpPr>
          <p:cNvPr id="25" name="Group 25"/>
          <p:cNvGrpSpPr/>
          <p:nvPr/>
        </p:nvGrpSpPr>
        <p:grpSpPr>
          <a:xfrm>
            <a:off x="8582957" y="7019113"/>
            <a:ext cx="3038079" cy="2043925"/>
            <a:chOff x="0" y="0"/>
            <a:chExt cx="4050772" cy="2725233"/>
          </a:xfrm>
        </p:grpSpPr>
        <p:sp>
          <p:nvSpPr>
            <p:cNvPr id="26" name="TextBox 26"/>
            <p:cNvSpPr txBox="1"/>
            <p:nvPr/>
          </p:nvSpPr>
          <p:spPr>
            <a:xfrm>
              <a:off x="0" y="-19050"/>
              <a:ext cx="4050772" cy="464397"/>
            </a:xfrm>
            <a:prstGeom prst="rect">
              <a:avLst/>
            </a:prstGeom>
          </p:spPr>
          <p:txBody>
            <a:bodyPr lIns="0" tIns="0" rIns="0" bIns="0" rtlCol="0" anchor="t">
              <a:spAutoFit/>
            </a:bodyPr>
            <a:lstStyle/>
            <a:p>
              <a:pPr>
                <a:lnSpc>
                  <a:spcPts val="2860"/>
                </a:lnSpc>
              </a:pPr>
              <a:endParaRPr/>
            </a:p>
          </p:txBody>
        </p:sp>
        <p:sp>
          <p:nvSpPr>
            <p:cNvPr id="27" name="TextBox 27"/>
            <p:cNvSpPr txBox="1"/>
            <p:nvPr/>
          </p:nvSpPr>
          <p:spPr>
            <a:xfrm>
              <a:off x="0" y="691963"/>
              <a:ext cx="4050772" cy="2033270"/>
            </a:xfrm>
            <a:prstGeom prst="rect">
              <a:avLst/>
            </a:prstGeom>
          </p:spPr>
          <p:txBody>
            <a:bodyPr lIns="0" tIns="0" rIns="0" bIns="0" rtlCol="0" anchor="t">
              <a:spAutoFit/>
            </a:bodyPr>
            <a:lstStyle/>
            <a:p>
              <a:pPr>
                <a:lnSpc>
                  <a:spcPts val="3149"/>
                </a:lnSpc>
              </a:pPr>
              <a:r>
                <a:rPr lang="en-US" sz="2099" spc="20">
                  <a:solidFill>
                    <a:srgbClr val="2F2535"/>
                  </a:solidFill>
                  <a:latin typeface="Poppins Light"/>
                </a:rPr>
                <a:t> Mengidentifikasi dan mengendalikan wabah, serta surveilans infeksi.</a:t>
              </a:r>
            </a:p>
          </p:txBody>
        </p:sp>
      </p:grpSp>
      <p:grpSp>
        <p:nvGrpSpPr>
          <p:cNvPr id="28" name="Group 28"/>
          <p:cNvGrpSpPr/>
          <p:nvPr/>
        </p:nvGrpSpPr>
        <p:grpSpPr>
          <a:xfrm>
            <a:off x="14410929" y="3240525"/>
            <a:ext cx="3038079" cy="1653400"/>
            <a:chOff x="0" y="0"/>
            <a:chExt cx="4050772" cy="2204533"/>
          </a:xfrm>
        </p:grpSpPr>
        <p:sp>
          <p:nvSpPr>
            <p:cNvPr id="29" name="TextBox 29"/>
            <p:cNvSpPr txBox="1"/>
            <p:nvPr/>
          </p:nvSpPr>
          <p:spPr>
            <a:xfrm>
              <a:off x="0" y="-19050"/>
              <a:ext cx="4050772" cy="464397"/>
            </a:xfrm>
            <a:prstGeom prst="rect">
              <a:avLst/>
            </a:prstGeom>
          </p:spPr>
          <p:txBody>
            <a:bodyPr lIns="0" tIns="0" rIns="0" bIns="0" rtlCol="0" anchor="t">
              <a:spAutoFit/>
            </a:bodyPr>
            <a:lstStyle/>
            <a:p>
              <a:pPr>
                <a:lnSpc>
                  <a:spcPts val="2860"/>
                </a:lnSpc>
              </a:pPr>
              <a:endParaRPr/>
            </a:p>
          </p:txBody>
        </p:sp>
        <p:sp>
          <p:nvSpPr>
            <p:cNvPr id="30" name="TextBox 30"/>
            <p:cNvSpPr txBox="1"/>
            <p:nvPr/>
          </p:nvSpPr>
          <p:spPr>
            <a:xfrm>
              <a:off x="0" y="691963"/>
              <a:ext cx="4050772" cy="1512570"/>
            </a:xfrm>
            <a:prstGeom prst="rect">
              <a:avLst/>
            </a:prstGeom>
          </p:spPr>
          <p:txBody>
            <a:bodyPr lIns="0" tIns="0" rIns="0" bIns="0" rtlCol="0" anchor="t">
              <a:spAutoFit/>
            </a:bodyPr>
            <a:lstStyle/>
            <a:p>
              <a:pPr>
                <a:lnSpc>
                  <a:spcPts val="3149"/>
                </a:lnSpc>
              </a:pPr>
              <a:r>
                <a:rPr lang="en-US" sz="2099" spc="20">
                  <a:solidFill>
                    <a:srgbClr val="2F2535"/>
                  </a:solidFill>
                  <a:latin typeface="Poppins Light"/>
                </a:rPr>
                <a:t>Pencegahan infeksi pada tenaga kesehatan.</a:t>
              </a:r>
            </a:p>
          </p:txBody>
        </p:sp>
      </p:grpSp>
      <p:grpSp>
        <p:nvGrpSpPr>
          <p:cNvPr id="31" name="Group 31"/>
          <p:cNvGrpSpPr/>
          <p:nvPr/>
        </p:nvGrpSpPr>
        <p:grpSpPr>
          <a:xfrm>
            <a:off x="14221221" y="5918454"/>
            <a:ext cx="3038079" cy="2824975"/>
            <a:chOff x="0" y="0"/>
            <a:chExt cx="4050772" cy="3766633"/>
          </a:xfrm>
        </p:grpSpPr>
        <p:sp>
          <p:nvSpPr>
            <p:cNvPr id="32" name="TextBox 32"/>
            <p:cNvSpPr txBox="1"/>
            <p:nvPr/>
          </p:nvSpPr>
          <p:spPr>
            <a:xfrm>
              <a:off x="0" y="-19050"/>
              <a:ext cx="4050772" cy="464397"/>
            </a:xfrm>
            <a:prstGeom prst="rect">
              <a:avLst/>
            </a:prstGeom>
          </p:spPr>
          <p:txBody>
            <a:bodyPr lIns="0" tIns="0" rIns="0" bIns="0" rtlCol="0" anchor="t">
              <a:spAutoFit/>
            </a:bodyPr>
            <a:lstStyle/>
            <a:p>
              <a:pPr>
                <a:lnSpc>
                  <a:spcPts val="2860"/>
                </a:lnSpc>
              </a:pPr>
              <a:endParaRPr/>
            </a:p>
          </p:txBody>
        </p:sp>
        <p:sp>
          <p:nvSpPr>
            <p:cNvPr id="33" name="TextBox 33"/>
            <p:cNvSpPr txBox="1"/>
            <p:nvPr/>
          </p:nvSpPr>
          <p:spPr>
            <a:xfrm>
              <a:off x="0" y="691963"/>
              <a:ext cx="4050772" cy="3074670"/>
            </a:xfrm>
            <a:prstGeom prst="rect">
              <a:avLst/>
            </a:prstGeom>
          </p:spPr>
          <p:txBody>
            <a:bodyPr lIns="0" tIns="0" rIns="0" bIns="0" rtlCol="0" anchor="t">
              <a:spAutoFit/>
            </a:bodyPr>
            <a:lstStyle/>
            <a:p>
              <a:pPr>
                <a:lnSpc>
                  <a:spcPts val="3149"/>
                </a:lnSpc>
              </a:pPr>
              <a:r>
                <a:rPr lang="en-US" sz="2099" spc="20">
                  <a:solidFill>
                    <a:srgbClr val="2F2535"/>
                  </a:solidFill>
                  <a:latin typeface="Poppins Light"/>
                </a:rPr>
                <a:t>Memberikan pendidikan secara terus menerus untuk meningkatkan pelayanan asuhan keperawatanan</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801953" y="-1403692"/>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800805" y="8279098"/>
            <a:ext cx="6256396" cy="4470480"/>
          </a:xfrm>
          <a:custGeom>
            <a:avLst/>
            <a:gdLst/>
            <a:ahLst/>
            <a:cxnLst/>
            <a:rect l="l" t="t" r="r" b="b"/>
            <a:pathLst>
              <a:path w="6256396" h="4470480">
                <a:moveTo>
                  <a:pt x="0" y="0"/>
                </a:moveTo>
                <a:lnTo>
                  <a:pt x="6256396" y="0"/>
                </a:lnTo>
                <a:lnTo>
                  <a:pt x="6256396" y="4470480"/>
                </a:lnTo>
                <a:lnTo>
                  <a:pt x="0" y="4470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416892" y="1452845"/>
            <a:ext cx="9031200" cy="8834155"/>
          </a:xfrm>
          <a:custGeom>
            <a:avLst/>
            <a:gdLst/>
            <a:ahLst/>
            <a:cxnLst/>
            <a:rect l="l" t="t" r="r" b="b"/>
            <a:pathLst>
              <a:path w="9031200" h="8834155">
                <a:moveTo>
                  <a:pt x="9031200" y="0"/>
                </a:moveTo>
                <a:lnTo>
                  <a:pt x="0" y="0"/>
                </a:lnTo>
                <a:lnTo>
                  <a:pt x="0" y="8834155"/>
                </a:lnTo>
                <a:lnTo>
                  <a:pt x="9031200" y="8834155"/>
                </a:lnTo>
                <a:lnTo>
                  <a:pt x="9031200" y="0"/>
                </a:lnTo>
                <a:close/>
              </a:path>
            </a:pathLst>
          </a:custGeom>
          <a:blipFill>
            <a:blip r:embed="rId4">
              <a:alphaModFix amt="26000"/>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940550" y="942975"/>
            <a:ext cx="14317836" cy="9532621"/>
          </a:xfrm>
          <a:prstGeom prst="rect">
            <a:avLst/>
          </a:prstGeom>
        </p:spPr>
        <p:txBody>
          <a:bodyPr lIns="0" tIns="0" rIns="0" bIns="0" rtlCol="0" anchor="t">
            <a:spAutoFit/>
          </a:bodyPr>
          <a:lstStyle/>
          <a:p>
            <a:pPr algn="just">
              <a:lnSpc>
                <a:spcPts val="4439"/>
              </a:lnSpc>
            </a:pPr>
            <a:r>
              <a:rPr lang="en-US" sz="2999" spc="50">
                <a:solidFill>
                  <a:srgbClr val="000000"/>
                </a:solidFill>
                <a:latin typeface="Poppins Light Bold"/>
              </a:rPr>
              <a:t>Manajemen penanggulangan Infeksi nosokomial yang dapat dilakukan terhadap klien adalah: </a:t>
            </a:r>
          </a:p>
          <a:p>
            <a:pPr marL="647695" lvl="1" indent="-323848" algn="just">
              <a:lnSpc>
                <a:spcPts val="4439"/>
              </a:lnSpc>
              <a:buFont typeface="Arial"/>
              <a:buChar char="•"/>
            </a:pPr>
            <a:r>
              <a:rPr lang="en-US" sz="2999" spc="50">
                <a:solidFill>
                  <a:srgbClr val="000000"/>
                </a:solidFill>
                <a:latin typeface="Poppins Light Bold"/>
              </a:rPr>
              <a:t>pemberian obat antibiotika </a:t>
            </a:r>
          </a:p>
          <a:p>
            <a:pPr marL="647695" lvl="1" indent="-323848" algn="just">
              <a:lnSpc>
                <a:spcPts val="4439"/>
              </a:lnSpc>
              <a:buFont typeface="Arial"/>
              <a:buChar char="•"/>
            </a:pPr>
            <a:r>
              <a:rPr lang="en-US" sz="2999" spc="50">
                <a:solidFill>
                  <a:srgbClr val="000000"/>
                </a:solidFill>
                <a:latin typeface="Poppins Light Bold"/>
              </a:rPr>
              <a:t>isolasikan klien (jika mengalami infeksi menular) </a:t>
            </a:r>
          </a:p>
          <a:p>
            <a:pPr marL="647695" lvl="1" indent="-323848" algn="just">
              <a:lnSpc>
                <a:spcPts val="4439"/>
              </a:lnSpc>
              <a:buFont typeface="Arial"/>
              <a:buChar char="•"/>
            </a:pPr>
            <a:r>
              <a:rPr lang="en-US" sz="2999" spc="50">
                <a:solidFill>
                  <a:srgbClr val="000000"/>
                </a:solidFill>
                <a:latin typeface="Poppins Light Bold"/>
              </a:rPr>
              <a:t>lakukan pemeriksaan feultur spesimen (darah;urin;sputuni;piis dtl) daa lakukan pemantauan terhadap jenis dan pola kepekaan fcuman penyebab infeksi nosokomial </a:t>
            </a:r>
          </a:p>
          <a:p>
            <a:pPr marL="647695" lvl="1" indent="-323848" algn="just">
              <a:lnSpc>
                <a:spcPts val="4439"/>
              </a:lnSpc>
              <a:buFont typeface="Arial"/>
              <a:buChar char="•"/>
            </a:pPr>
            <a:r>
              <a:rPr lang="en-US" sz="2999" spc="50">
                <a:solidFill>
                  <a:srgbClr val="000000"/>
                </a:solidFill>
                <a:latin typeface="Poppins Light Bold"/>
              </a:rPr>
              <a:t>membatasi penggunaan antibiotika tertentu yang dapat dicadangkan utk menghadapi resistensi obat yg pemah digunakan </a:t>
            </a:r>
          </a:p>
          <a:p>
            <a:pPr marL="647695" lvl="1" indent="-323848" algn="just">
              <a:lnSpc>
                <a:spcPts val="4439"/>
              </a:lnSpc>
              <a:buFont typeface="Arial"/>
              <a:buChar char="•"/>
            </a:pPr>
            <a:r>
              <a:rPr lang="en-US" sz="2999" spc="50">
                <a:solidFill>
                  <a:srgbClr val="000000"/>
                </a:solidFill>
                <a:latin typeface="Poppins Light Bold"/>
              </a:rPr>
              <a:t>mengawasi secara ketat pemakaian obat-obatan imunosopresif, kortikosteroid dan sitostatika </a:t>
            </a:r>
          </a:p>
          <a:p>
            <a:pPr marL="647695" lvl="1" indent="-323848" algn="just">
              <a:lnSpc>
                <a:spcPts val="4439"/>
              </a:lnSpc>
              <a:buFont typeface="Arial"/>
              <a:buChar char="•"/>
            </a:pPr>
            <a:r>
              <a:rPr lang="en-US" sz="2999" spc="50">
                <a:solidFill>
                  <a:srgbClr val="000000"/>
                </a:solidFill>
                <a:latin typeface="Poppins Light Bold"/>
              </a:rPr>
              <a:t>batasi pengunjung </a:t>
            </a:r>
          </a:p>
          <a:p>
            <a:pPr marL="647695" lvl="1" indent="-323848" algn="just">
              <a:lnSpc>
                <a:spcPts val="4439"/>
              </a:lnSpc>
              <a:buFont typeface="Arial"/>
              <a:buChar char="•"/>
            </a:pPr>
            <a:r>
              <a:rPr lang="en-US" sz="2999" spc="50">
                <a:solidFill>
                  <a:srgbClr val="000000"/>
                </a:solidFill>
                <a:latin typeface="Poppins Light Bold"/>
              </a:rPr>
              <a:t>tingkatkan status gizi klien </a:t>
            </a:r>
          </a:p>
          <a:p>
            <a:pPr marL="647695" lvl="1" indent="-323848" algn="just">
              <a:lnSpc>
                <a:spcPts val="4439"/>
              </a:lnSpc>
              <a:buFont typeface="Arial"/>
              <a:buChar char="•"/>
            </a:pPr>
            <a:r>
              <a:rPr lang="en-US" sz="2999" spc="50">
                <a:solidFill>
                  <a:srgbClr val="000000"/>
                </a:solidFill>
                <a:latin typeface="Poppins Light Bold"/>
              </a:rPr>
              <a:t>ganti alat medis sesuai program ( cameter folley;IV line; NGT dll) </a:t>
            </a:r>
          </a:p>
          <a:p>
            <a:pPr marL="647695" lvl="1" indent="-323848" algn="just">
              <a:lnSpc>
                <a:spcPts val="4439"/>
              </a:lnSpc>
              <a:buFont typeface="Arial"/>
              <a:buChar char="•"/>
            </a:pPr>
            <a:r>
              <a:rPr lang="en-US" sz="2999" spc="50">
                <a:solidFill>
                  <a:srgbClr val="000000"/>
                </a:solidFill>
                <a:latin typeface="Poppins Light Bold"/>
              </a:rPr>
              <a:t>pisahkan alat tenun kotor pada kantong khusus (jika perlu) </a:t>
            </a:r>
          </a:p>
          <a:p>
            <a:pPr marL="647695" lvl="1" indent="-323848" algn="just">
              <a:lnSpc>
                <a:spcPts val="4439"/>
              </a:lnSpc>
              <a:buFont typeface="Arial"/>
              <a:buChar char="•"/>
            </a:pPr>
            <a:r>
              <a:rPr lang="en-US" sz="2999" spc="50">
                <a:solidFill>
                  <a:srgbClr val="000000"/>
                </a:solidFill>
                <a:latin typeface="Poppins Light Bold"/>
              </a:rPr>
              <a:t>gunakan alat kesehaten secara khusus seperti termometer, jika perlu </a:t>
            </a:r>
          </a:p>
          <a:p>
            <a:pPr algn="just">
              <a:lnSpc>
                <a:spcPts val="4439"/>
              </a:lnSpc>
            </a:pPr>
            <a:endParaRPr lang="en-US" sz="2999" spc="50">
              <a:solidFill>
                <a:srgbClr val="000000"/>
              </a:solidFill>
              <a:latin typeface="Poppins Light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801953" y="-1403692"/>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800805" y="8279098"/>
            <a:ext cx="6256396" cy="4470480"/>
          </a:xfrm>
          <a:custGeom>
            <a:avLst/>
            <a:gdLst/>
            <a:ahLst/>
            <a:cxnLst/>
            <a:rect l="l" t="t" r="r" b="b"/>
            <a:pathLst>
              <a:path w="6256396" h="4470480">
                <a:moveTo>
                  <a:pt x="0" y="0"/>
                </a:moveTo>
                <a:lnTo>
                  <a:pt x="6256396" y="0"/>
                </a:lnTo>
                <a:lnTo>
                  <a:pt x="6256396" y="4470480"/>
                </a:lnTo>
                <a:lnTo>
                  <a:pt x="0" y="44704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416892" y="1452845"/>
            <a:ext cx="9031200" cy="8834155"/>
          </a:xfrm>
          <a:custGeom>
            <a:avLst/>
            <a:gdLst/>
            <a:ahLst/>
            <a:cxnLst/>
            <a:rect l="l" t="t" r="r" b="b"/>
            <a:pathLst>
              <a:path w="9031200" h="8834155">
                <a:moveTo>
                  <a:pt x="9031200" y="0"/>
                </a:moveTo>
                <a:lnTo>
                  <a:pt x="0" y="0"/>
                </a:lnTo>
                <a:lnTo>
                  <a:pt x="0" y="8834155"/>
                </a:lnTo>
                <a:lnTo>
                  <a:pt x="9031200" y="8834155"/>
                </a:lnTo>
                <a:lnTo>
                  <a:pt x="9031200" y="0"/>
                </a:lnTo>
                <a:close/>
              </a:path>
            </a:pathLst>
          </a:custGeom>
          <a:blipFill>
            <a:blip r:embed="rId4">
              <a:alphaModFix amt="26000"/>
              <a:extLst>
                <a:ext uri="{96DAC541-7B7A-43D3-8B79-37D633B846F1}">
                  <asvg:svgBlip xmlns:asvg="http://schemas.microsoft.com/office/drawing/2016/SVG/main" r:embed="rId5"/>
                </a:ext>
              </a:extLst>
            </a:blip>
            <a:stretch>
              <a:fillRect/>
            </a:stretch>
          </a:blipFill>
        </p:spPr>
      </p:sp>
      <p:sp>
        <p:nvSpPr>
          <p:cNvPr id="5" name="Freeform 5"/>
          <p:cNvSpPr/>
          <p:nvPr/>
        </p:nvSpPr>
        <p:spPr>
          <a:xfrm>
            <a:off x="5299546" y="4462860"/>
            <a:ext cx="11055488" cy="2814124"/>
          </a:xfrm>
          <a:custGeom>
            <a:avLst/>
            <a:gdLst/>
            <a:ahLst/>
            <a:cxnLst/>
            <a:rect l="l" t="t" r="r" b="b"/>
            <a:pathLst>
              <a:path w="11055488" h="2814124">
                <a:moveTo>
                  <a:pt x="0" y="0"/>
                </a:moveTo>
                <a:lnTo>
                  <a:pt x="11055489" y="0"/>
                </a:lnTo>
                <a:lnTo>
                  <a:pt x="11055489" y="2814125"/>
                </a:lnTo>
                <a:lnTo>
                  <a:pt x="0" y="28141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14069444" y="-1539583"/>
            <a:ext cx="7188578" cy="5136566"/>
          </a:xfrm>
          <a:custGeom>
            <a:avLst/>
            <a:gdLst/>
            <a:ahLst/>
            <a:cxnLst/>
            <a:rect l="l" t="t" r="r" b="b"/>
            <a:pathLst>
              <a:path w="7188578" h="5136566">
                <a:moveTo>
                  <a:pt x="7188578" y="0"/>
                </a:moveTo>
                <a:lnTo>
                  <a:pt x="0" y="0"/>
                </a:lnTo>
                <a:lnTo>
                  <a:pt x="0" y="5136566"/>
                </a:lnTo>
                <a:lnTo>
                  <a:pt x="7188578" y="5136566"/>
                </a:lnTo>
                <a:lnTo>
                  <a:pt x="7188578"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110297" y="1028700"/>
            <a:ext cx="4796251" cy="14494165"/>
          </a:xfrm>
          <a:custGeom>
            <a:avLst/>
            <a:gdLst/>
            <a:ahLst/>
            <a:cxnLst/>
            <a:rect l="l" t="t" r="r" b="b"/>
            <a:pathLst>
              <a:path w="4796251" h="14494165">
                <a:moveTo>
                  <a:pt x="0" y="0"/>
                </a:moveTo>
                <a:lnTo>
                  <a:pt x="4796250" y="0"/>
                </a:lnTo>
                <a:lnTo>
                  <a:pt x="4796250" y="14494165"/>
                </a:lnTo>
                <a:lnTo>
                  <a:pt x="0" y="144941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6598706" y="1028700"/>
            <a:ext cx="660594" cy="660594"/>
            <a:chOff x="0" y="0"/>
            <a:chExt cx="880792" cy="880792"/>
          </a:xfrm>
        </p:grpSpPr>
        <p:grpSp>
          <p:nvGrpSpPr>
            <p:cNvPr id="5" name="Group 5"/>
            <p:cNvGrpSpPr/>
            <p:nvPr/>
          </p:nvGrpSpPr>
          <p:grpSpPr>
            <a:xfrm>
              <a:off x="0" y="0"/>
              <a:ext cx="880792" cy="880792"/>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F2535"/>
              </a:solidFill>
            </p:spPr>
          </p:sp>
        </p:grpSp>
        <p:sp>
          <p:nvSpPr>
            <p:cNvPr id="7" name="Freeform 7"/>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grpSp>
        <p:nvGrpSpPr>
          <p:cNvPr id="8" name="Group 8"/>
          <p:cNvGrpSpPr/>
          <p:nvPr/>
        </p:nvGrpSpPr>
        <p:grpSpPr>
          <a:xfrm>
            <a:off x="1536381" y="4556461"/>
            <a:ext cx="4664861" cy="774027"/>
            <a:chOff x="0" y="0"/>
            <a:chExt cx="6219814" cy="1032036"/>
          </a:xfrm>
        </p:grpSpPr>
        <p:sp>
          <p:nvSpPr>
            <p:cNvPr id="9" name="AutoShape 9"/>
            <p:cNvSpPr/>
            <p:nvPr/>
          </p:nvSpPr>
          <p:spPr>
            <a:xfrm>
              <a:off x="0" y="0"/>
              <a:ext cx="6219814" cy="1032036"/>
            </a:xfrm>
            <a:prstGeom prst="rect">
              <a:avLst/>
            </a:prstGeom>
            <a:solidFill>
              <a:srgbClr val="407BFF"/>
            </a:solidFill>
          </p:spPr>
        </p:sp>
        <p:sp>
          <p:nvSpPr>
            <p:cNvPr id="10" name="TextBox 10"/>
            <p:cNvSpPr txBox="1"/>
            <p:nvPr/>
          </p:nvSpPr>
          <p:spPr>
            <a:xfrm>
              <a:off x="319164" y="285302"/>
              <a:ext cx="5581486" cy="480483"/>
            </a:xfrm>
            <a:prstGeom prst="rect">
              <a:avLst/>
            </a:prstGeom>
          </p:spPr>
          <p:txBody>
            <a:bodyPr lIns="0" tIns="0" rIns="0" bIns="0" rtlCol="0" anchor="t">
              <a:spAutoFit/>
            </a:bodyPr>
            <a:lstStyle/>
            <a:p>
              <a:pPr>
                <a:lnSpc>
                  <a:spcPts val="2750"/>
                </a:lnSpc>
              </a:pPr>
              <a:r>
                <a:rPr lang="en-US" sz="2500" spc="50">
                  <a:solidFill>
                    <a:srgbClr val="FFFFFF"/>
                  </a:solidFill>
                  <a:latin typeface="Poppins Medium Bold"/>
                </a:rPr>
                <a:t>Presentation Outline</a:t>
              </a:r>
            </a:p>
          </p:txBody>
        </p:sp>
      </p:grpSp>
      <p:sp>
        <p:nvSpPr>
          <p:cNvPr id="11" name="TextBox 11"/>
          <p:cNvSpPr txBox="1"/>
          <p:nvPr/>
        </p:nvSpPr>
        <p:spPr>
          <a:xfrm>
            <a:off x="1536381" y="5853689"/>
            <a:ext cx="6112823" cy="2891790"/>
          </a:xfrm>
          <a:prstGeom prst="rect">
            <a:avLst/>
          </a:prstGeom>
        </p:spPr>
        <p:txBody>
          <a:bodyPr lIns="0" tIns="0" rIns="0" bIns="0" rtlCol="0" anchor="t">
            <a:spAutoFit/>
          </a:bodyPr>
          <a:lstStyle/>
          <a:p>
            <a:pPr marL="561337" lvl="1" indent="-280669">
              <a:lnSpc>
                <a:spcPts val="3899"/>
              </a:lnSpc>
              <a:buFont typeface="Arial"/>
              <a:buChar char="•"/>
            </a:pPr>
            <a:r>
              <a:rPr lang="en-US" sz="2599" spc="25">
                <a:solidFill>
                  <a:srgbClr val="2F2535"/>
                </a:solidFill>
                <a:latin typeface="Poppins Light"/>
              </a:rPr>
              <a:t>Pengertian HIA’s </a:t>
            </a:r>
          </a:p>
          <a:p>
            <a:pPr marL="561337" lvl="1" indent="-280669">
              <a:lnSpc>
                <a:spcPts val="3899"/>
              </a:lnSpc>
              <a:buFont typeface="Arial"/>
              <a:buChar char="•"/>
            </a:pPr>
            <a:r>
              <a:rPr lang="en-US" sz="2599" spc="25">
                <a:solidFill>
                  <a:srgbClr val="2F2535"/>
                </a:solidFill>
                <a:latin typeface="Poppins Light"/>
              </a:rPr>
              <a:t>Penyebab terjadinya HIA’s</a:t>
            </a:r>
          </a:p>
          <a:p>
            <a:pPr marL="561337" lvl="1" indent="-280669">
              <a:lnSpc>
                <a:spcPts val="3899"/>
              </a:lnSpc>
              <a:buFont typeface="Arial"/>
              <a:buChar char="•"/>
            </a:pPr>
            <a:r>
              <a:rPr lang="en-US" sz="2599" spc="25">
                <a:solidFill>
                  <a:srgbClr val="2F2535"/>
                </a:solidFill>
                <a:latin typeface="Poppins Light"/>
              </a:rPr>
              <a:t>Faktor predisposisi</a:t>
            </a:r>
          </a:p>
          <a:p>
            <a:pPr marL="561337" lvl="1" indent="-280669">
              <a:lnSpc>
                <a:spcPts val="3899"/>
              </a:lnSpc>
              <a:buFont typeface="Arial"/>
              <a:buChar char="•"/>
            </a:pPr>
            <a:r>
              <a:rPr lang="en-US" sz="2599" spc="25">
                <a:solidFill>
                  <a:srgbClr val="2F2535"/>
                </a:solidFill>
                <a:latin typeface="Poppins Light"/>
              </a:rPr>
              <a:t>Macam-macam HIA’s</a:t>
            </a:r>
          </a:p>
          <a:p>
            <a:pPr marL="561337" lvl="1" indent="-280669">
              <a:lnSpc>
                <a:spcPts val="3899"/>
              </a:lnSpc>
              <a:buFont typeface="Arial"/>
              <a:buChar char="•"/>
            </a:pPr>
            <a:r>
              <a:rPr lang="en-US" sz="2599" spc="25">
                <a:solidFill>
                  <a:srgbClr val="2F2535"/>
                </a:solidFill>
                <a:latin typeface="Poppins Light"/>
              </a:rPr>
              <a:t>Pencegahan HIA’s </a:t>
            </a:r>
          </a:p>
          <a:p>
            <a:pPr marL="561337" lvl="1" indent="-280669">
              <a:lnSpc>
                <a:spcPts val="3899"/>
              </a:lnSpc>
              <a:buFont typeface="Arial"/>
              <a:buChar char="•"/>
            </a:pPr>
            <a:r>
              <a:rPr lang="en-US" sz="2599" spc="25">
                <a:solidFill>
                  <a:srgbClr val="2F2535"/>
                </a:solidFill>
                <a:latin typeface="Poppins Light"/>
              </a:rPr>
              <a:t>Terapi HIA’s </a:t>
            </a:r>
          </a:p>
        </p:txBody>
      </p:sp>
      <p:sp>
        <p:nvSpPr>
          <p:cNvPr id="12" name="TextBox 12"/>
          <p:cNvSpPr txBox="1"/>
          <p:nvPr/>
        </p:nvSpPr>
        <p:spPr>
          <a:xfrm>
            <a:off x="1536381" y="2880736"/>
            <a:ext cx="6112823" cy="1076325"/>
          </a:xfrm>
          <a:prstGeom prst="rect">
            <a:avLst/>
          </a:prstGeom>
        </p:spPr>
        <p:txBody>
          <a:bodyPr lIns="0" tIns="0" rIns="0" bIns="0" rtlCol="0" anchor="t">
            <a:spAutoFit/>
          </a:bodyPr>
          <a:lstStyle/>
          <a:p>
            <a:pPr>
              <a:lnSpc>
                <a:spcPts val="8250"/>
              </a:lnSpc>
            </a:pPr>
            <a:r>
              <a:rPr lang="en-US" sz="7500">
                <a:solidFill>
                  <a:srgbClr val="2F2535"/>
                </a:solidFill>
                <a:latin typeface="Poppins Bold Bold"/>
              </a:rPr>
              <a:t>TOPICS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3624602">
            <a:off x="-1493869" y="7692679"/>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028700" y="3375908"/>
            <a:ext cx="5130555" cy="5175844"/>
          </a:xfrm>
          <a:custGeom>
            <a:avLst/>
            <a:gdLst/>
            <a:ahLst/>
            <a:cxnLst/>
            <a:rect l="l" t="t" r="r" b="b"/>
            <a:pathLst>
              <a:path w="5130555" h="5175844">
                <a:moveTo>
                  <a:pt x="0" y="0"/>
                </a:moveTo>
                <a:lnTo>
                  <a:pt x="5130555" y="0"/>
                </a:lnTo>
                <a:lnTo>
                  <a:pt x="5130555" y="5175844"/>
                </a:lnTo>
                <a:lnTo>
                  <a:pt x="0" y="51758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7285457" y="3613010"/>
            <a:ext cx="9313249" cy="4615914"/>
          </a:xfrm>
          <a:prstGeom prst="rect">
            <a:avLst/>
          </a:prstGeom>
        </p:spPr>
        <p:txBody>
          <a:bodyPr lIns="0" tIns="0" rIns="0" bIns="0" rtlCol="0" anchor="t">
            <a:spAutoFit/>
          </a:bodyPr>
          <a:lstStyle/>
          <a:p>
            <a:pPr algn="just">
              <a:lnSpc>
                <a:spcPts val="4646"/>
              </a:lnSpc>
            </a:pPr>
            <a:r>
              <a:rPr lang="en-US" sz="3097" spc="30">
                <a:solidFill>
                  <a:srgbClr val="2F2535"/>
                </a:solidFill>
                <a:latin typeface="Poppins Light"/>
              </a:rPr>
              <a:t>The Centers for Disease Control and Prevention (CDC) dalam Savage dan Segal (2011) mendefinisikan HAIs merupakan infeksi yang diperoleh pasien selama mendapat perawatan medis di fasilitas kesehatan. Kondisi ini dapat muncul selama tinggal di rumah sakit atau setelah pasien dipulangkan yaitu dalam waktu 48 jam</a:t>
            </a:r>
          </a:p>
        </p:txBody>
      </p:sp>
      <p:sp>
        <p:nvSpPr>
          <p:cNvPr id="9" name="TextBox 9"/>
          <p:cNvSpPr txBox="1"/>
          <p:nvPr/>
        </p:nvSpPr>
        <p:spPr>
          <a:xfrm>
            <a:off x="8743583" y="1425672"/>
            <a:ext cx="6396996" cy="1076325"/>
          </a:xfrm>
          <a:prstGeom prst="rect">
            <a:avLst/>
          </a:prstGeom>
        </p:spPr>
        <p:txBody>
          <a:bodyPr lIns="0" tIns="0" rIns="0" bIns="0" rtlCol="0" anchor="t">
            <a:spAutoFit/>
          </a:bodyPr>
          <a:lstStyle/>
          <a:p>
            <a:pPr>
              <a:lnSpc>
                <a:spcPts val="8250"/>
              </a:lnSpc>
            </a:pPr>
            <a:r>
              <a:rPr lang="en-US" sz="7500">
                <a:solidFill>
                  <a:srgbClr val="2F2535"/>
                </a:solidFill>
                <a:latin typeface="Poppins Bold Bold"/>
              </a:rPr>
              <a:t>PENGERTIAN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3624602">
            <a:off x="-1493869" y="7692679"/>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028700" y="3375908"/>
            <a:ext cx="5130555" cy="5175844"/>
          </a:xfrm>
          <a:custGeom>
            <a:avLst/>
            <a:gdLst/>
            <a:ahLst/>
            <a:cxnLst/>
            <a:rect l="l" t="t" r="r" b="b"/>
            <a:pathLst>
              <a:path w="5130555" h="5175844">
                <a:moveTo>
                  <a:pt x="0" y="0"/>
                </a:moveTo>
                <a:lnTo>
                  <a:pt x="5130555" y="0"/>
                </a:lnTo>
                <a:lnTo>
                  <a:pt x="5130555" y="5175844"/>
                </a:lnTo>
                <a:lnTo>
                  <a:pt x="0" y="51758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7285457" y="3613010"/>
            <a:ext cx="9313249" cy="4034889"/>
          </a:xfrm>
          <a:prstGeom prst="rect">
            <a:avLst/>
          </a:prstGeom>
        </p:spPr>
        <p:txBody>
          <a:bodyPr lIns="0" tIns="0" rIns="0" bIns="0" rtlCol="0" anchor="t">
            <a:spAutoFit/>
          </a:bodyPr>
          <a:lstStyle/>
          <a:p>
            <a:pPr algn="just">
              <a:lnSpc>
                <a:spcPts val="4646"/>
              </a:lnSpc>
            </a:pPr>
            <a:r>
              <a:rPr lang="en-US" sz="3097" spc="30">
                <a:solidFill>
                  <a:srgbClr val="2F2535"/>
                </a:solidFill>
                <a:latin typeface="Poppins Light"/>
              </a:rPr>
              <a:t>Infeksi yang terjadi pada pasien selama perawatan di rumah sakit atau fasilitas pelayanan kesehatan lainnya, dimana pada saat masuk tidak ada infeksi atau tidak masa inkubasi ,termasuk infeksi didapat di rumah sakit tapi muncul setelah pulang juga infeksi pada petugas karena pekerjaannya </a:t>
            </a:r>
          </a:p>
        </p:txBody>
      </p:sp>
      <p:sp>
        <p:nvSpPr>
          <p:cNvPr id="9" name="TextBox 9"/>
          <p:cNvSpPr txBox="1"/>
          <p:nvPr/>
        </p:nvSpPr>
        <p:spPr>
          <a:xfrm>
            <a:off x="8743583" y="1425672"/>
            <a:ext cx="6396996" cy="1076325"/>
          </a:xfrm>
          <a:prstGeom prst="rect">
            <a:avLst/>
          </a:prstGeom>
        </p:spPr>
        <p:txBody>
          <a:bodyPr lIns="0" tIns="0" rIns="0" bIns="0" rtlCol="0" anchor="t">
            <a:spAutoFit/>
          </a:bodyPr>
          <a:lstStyle/>
          <a:p>
            <a:pPr>
              <a:lnSpc>
                <a:spcPts val="8250"/>
              </a:lnSpc>
            </a:pPr>
            <a:r>
              <a:rPr lang="en-US" sz="7500">
                <a:solidFill>
                  <a:srgbClr val="2F2535"/>
                </a:solidFill>
                <a:latin typeface="Poppins Bold Bold"/>
              </a:rPr>
              <a:t>PENGERTIAN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3624602">
            <a:off x="-1493869" y="7692679"/>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717025" y="351678"/>
            <a:ext cx="16211978" cy="9583643"/>
          </a:xfrm>
          <a:custGeom>
            <a:avLst/>
            <a:gdLst/>
            <a:ahLst/>
            <a:cxnLst/>
            <a:rect l="l" t="t" r="r" b="b"/>
            <a:pathLst>
              <a:path w="16211978" h="9583643">
                <a:moveTo>
                  <a:pt x="0" y="0"/>
                </a:moveTo>
                <a:lnTo>
                  <a:pt x="16211978" y="0"/>
                </a:lnTo>
                <a:lnTo>
                  <a:pt x="16211978" y="9583644"/>
                </a:lnTo>
                <a:lnTo>
                  <a:pt x="0" y="9583644"/>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rot="3624602">
            <a:off x="-1493869" y="7692679"/>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271744" y="3224921"/>
            <a:ext cx="6272010" cy="6272010"/>
          </a:xfrm>
          <a:custGeom>
            <a:avLst/>
            <a:gdLst/>
            <a:ahLst/>
            <a:cxnLst/>
            <a:rect l="l" t="t" r="r" b="b"/>
            <a:pathLst>
              <a:path w="6272010" h="6272010">
                <a:moveTo>
                  <a:pt x="0" y="0"/>
                </a:moveTo>
                <a:lnTo>
                  <a:pt x="6272010" y="0"/>
                </a:lnTo>
                <a:lnTo>
                  <a:pt x="6272010" y="6272010"/>
                </a:lnTo>
                <a:lnTo>
                  <a:pt x="0" y="62720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2090962" y="2262199"/>
            <a:ext cx="4633573" cy="1213154"/>
          </a:xfrm>
          <a:custGeom>
            <a:avLst/>
            <a:gdLst/>
            <a:ahLst/>
            <a:cxnLst/>
            <a:rect l="l" t="t" r="r" b="b"/>
            <a:pathLst>
              <a:path w="4633573" h="1213154">
                <a:moveTo>
                  <a:pt x="0" y="0"/>
                </a:moveTo>
                <a:lnTo>
                  <a:pt x="4633573" y="0"/>
                </a:lnTo>
                <a:lnTo>
                  <a:pt x="4633573" y="1213153"/>
                </a:lnTo>
                <a:lnTo>
                  <a:pt x="0" y="12131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1965133" y="2262199"/>
            <a:ext cx="4633573" cy="1213154"/>
          </a:xfrm>
          <a:custGeom>
            <a:avLst/>
            <a:gdLst/>
            <a:ahLst/>
            <a:cxnLst/>
            <a:rect l="l" t="t" r="r" b="b"/>
            <a:pathLst>
              <a:path w="4633573" h="1213154">
                <a:moveTo>
                  <a:pt x="0" y="0"/>
                </a:moveTo>
                <a:lnTo>
                  <a:pt x="4633573" y="0"/>
                </a:lnTo>
                <a:lnTo>
                  <a:pt x="4633573" y="1213153"/>
                </a:lnTo>
                <a:lnTo>
                  <a:pt x="0" y="12131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1794446" y="3475352"/>
            <a:ext cx="5134557" cy="1489021"/>
          </a:xfrm>
          <a:custGeom>
            <a:avLst/>
            <a:gdLst/>
            <a:ahLst/>
            <a:cxnLst/>
            <a:rect l="l" t="t" r="r" b="b"/>
            <a:pathLst>
              <a:path w="5134557" h="1489021">
                <a:moveTo>
                  <a:pt x="0" y="0"/>
                </a:moveTo>
                <a:lnTo>
                  <a:pt x="5134557" y="0"/>
                </a:lnTo>
                <a:lnTo>
                  <a:pt x="5134557" y="1489022"/>
                </a:lnTo>
                <a:lnTo>
                  <a:pt x="0" y="1489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1794446" y="4964374"/>
            <a:ext cx="5134557" cy="1489021"/>
          </a:xfrm>
          <a:custGeom>
            <a:avLst/>
            <a:gdLst/>
            <a:ahLst/>
            <a:cxnLst/>
            <a:rect l="l" t="t" r="r" b="b"/>
            <a:pathLst>
              <a:path w="5134557" h="1489021">
                <a:moveTo>
                  <a:pt x="0" y="0"/>
                </a:moveTo>
                <a:lnTo>
                  <a:pt x="5134557" y="0"/>
                </a:lnTo>
                <a:lnTo>
                  <a:pt x="5134557" y="1489021"/>
                </a:lnTo>
                <a:lnTo>
                  <a:pt x="0" y="1489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1794446" y="6605795"/>
            <a:ext cx="5134557" cy="1489021"/>
          </a:xfrm>
          <a:custGeom>
            <a:avLst/>
            <a:gdLst/>
            <a:ahLst/>
            <a:cxnLst/>
            <a:rect l="l" t="t" r="r" b="b"/>
            <a:pathLst>
              <a:path w="5134557" h="1489021">
                <a:moveTo>
                  <a:pt x="0" y="0"/>
                </a:moveTo>
                <a:lnTo>
                  <a:pt x="5134557" y="0"/>
                </a:lnTo>
                <a:lnTo>
                  <a:pt x="5134557" y="1489022"/>
                </a:lnTo>
                <a:lnTo>
                  <a:pt x="0" y="1489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a:off x="11794446" y="8094817"/>
            <a:ext cx="5134557" cy="1489021"/>
          </a:xfrm>
          <a:custGeom>
            <a:avLst/>
            <a:gdLst/>
            <a:ahLst/>
            <a:cxnLst/>
            <a:rect l="l" t="t" r="r" b="b"/>
            <a:pathLst>
              <a:path w="5134557" h="1489021">
                <a:moveTo>
                  <a:pt x="0" y="0"/>
                </a:moveTo>
                <a:lnTo>
                  <a:pt x="5134557" y="0"/>
                </a:lnTo>
                <a:lnTo>
                  <a:pt x="5134557" y="1489021"/>
                </a:lnTo>
                <a:lnTo>
                  <a:pt x="0" y="1489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8437766" y="5498064"/>
            <a:ext cx="2963613" cy="1514137"/>
          </a:xfrm>
          <a:custGeom>
            <a:avLst/>
            <a:gdLst/>
            <a:ahLst/>
            <a:cxnLst/>
            <a:rect l="l" t="t" r="r" b="b"/>
            <a:pathLst>
              <a:path w="2963613" h="1514137">
                <a:moveTo>
                  <a:pt x="0" y="0"/>
                </a:moveTo>
                <a:lnTo>
                  <a:pt x="2963613" y="0"/>
                </a:lnTo>
                <a:lnTo>
                  <a:pt x="2963613" y="1514137"/>
                </a:lnTo>
                <a:lnTo>
                  <a:pt x="0" y="15141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6033700" y="1033474"/>
            <a:ext cx="8714660" cy="1076325"/>
          </a:xfrm>
          <a:prstGeom prst="rect">
            <a:avLst/>
          </a:prstGeom>
        </p:spPr>
        <p:txBody>
          <a:bodyPr lIns="0" tIns="0" rIns="0" bIns="0" rtlCol="0" anchor="t">
            <a:spAutoFit/>
          </a:bodyPr>
          <a:lstStyle/>
          <a:p>
            <a:pPr>
              <a:lnSpc>
                <a:spcPts val="8250"/>
              </a:lnSpc>
            </a:pPr>
            <a:r>
              <a:rPr lang="en-US" sz="7500">
                <a:solidFill>
                  <a:srgbClr val="2F2535"/>
                </a:solidFill>
                <a:latin typeface="Poppins Bold Bold"/>
              </a:rPr>
              <a:t>PENYEBAB HAI’S</a:t>
            </a:r>
          </a:p>
        </p:txBody>
      </p:sp>
      <p:sp>
        <p:nvSpPr>
          <p:cNvPr id="16" name="TextBox 16"/>
          <p:cNvSpPr txBox="1"/>
          <p:nvPr/>
        </p:nvSpPr>
        <p:spPr>
          <a:xfrm>
            <a:off x="1769178" y="3778885"/>
            <a:ext cx="6275520" cy="5479415"/>
          </a:xfrm>
          <a:prstGeom prst="rect">
            <a:avLst/>
          </a:prstGeom>
        </p:spPr>
        <p:txBody>
          <a:bodyPr lIns="0" tIns="0" rIns="0" bIns="0" rtlCol="0" anchor="t">
            <a:spAutoFit/>
          </a:bodyPr>
          <a:lstStyle/>
          <a:p>
            <a:pPr marL="604516" lvl="1" indent="-302258">
              <a:lnSpc>
                <a:spcPts val="3639"/>
              </a:lnSpc>
              <a:buFont typeface="Arial"/>
              <a:buChar char="•"/>
            </a:pPr>
            <a:r>
              <a:rPr lang="en-US" sz="2799" spc="27">
                <a:solidFill>
                  <a:srgbClr val="101218"/>
                </a:solidFill>
                <a:latin typeface="Poppins Light Bold"/>
              </a:rPr>
              <a:t>Usia </a:t>
            </a:r>
          </a:p>
          <a:p>
            <a:pPr marL="604516" lvl="1" indent="-302258">
              <a:lnSpc>
                <a:spcPts val="3639"/>
              </a:lnSpc>
              <a:buFont typeface="Arial"/>
              <a:buChar char="•"/>
            </a:pPr>
            <a:r>
              <a:rPr lang="en-US" sz="2799" spc="27">
                <a:solidFill>
                  <a:srgbClr val="101218"/>
                </a:solidFill>
                <a:latin typeface="Poppins Light Bold"/>
              </a:rPr>
              <a:t>Status Gizi </a:t>
            </a:r>
          </a:p>
          <a:p>
            <a:pPr marL="604516" lvl="1" indent="-302258">
              <a:lnSpc>
                <a:spcPts val="3639"/>
              </a:lnSpc>
              <a:buFont typeface="Arial"/>
              <a:buChar char="•"/>
            </a:pPr>
            <a:r>
              <a:rPr lang="en-US" sz="2799" spc="27">
                <a:solidFill>
                  <a:srgbClr val="101218"/>
                </a:solidFill>
                <a:latin typeface="Poppins Light Bold"/>
              </a:rPr>
              <a:t>Diabetes </a:t>
            </a:r>
          </a:p>
          <a:p>
            <a:pPr marL="604516" lvl="1" indent="-302258">
              <a:lnSpc>
                <a:spcPts val="3639"/>
              </a:lnSpc>
              <a:buFont typeface="Arial"/>
              <a:buChar char="•"/>
            </a:pPr>
            <a:r>
              <a:rPr lang="en-US" sz="2799" spc="27">
                <a:solidFill>
                  <a:srgbClr val="101218"/>
                </a:solidFill>
                <a:latin typeface="Poppins Light Bold"/>
              </a:rPr>
              <a:t>Perubahan respon imunitas </a:t>
            </a:r>
          </a:p>
          <a:p>
            <a:pPr marL="604516" lvl="1" indent="-302258">
              <a:lnSpc>
                <a:spcPts val="3639"/>
              </a:lnSpc>
              <a:buFont typeface="Arial"/>
              <a:buChar char="•"/>
            </a:pPr>
            <a:r>
              <a:rPr lang="en-US" sz="2799" spc="27">
                <a:solidFill>
                  <a:srgbClr val="101218"/>
                </a:solidFill>
                <a:latin typeface="Poppins Light Bold"/>
              </a:rPr>
              <a:t>Infeksi di tempat lain </a:t>
            </a:r>
          </a:p>
          <a:p>
            <a:pPr marL="604516" lvl="1" indent="-302258">
              <a:lnSpc>
                <a:spcPts val="3639"/>
              </a:lnSpc>
              <a:buFont typeface="Arial"/>
              <a:buChar char="•"/>
            </a:pPr>
            <a:r>
              <a:rPr lang="en-US" sz="2799" spc="27">
                <a:solidFill>
                  <a:srgbClr val="101218"/>
                </a:solidFill>
                <a:latin typeface="Poppins Light Bold"/>
              </a:rPr>
              <a:t>Lama rawat inap </a:t>
            </a:r>
          </a:p>
          <a:p>
            <a:pPr marL="604516" lvl="1" indent="-302258">
              <a:lnSpc>
                <a:spcPts val="3639"/>
              </a:lnSpc>
              <a:buFont typeface="Arial"/>
              <a:buChar char="•"/>
            </a:pPr>
            <a:r>
              <a:rPr lang="en-US" sz="2799" spc="27">
                <a:solidFill>
                  <a:srgbClr val="101218"/>
                </a:solidFill>
                <a:latin typeface="Poppins Light Bold"/>
              </a:rPr>
              <a:t>Pre operatif </a:t>
            </a:r>
          </a:p>
          <a:p>
            <a:pPr marL="604516" lvl="1" indent="-302258">
              <a:lnSpc>
                <a:spcPts val="3639"/>
              </a:lnSpc>
              <a:buFont typeface="Arial"/>
              <a:buChar char="•"/>
            </a:pPr>
            <a:r>
              <a:rPr lang="en-US" sz="2799" spc="27">
                <a:solidFill>
                  <a:srgbClr val="101218"/>
                </a:solidFill>
                <a:latin typeface="Poppins Light Bold"/>
              </a:rPr>
              <a:t>Obesitas </a:t>
            </a:r>
          </a:p>
          <a:p>
            <a:pPr marL="604516" lvl="1" indent="-302258">
              <a:lnSpc>
                <a:spcPts val="3639"/>
              </a:lnSpc>
              <a:buFont typeface="Arial"/>
              <a:buChar char="•"/>
            </a:pPr>
            <a:r>
              <a:rPr lang="en-US" sz="2799" spc="27">
                <a:solidFill>
                  <a:srgbClr val="101218"/>
                </a:solidFill>
                <a:latin typeface="Poppins Light Bold"/>
              </a:rPr>
              <a:t>Merokok </a:t>
            </a:r>
          </a:p>
          <a:p>
            <a:pPr marL="604516" lvl="1" indent="-302258">
              <a:lnSpc>
                <a:spcPts val="3639"/>
              </a:lnSpc>
              <a:buFont typeface="Arial"/>
              <a:buChar char="•"/>
            </a:pPr>
            <a:r>
              <a:rPr lang="en-US" sz="2799" spc="27">
                <a:solidFill>
                  <a:srgbClr val="101218"/>
                </a:solidFill>
                <a:latin typeface="Poppins Light Bold"/>
              </a:rPr>
              <a:t>Kolonisasi mikroorganisme Perioperative </a:t>
            </a:r>
          </a:p>
          <a:p>
            <a:pPr marL="604516" lvl="1" indent="-302258">
              <a:lnSpc>
                <a:spcPts val="3639"/>
              </a:lnSpc>
              <a:buFont typeface="Arial"/>
              <a:buChar char="•"/>
            </a:pPr>
            <a:r>
              <a:rPr lang="en-US" sz="2799" spc="27">
                <a:solidFill>
                  <a:srgbClr val="101218"/>
                </a:solidFill>
                <a:latin typeface="Poppins Light Bold"/>
              </a:rPr>
              <a:t>hypothermia</a:t>
            </a:r>
          </a:p>
        </p:txBody>
      </p:sp>
      <p:sp>
        <p:nvSpPr>
          <p:cNvPr id="17" name="TextBox 17"/>
          <p:cNvSpPr txBox="1"/>
          <p:nvPr/>
        </p:nvSpPr>
        <p:spPr>
          <a:xfrm>
            <a:off x="2304901" y="2545243"/>
            <a:ext cx="4633573" cy="608966"/>
          </a:xfrm>
          <a:prstGeom prst="rect">
            <a:avLst/>
          </a:prstGeom>
        </p:spPr>
        <p:txBody>
          <a:bodyPr lIns="0" tIns="0" rIns="0" bIns="0" rtlCol="0" anchor="t">
            <a:spAutoFit/>
          </a:bodyPr>
          <a:lstStyle/>
          <a:p>
            <a:pPr algn="ctr">
              <a:lnSpc>
                <a:spcPts val="4939"/>
              </a:lnSpc>
              <a:spcBef>
                <a:spcPct val="0"/>
              </a:spcBef>
            </a:pPr>
            <a:r>
              <a:rPr lang="en-US" sz="3799" spc="37">
                <a:solidFill>
                  <a:srgbClr val="000000"/>
                </a:solidFill>
                <a:latin typeface="Poppins Light Bold"/>
              </a:rPr>
              <a:t>INTRINSIK</a:t>
            </a:r>
          </a:p>
        </p:txBody>
      </p:sp>
      <p:sp>
        <p:nvSpPr>
          <p:cNvPr id="18" name="TextBox 18"/>
          <p:cNvSpPr txBox="1"/>
          <p:nvPr/>
        </p:nvSpPr>
        <p:spPr>
          <a:xfrm>
            <a:off x="11965133" y="2463897"/>
            <a:ext cx="4633573" cy="608966"/>
          </a:xfrm>
          <a:prstGeom prst="rect">
            <a:avLst/>
          </a:prstGeom>
        </p:spPr>
        <p:txBody>
          <a:bodyPr lIns="0" tIns="0" rIns="0" bIns="0" rtlCol="0" anchor="t">
            <a:spAutoFit/>
          </a:bodyPr>
          <a:lstStyle/>
          <a:p>
            <a:pPr algn="ctr">
              <a:lnSpc>
                <a:spcPts val="4939"/>
              </a:lnSpc>
              <a:spcBef>
                <a:spcPct val="0"/>
              </a:spcBef>
            </a:pPr>
            <a:r>
              <a:rPr lang="en-US" sz="3799" spc="37">
                <a:solidFill>
                  <a:srgbClr val="000000"/>
                </a:solidFill>
                <a:latin typeface="Poppins Light Bold"/>
              </a:rPr>
              <a:t>EKSTRINSIK</a:t>
            </a:r>
          </a:p>
        </p:txBody>
      </p:sp>
      <p:sp>
        <p:nvSpPr>
          <p:cNvPr id="19" name="TextBox 19"/>
          <p:cNvSpPr txBox="1"/>
          <p:nvPr/>
        </p:nvSpPr>
        <p:spPr>
          <a:xfrm>
            <a:off x="13574689" y="4024283"/>
            <a:ext cx="1574072" cy="450215"/>
          </a:xfrm>
          <a:prstGeom prst="rect">
            <a:avLst/>
          </a:prstGeom>
        </p:spPr>
        <p:txBody>
          <a:bodyPr lIns="0" tIns="0" rIns="0" bIns="0" rtlCol="0" anchor="t">
            <a:spAutoFit/>
          </a:bodyPr>
          <a:lstStyle/>
          <a:p>
            <a:pPr algn="ctr">
              <a:lnSpc>
                <a:spcPts val="3639"/>
              </a:lnSpc>
              <a:spcBef>
                <a:spcPct val="0"/>
              </a:spcBef>
            </a:pPr>
            <a:r>
              <a:rPr lang="en-US" sz="2799" spc="27">
                <a:solidFill>
                  <a:srgbClr val="000000"/>
                </a:solidFill>
                <a:latin typeface="Poppins Light Bold"/>
              </a:rPr>
              <a:t>PETUGAS</a:t>
            </a:r>
          </a:p>
        </p:txBody>
      </p:sp>
      <p:sp>
        <p:nvSpPr>
          <p:cNvPr id="20" name="TextBox 20"/>
          <p:cNvSpPr txBox="1"/>
          <p:nvPr/>
        </p:nvSpPr>
        <p:spPr>
          <a:xfrm>
            <a:off x="13377508" y="5469489"/>
            <a:ext cx="1968434" cy="450215"/>
          </a:xfrm>
          <a:prstGeom prst="rect">
            <a:avLst/>
          </a:prstGeom>
        </p:spPr>
        <p:txBody>
          <a:bodyPr lIns="0" tIns="0" rIns="0" bIns="0" rtlCol="0" anchor="t">
            <a:spAutoFit/>
          </a:bodyPr>
          <a:lstStyle/>
          <a:p>
            <a:pPr algn="ctr">
              <a:lnSpc>
                <a:spcPts val="3639"/>
              </a:lnSpc>
              <a:spcBef>
                <a:spcPct val="0"/>
              </a:spcBef>
            </a:pPr>
            <a:r>
              <a:rPr lang="en-US" sz="2799" spc="27">
                <a:solidFill>
                  <a:srgbClr val="000000"/>
                </a:solidFill>
                <a:latin typeface="Poppins Light Bold"/>
              </a:rPr>
              <a:t>PERALATAN</a:t>
            </a:r>
          </a:p>
        </p:txBody>
      </p:sp>
      <p:sp>
        <p:nvSpPr>
          <p:cNvPr id="21" name="TextBox 21"/>
          <p:cNvSpPr txBox="1"/>
          <p:nvPr/>
        </p:nvSpPr>
        <p:spPr>
          <a:xfrm>
            <a:off x="13227489" y="7110911"/>
            <a:ext cx="2268471" cy="450215"/>
          </a:xfrm>
          <a:prstGeom prst="rect">
            <a:avLst/>
          </a:prstGeom>
        </p:spPr>
        <p:txBody>
          <a:bodyPr lIns="0" tIns="0" rIns="0" bIns="0" rtlCol="0" anchor="t">
            <a:spAutoFit/>
          </a:bodyPr>
          <a:lstStyle/>
          <a:p>
            <a:pPr algn="ctr">
              <a:lnSpc>
                <a:spcPts val="3639"/>
              </a:lnSpc>
              <a:spcBef>
                <a:spcPct val="0"/>
              </a:spcBef>
            </a:pPr>
            <a:r>
              <a:rPr lang="en-US" sz="2799" spc="27">
                <a:solidFill>
                  <a:srgbClr val="000000"/>
                </a:solidFill>
                <a:latin typeface="Poppins Light Bold"/>
              </a:rPr>
              <a:t>LINGKUNGAN</a:t>
            </a:r>
          </a:p>
        </p:txBody>
      </p:sp>
      <p:sp>
        <p:nvSpPr>
          <p:cNvPr id="22" name="TextBox 22"/>
          <p:cNvSpPr txBox="1"/>
          <p:nvPr/>
        </p:nvSpPr>
        <p:spPr>
          <a:xfrm>
            <a:off x="12140878" y="8599932"/>
            <a:ext cx="4441693" cy="450215"/>
          </a:xfrm>
          <a:prstGeom prst="rect">
            <a:avLst/>
          </a:prstGeom>
        </p:spPr>
        <p:txBody>
          <a:bodyPr lIns="0" tIns="0" rIns="0" bIns="0" rtlCol="0" anchor="t">
            <a:spAutoFit/>
          </a:bodyPr>
          <a:lstStyle/>
          <a:p>
            <a:pPr algn="ctr">
              <a:lnSpc>
                <a:spcPts val="3639"/>
              </a:lnSpc>
              <a:spcBef>
                <a:spcPct val="0"/>
              </a:spcBef>
            </a:pPr>
            <a:r>
              <a:rPr lang="en-US" sz="2799" spc="27">
                <a:solidFill>
                  <a:srgbClr val="000000"/>
                </a:solidFill>
                <a:latin typeface="Poppins Light Bold"/>
              </a:rPr>
              <a:t>PENGGUNAAN ANTIBIOTIK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11570" y="1821464"/>
            <a:ext cx="4664861" cy="1054062"/>
            <a:chOff x="0" y="0"/>
            <a:chExt cx="6219814" cy="1405416"/>
          </a:xfrm>
        </p:grpSpPr>
        <p:sp>
          <p:nvSpPr>
            <p:cNvPr id="3" name="AutoShape 3"/>
            <p:cNvSpPr/>
            <p:nvPr/>
          </p:nvSpPr>
          <p:spPr>
            <a:xfrm>
              <a:off x="0" y="0"/>
              <a:ext cx="6219814" cy="1405416"/>
            </a:xfrm>
            <a:prstGeom prst="rect">
              <a:avLst/>
            </a:prstGeom>
            <a:solidFill>
              <a:srgbClr val="407BFF"/>
            </a:solidFill>
          </p:spPr>
        </p:sp>
        <p:sp>
          <p:nvSpPr>
            <p:cNvPr id="4" name="TextBox 4"/>
            <p:cNvSpPr txBox="1"/>
            <p:nvPr/>
          </p:nvSpPr>
          <p:spPr>
            <a:xfrm>
              <a:off x="319164" y="304352"/>
              <a:ext cx="5581486" cy="834813"/>
            </a:xfrm>
            <a:prstGeom prst="rect">
              <a:avLst/>
            </a:prstGeom>
          </p:spPr>
          <p:txBody>
            <a:bodyPr lIns="0" tIns="0" rIns="0" bIns="0" rtlCol="0" anchor="t">
              <a:spAutoFit/>
            </a:bodyPr>
            <a:lstStyle/>
            <a:p>
              <a:pPr algn="ctr">
                <a:lnSpc>
                  <a:spcPts val="4729"/>
                </a:lnSpc>
              </a:pPr>
              <a:r>
                <a:rPr lang="en-US" sz="4299" spc="85">
                  <a:solidFill>
                    <a:srgbClr val="FFFFFF"/>
                  </a:solidFill>
                  <a:latin typeface="Poppins Medium Bold"/>
                </a:rPr>
                <a:t>KRITERIA HAI’s</a:t>
              </a:r>
            </a:p>
          </p:txBody>
        </p:sp>
      </p:grpSp>
      <p:sp>
        <p:nvSpPr>
          <p:cNvPr id="5" name="TextBox 5"/>
          <p:cNvSpPr txBox="1"/>
          <p:nvPr/>
        </p:nvSpPr>
        <p:spPr>
          <a:xfrm>
            <a:off x="1273140" y="3859489"/>
            <a:ext cx="15325567" cy="4203379"/>
          </a:xfrm>
          <a:prstGeom prst="rect">
            <a:avLst/>
          </a:prstGeom>
        </p:spPr>
        <p:txBody>
          <a:bodyPr lIns="0" tIns="0" rIns="0" bIns="0" rtlCol="0" anchor="t">
            <a:spAutoFit/>
          </a:bodyPr>
          <a:lstStyle/>
          <a:p>
            <a:pPr marL="866325" lvl="1" indent="-433162" algn="just">
              <a:lnSpc>
                <a:spcPts val="5617"/>
              </a:lnSpc>
              <a:buFont typeface="Arial"/>
              <a:buChar char="•"/>
            </a:pPr>
            <a:r>
              <a:rPr lang="en-US" sz="4012">
                <a:solidFill>
                  <a:srgbClr val="2F2535"/>
                </a:solidFill>
                <a:latin typeface="Poppins Medium"/>
              </a:rPr>
              <a:t>Sewaktu pasien mulai dirawat di rumah sakit tidak didapatkan tanda klinis infeksi tersebut. </a:t>
            </a:r>
          </a:p>
          <a:p>
            <a:pPr marL="866325" lvl="1" indent="-433162" algn="just">
              <a:lnSpc>
                <a:spcPts val="5617"/>
              </a:lnSpc>
              <a:buFont typeface="Arial"/>
              <a:buChar char="•"/>
            </a:pPr>
            <a:r>
              <a:rPr lang="en-US" sz="4012">
                <a:solidFill>
                  <a:srgbClr val="2F2535"/>
                </a:solidFill>
                <a:latin typeface="Poppins Medium"/>
              </a:rPr>
              <a:t>Sewaktu pasien mulai dirawat di rumah sakit tidak sedang dalam masa inkubasi infeksi tersebut.</a:t>
            </a:r>
          </a:p>
          <a:p>
            <a:pPr marL="866325" lvl="1" indent="-433162" algn="just">
              <a:lnSpc>
                <a:spcPts val="5617"/>
              </a:lnSpc>
              <a:buFont typeface="Arial"/>
              <a:buChar char="•"/>
            </a:pPr>
            <a:r>
              <a:rPr lang="en-US" sz="4012">
                <a:solidFill>
                  <a:srgbClr val="2F2535"/>
                </a:solidFill>
                <a:latin typeface="Poppins Medium"/>
              </a:rPr>
              <a:t>Kemunculan tanda klinik infeksi tersebut lebih kurang 48 jam sejak mulai perawatan. </a:t>
            </a:r>
          </a:p>
        </p:txBody>
      </p:sp>
      <p:grpSp>
        <p:nvGrpSpPr>
          <p:cNvPr id="6" name="Group 6"/>
          <p:cNvGrpSpPr/>
          <p:nvPr/>
        </p:nvGrpSpPr>
        <p:grpSpPr>
          <a:xfrm>
            <a:off x="16598706" y="1028700"/>
            <a:ext cx="660594" cy="660594"/>
            <a:chOff x="0" y="0"/>
            <a:chExt cx="880792" cy="880792"/>
          </a:xfrm>
        </p:grpSpPr>
        <p:grpSp>
          <p:nvGrpSpPr>
            <p:cNvPr id="7" name="Group 7"/>
            <p:cNvGrpSpPr/>
            <p:nvPr/>
          </p:nvGrpSpPr>
          <p:grpSpPr>
            <a:xfrm>
              <a:off x="0" y="0"/>
              <a:ext cx="880792" cy="88079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F2535"/>
              </a:solidFill>
            </p:spPr>
          </p:sp>
        </p:grpSp>
        <p:sp>
          <p:nvSpPr>
            <p:cNvPr id="9" name="Freeform 9"/>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0" name="Freeform 10"/>
          <p:cNvSpPr/>
          <p:nvPr/>
        </p:nvSpPr>
        <p:spPr>
          <a:xfrm rot="-10800000">
            <a:off x="-2778320" y="-1073395"/>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3470508" y="8051760"/>
            <a:ext cx="6256396" cy="4470480"/>
          </a:xfrm>
          <a:custGeom>
            <a:avLst/>
            <a:gdLst/>
            <a:ahLst/>
            <a:cxnLst/>
            <a:rect l="l" t="t" r="r" b="b"/>
            <a:pathLst>
              <a:path w="6256396" h="4470480">
                <a:moveTo>
                  <a:pt x="0" y="0"/>
                </a:moveTo>
                <a:lnTo>
                  <a:pt x="6256396" y="0"/>
                </a:lnTo>
                <a:lnTo>
                  <a:pt x="6256396" y="4470480"/>
                </a:lnTo>
                <a:lnTo>
                  <a:pt x="0" y="4470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11570" y="1821464"/>
            <a:ext cx="6158979" cy="1054062"/>
            <a:chOff x="0" y="0"/>
            <a:chExt cx="8211972" cy="1405416"/>
          </a:xfrm>
        </p:grpSpPr>
        <p:sp>
          <p:nvSpPr>
            <p:cNvPr id="3" name="AutoShape 3"/>
            <p:cNvSpPr/>
            <p:nvPr/>
          </p:nvSpPr>
          <p:spPr>
            <a:xfrm>
              <a:off x="0" y="0"/>
              <a:ext cx="8211972" cy="1405416"/>
            </a:xfrm>
            <a:prstGeom prst="rect">
              <a:avLst/>
            </a:prstGeom>
            <a:solidFill>
              <a:srgbClr val="407BFF"/>
            </a:solidFill>
          </p:spPr>
        </p:sp>
        <p:sp>
          <p:nvSpPr>
            <p:cNvPr id="4" name="TextBox 4"/>
            <p:cNvSpPr txBox="1"/>
            <p:nvPr/>
          </p:nvSpPr>
          <p:spPr>
            <a:xfrm>
              <a:off x="421390" y="304352"/>
              <a:ext cx="7369193" cy="834813"/>
            </a:xfrm>
            <a:prstGeom prst="rect">
              <a:avLst/>
            </a:prstGeom>
          </p:spPr>
          <p:txBody>
            <a:bodyPr lIns="0" tIns="0" rIns="0" bIns="0" rtlCol="0" anchor="t">
              <a:spAutoFit/>
            </a:bodyPr>
            <a:lstStyle/>
            <a:p>
              <a:pPr algn="ctr">
                <a:lnSpc>
                  <a:spcPts val="4729"/>
                </a:lnSpc>
              </a:pPr>
              <a:r>
                <a:rPr lang="en-US" sz="4299" spc="85">
                  <a:solidFill>
                    <a:srgbClr val="FFFFFF"/>
                  </a:solidFill>
                  <a:latin typeface="Poppins Medium Bold"/>
                </a:rPr>
                <a:t>KLASIFIKASI HAI’s</a:t>
              </a:r>
            </a:p>
          </p:txBody>
        </p:sp>
      </p:grpSp>
      <p:grpSp>
        <p:nvGrpSpPr>
          <p:cNvPr id="5" name="Group 5"/>
          <p:cNvGrpSpPr/>
          <p:nvPr/>
        </p:nvGrpSpPr>
        <p:grpSpPr>
          <a:xfrm>
            <a:off x="16598706" y="1028700"/>
            <a:ext cx="660594" cy="660594"/>
            <a:chOff x="0" y="0"/>
            <a:chExt cx="880792" cy="880792"/>
          </a:xfrm>
        </p:grpSpPr>
        <p:grpSp>
          <p:nvGrpSpPr>
            <p:cNvPr id="6" name="Group 6"/>
            <p:cNvGrpSpPr/>
            <p:nvPr/>
          </p:nvGrpSpPr>
          <p:grpSpPr>
            <a:xfrm>
              <a:off x="0" y="0"/>
              <a:ext cx="880792" cy="88079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F2535"/>
              </a:solidFill>
            </p:spPr>
          </p:sp>
        </p:grpSp>
        <p:sp>
          <p:nvSpPr>
            <p:cNvPr id="8" name="Freeform 8"/>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9" name="Freeform 9"/>
          <p:cNvSpPr/>
          <p:nvPr/>
        </p:nvSpPr>
        <p:spPr>
          <a:xfrm rot="-10800000">
            <a:off x="-2778320" y="-1073395"/>
            <a:ext cx="6808222" cy="4864784"/>
          </a:xfrm>
          <a:custGeom>
            <a:avLst/>
            <a:gdLst/>
            <a:ahLst/>
            <a:cxnLst/>
            <a:rect l="l" t="t" r="r" b="b"/>
            <a:pathLst>
              <a:path w="6808222" h="4864784">
                <a:moveTo>
                  <a:pt x="0" y="0"/>
                </a:moveTo>
                <a:lnTo>
                  <a:pt x="6808222" y="0"/>
                </a:lnTo>
                <a:lnTo>
                  <a:pt x="6808222" y="4864784"/>
                </a:lnTo>
                <a:lnTo>
                  <a:pt x="0" y="48647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3470508" y="8051760"/>
            <a:ext cx="6256396" cy="4470480"/>
          </a:xfrm>
          <a:custGeom>
            <a:avLst/>
            <a:gdLst/>
            <a:ahLst/>
            <a:cxnLst/>
            <a:rect l="l" t="t" r="r" b="b"/>
            <a:pathLst>
              <a:path w="6256396" h="4470480">
                <a:moveTo>
                  <a:pt x="0" y="0"/>
                </a:moveTo>
                <a:lnTo>
                  <a:pt x="6256396" y="0"/>
                </a:lnTo>
                <a:lnTo>
                  <a:pt x="6256396" y="4470480"/>
                </a:lnTo>
                <a:lnTo>
                  <a:pt x="0" y="4470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0" y="-464940"/>
            <a:ext cx="10610334" cy="10345076"/>
          </a:xfrm>
          <a:custGeom>
            <a:avLst/>
            <a:gdLst/>
            <a:ahLst/>
            <a:cxnLst/>
            <a:rect l="l" t="t" r="r" b="b"/>
            <a:pathLst>
              <a:path w="10610334" h="10345076">
                <a:moveTo>
                  <a:pt x="0" y="0"/>
                </a:moveTo>
                <a:lnTo>
                  <a:pt x="10610334" y="0"/>
                </a:lnTo>
                <a:lnTo>
                  <a:pt x="10610334" y="10345076"/>
                </a:lnTo>
                <a:lnTo>
                  <a:pt x="0" y="10345076"/>
                </a:lnTo>
                <a:lnTo>
                  <a:pt x="0" y="0"/>
                </a:lnTo>
                <a:close/>
              </a:path>
            </a:pathLst>
          </a:custGeom>
          <a:blipFill>
            <a:blip r:embed="rId6">
              <a:alphaModFix amt="34000"/>
              <a:extLst>
                <a:ext uri="{96DAC541-7B7A-43D3-8B79-37D633B846F1}">
                  <asvg:svgBlip xmlns:asvg="http://schemas.microsoft.com/office/drawing/2016/SVG/main" r:embed="rId7"/>
                </a:ext>
              </a:extLst>
            </a:blip>
            <a:stretch>
              <a:fillRect/>
            </a:stretch>
          </a:blipFill>
        </p:spPr>
      </p:sp>
      <p:sp>
        <p:nvSpPr>
          <p:cNvPr id="12" name="Freeform 12"/>
          <p:cNvSpPr/>
          <p:nvPr/>
        </p:nvSpPr>
        <p:spPr>
          <a:xfrm>
            <a:off x="3305305" y="3791389"/>
            <a:ext cx="13293401" cy="5466911"/>
          </a:xfrm>
          <a:custGeom>
            <a:avLst/>
            <a:gdLst/>
            <a:ahLst/>
            <a:cxnLst/>
            <a:rect l="l" t="t" r="r" b="b"/>
            <a:pathLst>
              <a:path w="13293401" h="5466911">
                <a:moveTo>
                  <a:pt x="0" y="0"/>
                </a:moveTo>
                <a:lnTo>
                  <a:pt x="13293401" y="0"/>
                </a:lnTo>
                <a:lnTo>
                  <a:pt x="13293401" y="5466911"/>
                </a:lnTo>
                <a:lnTo>
                  <a:pt x="0" y="54669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3868738" y="4332695"/>
            <a:ext cx="2871523" cy="450215"/>
          </a:xfrm>
          <a:prstGeom prst="rect">
            <a:avLst/>
          </a:prstGeom>
        </p:spPr>
        <p:txBody>
          <a:bodyPr lIns="0" tIns="0" rIns="0" bIns="0" rtlCol="0" anchor="t">
            <a:spAutoFit/>
          </a:bodyPr>
          <a:lstStyle/>
          <a:p>
            <a:pPr algn="ctr">
              <a:lnSpc>
                <a:spcPts val="3639"/>
              </a:lnSpc>
              <a:spcBef>
                <a:spcPct val="0"/>
              </a:spcBef>
            </a:pPr>
            <a:r>
              <a:rPr lang="en-US" sz="2799" spc="27">
                <a:solidFill>
                  <a:srgbClr val="000000"/>
                </a:solidFill>
                <a:latin typeface="Poppins Bold"/>
              </a:rPr>
              <a:t>INFEKSI SILANG</a:t>
            </a:r>
          </a:p>
        </p:txBody>
      </p:sp>
      <p:sp>
        <p:nvSpPr>
          <p:cNvPr id="14" name="TextBox 14"/>
          <p:cNvSpPr txBox="1"/>
          <p:nvPr/>
        </p:nvSpPr>
        <p:spPr>
          <a:xfrm>
            <a:off x="8720701" y="4104095"/>
            <a:ext cx="2462609" cy="907415"/>
          </a:xfrm>
          <a:prstGeom prst="rect">
            <a:avLst/>
          </a:prstGeom>
        </p:spPr>
        <p:txBody>
          <a:bodyPr lIns="0" tIns="0" rIns="0" bIns="0" rtlCol="0" anchor="t">
            <a:spAutoFit/>
          </a:bodyPr>
          <a:lstStyle/>
          <a:p>
            <a:pPr algn="ctr">
              <a:lnSpc>
                <a:spcPts val="3639"/>
              </a:lnSpc>
            </a:pPr>
            <a:r>
              <a:rPr lang="en-US" sz="2799" spc="27">
                <a:solidFill>
                  <a:srgbClr val="000000"/>
                </a:solidFill>
                <a:latin typeface="Poppins Bold"/>
              </a:rPr>
              <a:t>INFEKSI </a:t>
            </a:r>
          </a:p>
          <a:p>
            <a:pPr algn="ctr">
              <a:lnSpc>
                <a:spcPts val="3639"/>
              </a:lnSpc>
              <a:spcBef>
                <a:spcPct val="0"/>
              </a:spcBef>
            </a:pPr>
            <a:r>
              <a:rPr lang="en-US" sz="2799" spc="27">
                <a:solidFill>
                  <a:srgbClr val="000000"/>
                </a:solidFill>
                <a:latin typeface="Poppins Bold"/>
              </a:rPr>
              <a:t>LINGKUNGAN</a:t>
            </a:r>
          </a:p>
        </p:txBody>
      </p:sp>
      <p:sp>
        <p:nvSpPr>
          <p:cNvPr id="15" name="TextBox 15"/>
          <p:cNvSpPr txBox="1"/>
          <p:nvPr/>
        </p:nvSpPr>
        <p:spPr>
          <a:xfrm>
            <a:off x="13837783" y="4104095"/>
            <a:ext cx="1533922" cy="907415"/>
          </a:xfrm>
          <a:prstGeom prst="rect">
            <a:avLst/>
          </a:prstGeom>
        </p:spPr>
        <p:txBody>
          <a:bodyPr lIns="0" tIns="0" rIns="0" bIns="0" rtlCol="0" anchor="t">
            <a:spAutoFit/>
          </a:bodyPr>
          <a:lstStyle/>
          <a:p>
            <a:pPr algn="ctr">
              <a:lnSpc>
                <a:spcPts val="3639"/>
              </a:lnSpc>
            </a:pPr>
            <a:r>
              <a:rPr lang="en-US" sz="2799" spc="27">
                <a:solidFill>
                  <a:srgbClr val="000000"/>
                </a:solidFill>
                <a:latin typeface="Poppins Bold"/>
              </a:rPr>
              <a:t>INFEKSI </a:t>
            </a:r>
          </a:p>
          <a:p>
            <a:pPr algn="ctr">
              <a:lnSpc>
                <a:spcPts val="3639"/>
              </a:lnSpc>
              <a:spcBef>
                <a:spcPct val="0"/>
              </a:spcBef>
            </a:pPr>
            <a:r>
              <a:rPr lang="en-US" sz="2799" spc="27">
                <a:solidFill>
                  <a:srgbClr val="000000"/>
                </a:solidFill>
                <a:latin typeface="Poppins Bold"/>
              </a:rPr>
              <a:t>SENDIRI</a:t>
            </a:r>
          </a:p>
        </p:txBody>
      </p:sp>
      <p:sp>
        <p:nvSpPr>
          <p:cNvPr id="16" name="TextBox 16"/>
          <p:cNvSpPr txBox="1"/>
          <p:nvPr/>
        </p:nvSpPr>
        <p:spPr>
          <a:xfrm>
            <a:off x="3441324" y="5335360"/>
            <a:ext cx="3726349" cy="3610610"/>
          </a:xfrm>
          <a:prstGeom prst="rect">
            <a:avLst/>
          </a:prstGeom>
        </p:spPr>
        <p:txBody>
          <a:bodyPr lIns="0" tIns="0" rIns="0" bIns="0" rtlCol="0" anchor="t">
            <a:spAutoFit/>
          </a:bodyPr>
          <a:lstStyle/>
          <a:p>
            <a:pPr algn="ctr">
              <a:lnSpc>
                <a:spcPts val="2859"/>
              </a:lnSpc>
              <a:spcBef>
                <a:spcPct val="0"/>
              </a:spcBef>
            </a:pPr>
            <a:r>
              <a:rPr lang="en-US" sz="2199" spc="21">
                <a:solidFill>
                  <a:srgbClr val="000000"/>
                </a:solidFill>
                <a:latin typeface="Poppins Light"/>
              </a:rPr>
              <a:t>Infeksi yang didapatkan dari orang lain atau penderita lain yang dirawat di rumah sakit baik secara langsung maupun tidak langsung. Infeksi ditularkan dari penderita atau petugas kesehatan ke penderita lainnya.</a:t>
            </a:r>
          </a:p>
        </p:txBody>
      </p:sp>
      <p:sp>
        <p:nvSpPr>
          <p:cNvPr id="17" name="TextBox 17"/>
          <p:cNvSpPr txBox="1"/>
          <p:nvPr/>
        </p:nvSpPr>
        <p:spPr>
          <a:xfrm>
            <a:off x="8027885" y="5494745"/>
            <a:ext cx="3726349" cy="3556000"/>
          </a:xfrm>
          <a:prstGeom prst="rect">
            <a:avLst/>
          </a:prstGeom>
        </p:spPr>
        <p:txBody>
          <a:bodyPr lIns="0" tIns="0" rIns="0" bIns="0" rtlCol="0" anchor="t">
            <a:spAutoFit/>
          </a:bodyPr>
          <a:lstStyle/>
          <a:p>
            <a:pPr algn="ctr">
              <a:lnSpc>
                <a:spcPts val="2600"/>
              </a:lnSpc>
              <a:spcBef>
                <a:spcPct val="0"/>
              </a:spcBef>
            </a:pPr>
            <a:r>
              <a:rPr lang="en-US" sz="2000" spc="20">
                <a:solidFill>
                  <a:srgbClr val="000000"/>
                </a:solidFill>
                <a:latin typeface="Poppins Light"/>
              </a:rPr>
              <a:t>Keadaan lingkungan yang selalu dituduh sebagai penyebab infeksi nosokomial. Infeksi ini disebabkan karena kuman yang terdapat pada benda atau bahan yang bersifat tidak bernyawa dilingkungan rumah sakit seperti lingkungan kotor di rumah sakit dan alat-alat pemeriksaan kesehatan</a:t>
            </a:r>
          </a:p>
        </p:txBody>
      </p:sp>
      <p:sp>
        <p:nvSpPr>
          <p:cNvPr id="18" name="TextBox 18"/>
          <p:cNvSpPr txBox="1"/>
          <p:nvPr/>
        </p:nvSpPr>
        <p:spPr>
          <a:xfrm>
            <a:off x="12826148" y="5494745"/>
            <a:ext cx="3772558" cy="3610610"/>
          </a:xfrm>
          <a:prstGeom prst="rect">
            <a:avLst/>
          </a:prstGeom>
        </p:spPr>
        <p:txBody>
          <a:bodyPr lIns="0" tIns="0" rIns="0" bIns="0" rtlCol="0" anchor="t">
            <a:spAutoFit/>
          </a:bodyPr>
          <a:lstStyle/>
          <a:p>
            <a:pPr algn="ctr">
              <a:lnSpc>
                <a:spcPts val="2859"/>
              </a:lnSpc>
              <a:spcBef>
                <a:spcPct val="0"/>
              </a:spcBef>
            </a:pPr>
            <a:r>
              <a:rPr lang="en-US" sz="2199" spc="21">
                <a:solidFill>
                  <a:srgbClr val="000000"/>
                </a:solidFill>
                <a:latin typeface="Poppins Light Bold"/>
              </a:rPr>
              <a:t>Infeksi yang paling sering disebabkan oleh kuman yang terdapat </a:t>
            </a:r>
          </a:p>
          <a:p>
            <a:pPr algn="ctr">
              <a:lnSpc>
                <a:spcPts val="2859"/>
              </a:lnSpc>
              <a:spcBef>
                <a:spcPct val="0"/>
              </a:spcBef>
            </a:pPr>
            <a:r>
              <a:rPr lang="en-US" sz="2199" spc="21">
                <a:solidFill>
                  <a:srgbClr val="000000"/>
                </a:solidFill>
                <a:latin typeface="Poppins Light Bold"/>
              </a:rPr>
              <a:t>pada penderita itu sendiri. Perpindahan kuman dapat terjadi secara </a:t>
            </a:r>
          </a:p>
          <a:p>
            <a:pPr algn="ctr">
              <a:lnSpc>
                <a:spcPts val="2859"/>
              </a:lnSpc>
              <a:spcBef>
                <a:spcPct val="0"/>
              </a:spcBef>
            </a:pPr>
            <a:r>
              <a:rPr lang="en-US" sz="2199" spc="21">
                <a:solidFill>
                  <a:srgbClr val="000000"/>
                </a:solidFill>
                <a:latin typeface="Poppins Light Bold"/>
              </a:rPr>
              <a:t>langsung ataupun melalui benda yang dipakai sendiri oleh </a:t>
            </a:r>
          </a:p>
          <a:p>
            <a:pPr algn="ctr">
              <a:lnSpc>
                <a:spcPts val="2859"/>
              </a:lnSpc>
              <a:spcBef>
                <a:spcPct val="0"/>
              </a:spcBef>
            </a:pPr>
            <a:r>
              <a:rPr lang="en-US" sz="2199" spc="21">
                <a:solidFill>
                  <a:srgbClr val="000000"/>
                </a:solidFill>
                <a:latin typeface="Poppins Light Bold"/>
              </a:rPr>
              <a:t>penderita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ECFF"/>
        </a:solidFill>
        <a:effectLst/>
      </p:bgPr>
    </p:bg>
    <p:spTree>
      <p:nvGrpSpPr>
        <p:cNvPr id="1" name=""/>
        <p:cNvGrpSpPr/>
        <p:nvPr/>
      </p:nvGrpSpPr>
      <p:grpSpPr>
        <a:xfrm>
          <a:off x="0" y="0"/>
          <a:ext cx="0" cy="0"/>
          <a:chOff x="0" y="0"/>
          <a:chExt cx="0" cy="0"/>
        </a:xfrm>
      </p:grpSpPr>
      <p:grpSp>
        <p:nvGrpSpPr>
          <p:cNvPr id="2" name="Group 2"/>
          <p:cNvGrpSpPr/>
          <p:nvPr/>
        </p:nvGrpSpPr>
        <p:grpSpPr>
          <a:xfrm>
            <a:off x="16598706" y="1028700"/>
            <a:ext cx="660594" cy="660594"/>
            <a:chOff x="0" y="0"/>
            <a:chExt cx="880792" cy="880792"/>
          </a:xfrm>
        </p:grpSpPr>
        <p:grpSp>
          <p:nvGrpSpPr>
            <p:cNvPr id="3" name="Group 3"/>
            <p:cNvGrpSpPr/>
            <p:nvPr/>
          </p:nvGrpSpPr>
          <p:grpSpPr>
            <a:xfrm>
              <a:off x="0" y="0"/>
              <a:ext cx="880792" cy="880792"/>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07BFF"/>
              </a:solidFill>
            </p:spPr>
          </p:sp>
        </p:grpSp>
        <p:sp>
          <p:nvSpPr>
            <p:cNvPr id="5" name="Freeform 5"/>
            <p:cNvSpPr/>
            <p:nvPr/>
          </p:nvSpPr>
          <p:spPr>
            <a:xfrm>
              <a:off x="211622" y="277680"/>
              <a:ext cx="457548" cy="325431"/>
            </a:xfrm>
            <a:custGeom>
              <a:avLst/>
              <a:gdLst/>
              <a:ahLst/>
              <a:cxnLst/>
              <a:rect l="l" t="t" r="r" b="b"/>
              <a:pathLst>
                <a:path w="457548" h="325431">
                  <a:moveTo>
                    <a:pt x="0" y="0"/>
                  </a:moveTo>
                  <a:lnTo>
                    <a:pt x="457548" y="0"/>
                  </a:lnTo>
                  <a:lnTo>
                    <a:pt x="457548" y="325432"/>
                  </a:lnTo>
                  <a:lnTo>
                    <a:pt x="0" y="325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6" name="Freeform 6"/>
          <p:cNvSpPr/>
          <p:nvPr/>
        </p:nvSpPr>
        <p:spPr>
          <a:xfrm>
            <a:off x="8243514" y="694151"/>
            <a:ext cx="9015786" cy="8898698"/>
          </a:xfrm>
          <a:custGeom>
            <a:avLst/>
            <a:gdLst/>
            <a:ahLst/>
            <a:cxnLst/>
            <a:rect l="l" t="t" r="r" b="b"/>
            <a:pathLst>
              <a:path w="9015786" h="8898698">
                <a:moveTo>
                  <a:pt x="0" y="0"/>
                </a:moveTo>
                <a:lnTo>
                  <a:pt x="9015786" y="0"/>
                </a:lnTo>
                <a:lnTo>
                  <a:pt x="9015786" y="8898698"/>
                </a:lnTo>
                <a:lnTo>
                  <a:pt x="0" y="8898698"/>
                </a:lnTo>
                <a:lnTo>
                  <a:pt x="0" y="0"/>
                </a:lnTo>
                <a:close/>
              </a:path>
            </a:pathLst>
          </a:custGeom>
          <a:blipFill>
            <a:blip r:embed="rId4"/>
            <a:stretch>
              <a:fillRect/>
            </a:stretch>
          </a:blipFill>
        </p:spPr>
      </p:sp>
      <p:sp>
        <p:nvSpPr>
          <p:cNvPr id="7" name="TextBox 7"/>
          <p:cNvSpPr txBox="1"/>
          <p:nvPr/>
        </p:nvSpPr>
        <p:spPr>
          <a:xfrm>
            <a:off x="332404" y="4638675"/>
            <a:ext cx="7250516" cy="1076325"/>
          </a:xfrm>
          <a:prstGeom prst="rect">
            <a:avLst/>
          </a:prstGeom>
        </p:spPr>
        <p:txBody>
          <a:bodyPr lIns="0" tIns="0" rIns="0" bIns="0" rtlCol="0" anchor="t">
            <a:spAutoFit/>
          </a:bodyPr>
          <a:lstStyle/>
          <a:p>
            <a:pPr>
              <a:lnSpc>
                <a:spcPts val="8250"/>
              </a:lnSpc>
            </a:pPr>
            <a:r>
              <a:rPr lang="en-US" sz="7500">
                <a:solidFill>
                  <a:srgbClr val="2F2535"/>
                </a:solidFill>
                <a:latin typeface="Poppins Bold Bold"/>
              </a:rPr>
              <a:t>MACAM HAI’S</a:t>
            </a:r>
          </a:p>
        </p:txBody>
      </p:sp>
      <p:sp>
        <p:nvSpPr>
          <p:cNvPr id="8" name="TextBox 8"/>
          <p:cNvSpPr txBox="1"/>
          <p:nvPr/>
        </p:nvSpPr>
        <p:spPr>
          <a:xfrm>
            <a:off x="8742703" y="1967241"/>
            <a:ext cx="3152039" cy="1731369"/>
          </a:xfrm>
          <a:prstGeom prst="rect">
            <a:avLst/>
          </a:prstGeom>
        </p:spPr>
        <p:txBody>
          <a:bodyPr lIns="0" tIns="0" rIns="0" bIns="0" rtlCol="0" anchor="t">
            <a:spAutoFit/>
          </a:bodyPr>
          <a:lstStyle/>
          <a:p>
            <a:pPr algn="ctr">
              <a:lnSpc>
                <a:spcPts val="3460"/>
              </a:lnSpc>
            </a:pPr>
            <a:r>
              <a:rPr lang="en-US" sz="2307" spc="23">
                <a:solidFill>
                  <a:srgbClr val="2F2535"/>
                </a:solidFill>
                <a:latin typeface="Poppins Light Bold"/>
              </a:rPr>
              <a:t>Infeksi Aliran Darah Terkait Saluran Sentral </a:t>
            </a:r>
          </a:p>
          <a:p>
            <a:pPr algn="ctr">
              <a:lnSpc>
                <a:spcPts val="3460"/>
              </a:lnSpc>
              <a:spcBef>
                <a:spcPct val="0"/>
              </a:spcBef>
            </a:pPr>
            <a:r>
              <a:rPr lang="en-US" sz="2307" spc="23">
                <a:solidFill>
                  <a:srgbClr val="2F2535"/>
                </a:solidFill>
                <a:latin typeface="Poppins Light Bold"/>
              </a:rPr>
              <a:t>(CLABSI)</a:t>
            </a:r>
          </a:p>
        </p:txBody>
      </p:sp>
      <p:sp>
        <p:nvSpPr>
          <p:cNvPr id="9" name="TextBox 9"/>
          <p:cNvSpPr txBox="1"/>
          <p:nvPr/>
        </p:nvSpPr>
        <p:spPr>
          <a:xfrm>
            <a:off x="13643614" y="1967241"/>
            <a:ext cx="3152039" cy="1293219"/>
          </a:xfrm>
          <a:prstGeom prst="rect">
            <a:avLst/>
          </a:prstGeom>
        </p:spPr>
        <p:txBody>
          <a:bodyPr lIns="0" tIns="0" rIns="0" bIns="0" rtlCol="0" anchor="t">
            <a:spAutoFit/>
          </a:bodyPr>
          <a:lstStyle/>
          <a:p>
            <a:pPr algn="ctr">
              <a:lnSpc>
                <a:spcPts val="3460"/>
              </a:lnSpc>
              <a:spcBef>
                <a:spcPct val="0"/>
              </a:spcBef>
            </a:pPr>
            <a:r>
              <a:rPr lang="en-US" sz="2307" spc="23">
                <a:solidFill>
                  <a:srgbClr val="2F2535"/>
                </a:solidFill>
                <a:latin typeface="Poppins Light Bold"/>
              </a:rPr>
              <a:t>Infeksi Saluran Kemih terkait Kateter (CAUTI)</a:t>
            </a:r>
          </a:p>
        </p:txBody>
      </p:sp>
      <p:sp>
        <p:nvSpPr>
          <p:cNvPr id="10" name="TextBox 10"/>
          <p:cNvSpPr txBox="1"/>
          <p:nvPr/>
        </p:nvSpPr>
        <p:spPr>
          <a:xfrm>
            <a:off x="8742703" y="7040220"/>
            <a:ext cx="3152039" cy="855069"/>
          </a:xfrm>
          <a:prstGeom prst="rect">
            <a:avLst/>
          </a:prstGeom>
        </p:spPr>
        <p:txBody>
          <a:bodyPr lIns="0" tIns="0" rIns="0" bIns="0" rtlCol="0" anchor="t">
            <a:spAutoFit/>
          </a:bodyPr>
          <a:lstStyle/>
          <a:p>
            <a:pPr algn="ctr">
              <a:lnSpc>
                <a:spcPts val="3460"/>
              </a:lnSpc>
              <a:spcBef>
                <a:spcPct val="0"/>
              </a:spcBef>
            </a:pPr>
            <a:r>
              <a:rPr lang="en-US" sz="2307" spc="23">
                <a:solidFill>
                  <a:srgbClr val="2F2535"/>
                </a:solidFill>
                <a:latin typeface="Poppins Light Bold"/>
              </a:rPr>
              <a:t>Infeksi Situs Bedah (SSI)</a:t>
            </a:r>
          </a:p>
        </p:txBody>
      </p:sp>
      <p:sp>
        <p:nvSpPr>
          <p:cNvPr id="11" name="TextBox 11"/>
          <p:cNvSpPr txBox="1"/>
          <p:nvPr/>
        </p:nvSpPr>
        <p:spPr>
          <a:xfrm>
            <a:off x="13643614" y="7040220"/>
            <a:ext cx="3152039" cy="855069"/>
          </a:xfrm>
          <a:prstGeom prst="rect">
            <a:avLst/>
          </a:prstGeom>
        </p:spPr>
        <p:txBody>
          <a:bodyPr lIns="0" tIns="0" rIns="0" bIns="0" rtlCol="0" anchor="t">
            <a:spAutoFit/>
          </a:bodyPr>
          <a:lstStyle/>
          <a:p>
            <a:pPr algn="ctr">
              <a:lnSpc>
                <a:spcPts val="3460"/>
              </a:lnSpc>
              <a:spcBef>
                <a:spcPct val="0"/>
              </a:spcBef>
            </a:pPr>
            <a:r>
              <a:rPr lang="en-US" sz="2307" spc="23">
                <a:solidFill>
                  <a:srgbClr val="2F2535"/>
                </a:solidFill>
                <a:latin typeface="Poppins Light Bold"/>
              </a:rPr>
              <a:t>Ventilator-related Pneumonia (VAP)</a:t>
            </a:r>
          </a:p>
        </p:txBody>
      </p:sp>
      <p:sp>
        <p:nvSpPr>
          <p:cNvPr id="12" name="TextBox 12"/>
          <p:cNvSpPr txBox="1"/>
          <p:nvPr/>
        </p:nvSpPr>
        <p:spPr>
          <a:xfrm>
            <a:off x="8243514" y="4771390"/>
            <a:ext cx="9015786" cy="706121"/>
          </a:xfrm>
          <a:prstGeom prst="rect">
            <a:avLst/>
          </a:prstGeom>
        </p:spPr>
        <p:txBody>
          <a:bodyPr lIns="0" tIns="0" rIns="0" bIns="0" rtlCol="0" anchor="t">
            <a:spAutoFit/>
          </a:bodyPr>
          <a:lstStyle/>
          <a:p>
            <a:pPr algn="ctr">
              <a:lnSpc>
                <a:spcPts val="5719"/>
              </a:lnSpc>
              <a:spcBef>
                <a:spcPct val="0"/>
              </a:spcBef>
            </a:pPr>
            <a:r>
              <a:rPr lang="en-US" sz="4399" spc="43">
                <a:solidFill>
                  <a:srgbClr val="2F2535"/>
                </a:solidFill>
                <a:latin typeface="Poppins Light"/>
              </a:rPr>
              <a:t>HAI’S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Custom</PresentationFormat>
  <Paragraphs>119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Poppins Medium</vt:lpstr>
      <vt:lpstr>Poppins Bold</vt:lpstr>
      <vt:lpstr>Poppins Medium Bold</vt:lpstr>
      <vt:lpstr>Arial</vt:lpstr>
      <vt:lpstr>Poppins Light Bold</vt:lpstr>
      <vt:lpstr>Poppins Bold Bold</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Illustrated COVID-19 Medical Presentation</dc:title>
  <cp:lastModifiedBy>MARIA UTAMI</cp:lastModifiedBy>
  <cp:revision>2</cp:revision>
  <dcterms:created xsi:type="dcterms:W3CDTF">2006-08-16T00:00:00Z</dcterms:created>
  <dcterms:modified xsi:type="dcterms:W3CDTF">2024-03-05T03:24:18Z</dcterms:modified>
  <dc:identifier>DAF9kzprSIk</dc:identifier>
</cp:coreProperties>
</file>