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F61C23-62C0-4954-BFDA-211E85CC48B6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78409BCD-17AF-48DB-8463-3862E3C29374}">
      <dgm:prSet phldrT="[Text]" phldr="1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n-ID" dirty="0"/>
        </a:p>
      </dgm:t>
    </dgm:pt>
    <dgm:pt modelId="{3340FFC1-1953-4FA7-9078-B26DEC546D3C}" type="parTrans" cxnId="{DCA75199-CC2D-487E-BFFA-BE0FB5180C3C}">
      <dgm:prSet/>
      <dgm:spPr/>
      <dgm:t>
        <a:bodyPr/>
        <a:lstStyle/>
        <a:p>
          <a:endParaRPr lang="en-ID"/>
        </a:p>
      </dgm:t>
    </dgm:pt>
    <dgm:pt modelId="{CACF3C54-6847-422E-9CE5-51FC095AC0D3}" type="sibTrans" cxnId="{DCA75199-CC2D-487E-BFFA-BE0FB5180C3C}">
      <dgm:prSet/>
      <dgm:spPr/>
      <dgm:t>
        <a:bodyPr/>
        <a:lstStyle/>
        <a:p>
          <a:endParaRPr lang="en-ID"/>
        </a:p>
      </dgm:t>
    </dgm:pt>
    <dgm:pt modelId="{6223AA67-BD93-4904-88CA-C263835C66D2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2800" b="1" dirty="0" err="1">
              <a:latin typeface="Agency FB" panose="020B0503020202020204" pitchFamily="34" charset="0"/>
            </a:rPr>
            <a:t>Pengertian</a:t>
          </a:r>
          <a:r>
            <a:rPr lang="en-US" sz="2800" b="1" dirty="0">
              <a:latin typeface="Agency FB" panose="020B0503020202020204" pitchFamily="34" charset="0"/>
            </a:rPr>
            <a:t> Model </a:t>
          </a:r>
          <a:r>
            <a:rPr lang="en-US" sz="2800" b="1" dirty="0" err="1">
              <a:latin typeface="Agency FB" panose="020B0503020202020204" pitchFamily="34" charset="0"/>
            </a:rPr>
            <a:t>Dokumentasi</a:t>
          </a:r>
          <a:r>
            <a:rPr lang="en-US" sz="2800" b="1" dirty="0">
              <a:latin typeface="Agency FB" panose="020B0503020202020204" pitchFamily="34" charset="0"/>
            </a:rPr>
            <a:t> NANDA (NOC NIC)</a:t>
          </a:r>
          <a:endParaRPr lang="en-ID" sz="2800" b="1" dirty="0">
            <a:latin typeface="Agency FB" panose="020B0503020202020204" pitchFamily="34" charset="0"/>
          </a:endParaRPr>
        </a:p>
      </dgm:t>
    </dgm:pt>
    <dgm:pt modelId="{F0507F66-0C38-4091-8C55-372D0A23894E}" type="parTrans" cxnId="{8A6D8134-E4C6-45DA-A6D6-DB0B7C78E68B}">
      <dgm:prSet/>
      <dgm:spPr/>
      <dgm:t>
        <a:bodyPr/>
        <a:lstStyle/>
        <a:p>
          <a:endParaRPr lang="en-ID"/>
        </a:p>
      </dgm:t>
    </dgm:pt>
    <dgm:pt modelId="{163AC39C-0C2E-4348-A4CC-889DF5F3A9C8}" type="sibTrans" cxnId="{8A6D8134-E4C6-45DA-A6D6-DB0B7C78E68B}">
      <dgm:prSet/>
      <dgm:spPr/>
      <dgm:t>
        <a:bodyPr/>
        <a:lstStyle/>
        <a:p>
          <a:endParaRPr lang="en-ID"/>
        </a:p>
      </dgm:t>
    </dgm:pt>
    <dgm:pt modelId="{DACC4964-5DC1-4B31-BCAB-B547DC740D49}">
      <dgm:prSet phldrT="[Text]" phldr="1"/>
      <dgm:spPr>
        <a:solidFill>
          <a:srgbClr val="92D050"/>
        </a:solidFill>
      </dgm:spPr>
      <dgm:t>
        <a:bodyPr/>
        <a:lstStyle/>
        <a:p>
          <a:endParaRPr lang="en-ID" dirty="0"/>
        </a:p>
      </dgm:t>
    </dgm:pt>
    <dgm:pt modelId="{91DFFA6E-09BB-40F6-B66A-E3FBB5B575BF}" type="parTrans" cxnId="{2CB5E93F-7FD2-4BC7-AB32-F3BAABE24705}">
      <dgm:prSet/>
      <dgm:spPr/>
      <dgm:t>
        <a:bodyPr/>
        <a:lstStyle/>
        <a:p>
          <a:endParaRPr lang="en-ID"/>
        </a:p>
      </dgm:t>
    </dgm:pt>
    <dgm:pt modelId="{0BD8AEE8-B090-431F-AFEB-66F2F12C9A3E}" type="sibTrans" cxnId="{2CB5E93F-7FD2-4BC7-AB32-F3BAABE24705}">
      <dgm:prSet/>
      <dgm:spPr/>
      <dgm:t>
        <a:bodyPr/>
        <a:lstStyle/>
        <a:p>
          <a:endParaRPr lang="en-ID"/>
        </a:p>
      </dgm:t>
    </dgm:pt>
    <dgm:pt modelId="{3B1DAD01-DA64-422A-851D-16B7A774A4C2}">
      <dgm:prSet phldrT="[Text]" custT="1"/>
      <dgm:spPr>
        <a:solidFill>
          <a:srgbClr val="FF9933"/>
        </a:solidFill>
      </dgm:spPr>
      <dgm:t>
        <a:bodyPr/>
        <a:lstStyle/>
        <a:p>
          <a:r>
            <a:rPr lang="en-US" sz="3200" b="1" dirty="0" err="1">
              <a:latin typeface="Agency FB" panose="020B0503020202020204" pitchFamily="34" charset="0"/>
            </a:rPr>
            <a:t>Diagnosa</a:t>
          </a:r>
          <a:r>
            <a:rPr lang="en-US" sz="3200" b="1" dirty="0">
              <a:latin typeface="Agency FB" panose="020B0503020202020204" pitchFamily="34" charset="0"/>
            </a:rPr>
            <a:t> </a:t>
          </a:r>
          <a:r>
            <a:rPr lang="en-US" sz="3200" b="1" dirty="0" err="1">
              <a:latin typeface="Agency FB" panose="020B0503020202020204" pitchFamily="34" charset="0"/>
            </a:rPr>
            <a:t>Keperawatan</a:t>
          </a:r>
          <a:r>
            <a:rPr lang="en-US" sz="3200" b="1" dirty="0">
              <a:latin typeface="Agency FB" panose="020B0503020202020204" pitchFamily="34" charset="0"/>
            </a:rPr>
            <a:t> NANDA</a:t>
          </a:r>
          <a:endParaRPr lang="en-ID" sz="3200" b="1" dirty="0">
            <a:latin typeface="Agency FB" panose="020B0503020202020204" pitchFamily="34" charset="0"/>
          </a:endParaRPr>
        </a:p>
      </dgm:t>
    </dgm:pt>
    <dgm:pt modelId="{6127EA08-7367-4F10-B8A6-9F95DF3BF6FC}" type="parTrans" cxnId="{60C169E0-7C4C-4682-A346-9F7004848BEC}">
      <dgm:prSet/>
      <dgm:spPr/>
      <dgm:t>
        <a:bodyPr/>
        <a:lstStyle/>
        <a:p>
          <a:endParaRPr lang="en-ID"/>
        </a:p>
      </dgm:t>
    </dgm:pt>
    <dgm:pt modelId="{F2195BF0-8D70-49AE-BB01-0EE47CCF1E4D}" type="sibTrans" cxnId="{60C169E0-7C4C-4682-A346-9F7004848BEC}">
      <dgm:prSet/>
      <dgm:spPr/>
      <dgm:t>
        <a:bodyPr/>
        <a:lstStyle/>
        <a:p>
          <a:endParaRPr lang="en-ID"/>
        </a:p>
      </dgm:t>
    </dgm:pt>
    <dgm:pt modelId="{19C181F0-123A-4F9F-86B0-842C6C29C949}">
      <dgm:prSet phldrT="[Text]" phldr="1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n-ID" dirty="0"/>
        </a:p>
      </dgm:t>
    </dgm:pt>
    <dgm:pt modelId="{13707EFB-3E31-4C8D-B9D5-81828F973713}" type="parTrans" cxnId="{1871F96C-8FCB-4935-B10B-00432052FE55}">
      <dgm:prSet/>
      <dgm:spPr/>
      <dgm:t>
        <a:bodyPr/>
        <a:lstStyle/>
        <a:p>
          <a:endParaRPr lang="en-ID"/>
        </a:p>
      </dgm:t>
    </dgm:pt>
    <dgm:pt modelId="{FDC1448D-0D2D-4844-A78D-4F8DFA0D02D6}" type="sibTrans" cxnId="{1871F96C-8FCB-4935-B10B-00432052FE55}">
      <dgm:prSet/>
      <dgm:spPr/>
      <dgm:t>
        <a:bodyPr/>
        <a:lstStyle/>
        <a:p>
          <a:endParaRPr lang="en-ID"/>
        </a:p>
      </dgm:t>
    </dgm:pt>
    <dgm:pt modelId="{8F2A9555-4D9F-4F54-B4C8-4E98FA405764}">
      <dgm:prSet phldrT="[Text]"/>
      <dgm:spPr>
        <a:solidFill>
          <a:srgbClr val="FF9933">
            <a:alpha val="89804"/>
          </a:srgbClr>
        </a:solidFill>
      </dgm:spPr>
      <dgm:t>
        <a:bodyPr/>
        <a:lstStyle/>
        <a:p>
          <a:r>
            <a:rPr lang="en-US" b="1" dirty="0" err="1">
              <a:latin typeface="Agency FB" panose="020B0503020202020204" pitchFamily="34" charset="0"/>
            </a:rPr>
            <a:t>Pengklasifikasian</a:t>
          </a:r>
          <a:r>
            <a:rPr lang="en-US" b="1" dirty="0">
              <a:latin typeface="Agency FB" panose="020B0503020202020204" pitchFamily="34" charset="0"/>
            </a:rPr>
            <a:t> NANDA</a:t>
          </a:r>
          <a:endParaRPr lang="en-ID" b="1" dirty="0">
            <a:latin typeface="Agency FB" panose="020B0503020202020204" pitchFamily="34" charset="0"/>
          </a:endParaRPr>
        </a:p>
      </dgm:t>
    </dgm:pt>
    <dgm:pt modelId="{1A734BBC-608D-453F-8B75-6FA2D9D39BC3}" type="parTrans" cxnId="{C5C65DA7-C96C-42F7-8CFF-503003D99D90}">
      <dgm:prSet/>
      <dgm:spPr/>
      <dgm:t>
        <a:bodyPr/>
        <a:lstStyle/>
        <a:p>
          <a:endParaRPr lang="en-ID"/>
        </a:p>
      </dgm:t>
    </dgm:pt>
    <dgm:pt modelId="{C72C03B9-08CE-4A91-9380-A58D3A228A97}" type="sibTrans" cxnId="{C5C65DA7-C96C-42F7-8CFF-503003D99D90}">
      <dgm:prSet/>
      <dgm:spPr/>
      <dgm:t>
        <a:bodyPr/>
        <a:lstStyle/>
        <a:p>
          <a:endParaRPr lang="en-ID"/>
        </a:p>
      </dgm:t>
    </dgm:pt>
    <dgm:pt modelId="{E7A92E14-991F-4A6E-92BC-92FEE878CA80}">
      <dgm:prSet phldrT="[Text]" phldr="1"/>
      <dgm:spPr>
        <a:solidFill>
          <a:srgbClr val="92D050"/>
        </a:solidFill>
      </dgm:spPr>
      <dgm:t>
        <a:bodyPr/>
        <a:lstStyle/>
        <a:p>
          <a:endParaRPr lang="en-ID" dirty="0"/>
        </a:p>
      </dgm:t>
    </dgm:pt>
    <dgm:pt modelId="{F810438C-9C7F-4C8E-9625-3611083D0808}" type="parTrans" cxnId="{3B0FC0F1-BA3F-4959-AA01-018149057536}">
      <dgm:prSet/>
      <dgm:spPr/>
      <dgm:t>
        <a:bodyPr/>
        <a:lstStyle/>
        <a:p>
          <a:endParaRPr lang="en-ID"/>
        </a:p>
      </dgm:t>
    </dgm:pt>
    <dgm:pt modelId="{4B4E1A3A-7F0D-4DE3-8195-36AA5B06490E}" type="sibTrans" cxnId="{3B0FC0F1-BA3F-4959-AA01-018149057536}">
      <dgm:prSet/>
      <dgm:spPr/>
      <dgm:t>
        <a:bodyPr/>
        <a:lstStyle/>
        <a:p>
          <a:endParaRPr lang="en-ID"/>
        </a:p>
      </dgm:t>
    </dgm:pt>
    <dgm:pt modelId="{8924038A-11E1-48F3-9B3E-9F91F3E99871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2800" b="1" dirty="0" err="1">
              <a:latin typeface="Agency FB" panose="020B0503020202020204" pitchFamily="34" charset="0"/>
            </a:rPr>
            <a:t>Komponen</a:t>
          </a:r>
          <a:r>
            <a:rPr lang="en-US" sz="2800" b="1" dirty="0">
              <a:latin typeface="Agency FB" panose="020B0503020202020204" pitchFamily="34" charset="0"/>
            </a:rPr>
            <a:t> Diagnosis </a:t>
          </a:r>
          <a:r>
            <a:rPr lang="en-US" sz="2800" b="1" dirty="0" err="1">
              <a:latin typeface="Agency FB" panose="020B0503020202020204" pitchFamily="34" charset="0"/>
            </a:rPr>
            <a:t>Keperawatan</a:t>
          </a:r>
          <a:r>
            <a:rPr lang="en-US" sz="2800" b="1" dirty="0">
              <a:latin typeface="Agency FB" panose="020B0503020202020204" pitchFamily="34" charset="0"/>
            </a:rPr>
            <a:t> </a:t>
          </a:r>
          <a:endParaRPr lang="en-ID" sz="2800" b="1" dirty="0">
            <a:latin typeface="Agency FB" panose="020B0503020202020204" pitchFamily="34" charset="0"/>
          </a:endParaRPr>
        </a:p>
      </dgm:t>
    </dgm:pt>
    <dgm:pt modelId="{DCAC7E38-AA9E-4C9A-9EE4-BBDF7DAD5480}" type="parTrans" cxnId="{19C2501D-6B57-4E9F-B4D6-D32E465324C9}">
      <dgm:prSet/>
      <dgm:spPr/>
      <dgm:t>
        <a:bodyPr/>
        <a:lstStyle/>
        <a:p>
          <a:endParaRPr lang="en-ID"/>
        </a:p>
      </dgm:t>
    </dgm:pt>
    <dgm:pt modelId="{A02CDDAC-6FB4-4440-85A3-8EC94FF05BE3}" type="sibTrans" cxnId="{19C2501D-6B57-4E9F-B4D6-D32E465324C9}">
      <dgm:prSet/>
      <dgm:spPr/>
      <dgm:t>
        <a:bodyPr/>
        <a:lstStyle/>
        <a:p>
          <a:endParaRPr lang="en-ID"/>
        </a:p>
      </dgm:t>
    </dgm:pt>
    <dgm:pt modelId="{89B776B8-3B22-47CC-81CD-470A99D94108}" type="pres">
      <dgm:prSet presAssocID="{09F61C23-62C0-4954-BFDA-211E85CC48B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37F66CEE-D464-4249-BEA4-EEC107474B2D}" type="pres">
      <dgm:prSet presAssocID="{09F61C23-62C0-4954-BFDA-211E85CC48B6}" presName="children" presStyleCnt="0"/>
      <dgm:spPr/>
    </dgm:pt>
    <dgm:pt modelId="{CEA16AE9-2C2D-4E17-98CD-964A58E5CDE2}" type="pres">
      <dgm:prSet presAssocID="{09F61C23-62C0-4954-BFDA-211E85CC48B6}" presName="child1group" presStyleCnt="0"/>
      <dgm:spPr/>
    </dgm:pt>
    <dgm:pt modelId="{D85D3113-77DA-49B3-8237-AADEBC2A9DB6}" type="pres">
      <dgm:prSet presAssocID="{09F61C23-62C0-4954-BFDA-211E85CC48B6}" presName="child1" presStyleLbl="bgAcc1" presStyleIdx="0" presStyleCnt="4" custScaleX="176183"/>
      <dgm:spPr/>
    </dgm:pt>
    <dgm:pt modelId="{6FEB31E0-CC82-4F50-844D-102C82A22217}" type="pres">
      <dgm:prSet presAssocID="{09F61C23-62C0-4954-BFDA-211E85CC48B6}" presName="child1Text" presStyleLbl="bgAcc1" presStyleIdx="0" presStyleCnt="4">
        <dgm:presLayoutVars>
          <dgm:bulletEnabled val="1"/>
        </dgm:presLayoutVars>
      </dgm:prSet>
      <dgm:spPr/>
    </dgm:pt>
    <dgm:pt modelId="{FF3DBB63-A7F1-40C6-926C-98602D2BB2F7}" type="pres">
      <dgm:prSet presAssocID="{09F61C23-62C0-4954-BFDA-211E85CC48B6}" presName="child2group" presStyleCnt="0"/>
      <dgm:spPr/>
    </dgm:pt>
    <dgm:pt modelId="{7D93F05E-E31A-4071-A049-D4673FD47349}" type="pres">
      <dgm:prSet presAssocID="{09F61C23-62C0-4954-BFDA-211E85CC48B6}" presName="child2" presStyleLbl="bgAcc1" presStyleIdx="1" presStyleCnt="4" custScaleX="130985" custLinFactNeighborX="18598" custLinFactNeighborY="2344"/>
      <dgm:spPr/>
    </dgm:pt>
    <dgm:pt modelId="{58FA0D2F-9627-4BD4-9E71-7D40B46CD800}" type="pres">
      <dgm:prSet presAssocID="{09F61C23-62C0-4954-BFDA-211E85CC48B6}" presName="child2Text" presStyleLbl="bgAcc1" presStyleIdx="1" presStyleCnt="4">
        <dgm:presLayoutVars>
          <dgm:bulletEnabled val="1"/>
        </dgm:presLayoutVars>
      </dgm:prSet>
      <dgm:spPr/>
    </dgm:pt>
    <dgm:pt modelId="{02B8186F-8EDD-4C16-865A-D3789A72E4DE}" type="pres">
      <dgm:prSet presAssocID="{09F61C23-62C0-4954-BFDA-211E85CC48B6}" presName="child3group" presStyleCnt="0"/>
      <dgm:spPr/>
    </dgm:pt>
    <dgm:pt modelId="{1309BF0E-169C-4A24-BB76-32CADCECECBF}" type="pres">
      <dgm:prSet presAssocID="{09F61C23-62C0-4954-BFDA-211E85CC48B6}" presName="child3" presStyleLbl="bgAcc1" presStyleIdx="2" presStyleCnt="4" custScaleX="155491"/>
      <dgm:spPr/>
    </dgm:pt>
    <dgm:pt modelId="{88546F70-2810-4CAB-8C18-BC2E21DA9868}" type="pres">
      <dgm:prSet presAssocID="{09F61C23-62C0-4954-BFDA-211E85CC48B6}" presName="child3Text" presStyleLbl="bgAcc1" presStyleIdx="2" presStyleCnt="4">
        <dgm:presLayoutVars>
          <dgm:bulletEnabled val="1"/>
        </dgm:presLayoutVars>
      </dgm:prSet>
      <dgm:spPr/>
    </dgm:pt>
    <dgm:pt modelId="{1DE9BA79-E3E8-4F85-826A-424DB8E49A38}" type="pres">
      <dgm:prSet presAssocID="{09F61C23-62C0-4954-BFDA-211E85CC48B6}" presName="child4group" presStyleCnt="0"/>
      <dgm:spPr/>
    </dgm:pt>
    <dgm:pt modelId="{D378E72F-7D63-4573-AEED-667DF4847812}" type="pres">
      <dgm:prSet presAssocID="{09F61C23-62C0-4954-BFDA-211E85CC48B6}" presName="child4" presStyleLbl="bgAcc1" presStyleIdx="3" presStyleCnt="4" custScaleX="144749"/>
      <dgm:spPr/>
    </dgm:pt>
    <dgm:pt modelId="{9A33B777-7D26-4F4F-964B-7AE933610B06}" type="pres">
      <dgm:prSet presAssocID="{09F61C23-62C0-4954-BFDA-211E85CC48B6}" presName="child4Text" presStyleLbl="bgAcc1" presStyleIdx="3" presStyleCnt="4">
        <dgm:presLayoutVars>
          <dgm:bulletEnabled val="1"/>
        </dgm:presLayoutVars>
      </dgm:prSet>
      <dgm:spPr/>
    </dgm:pt>
    <dgm:pt modelId="{F819B296-7E00-4CB0-9C88-4B3DD245B2E9}" type="pres">
      <dgm:prSet presAssocID="{09F61C23-62C0-4954-BFDA-211E85CC48B6}" presName="childPlaceholder" presStyleCnt="0"/>
      <dgm:spPr/>
    </dgm:pt>
    <dgm:pt modelId="{7544EDDF-C38D-4C10-AC37-F47DF4831D28}" type="pres">
      <dgm:prSet presAssocID="{09F61C23-62C0-4954-BFDA-211E85CC48B6}" presName="circle" presStyleCnt="0"/>
      <dgm:spPr/>
    </dgm:pt>
    <dgm:pt modelId="{E08B5FE6-13AC-463F-BC59-1FB7883BA067}" type="pres">
      <dgm:prSet presAssocID="{09F61C23-62C0-4954-BFDA-211E85CC48B6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2C9F3C9A-853F-4171-990D-94B229B16AB7}" type="pres">
      <dgm:prSet presAssocID="{09F61C23-62C0-4954-BFDA-211E85CC48B6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DEDD874E-5B06-4FD1-99E8-B544A5B316F0}" type="pres">
      <dgm:prSet presAssocID="{09F61C23-62C0-4954-BFDA-211E85CC48B6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D65E5416-3E1A-4418-B6E2-84F2BACEFE07}" type="pres">
      <dgm:prSet presAssocID="{09F61C23-62C0-4954-BFDA-211E85CC48B6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E164326D-5DE3-4593-B598-FE0148C6760E}" type="pres">
      <dgm:prSet presAssocID="{09F61C23-62C0-4954-BFDA-211E85CC48B6}" presName="quadrantPlaceholder" presStyleCnt="0"/>
      <dgm:spPr/>
    </dgm:pt>
    <dgm:pt modelId="{F5173BDC-2456-47EA-B255-EEE4727269FD}" type="pres">
      <dgm:prSet presAssocID="{09F61C23-62C0-4954-BFDA-211E85CC48B6}" presName="center1" presStyleLbl="fgShp" presStyleIdx="0" presStyleCnt="2"/>
      <dgm:spPr/>
    </dgm:pt>
    <dgm:pt modelId="{00F35D96-F37D-472C-AFA2-F2628F1D88FE}" type="pres">
      <dgm:prSet presAssocID="{09F61C23-62C0-4954-BFDA-211E85CC48B6}" presName="center2" presStyleLbl="fgShp" presStyleIdx="1" presStyleCnt="2"/>
      <dgm:spPr/>
    </dgm:pt>
  </dgm:ptLst>
  <dgm:cxnLst>
    <dgm:cxn modelId="{EA5BC914-6155-4162-BF3A-7178C2D66526}" type="presOf" srcId="{E7A92E14-991F-4A6E-92BC-92FEE878CA80}" destId="{D65E5416-3E1A-4418-B6E2-84F2BACEFE07}" srcOrd="0" destOrd="0" presId="urn:microsoft.com/office/officeart/2005/8/layout/cycle4"/>
    <dgm:cxn modelId="{19C2501D-6B57-4E9F-B4D6-D32E465324C9}" srcId="{E7A92E14-991F-4A6E-92BC-92FEE878CA80}" destId="{8924038A-11E1-48F3-9B3E-9F91F3E99871}" srcOrd="0" destOrd="0" parTransId="{DCAC7E38-AA9E-4C9A-9EE4-BBDF7DAD5480}" sibTransId="{A02CDDAC-6FB4-4440-85A3-8EC94FF05BE3}"/>
    <dgm:cxn modelId="{8A6D8134-E4C6-45DA-A6D6-DB0B7C78E68B}" srcId="{78409BCD-17AF-48DB-8463-3862E3C29374}" destId="{6223AA67-BD93-4904-88CA-C263835C66D2}" srcOrd="0" destOrd="0" parTransId="{F0507F66-0C38-4091-8C55-372D0A23894E}" sibTransId="{163AC39C-0C2E-4348-A4CC-889DF5F3A9C8}"/>
    <dgm:cxn modelId="{2CB5E93F-7FD2-4BC7-AB32-F3BAABE24705}" srcId="{09F61C23-62C0-4954-BFDA-211E85CC48B6}" destId="{DACC4964-5DC1-4B31-BCAB-B547DC740D49}" srcOrd="1" destOrd="0" parTransId="{91DFFA6E-09BB-40F6-B66A-E3FBB5B575BF}" sibTransId="{0BD8AEE8-B090-431F-AFEB-66F2F12C9A3E}"/>
    <dgm:cxn modelId="{778DB845-A19A-4E58-A7B1-F14AF653D211}" type="presOf" srcId="{8924038A-11E1-48F3-9B3E-9F91F3E99871}" destId="{D378E72F-7D63-4573-AEED-667DF4847812}" srcOrd="0" destOrd="0" presId="urn:microsoft.com/office/officeart/2005/8/layout/cycle4"/>
    <dgm:cxn modelId="{1871F96C-8FCB-4935-B10B-00432052FE55}" srcId="{09F61C23-62C0-4954-BFDA-211E85CC48B6}" destId="{19C181F0-123A-4F9F-86B0-842C6C29C949}" srcOrd="2" destOrd="0" parTransId="{13707EFB-3E31-4C8D-B9D5-81828F973713}" sibTransId="{FDC1448D-0D2D-4844-A78D-4F8DFA0D02D6}"/>
    <dgm:cxn modelId="{74E2D057-F9E1-4CAB-A52B-919C796465A8}" type="presOf" srcId="{19C181F0-123A-4F9F-86B0-842C6C29C949}" destId="{DEDD874E-5B06-4FD1-99E8-B544A5B316F0}" srcOrd="0" destOrd="0" presId="urn:microsoft.com/office/officeart/2005/8/layout/cycle4"/>
    <dgm:cxn modelId="{600F0B89-3349-4C72-B575-3D9C24DBF57F}" type="presOf" srcId="{3B1DAD01-DA64-422A-851D-16B7A774A4C2}" destId="{7D93F05E-E31A-4071-A049-D4673FD47349}" srcOrd="0" destOrd="0" presId="urn:microsoft.com/office/officeart/2005/8/layout/cycle4"/>
    <dgm:cxn modelId="{01EFC889-9979-48C9-BABF-34DDA223F35F}" type="presOf" srcId="{8F2A9555-4D9F-4F54-B4C8-4E98FA405764}" destId="{1309BF0E-169C-4A24-BB76-32CADCECECBF}" srcOrd="0" destOrd="0" presId="urn:microsoft.com/office/officeart/2005/8/layout/cycle4"/>
    <dgm:cxn modelId="{6E4D6C8D-FA3A-47C2-846C-0C383BC0F08E}" type="presOf" srcId="{09F61C23-62C0-4954-BFDA-211E85CC48B6}" destId="{89B776B8-3B22-47CC-81CD-470A99D94108}" srcOrd="0" destOrd="0" presId="urn:microsoft.com/office/officeart/2005/8/layout/cycle4"/>
    <dgm:cxn modelId="{447D1D97-C953-4CBC-9950-D75D94BED1E7}" type="presOf" srcId="{DACC4964-5DC1-4B31-BCAB-B547DC740D49}" destId="{2C9F3C9A-853F-4171-990D-94B229B16AB7}" srcOrd="0" destOrd="0" presId="urn:microsoft.com/office/officeart/2005/8/layout/cycle4"/>
    <dgm:cxn modelId="{E9F08097-F256-4687-A0A9-A4FA2161EE7B}" type="presOf" srcId="{6223AA67-BD93-4904-88CA-C263835C66D2}" destId="{D85D3113-77DA-49B3-8237-AADEBC2A9DB6}" srcOrd="0" destOrd="0" presId="urn:microsoft.com/office/officeart/2005/8/layout/cycle4"/>
    <dgm:cxn modelId="{DCA75199-CC2D-487E-BFFA-BE0FB5180C3C}" srcId="{09F61C23-62C0-4954-BFDA-211E85CC48B6}" destId="{78409BCD-17AF-48DB-8463-3862E3C29374}" srcOrd="0" destOrd="0" parTransId="{3340FFC1-1953-4FA7-9078-B26DEC546D3C}" sibTransId="{CACF3C54-6847-422E-9CE5-51FC095AC0D3}"/>
    <dgm:cxn modelId="{70CFF89E-CADB-4B98-919A-435B54250B94}" type="presOf" srcId="{3B1DAD01-DA64-422A-851D-16B7A774A4C2}" destId="{58FA0D2F-9627-4BD4-9E71-7D40B46CD800}" srcOrd="1" destOrd="0" presId="urn:microsoft.com/office/officeart/2005/8/layout/cycle4"/>
    <dgm:cxn modelId="{E94D84A2-134E-482F-BEAC-C8C50B9381F8}" type="presOf" srcId="{6223AA67-BD93-4904-88CA-C263835C66D2}" destId="{6FEB31E0-CC82-4F50-844D-102C82A22217}" srcOrd="1" destOrd="0" presId="urn:microsoft.com/office/officeart/2005/8/layout/cycle4"/>
    <dgm:cxn modelId="{C5C65DA7-C96C-42F7-8CFF-503003D99D90}" srcId="{19C181F0-123A-4F9F-86B0-842C6C29C949}" destId="{8F2A9555-4D9F-4F54-B4C8-4E98FA405764}" srcOrd="0" destOrd="0" parTransId="{1A734BBC-608D-453F-8B75-6FA2D9D39BC3}" sibTransId="{C72C03B9-08CE-4A91-9380-A58D3A228A97}"/>
    <dgm:cxn modelId="{B82177AF-3557-48F7-833B-90B96AA40610}" type="presOf" srcId="{8F2A9555-4D9F-4F54-B4C8-4E98FA405764}" destId="{88546F70-2810-4CAB-8C18-BC2E21DA9868}" srcOrd="1" destOrd="0" presId="urn:microsoft.com/office/officeart/2005/8/layout/cycle4"/>
    <dgm:cxn modelId="{60C169E0-7C4C-4682-A346-9F7004848BEC}" srcId="{DACC4964-5DC1-4B31-BCAB-B547DC740D49}" destId="{3B1DAD01-DA64-422A-851D-16B7A774A4C2}" srcOrd="0" destOrd="0" parTransId="{6127EA08-7367-4F10-B8A6-9F95DF3BF6FC}" sibTransId="{F2195BF0-8D70-49AE-BB01-0EE47CCF1E4D}"/>
    <dgm:cxn modelId="{E9CD52EC-75D1-46A3-A25E-79C3FBCC0D61}" type="presOf" srcId="{78409BCD-17AF-48DB-8463-3862E3C29374}" destId="{E08B5FE6-13AC-463F-BC59-1FB7883BA067}" srcOrd="0" destOrd="0" presId="urn:microsoft.com/office/officeart/2005/8/layout/cycle4"/>
    <dgm:cxn modelId="{3B0FC0F1-BA3F-4959-AA01-018149057536}" srcId="{09F61C23-62C0-4954-BFDA-211E85CC48B6}" destId="{E7A92E14-991F-4A6E-92BC-92FEE878CA80}" srcOrd="3" destOrd="0" parTransId="{F810438C-9C7F-4C8E-9625-3611083D0808}" sibTransId="{4B4E1A3A-7F0D-4DE3-8195-36AA5B06490E}"/>
    <dgm:cxn modelId="{6620DFF2-196D-4C40-AE2B-1450DDBEF401}" type="presOf" srcId="{8924038A-11E1-48F3-9B3E-9F91F3E99871}" destId="{9A33B777-7D26-4F4F-964B-7AE933610B06}" srcOrd="1" destOrd="0" presId="urn:microsoft.com/office/officeart/2005/8/layout/cycle4"/>
    <dgm:cxn modelId="{B3339557-D288-45C2-9429-01347AB81686}" type="presParOf" srcId="{89B776B8-3B22-47CC-81CD-470A99D94108}" destId="{37F66CEE-D464-4249-BEA4-EEC107474B2D}" srcOrd="0" destOrd="0" presId="urn:microsoft.com/office/officeart/2005/8/layout/cycle4"/>
    <dgm:cxn modelId="{0B3CC42A-2546-4AA7-B519-8DB911E6010F}" type="presParOf" srcId="{37F66CEE-D464-4249-BEA4-EEC107474B2D}" destId="{CEA16AE9-2C2D-4E17-98CD-964A58E5CDE2}" srcOrd="0" destOrd="0" presId="urn:microsoft.com/office/officeart/2005/8/layout/cycle4"/>
    <dgm:cxn modelId="{41F199B9-36BA-45F7-94CE-53C4B16E7C52}" type="presParOf" srcId="{CEA16AE9-2C2D-4E17-98CD-964A58E5CDE2}" destId="{D85D3113-77DA-49B3-8237-AADEBC2A9DB6}" srcOrd="0" destOrd="0" presId="urn:microsoft.com/office/officeart/2005/8/layout/cycle4"/>
    <dgm:cxn modelId="{A0753353-A6BB-496F-86B4-4AE7B3AFBADF}" type="presParOf" srcId="{CEA16AE9-2C2D-4E17-98CD-964A58E5CDE2}" destId="{6FEB31E0-CC82-4F50-844D-102C82A22217}" srcOrd="1" destOrd="0" presId="urn:microsoft.com/office/officeart/2005/8/layout/cycle4"/>
    <dgm:cxn modelId="{1B86189B-A742-448C-9A04-1056FA524131}" type="presParOf" srcId="{37F66CEE-D464-4249-BEA4-EEC107474B2D}" destId="{FF3DBB63-A7F1-40C6-926C-98602D2BB2F7}" srcOrd="1" destOrd="0" presId="urn:microsoft.com/office/officeart/2005/8/layout/cycle4"/>
    <dgm:cxn modelId="{A45A3C17-F6BF-4BB2-8784-1249001EABF4}" type="presParOf" srcId="{FF3DBB63-A7F1-40C6-926C-98602D2BB2F7}" destId="{7D93F05E-E31A-4071-A049-D4673FD47349}" srcOrd="0" destOrd="0" presId="urn:microsoft.com/office/officeart/2005/8/layout/cycle4"/>
    <dgm:cxn modelId="{011553C3-4BF2-4484-914C-DC1EC6369FB6}" type="presParOf" srcId="{FF3DBB63-A7F1-40C6-926C-98602D2BB2F7}" destId="{58FA0D2F-9627-4BD4-9E71-7D40B46CD800}" srcOrd="1" destOrd="0" presId="urn:microsoft.com/office/officeart/2005/8/layout/cycle4"/>
    <dgm:cxn modelId="{84BF17F1-2873-432C-BEA3-891A534BCFBA}" type="presParOf" srcId="{37F66CEE-D464-4249-BEA4-EEC107474B2D}" destId="{02B8186F-8EDD-4C16-865A-D3789A72E4DE}" srcOrd="2" destOrd="0" presId="urn:microsoft.com/office/officeart/2005/8/layout/cycle4"/>
    <dgm:cxn modelId="{65C9B199-399B-433C-A3F9-E757E4E71A15}" type="presParOf" srcId="{02B8186F-8EDD-4C16-865A-D3789A72E4DE}" destId="{1309BF0E-169C-4A24-BB76-32CADCECECBF}" srcOrd="0" destOrd="0" presId="urn:microsoft.com/office/officeart/2005/8/layout/cycle4"/>
    <dgm:cxn modelId="{ADDC4ED7-ADEB-4661-9AA4-E39B803580FF}" type="presParOf" srcId="{02B8186F-8EDD-4C16-865A-D3789A72E4DE}" destId="{88546F70-2810-4CAB-8C18-BC2E21DA9868}" srcOrd="1" destOrd="0" presId="urn:microsoft.com/office/officeart/2005/8/layout/cycle4"/>
    <dgm:cxn modelId="{8C242B5D-1671-49FC-A7D2-5FCA81A8CFB5}" type="presParOf" srcId="{37F66CEE-D464-4249-BEA4-EEC107474B2D}" destId="{1DE9BA79-E3E8-4F85-826A-424DB8E49A38}" srcOrd="3" destOrd="0" presId="urn:microsoft.com/office/officeart/2005/8/layout/cycle4"/>
    <dgm:cxn modelId="{19A0F88C-10E4-439C-BE70-0843EA503FF6}" type="presParOf" srcId="{1DE9BA79-E3E8-4F85-826A-424DB8E49A38}" destId="{D378E72F-7D63-4573-AEED-667DF4847812}" srcOrd="0" destOrd="0" presId="urn:microsoft.com/office/officeart/2005/8/layout/cycle4"/>
    <dgm:cxn modelId="{2946EAAF-0C7E-4B0D-8C96-041BB4EC36FA}" type="presParOf" srcId="{1DE9BA79-E3E8-4F85-826A-424DB8E49A38}" destId="{9A33B777-7D26-4F4F-964B-7AE933610B06}" srcOrd="1" destOrd="0" presId="urn:microsoft.com/office/officeart/2005/8/layout/cycle4"/>
    <dgm:cxn modelId="{F308D8EC-1C04-4B8B-A016-4E3590AE2EE2}" type="presParOf" srcId="{37F66CEE-D464-4249-BEA4-EEC107474B2D}" destId="{F819B296-7E00-4CB0-9C88-4B3DD245B2E9}" srcOrd="4" destOrd="0" presId="urn:microsoft.com/office/officeart/2005/8/layout/cycle4"/>
    <dgm:cxn modelId="{47F82B60-B43A-4FBE-A3F1-2707C368463C}" type="presParOf" srcId="{89B776B8-3B22-47CC-81CD-470A99D94108}" destId="{7544EDDF-C38D-4C10-AC37-F47DF4831D28}" srcOrd="1" destOrd="0" presId="urn:microsoft.com/office/officeart/2005/8/layout/cycle4"/>
    <dgm:cxn modelId="{5F84D83C-B4B1-4C37-87D2-D47337B1C058}" type="presParOf" srcId="{7544EDDF-C38D-4C10-AC37-F47DF4831D28}" destId="{E08B5FE6-13AC-463F-BC59-1FB7883BA067}" srcOrd="0" destOrd="0" presId="urn:microsoft.com/office/officeart/2005/8/layout/cycle4"/>
    <dgm:cxn modelId="{8FC9A0F8-EFE1-4478-9D7E-C471B722CDA2}" type="presParOf" srcId="{7544EDDF-C38D-4C10-AC37-F47DF4831D28}" destId="{2C9F3C9A-853F-4171-990D-94B229B16AB7}" srcOrd="1" destOrd="0" presId="urn:microsoft.com/office/officeart/2005/8/layout/cycle4"/>
    <dgm:cxn modelId="{27656D51-53FC-4640-82FC-1A16AAB52EFE}" type="presParOf" srcId="{7544EDDF-C38D-4C10-AC37-F47DF4831D28}" destId="{DEDD874E-5B06-4FD1-99E8-B544A5B316F0}" srcOrd="2" destOrd="0" presId="urn:microsoft.com/office/officeart/2005/8/layout/cycle4"/>
    <dgm:cxn modelId="{725779DE-7631-47AB-8B2E-771DBF735F03}" type="presParOf" srcId="{7544EDDF-C38D-4C10-AC37-F47DF4831D28}" destId="{D65E5416-3E1A-4418-B6E2-84F2BACEFE07}" srcOrd="3" destOrd="0" presId="urn:microsoft.com/office/officeart/2005/8/layout/cycle4"/>
    <dgm:cxn modelId="{E15EB4E6-F289-4E90-A1AC-F8BFAE69D208}" type="presParOf" srcId="{7544EDDF-C38D-4C10-AC37-F47DF4831D28}" destId="{E164326D-5DE3-4593-B598-FE0148C6760E}" srcOrd="4" destOrd="0" presId="urn:microsoft.com/office/officeart/2005/8/layout/cycle4"/>
    <dgm:cxn modelId="{BC14611A-83BA-4645-A995-F0D2A96E2936}" type="presParOf" srcId="{89B776B8-3B22-47CC-81CD-470A99D94108}" destId="{F5173BDC-2456-47EA-B255-EEE4727269FD}" srcOrd="2" destOrd="0" presId="urn:microsoft.com/office/officeart/2005/8/layout/cycle4"/>
    <dgm:cxn modelId="{44B36FA0-98FF-4B2C-AA41-AA13AD14819E}" type="presParOf" srcId="{89B776B8-3B22-47CC-81CD-470A99D94108}" destId="{00F35D96-F37D-472C-AFA2-F2628F1D88FE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3D616A-B3F1-43B7-AEE5-968BBEDC8A0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1C42AF47-1816-4FAF-A41C-53F8B57673D0}">
      <dgm:prSet phldrT="[Text]" phldr="1"/>
      <dgm:spPr>
        <a:solidFill>
          <a:srgbClr val="92D050"/>
        </a:solidFill>
      </dgm:spPr>
      <dgm:t>
        <a:bodyPr/>
        <a:lstStyle/>
        <a:p>
          <a:endParaRPr lang="en-ID" dirty="0"/>
        </a:p>
      </dgm:t>
    </dgm:pt>
    <dgm:pt modelId="{7242688F-E7E1-4BB9-A20B-EF9D9F96008E}" type="parTrans" cxnId="{F6DA2322-E40B-4D4A-834B-CFB1E5C71145}">
      <dgm:prSet/>
      <dgm:spPr/>
      <dgm:t>
        <a:bodyPr/>
        <a:lstStyle/>
        <a:p>
          <a:endParaRPr lang="en-ID"/>
        </a:p>
      </dgm:t>
    </dgm:pt>
    <dgm:pt modelId="{BFFCA070-0863-4F69-B117-BBC945D4FF9E}" type="sibTrans" cxnId="{F6DA2322-E40B-4D4A-834B-CFB1E5C71145}">
      <dgm:prSet/>
      <dgm:spPr/>
      <dgm:t>
        <a:bodyPr/>
        <a:lstStyle/>
        <a:p>
          <a:endParaRPr lang="en-ID"/>
        </a:p>
      </dgm:t>
    </dgm:pt>
    <dgm:pt modelId="{D4F65340-96BF-444E-8BCB-8605592CC1E0}">
      <dgm:prSet phldrT="[Text]"/>
      <dgm:spPr>
        <a:solidFill>
          <a:srgbClr val="FF9933">
            <a:alpha val="90000"/>
          </a:srgbClr>
        </a:solidFill>
      </dgm:spPr>
      <dgm:t>
        <a:bodyPr/>
        <a:lstStyle/>
        <a:p>
          <a:r>
            <a:rPr lang="en-US" b="1" dirty="0" err="1">
              <a:latin typeface="Agency FB" panose="020B0503020202020204" pitchFamily="34" charset="0"/>
            </a:rPr>
            <a:t>Keterkaitan</a:t>
          </a:r>
          <a:r>
            <a:rPr lang="en-US" b="1" dirty="0">
              <a:latin typeface="Agency FB" panose="020B0503020202020204" pitchFamily="34" charset="0"/>
            </a:rPr>
            <a:t> NANDA / NOC dan NIC </a:t>
          </a:r>
          <a:endParaRPr lang="en-ID" b="1" dirty="0">
            <a:latin typeface="Agency FB" panose="020B0503020202020204" pitchFamily="34" charset="0"/>
          </a:endParaRPr>
        </a:p>
      </dgm:t>
    </dgm:pt>
    <dgm:pt modelId="{ACBF76F0-063B-400E-84F8-DA777D3A7ACA}" type="parTrans" cxnId="{E92C0F90-4E87-4BA9-A772-331ED61F4132}">
      <dgm:prSet/>
      <dgm:spPr/>
      <dgm:t>
        <a:bodyPr/>
        <a:lstStyle/>
        <a:p>
          <a:endParaRPr lang="en-ID"/>
        </a:p>
      </dgm:t>
    </dgm:pt>
    <dgm:pt modelId="{B6F66455-0E87-46B8-9A32-87197D405E40}" type="sibTrans" cxnId="{E92C0F90-4E87-4BA9-A772-331ED61F4132}">
      <dgm:prSet/>
      <dgm:spPr/>
      <dgm:t>
        <a:bodyPr/>
        <a:lstStyle/>
        <a:p>
          <a:endParaRPr lang="en-ID"/>
        </a:p>
      </dgm:t>
    </dgm:pt>
    <dgm:pt modelId="{DDCCA7B0-7757-420E-B019-E704F1D881CD}">
      <dgm:prSet phldrT="[Text]" phldr="1"/>
      <dgm:spPr>
        <a:solidFill>
          <a:srgbClr val="FFFF00"/>
        </a:solidFill>
      </dgm:spPr>
      <dgm:t>
        <a:bodyPr/>
        <a:lstStyle/>
        <a:p>
          <a:endParaRPr lang="en-ID"/>
        </a:p>
      </dgm:t>
    </dgm:pt>
    <dgm:pt modelId="{6CA631B6-D3F3-4C03-A24E-B2607897EB53}" type="parTrans" cxnId="{107165BC-144F-4089-8812-62A88089C319}">
      <dgm:prSet/>
      <dgm:spPr/>
      <dgm:t>
        <a:bodyPr/>
        <a:lstStyle/>
        <a:p>
          <a:endParaRPr lang="en-ID"/>
        </a:p>
      </dgm:t>
    </dgm:pt>
    <dgm:pt modelId="{861310E2-A292-4DA5-81C6-4271076B822D}" type="sibTrans" cxnId="{107165BC-144F-4089-8812-62A88089C319}">
      <dgm:prSet/>
      <dgm:spPr/>
      <dgm:t>
        <a:bodyPr/>
        <a:lstStyle/>
        <a:p>
          <a:endParaRPr lang="en-ID"/>
        </a:p>
      </dgm:t>
    </dgm:pt>
    <dgm:pt modelId="{F4DB145B-4ED8-4625-B3E1-6B27E54614F4}">
      <dgm:prSet phldrT="[Text]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en-US" b="1" dirty="0" err="1">
              <a:latin typeface="Agency FB" panose="020B0503020202020204" pitchFamily="34" charset="0"/>
            </a:rPr>
            <a:t>Taksonomi</a:t>
          </a:r>
          <a:r>
            <a:rPr lang="en-US" b="1" dirty="0">
              <a:latin typeface="Agency FB" panose="020B0503020202020204" pitchFamily="34" charset="0"/>
            </a:rPr>
            <a:t> NOC dan NIC </a:t>
          </a:r>
          <a:endParaRPr lang="en-ID" b="1" dirty="0">
            <a:latin typeface="Agency FB" panose="020B0503020202020204" pitchFamily="34" charset="0"/>
          </a:endParaRPr>
        </a:p>
      </dgm:t>
    </dgm:pt>
    <dgm:pt modelId="{3D18F36E-62D8-4305-949C-772F26C7D6C1}" type="parTrans" cxnId="{F1699254-5793-4B45-87CF-0E290563094C}">
      <dgm:prSet/>
      <dgm:spPr/>
      <dgm:t>
        <a:bodyPr/>
        <a:lstStyle/>
        <a:p>
          <a:endParaRPr lang="en-ID"/>
        </a:p>
      </dgm:t>
    </dgm:pt>
    <dgm:pt modelId="{C019735E-9844-420D-8374-76E6B686914B}" type="sibTrans" cxnId="{F1699254-5793-4B45-87CF-0E290563094C}">
      <dgm:prSet/>
      <dgm:spPr/>
      <dgm:t>
        <a:bodyPr/>
        <a:lstStyle/>
        <a:p>
          <a:endParaRPr lang="en-ID"/>
        </a:p>
      </dgm:t>
    </dgm:pt>
    <dgm:pt modelId="{0773B94D-7F3D-4819-9BCF-B7CD9D5A61D4}">
      <dgm:prSet phldrT="[Text]" phldr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en-ID" dirty="0"/>
        </a:p>
      </dgm:t>
    </dgm:pt>
    <dgm:pt modelId="{2762B549-7529-4FF3-93DA-83C3F9C671D7}" type="parTrans" cxnId="{426674A9-EEA9-4E85-A9CB-CEE1C77851B2}">
      <dgm:prSet/>
      <dgm:spPr/>
      <dgm:t>
        <a:bodyPr/>
        <a:lstStyle/>
        <a:p>
          <a:endParaRPr lang="en-ID"/>
        </a:p>
      </dgm:t>
    </dgm:pt>
    <dgm:pt modelId="{111EB718-B278-4840-A5DE-D9AC0D152259}" type="sibTrans" cxnId="{426674A9-EEA9-4E85-A9CB-CEE1C77851B2}">
      <dgm:prSet/>
      <dgm:spPr/>
      <dgm:t>
        <a:bodyPr/>
        <a:lstStyle/>
        <a:p>
          <a:endParaRPr lang="en-ID"/>
        </a:p>
      </dgm:t>
    </dgm:pt>
    <dgm:pt modelId="{EA4384AE-8EE9-4E3A-AA97-1CA34293F227}">
      <dgm:prSet phldrT="[Text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b="1" dirty="0" err="1">
              <a:latin typeface="Agency FB" panose="020B0503020202020204" pitchFamily="34" charset="0"/>
            </a:rPr>
            <a:t>Pemilihan</a:t>
          </a:r>
          <a:r>
            <a:rPr lang="en-US" b="1" dirty="0">
              <a:latin typeface="Agency FB" panose="020B0503020202020204" pitchFamily="34" charset="0"/>
            </a:rPr>
            <a:t> </a:t>
          </a:r>
          <a:r>
            <a:rPr lang="en-US" b="1" dirty="0" err="1">
              <a:latin typeface="Agency FB" panose="020B0503020202020204" pitchFamily="34" charset="0"/>
            </a:rPr>
            <a:t>Intervensi</a:t>
          </a:r>
          <a:r>
            <a:rPr lang="en-US" b="1" dirty="0">
              <a:latin typeface="Agency FB" panose="020B0503020202020204" pitchFamily="34" charset="0"/>
            </a:rPr>
            <a:t> </a:t>
          </a:r>
          <a:endParaRPr lang="en-ID" b="1" dirty="0">
            <a:latin typeface="Agency FB" panose="020B0503020202020204" pitchFamily="34" charset="0"/>
          </a:endParaRPr>
        </a:p>
      </dgm:t>
    </dgm:pt>
    <dgm:pt modelId="{C385919D-F32A-4DCD-9EC0-1D59E61012F2}" type="parTrans" cxnId="{95587300-5FF3-4D76-8B07-BD9B38BCD010}">
      <dgm:prSet/>
      <dgm:spPr/>
      <dgm:t>
        <a:bodyPr/>
        <a:lstStyle/>
        <a:p>
          <a:endParaRPr lang="en-ID"/>
        </a:p>
      </dgm:t>
    </dgm:pt>
    <dgm:pt modelId="{71C5BDA5-D2DD-4222-9B39-F92BFA1EE3B2}" type="sibTrans" cxnId="{95587300-5FF3-4D76-8B07-BD9B38BCD010}">
      <dgm:prSet/>
      <dgm:spPr/>
      <dgm:t>
        <a:bodyPr/>
        <a:lstStyle/>
        <a:p>
          <a:endParaRPr lang="en-ID"/>
        </a:p>
      </dgm:t>
    </dgm:pt>
    <dgm:pt modelId="{5E8EC1B5-2972-423F-9F45-F3170DBB8AD2}" type="pres">
      <dgm:prSet presAssocID="{673D616A-B3F1-43B7-AEE5-968BBEDC8A01}" presName="linearFlow" presStyleCnt="0">
        <dgm:presLayoutVars>
          <dgm:dir/>
          <dgm:animLvl val="lvl"/>
          <dgm:resizeHandles val="exact"/>
        </dgm:presLayoutVars>
      </dgm:prSet>
      <dgm:spPr/>
    </dgm:pt>
    <dgm:pt modelId="{7C6ADDC0-1AB4-4AD6-A27D-EF1B4433BBFF}" type="pres">
      <dgm:prSet presAssocID="{1C42AF47-1816-4FAF-A41C-53F8B57673D0}" presName="composite" presStyleCnt="0"/>
      <dgm:spPr/>
    </dgm:pt>
    <dgm:pt modelId="{497BF5AC-A398-4A72-A2A6-91951CB01815}" type="pres">
      <dgm:prSet presAssocID="{1C42AF47-1816-4FAF-A41C-53F8B57673D0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944BEC82-A8AE-4640-96C2-2C500053B896}" type="pres">
      <dgm:prSet presAssocID="{1C42AF47-1816-4FAF-A41C-53F8B57673D0}" presName="descendantText" presStyleLbl="alignAcc1" presStyleIdx="0" presStyleCnt="3">
        <dgm:presLayoutVars>
          <dgm:bulletEnabled val="1"/>
        </dgm:presLayoutVars>
      </dgm:prSet>
      <dgm:spPr/>
    </dgm:pt>
    <dgm:pt modelId="{D11FEFAB-D1AC-4A31-940B-2B0F11D26BE1}" type="pres">
      <dgm:prSet presAssocID="{BFFCA070-0863-4F69-B117-BBC945D4FF9E}" presName="sp" presStyleCnt="0"/>
      <dgm:spPr/>
    </dgm:pt>
    <dgm:pt modelId="{71C04D95-D112-41D3-ACC0-1592E10A7863}" type="pres">
      <dgm:prSet presAssocID="{DDCCA7B0-7757-420E-B019-E704F1D881CD}" presName="composite" presStyleCnt="0"/>
      <dgm:spPr/>
    </dgm:pt>
    <dgm:pt modelId="{82C36BB7-7454-4CB3-AAF4-DD2A84ADCF13}" type="pres">
      <dgm:prSet presAssocID="{DDCCA7B0-7757-420E-B019-E704F1D881CD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66E35AD7-CAFA-418E-9F28-978CBEB0514D}" type="pres">
      <dgm:prSet presAssocID="{DDCCA7B0-7757-420E-B019-E704F1D881CD}" presName="descendantText" presStyleLbl="alignAcc1" presStyleIdx="1" presStyleCnt="3">
        <dgm:presLayoutVars>
          <dgm:bulletEnabled val="1"/>
        </dgm:presLayoutVars>
      </dgm:prSet>
      <dgm:spPr/>
    </dgm:pt>
    <dgm:pt modelId="{E48FF1F4-6B94-4312-BE07-A4D1803DB145}" type="pres">
      <dgm:prSet presAssocID="{861310E2-A292-4DA5-81C6-4271076B822D}" presName="sp" presStyleCnt="0"/>
      <dgm:spPr/>
    </dgm:pt>
    <dgm:pt modelId="{4E93AA16-4EFD-4A18-B48F-7CDD52273903}" type="pres">
      <dgm:prSet presAssocID="{0773B94D-7F3D-4819-9BCF-B7CD9D5A61D4}" presName="composite" presStyleCnt="0"/>
      <dgm:spPr/>
    </dgm:pt>
    <dgm:pt modelId="{0568A0F1-AD09-45EC-BA04-84F810D37F38}" type="pres">
      <dgm:prSet presAssocID="{0773B94D-7F3D-4819-9BCF-B7CD9D5A61D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5B77A2C-ABAD-4FC3-9010-6985A784CD4C}" type="pres">
      <dgm:prSet presAssocID="{0773B94D-7F3D-4819-9BCF-B7CD9D5A61D4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95587300-5FF3-4D76-8B07-BD9B38BCD010}" srcId="{0773B94D-7F3D-4819-9BCF-B7CD9D5A61D4}" destId="{EA4384AE-8EE9-4E3A-AA97-1CA34293F227}" srcOrd="0" destOrd="0" parTransId="{C385919D-F32A-4DCD-9EC0-1D59E61012F2}" sibTransId="{71C5BDA5-D2DD-4222-9B39-F92BFA1EE3B2}"/>
    <dgm:cxn modelId="{50D5E01A-9ADE-4A16-B3FE-73B47596C725}" type="presOf" srcId="{F4DB145B-4ED8-4625-B3E1-6B27E54614F4}" destId="{66E35AD7-CAFA-418E-9F28-978CBEB0514D}" srcOrd="0" destOrd="0" presId="urn:microsoft.com/office/officeart/2005/8/layout/chevron2"/>
    <dgm:cxn modelId="{F6DA2322-E40B-4D4A-834B-CFB1E5C71145}" srcId="{673D616A-B3F1-43B7-AEE5-968BBEDC8A01}" destId="{1C42AF47-1816-4FAF-A41C-53F8B57673D0}" srcOrd="0" destOrd="0" parTransId="{7242688F-E7E1-4BB9-A20B-EF9D9F96008E}" sibTransId="{BFFCA070-0863-4F69-B117-BBC945D4FF9E}"/>
    <dgm:cxn modelId="{9E250928-6AB2-4A23-844E-E23DCCB6EEA9}" type="presOf" srcId="{0773B94D-7F3D-4819-9BCF-B7CD9D5A61D4}" destId="{0568A0F1-AD09-45EC-BA04-84F810D37F38}" srcOrd="0" destOrd="0" presId="urn:microsoft.com/office/officeart/2005/8/layout/chevron2"/>
    <dgm:cxn modelId="{11FE125D-3B2F-4031-8A38-A70485DBF7D2}" type="presOf" srcId="{D4F65340-96BF-444E-8BCB-8605592CC1E0}" destId="{944BEC82-A8AE-4640-96C2-2C500053B896}" srcOrd="0" destOrd="0" presId="urn:microsoft.com/office/officeart/2005/8/layout/chevron2"/>
    <dgm:cxn modelId="{967F4866-6C6B-4AF1-98DD-ED7BA2A8C45A}" type="presOf" srcId="{673D616A-B3F1-43B7-AEE5-968BBEDC8A01}" destId="{5E8EC1B5-2972-423F-9F45-F3170DBB8AD2}" srcOrd="0" destOrd="0" presId="urn:microsoft.com/office/officeart/2005/8/layout/chevron2"/>
    <dgm:cxn modelId="{F1699254-5793-4B45-87CF-0E290563094C}" srcId="{DDCCA7B0-7757-420E-B019-E704F1D881CD}" destId="{F4DB145B-4ED8-4625-B3E1-6B27E54614F4}" srcOrd="0" destOrd="0" parTransId="{3D18F36E-62D8-4305-949C-772F26C7D6C1}" sibTransId="{C019735E-9844-420D-8374-76E6B686914B}"/>
    <dgm:cxn modelId="{E92C0F90-4E87-4BA9-A772-331ED61F4132}" srcId="{1C42AF47-1816-4FAF-A41C-53F8B57673D0}" destId="{D4F65340-96BF-444E-8BCB-8605592CC1E0}" srcOrd="0" destOrd="0" parTransId="{ACBF76F0-063B-400E-84F8-DA777D3A7ACA}" sibTransId="{B6F66455-0E87-46B8-9A32-87197D405E40}"/>
    <dgm:cxn modelId="{426674A9-EEA9-4E85-A9CB-CEE1C77851B2}" srcId="{673D616A-B3F1-43B7-AEE5-968BBEDC8A01}" destId="{0773B94D-7F3D-4819-9BCF-B7CD9D5A61D4}" srcOrd="2" destOrd="0" parTransId="{2762B549-7529-4FF3-93DA-83C3F9C671D7}" sibTransId="{111EB718-B278-4840-A5DE-D9AC0D152259}"/>
    <dgm:cxn modelId="{96DB98B6-142C-426E-B76F-FBBE83232E2E}" type="presOf" srcId="{DDCCA7B0-7757-420E-B019-E704F1D881CD}" destId="{82C36BB7-7454-4CB3-AAF4-DD2A84ADCF13}" srcOrd="0" destOrd="0" presId="urn:microsoft.com/office/officeart/2005/8/layout/chevron2"/>
    <dgm:cxn modelId="{107165BC-144F-4089-8812-62A88089C319}" srcId="{673D616A-B3F1-43B7-AEE5-968BBEDC8A01}" destId="{DDCCA7B0-7757-420E-B019-E704F1D881CD}" srcOrd="1" destOrd="0" parTransId="{6CA631B6-D3F3-4C03-A24E-B2607897EB53}" sibTransId="{861310E2-A292-4DA5-81C6-4271076B822D}"/>
    <dgm:cxn modelId="{4509F1CB-BB21-4D7F-B0BC-14FD2A5AA89A}" type="presOf" srcId="{1C42AF47-1816-4FAF-A41C-53F8B57673D0}" destId="{497BF5AC-A398-4A72-A2A6-91951CB01815}" srcOrd="0" destOrd="0" presId="urn:microsoft.com/office/officeart/2005/8/layout/chevron2"/>
    <dgm:cxn modelId="{4E7ABEFD-7622-4211-A59F-16AA4D9AD156}" type="presOf" srcId="{EA4384AE-8EE9-4E3A-AA97-1CA34293F227}" destId="{65B77A2C-ABAD-4FC3-9010-6985A784CD4C}" srcOrd="0" destOrd="0" presId="urn:microsoft.com/office/officeart/2005/8/layout/chevron2"/>
    <dgm:cxn modelId="{C46FE0C1-6BE2-499A-92A9-493D2B643F57}" type="presParOf" srcId="{5E8EC1B5-2972-423F-9F45-F3170DBB8AD2}" destId="{7C6ADDC0-1AB4-4AD6-A27D-EF1B4433BBFF}" srcOrd="0" destOrd="0" presId="urn:microsoft.com/office/officeart/2005/8/layout/chevron2"/>
    <dgm:cxn modelId="{5AB0642A-6D08-4541-A8B8-5815B2BA632C}" type="presParOf" srcId="{7C6ADDC0-1AB4-4AD6-A27D-EF1B4433BBFF}" destId="{497BF5AC-A398-4A72-A2A6-91951CB01815}" srcOrd="0" destOrd="0" presId="urn:microsoft.com/office/officeart/2005/8/layout/chevron2"/>
    <dgm:cxn modelId="{C78875D5-23B1-42AC-B061-A3738B804177}" type="presParOf" srcId="{7C6ADDC0-1AB4-4AD6-A27D-EF1B4433BBFF}" destId="{944BEC82-A8AE-4640-96C2-2C500053B896}" srcOrd="1" destOrd="0" presId="urn:microsoft.com/office/officeart/2005/8/layout/chevron2"/>
    <dgm:cxn modelId="{F4EE653D-D8A7-4C0F-B2EB-677EE0DC8A15}" type="presParOf" srcId="{5E8EC1B5-2972-423F-9F45-F3170DBB8AD2}" destId="{D11FEFAB-D1AC-4A31-940B-2B0F11D26BE1}" srcOrd="1" destOrd="0" presId="urn:microsoft.com/office/officeart/2005/8/layout/chevron2"/>
    <dgm:cxn modelId="{D7568B52-6827-41B0-B1B8-801A23472FC0}" type="presParOf" srcId="{5E8EC1B5-2972-423F-9F45-F3170DBB8AD2}" destId="{71C04D95-D112-41D3-ACC0-1592E10A7863}" srcOrd="2" destOrd="0" presId="urn:microsoft.com/office/officeart/2005/8/layout/chevron2"/>
    <dgm:cxn modelId="{9A062BEF-92C9-4C65-89AF-7422D3F636C0}" type="presParOf" srcId="{71C04D95-D112-41D3-ACC0-1592E10A7863}" destId="{82C36BB7-7454-4CB3-AAF4-DD2A84ADCF13}" srcOrd="0" destOrd="0" presId="urn:microsoft.com/office/officeart/2005/8/layout/chevron2"/>
    <dgm:cxn modelId="{220713A2-D134-415C-87BF-3AE38072CCE4}" type="presParOf" srcId="{71C04D95-D112-41D3-ACC0-1592E10A7863}" destId="{66E35AD7-CAFA-418E-9F28-978CBEB0514D}" srcOrd="1" destOrd="0" presId="urn:microsoft.com/office/officeart/2005/8/layout/chevron2"/>
    <dgm:cxn modelId="{3309BC4B-6663-4CC8-9E45-46473E960609}" type="presParOf" srcId="{5E8EC1B5-2972-423F-9F45-F3170DBB8AD2}" destId="{E48FF1F4-6B94-4312-BE07-A4D1803DB145}" srcOrd="3" destOrd="0" presId="urn:microsoft.com/office/officeart/2005/8/layout/chevron2"/>
    <dgm:cxn modelId="{AC46DC73-4360-4038-BA40-87F760B41C78}" type="presParOf" srcId="{5E8EC1B5-2972-423F-9F45-F3170DBB8AD2}" destId="{4E93AA16-4EFD-4A18-B48F-7CDD52273903}" srcOrd="4" destOrd="0" presId="urn:microsoft.com/office/officeart/2005/8/layout/chevron2"/>
    <dgm:cxn modelId="{66ACCCB6-F991-4AF2-A221-0494B3208067}" type="presParOf" srcId="{4E93AA16-4EFD-4A18-B48F-7CDD52273903}" destId="{0568A0F1-AD09-45EC-BA04-84F810D37F38}" srcOrd="0" destOrd="0" presId="urn:microsoft.com/office/officeart/2005/8/layout/chevron2"/>
    <dgm:cxn modelId="{13984B13-88D0-417A-B91E-807130BD69DD}" type="presParOf" srcId="{4E93AA16-4EFD-4A18-B48F-7CDD52273903}" destId="{65B77A2C-ABAD-4FC3-9010-6985A784CD4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09BF0E-169C-4A24-BB76-32CADCECECBF}">
      <dsp:nvSpPr>
        <dsp:cNvPr id="0" name=""/>
        <dsp:cNvSpPr/>
      </dsp:nvSpPr>
      <dsp:spPr>
        <a:xfrm>
          <a:off x="4305086" y="3684693"/>
          <a:ext cx="4162216" cy="1733973"/>
        </a:xfrm>
        <a:prstGeom prst="roundRect">
          <a:avLst>
            <a:gd name="adj" fmla="val 10000"/>
          </a:avLst>
        </a:prstGeom>
        <a:solidFill>
          <a:srgbClr val="FF9933">
            <a:alpha val="89804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b="1" kern="1200" dirty="0" err="1">
              <a:latin typeface="Agency FB" panose="020B0503020202020204" pitchFamily="34" charset="0"/>
            </a:rPr>
            <a:t>Pengklasifikasian</a:t>
          </a:r>
          <a:r>
            <a:rPr lang="en-US" sz="3000" b="1" kern="1200" dirty="0">
              <a:latin typeface="Agency FB" panose="020B0503020202020204" pitchFamily="34" charset="0"/>
            </a:rPr>
            <a:t> NANDA</a:t>
          </a:r>
          <a:endParaRPr lang="en-ID" sz="3000" b="1" kern="1200" dirty="0">
            <a:latin typeface="Agency FB" panose="020B0503020202020204" pitchFamily="34" charset="0"/>
          </a:endParaRPr>
        </a:p>
      </dsp:txBody>
      <dsp:txXfrm>
        <a:off x="5591841" y="4156276"/>
        <a:ext cx="2837371" cy="1224300"/>
      </dsp:txXfrm>
    </dsp:sp>
    <dsp:sp modelId="{D378E72F-7D63-4573-AEED-667DF4847812}">
      <dsp:nvSpPr>
        <dsp:cNvPr id="0" name=""/>
        <dsp:cNvSpPr/>
      </dsp:nvSpPr>
      <dsp:spPr>
        <a:xfrm>
          <a:off x="81413" y="3684693"/>
          <a:ext cx="3874672" cy="1733973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 err="1">
              <a:latin typeface="Agency FB" panose="020B0503020202020204" pitchFamily="34" charset="0"/>
            </a:rPr>
            <a:t>Komponen</a:t>
          </a:r>
          <a:r>
            <a:rPr lang="en-US" sz="2800" b="1" kern="1200" dirty="0">
              <a:latin typeface="Agency FB" panose="020B0503020202020204" pitchFamily="34" charset="0"/>
            </a:rPr>
            <a:t> Diagnosis </a:t>
          </a:r>
          <a:r>
            <a:rPr lang="en-US" sz="2800" b="1" kern="1200" dirty="0" err="1">
              <a:latin typeface="Agency FB" panose="020B0503020202020204" pitchFamily="34" charset="0"/>
            </a:rPr>
            <a:t>Keperawatan</a:t>
          </a:r>
          <a:r>
            <a:rPr lang="en-US" sz="2800" b="1" kern="1200" dirty="0">
              <a:latin typeface="Agency FB" panose="020B0503020202020204" pitchFamily="34" charset="0"/>
            </a:rPr>
            <a:t> </a:t>
          </a:r>
          <a:endParaRPr lang="en-ID" sz="2800" b="1" kern="1200" dirty="0">
            <a:latin typeface="Agency FB" panose="020B0503020202020204" pitchFamily="34" charset="0"/>
          </a:endParaRPr>
        </a:p>
      </dsp:txBody>
      <dsp:txXfrm>
        <a:off x="119503" y="4156276"/>
        <a:ext cx="2636090" cy="1224300"/>
      </dsp:txXfrm>
    </dsp:sp>
    <dsp:sp modelId="{7D93F05E-E31A-4071-A049-D4673FD47349}">
      <dsp:nvSpPr>
        <dsp:cNvPr id="0" name=""/>
        <dsp:cNvSpPr/>
      </dsp:nvSpPr>
      <dsp:spPr>
        <a:xfrm>
          <a:off x="4633077" y="40644"/>
          <a:ext cx="3506234" cy="1733973"/>
        </a:xfrm>
        <a:prstGeom prst="roundRect">
          <a:avLst>
            <a:gd name="adj" fmla="val 10000"/>
          </a:avLst>
        </a:prstGeom>
        <a:solidFill>
          <a:srgbClr val="FF9933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b="1" kern="1200" dirty="0" err="1">
              <a:latin typeface="Agency FB" panose="020B0503020202020204" pitchFamily="34" charset="0"/>
            </a:rPr>
            <a:t>Diagnosa</a:t>
          </a:r>
          <a:r>
            <a:rPr lang="en-US" sz="3200" b="1" kern="1200" dirty="0">
              <a:latin typeface="Agency FB" panose="020B0503020202020204" pitchFamily="34" charset="0"/>
            </a:rPr>
            <a:t> </a:t>
          </a:r>
          <a:r>
            <a:rPr lang="en-US" sz="3200" b="1" kern="1200" dirty="0" err="1">
              <a:latin typeface="Agency FB" panose="020B0503020202020204" pitchFamily="34" charset="0"/>
            </a:rPr>
            <a:t>Keperawatan</a:t>
          </a:r>
          <a:r>
            <a:rPr lang="en-US" sz="3200" b="1" kern="1200" dirty="0">
              <a:latin typeface="Agency FB" panose="020B0503020202020204" pitchFamily="34" charset="0"/>
            </a:rPr>
            <a:t> NANDA</a:t>
          </a:r>
          <a:endParaRPr lang="en-ID" sz="3200" b="1" kern="1200" dirty="0">
            <a:latin typeface="Agency FB" panose="020B0503020202020204" pitchFamily="34" charset="0"/>
          </a:endParaRPr>
        </a:p>
      </dsp:txBody>
      <dsp:txXfrm>
        <a:off x="5723037" y="78734"/>
        <a:ext cx="2378184" cy="1224300"/>
      </dsp:txXfrm>
    </dsp:sp>
    <dsp:sp modelId="{D85D3113-77DA-49B3-8237-AADEBC2A9DB6}">
      <dsp:nvSpPr>
        <dsp:cNvPr id="0" name=""/>
        <dsp:cNvSpPr/>
      </dsp:nvSpPr>
      <dsp:spPr>
        <a:xfrm>
          <a:off x="-339303" y="0"/>
          <a:ext cx="4716104" cy="1733973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 err="1">
              <a:latin typeface="Agency FB" panose="020B0503020202020204" pitchFamily="34" charset="0"/>
            </a:rPr>
            <a:t>Pengertian</a:t>
          </a:r>
          <a:r>
            <a:rPr lang="en-US" sz="2800" b="1" kern="1200" dirty="0">
              <a:latin typeface="Agency FB" panose="020B0503020202020204" pitchFamily="34" charset="0"/>
            </a:rPr>
            <a:t> Model </a:t>
          </a:r>
          <a:r>
            <a:rPr lang="en-US" sz="2800" b="1" kern="1200" dirty="0" err="1">
              <a:latin typeface="Agency FB" panose="020B0503020202020204" pitchFamily="34" charset="0"/>
            </a:rPr>
            <a:t>Dokumentasi</a:t>
          </a:r>
          <a:r>
            <a:rPr lang="en-US" sz="2800" b="1" kern="1200" dirty="0">
              <a:latin typeface="Agency FB" panose="020B0503020202020204" pitchFamily="34" charset="0"/>
            </a:rPr>
            <a:t> NANDA (NOC NIC)</a:t>
          </a:r>
          <a:endParaRPr lang="en-ID" sz="2800" b="1" kern="1200" dirty="0">
            <a:latin typeface="Agency FB" panose="020B0503020202020204" pitchFamily="34" charset="0"/>
          </a:endParaRPr>
        </a:p>
      </dsp:txBody>
      <dsp:txXfrm>
        <a:off x="-301213" y="38090"/>
        <a:ext cx="3225093" cy="1224300"/>
      </dsp:txXfrm>
    </dsp:sp>
    <dsp:sp modelId="{E08B5FE6-13AC-463F-BC59-1FB7883BA067}">
      <dsp:nvSpPr>
        <dsp:cNvPr id="0" name=""/>
        <dsp:cNvSpPr/>
      </dsp:nvSpPr>
      <dsp:spPr>
        <a:xfrm>
          <a:off x="1663530" y="308864"/>
          <a:ext cx="2346282" cy="2346282"/>
        </a:xfrm>
        <a:prstGeom prst="pieWedge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500" kern="1200"/>
        </a:p>
      </dsp:txBody>
      <dsp:txXfrm>
        <a:off x="2350740" y="996074"/>
        <a:ext cx="1659072" cy="1659072"/>
      </dsp:txXfrm>
    </dsp:sp>
    <dsp:sp modelId="{2C9F3C9A-853F-4171-990D-94B229B16AB7}">
      <dsp:nvSpPr>
        <dsp:cNvPr id="0" name=""/>
        <dsp:cNvSpPr/>
      </dsp:nvSpPr>
      <dsp:spPr>
        <a:xfrm rot="5400000">
          <a:off x="4118186" y="308864"/>
          <a:ext cx="2346282" cy="2346282"/>
        </a:xfrm>
        <a:prstGeom prst="pieWedg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500" kern="1200"/>
        </a:p>
      </dsp:txBody>
      <dsp:txXfrm rot="-5400000">
        <a:off x="4118186" y="996074"/>
        <a:ext cx="1659072" cy="1659072"/>
      </dsp:txXfrm>
    </dsp:sp>
    <dsp:sp modelId="{DEDD874E-5B06-4FD1-99E8-B544A5B316F0}">
      <dsp:nvSpPr>
        <dsp:cNvPr id="0" name=""/>
        <dsp:cNvSpPr/>
      </dsp:nvSpPr>
      <dsp:spPr>
        <a:xfrm rot="10800000">
          <a:off x="4118186" y="2763520"/>
          <a:ext cx="2346282" cy="2346282"/>
        </a:xfrm>
        <a:prstGeom prst="pieWedge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500" kern="1200"/>
        </a:p>
      </dsp:txBody>
      <dsp:txXfrm rot="10800000">
        <a:off x="4118186" y="2763520"/>
        <a:ext cx="1659072" cy="1659072"/>
      </dsp:txXfrm>
    </dsp:sp>
    <dsp:sp modelId="{D65E5416-3E1A-4418-B6E2-84F2BACEFE07}">
      <dsp:nvSpPr>
        <dsp:cNvPr id="0" name=""/>
        <dsp:cNvSpPr/>
      </dsp:nvSpPr>
      <dsp:spPr>
        <a:xfrm rot="16200000">
          <a:off x="1663530" y="2763520"/>
          <a:ext cx="2346282" cy="2346282"/>
        </a:xfrm>
        <a:prstGeom prst="pieWedg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500" kern="1200"/>
        </a:p>
      </dsp:txBody>
      <dsp:txXfrm rot="5400000">
        <a:off x="2350740" y="2763520"/>
        <a:ext cx="1659072" cy="1659072"/>
      </dsp:txXfrm>
    </dsp:sp>
    <dsp:sp modelId="{F5173BDC-2456-47EA-B255-EEE4727269FD}">
      <dsp:nvSpPr>
        <dsp:cNvPr id="0" name=""/>
        <dsp:cNvSpPr/>
      </dsp:nvSpPr>
      <dsp:spPr>
        <a:xfrm>
          <a:off x="3658954" y="2221653"/>
          <a:ext cx="810090" cy="7044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F35D96-F37D-472C-AFA2-F2628F1D88FE}">
      <dsp:nvSpPr>
        <dsp:cNvPr id="0" name=""/>
        <dsp:cNvSpPr/>
      </dsp:nvSpPr>
      <dsp:spPr>
        <a:xfrm rot="10800000">
          <a:off x="3658954" y="2492586"/>
          <a:ext cx="810090" cy="7044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7BF5AC-A398-4A72-A2A6-91951CB01815}">
      <dsp:nvSpPr>
        <dsp:cNvPr id="0" name=""/>
        <dsp:cNvSpPr/>
      </dsp:nvSpPr>
      <dsp:spPr>
        <a:xfrm rot="5400000">
          <a:off x="-289718" y="292805"/>
          <a:ext cx="1931458" cy="1352020"/>
        </a:xfrm>
        <a:prstGeom prst="chevron">
          <a:avLst/>
        </a:prstGeom>
        <a:solidFill>
          <a:srgbClr val="92D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700" kern="1200"/>
        </a:p>
      </dsp:txBody>
      <dsp:txXfrm rot="-5400000">
        <a:off x="1" y="679096"/>
        <a:ext cx="1352020" cy="579438"/>
      </dsp:txXfrm>
    </dsp:sp>
    <dsp:sp modelId="{944BEC82-A8AE-4640-96C2-2C500053B896}">
      <dsp:nvSpPr>
        <dsp:cNvPr id="0" name=""/>
        <dsp:cNvSpPr/>
      </dsp:nvSpPr>
      <dsp:spPr>
        <a:xfrm rot="5400000">
          <a:off x="4112286" y="-2757179"/>
          <a:ext cx="1255447" cy="6775979"/>
        </a:xfrm>
        <a:prstGeom prst="round2SameRect">
          <a:avLst/>
        </a:prstGeom>
        <a:solidFill>
          <a:srgbClr val="FF9933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100" b="1" kern="1200" dirty="0" err="1">
              <a:latin typeface="Agency FB" panose="020B0503020202020204" pitchFamily="34" charset="0"/>
            </a:rPr>
            <a:t>Keterkaitan</a:t>
          </a:r>
          <a:r>
            <a:rPr lang="en-US" sz="4100" b="1" kern="1200" dirty="0">
              <a:latin typeface="Agency FB" panose="020B0503020202020204" pitchFamily="34" charset="0"/>
            </a:rPr>
            <a:t> NANDA / NOC dan NIC </a:t>
          </a:r>
          <a:endParaRPr lang="en-ID" sz="4100" b="1" kern="1200" dirty="0">
            <a:latin typeface="Agency FB" panose="020B0503020202020204" pitchFamily="34" charset="0"/>
          </a:endParaRPr>
        </a:p>
      </dsp:txBody>
      <dsp:txXfrm rot="-5400000">
        <a:off x="1352020" y="64373"/>
        <a:ext cx="6714693" cy="1132875"/>
      </dsp:txXfrm>
    </dsp:sp>
    <dsp:sp modelId="{82C36BB7-7454-4CB3-AAF4-DD2A84ADCF13}">
      <dsp:nvSpPr>
        <dsp:cNvPr id="0" name=""/>
        <dsp:cNvSpPr/>
      </dsp:nvSpPr>
      <dsp:spPr>
        <a:xfrm rot="5400000">
          <a:off x="-289718" y="2033323"/>
          <a:ext cx="1931458" cy="1352020"/>
        </a:xfrm>
        <a:prstGeom prst="chevron">
          <a:avLst/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700" kern="1200"/>
        </a:p>
      </dsp:txBody>
      <dsp:txXfrm rot="-5400000">
        <a:off x="1" y="2419614"/>
        <a:ext cx="1352020" cy="579438"/>
      </dsp:txXfrm>
    </dsp:sp>
    <dsp:sp modelId="{66E35AD7-CAFA-418E-9F28-978CBEB0514D}">
      <dsp:nvSpPr>
        <dsp:cNvPr id="0" name=""/>
        <dsp:cNvSpPr/>
      </dsp:nvSpPr>
      <dsp:spPr>
        <a:xfrm rot="5400000">
          <a:off x="4112286" y="-1016661"/>
          <a:ext cx="1255447" cy="6775979"/>
        </a:xfrm>
        <a:prstGeom prst="round2SameRect">
          <a:avLst/>
        </a:prstGeom>
        <a:solidFill>
          <a:srgbClr val="00B0F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100" b="1" kern="1200" dirty="0" err="1">
              <a:latin typeface="Agency FB" panose="020B0503020202020204" pitchFamily="34" charset="0"/>
            </a:rPr>
            <a:t>Taksonomi</a:t>
          </a:r>
          <a:r>
            <a:rPr lang="en-US" sz="4100" b="1" kern="1200" dirty="0">
              <a:latin typeface="Agency FB" panose="020B0503020202020204" pitchFamily="34" charset="0"/>
            </a:rPr>
            <a:t> NOC dan NIC </a:t>
          </a:r>
          <a:endParaRPr lang="en-ID" sz="4100" b="1" kern="1200" dirty="0">
            <a:latin typeface="Agency FB" panose="020B0503020202020204" pitchFamily="34" charset="0"/>
          </a:endParaRPr>
        </a:p>
      </dsp:txBody>
      <dsp:txXfrm rot="-5400000">
        <a:off x="1352020" y="1804891"/>
        <a:ext cx="6714693" cy="1132875"/>
      </dsp:txXfrm>
    </dsp:sp>
    <dsp:sp modelId="{0568A0F1-AD09-45EC-BA04-84F810D37F38}">
      <dsp:nvSpPr>
        <dsp:cNvPr id="0" name=""/>
        <dsp:cNvSpPr/>
      </dsp:nvSpPr>
      <dsp:spPr>
        <a:xfrm rot="5400000">
          <a:off x="-289718" y="3773840"/>
          <a:ext cx="1931458" cy="1352020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700" kern="1200"/>
        </a:p>
      </dsp:txBody>
      <dsp:txXfrm rot="-5400000">
        <a:off x="1" y="4160131"/>
        <a:ext cx="1352020" cy="579438"/>
      </dsp:txXfrm>
    </dsp:sp>
    <dsp:sp modelId="{65B77A2C-ABAD-4FC3-9010-6985A784CD4C}">
      <dsp:nvSpPr>
        <dsp:cNvPr id="0" name=""/>
        <dsp:cNvSpPr/>
      </dsp:nvSpPr>
      <dsp:spPr>
        <a:xfrm rot="5400000">
          <a:off x="4112286" y="723856"/>
          <a:ext cx="1255447" cy="6775979"/>
        </a:xfrm>
        <a:prstGeom prst="round2SameRect">
          <a:avLst/>
        </a:prstGeom>
        <a:solidFill>
          <a:schemeClr val="accent5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100" b="1" kern="1200" dirty="0" err="1">
              <a:latin typeface="Agency FB" panose="020B0503020202020204" pitchFamily="34" charset="0"/>
            </a:rPr>
            <a:t>Pemilihan</a:t>
          </a:r>
          <a:r>
            <a:rPr lang="en-US" sz="4100" b="1" kern="1200" dirty="0">
              <a:latin typeface="Agency FB" panose="020B0503020202020204" pitchFamily="34" charset="0"/>
            </a:rPr>
            <a:t> </a:t>
          </a:r>
          <a:r>
            <a:rPr lang="en-US" sz="4100" b="1" kern="1200" dirty="0" err="1">
              <a:latin typeface="Agency FB" panose="020B0503020202020204" pitchFamily="34" charset="0"/>
            </a:rPr>
            <a:t>Intervensi</a:t>
          </a:r>
          <a:r>
            <a:rPr lang="en-US" sz="4100" b="1" kern="1200" dirty="0">
              <a:latin typeface="Agency FB" panose="020B0503020202020204" pitchFamily="34" charset="0"/>
            </a:rPr>
            <a:t> </a:t>
          </a:r>
          <a:endParaRPr lang="en-ID" sz="4100" b="1" kern="1200" dirty="0">
            <a:latin typeface="Agency FB" panose="020B0503020202020204" pitchFamily="34" charset="0"/>
          </a:endParaRPr>
        </a:p>
      </dsp:txBody>
      <dsp:txXfrm rot="-5400000">
        <a:off x="1352020" y="3545408"/>
        <a:ext cx="6714693" cy="1132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26E1FFE0-0577-4CDE-80BC-61C7AC183F09}" type="datetimeFigureOut">
              <a:rPr lang="en-ID" smtClean="0"/>
              <a:t>19/03/2024</a:t>
            </a:fld>
            <a:endParaRPr lang="en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428065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FFE0-0577-4CDE-80BC-61C7AC183F09}" type="datetimeFigureOut">
              <a:rPr lang="en-ID" smtClean="0"/>
              <a:t>19/03/2024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9251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FFE0-0577-4CDE-80BC-61C7AC183F09}" type="datetimeFigureOut">
              <a:rPr lang="en-ID" smtClean="0"/>
              <a:t>19/03/2024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9072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FFE0-0577-4CDE-80BC-61C7AC183F09}" type="datetimeFigureOut">
              <a:rPr lang="en-ID" smtClean="0"/>
              <a:t>19/03/2024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2024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6E1FFE0-0577-4CDE-80BC-61C7AC183F09}" type="datetimeFigureOut">
              <a:rPr lang="en-ID" smtClean="0"/>
              <a:t>19/03/2024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41226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FFE0-0577-4CDE-80BC-61C7AC183F09}" type="datetimeFigureOut">
              <a:rPr lang="en-ID" smtClean="0"/>
              <a:t>19/03/2024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5490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FFE0-0577-4CDE-80BC-61C7AC183F09}" type="datetimeFigureOut">
              <a:rPr lang="en-ID" smtClean="0"/>
              <a:t>19/03/2024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69852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FFE0-0577-4CDE-80BC-61C7AC183F09}" type="datetimeFigureOut">
              <a:rPr lang="en-ID" smtClean="0"/>
              <a:t>19/03/2024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5986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FFE0-0577-4CDE-80BC-61C7AC183F09}" type="datetimeFigureOut">
              <a:rPr lang="en-ID" smtClean="0"/>
              <a:t>19/03/2024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3472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FFE0-0577-4CDE-80BC-61C7AC183F09}" type="datetimeFigureOut">
              <a:rPr lang="en-ID" smtClean="0"/>
              <a:t>19/03/2024</a:t>
            </a:fld>
            <a:endParaRPr lang="en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745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26E1FFE0-0577-4CDE-80BC-61C7AC183F09}" type="datetimeFigureOut">
              <a:rPr lang="en-ID" smtClean="0"/>
              <a:t>19/03/2024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757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6E1FFE0-0577-4CDE-80BC-61C7AC183F09}" type="datetimeFigureOut">
              <a:rPr lang="en-ID" smtClean="0"/>
              <a:t>19/03/2024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3298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6C6CD-6017-B598-8308-51DC30EFDD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2560" y="1999823"/>
            <a:ext cx="9337040" cy="2590800"/>
          </a:xfrm>
          <a:solidFill>
            <a:srgbClr val="FFFF00"/>
          </a:solidFill>
        </p:spPr>
        <p:txBody>
          <a:bodyPr/>
          <a:lstStyle/>
          <a:p>
            <a:r>
              <a:rPr lang="en-US" b="1" dirty="0" err="1">
                <a:latin typeface="Agency FB" panose="020B0503020202020204" pitchFamily="34" charset="0"/>
              </a:rPr>
              <a:t>Pengenalan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dokumentasi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dengan</a:t>
            </a:r>
            <a:r>
              <a:rPr lang="en-US" b="1" dirty="0">
                <a:latin typeface="Agency FB" panose="020B0503020202020204" pitchFamily="34" charset="0"/>
              </a:rPr>
              <a:t> model </a:t>
            </a:r>
            <a:r>
              <a:rPr lang="en-US" b="1" dirty="0" err="1">
                <a:latin typeface="Agency FB" panose="020B0503020202020204" pitchFamily="34" charset="0"/>
              </a:rPr>
              <a:t>nanda</a:t>
            </a:r>
            <a:r>
              <a:rPr lang="en-US" b="1" dirty="0">
                <a:latin typeface="Agency FB" panose="020B0503020202020204" pitchFamily="34" charset="0"/>
              </a:rPr>
              <a:t>, NOC DAN NIC</a:t>
            </a:r>
            <a:endParaRPr lang="en-ID" b="1" dirty="0">
              <a:latin typeface="Agency FB" panose="020B0503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0F64B5-32EE-B584-6402-836622A8D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800" b="1" dirty="0"/>
              <a:t>Eva </a:t>
            </a:r>
            <a:r>
              <a:rPr lang="en-US" sz="2800" b="1" dirty="0" err="1"/>
              <a:t>Nurlina</a:t>
            </a:r>
            <a:r>
              <a:rPr lang="en-US" sz="2800" b="1" dirty="0"/>
              <a:t> Aprilia, M.</a:t>
            </a:r>
            <a:r>
              <a:rPr lang="en-US" sz="2800" b="1" dirty="0" err="1"/>
              <a:t>Kep</a:t>
            </a:r>
            <a:r>
              <a:rPr lang="en-US" sz="2800" b="1" dirty="0"/>
              <a:t>.,Ns.,</a:t>
            </a:r>
            <a:r>
              <a:rPr lang="en-US" sz="2800" b="1" dirty="0" err="1"/>
              <a:t>Sp.Kep.Kom</a:t>
            </a:r>
            <a:r>
              <a:rPr lang="en-US" sz="2800" b="1" dirty="0"/>
              <a:t> </a:t>
            </a:r>
            <a:endParaRPr lang="en-ID" sz="2800" b="1" dirty="0"/>
          </a:p>
        </p:txBody>
      </p:sp>
    </p:spTree>
    <p:extLst>
      <p:ext uri="{BB962C8B-B14F-4D97-AF65-F5344CB8AC3E}">
        <p14:creationId xmlns:p14="http://schemas.microsoft.com/office/powerpoint/2010/main" val="762944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66EEA-4F45-75D0-5AC0-5C0F50AC4A5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latin typeface="Agency FB" panose="020B0503020202020204" pitchFamily="34" charset="0"/>
              </a:rPr>
              <a:t>Tujuan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Diagnosa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Keperawatan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br>
              <a:rPr lang="en-US" b="1" dirty="0">
                <a:latin typeface="Agency FB" panose="020B0503020202020204" pitchFamily="34" charset="0"/>
              </a:rPr>
            </a:br>
            <a:r>
              <a:rPr lang="en-US" b="1" dirty="0" err="1">
                <a:latin typeface="Agency FB" panose="020B0503020202020204" pitchFamily="34" charset="0"/>
              </a:rPr>
              <a:t>Mengidentifikasi</a:t>
            </a:r>
            <a:r>
              <a:rPr lang="en-US" b="1" dirty="0">
                <a:latin typeface="Agency FB" panose="020B0503020202020204" pitchFamily="34" charset="0"/>
              </a:rPr>
              <a:t> : </a:t>
            </a:r>
            <a:endParaRPr lang="en-ID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F5C5B-02E0-598C-194C-264C785B0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>
                <a:latin typeface="Agency FB" panose="020B0503020202020204" pitchFamily="34" charset="0"/>
              </a:rPr>
              <a:t>Masalah di mana </a:t>
            </a:r>
            <a:r>
              <a:rPr lang="en-US" sz="2400" dirty="0" err="1">
                <a:latin typeface="Agency FB" panose="020B0503020202020204" pitchFamily="34" charset="0"/>
              </a:rPr>
              <a:t>adanya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respon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terhadap</a:t>
            </a:r>
            <a:r>
              <a:rPr lang="en-US" sz="2400" dirty="0">
                <a:latin typeface="Agency FB" panose="020B0503020202020204" pitchFamily="34" charset="0"/>
              </a:rPr>
              <a:t> status Kesehatan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penyakit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r>
              <a:rPr lang="en-US" sz="2400" dirty="0">
                <a:latin typeface="Agency FB" panose="020B0503020202020204" pitchFamily="34" charset="0"/>
              </a:rPr>
              <a:t>Faktor2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menunjang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menyebabkan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suatu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 (</a:t>
            </a:r>
            <a:r>
              <a:rPr lang="en-US" sz="2400" dirty="0" err="1">
                <a:latin typeface="Agency FB" panose="020B0503020202020204" pitchFamily="34" charset="0"/>
              </a:rPr>
              <a:t>etiologis</a:t>
            </a:r>
            <a:r>
              <a:rPr lang="en-US" sz="2400" dirty="0">
                <a:latin typeface="Agency FB" panose="020B0503020202020204" pitchFamily="34" charset="0"/>
              </a:rPr>
              <a:t>)</a:t>
            </a:r>
          </a:p>
          <a:p>
            <a:r>
              <a:rPr lang="en-US" sz="2400" dirty="0">
                <a:latin typeface="Agency FB" panose="020B0503020202020204" pitchFamily="34" charset="0"/>
              </a:rPr>
              <a:t>Kumpulan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mencegah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menyelesaikan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endParaRPr lang="en-ID" sz="2400" dirty="0">
              <a:latin typeface="Agency FB" panose="020B05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4FABDF-155B-6F10-5D6F-EEB624BBB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425704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err="1">
                <a:latin typeface="Agency FB" panose="020B0503020202020204" pitchFamily="34" charset="0"/>
              </a:rPr>
              <a:t>Untuk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latin typeface="Agency FB" panose="020B0503020202020204" pitchFamily="34" charset="0"/>
              </a:rPr>
              <a:t>memudahkan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latin typeface="Agency FB" panose="020B0503020202020204" pitchFamily="34" charset="0"/>
              </a:rPr>
              <a:t>dlm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latin typeface="Agency FB" panose="020B0503020202020204" pitchFamily="34" charset="0"/>
              </a:rPr>
              <a:t>pendokumentasian</a:t>
            </a:r>
            <a:r>
              <a:rPr lang="en-US" sz="2400" b="1" dirty="0">
                <a:latin typeface="Agency FB" panose="020B0503020202020204" pitchFamily="34" charset="0"/>
              </a:rPr>
              <a:t> proses </a:t>
            </a:r>
            <a:r>
              <a:rPr lang="en-US" sz="2400" b="1" dirty="0" err="1">
                <a:latin typeface="Agency FB" panose="020B0503020202020204" pitchFamily="34" charset="0"/>
              </a:rPr>
              <a:t>keperawatan</a:t>
            </a:r>
            <a:r>
              <a:rPr lang="en-US" sz="2400" b="1" dirty="0">
                <a:latin typeface="Agency FB" panose="020B0503020202020204" pitchFamily="34" charset="0"/>
              </a:rPr>
              <a:t>, </a:t>
            </a:r>
            <a:r>
              <a:rPr lang="en-US" sz="2400" b="1" dirty="0" err="1">
                <a:latin typeface="Agency FB" panose="020B0503020202020204" pitchFamily="34" charset="0"/>
              </a:rPr>
              <a:t>maka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latin typeface="Agency FB" panose="020B0503020202020204" pitchFamily="34" charset="0"/>
              </a:rPr>
              <a:t>harus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latin typeface="Agency FB" panose="020B0503020202020204" pitchFamily="34" charset="0"/>
              </a:rPr>
              <a:t>diketahui</a:t>
            </a:r>
            <a:r>
              <a:rPr lang="en-US" sz="2400" b="1" dirty="0">
                <a:latin typeface="Agency FB" panose="020B0503020202020204" pitchFamily="34" charset="0"/>
              </a:rPr>
              <a:t> tipe2 Diagnosis </a:t>
            </a:r>
            <a:r>
              <a:rPr lang="en-US" sz="2400" b="1" dirty="0" err="1">
                <a:latin typeface="Agency FB" panose="020B0503020202020204" pitchFamily="34" charset="0"/>
              </a:rPr>
              <a:t>keperawatan</a:t>
            </a:r>
            <a:r>
              <a:rPr lang="en-US" sz="2400" b="1" dirty="0">
                <a:latin typeface="Agency FB" panose="020B0503020202020204" pitchFamily="34" charset="0"/>
              </a:rPr>
              <a:t> : </a:t>
            </a:r>
          </a:p>
          <a:p>
            <a:pPr marL="342900" indent="-342900">
              <a:buAutoNum type="arabicPeriod"/>
            </a:pP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Diagnosis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actual </a:t>
            </a:r>
          </a:p>
          <a:p>
            <a:pPr marL="342900" indent="-342900">
              <a:buAutoNum type="arabicPeriod"/>
            </a:pP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Diagnosis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risiko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risiko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tinggi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Diagnosis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kemungkinan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Diagnosis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sejahtera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Diagnosis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sindrom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endParaRPr lang="en-ID" sz="24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169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54B44-A050-4B7D-1CEB-E9BD6C5876F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US" b="1" dirty="0">
                <a:latin typeface="Agency FB" panose="020B0503020202020204" pitchFamily="34" charset="0"/>
              </a:rPr>
              <a:t>Diagnosis </a:t>
            </a:r>
            <a:r>
              <a:rPr lang="en-US" b="1" dirty="0" err="1">
                <a:latin typeface="Agency FB" panose="020B0503020202020204" pitchFamily="34" charset="0"/>
              </a:rPr>
              <a:t>Keperawatan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Aktual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endParaRPr lang="en-ID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23634-4007-EFA2-C6A6-1EC410C6A6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Memiliki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4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Komponen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yaitu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: 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Agency FB" panose="020B0503020202020204" pitchFamily="34" charset="0"/>
              </a:rPr>
              <a:t>Label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meruoakan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deskripsi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ttg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definisi</a:t>
            </a:r>
            <a:r>
              <a:rPr lang="en-US" sz="2400" dirty="0">
                <a:latin typeface="Agency FB" panose="020B0503020202020204" pitchFamily="34" charset="0"/>
              </a:rPr>
              <a:t> diagnose dan Batasan </a:t>
            </a:r>
            <a:r>
              <a:rPr lang="en-US" sz="2400" dirty="0" err="1">
                <a:latin typeface="Agency FB" panose="020B0503020202020204" pitchFamily="34" charset="0"/>
              </a:rPr>
              <a:t>karakteristik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400" dirty="0" err="1">
                <a:latin typeface="Agency FB" panose="020B0503020202020204" pitchFamily="34" charset="0"/>
              </a:rPr>
              <a:t>Definisi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merupakan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penekanan</a:t>
            </a:r>
            <a:r>
              <a:rPr lang="en-US" sz="2400" dirty="0">
                <a:latin typeface="Agency FB" panose="020B0503020202020204" pitchFamily="34" charset="0"/>
              </a:rPr>
              <a:t> pada </a:t>
            </a:r>
            <a:r>
              <a:rPr lang="en-US" sz="2400" dirty="0" err="1">
                <a:latin typeface="Agency FB" panose="020B0503020202020204" pitchFamily="34" charset="0"/>
              </a:rPr>
              <a:t>kejelasan</a:t>
            </a:r>
            <a:r>
              <a:rPr lang="en-US" sz="2400" dirty="0">
                <a:latin typeface="Agency FB" panose="020B0503020202020204" pitchFamily="34" charset="0"/>
              </a:rPr>
              <a:t>, arti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tepat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diagnose 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Agency FB" panose="020B0503020202020204" pitchFamily="34" charset="0"/>
              </a:rPr>
              <a:t>Batasan </a:t>
            </a:r>
            <a:r>
              <a:rPr lang="en-US" sz="2400" dirty="0" err="1">
                <a:latin typeface="Agency FB" panose="020B0503020202020204" pitchFamily="34" charset="0"/>
              </a:rPr>
              <a:t>karakteristik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menentukan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karakteristik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mengacu</a:t>
            </a:r>
            <a:r>
              <a:rPr lang="en-US" sz="2400" dirty="0">
                <a:latin typeface="Agency FB" panose="020B0503020202020204" pitchFamily="34" charset="0"/>
              </a:rPr>
              <a:t> pada </a:t>
            </a:r>
            <a:r>
              <a:rPr lang="en-US" sz="2400" dirty="0" err="1">
                <a:latin typeface="Agency FB" panose="020B0503020202020204" pitchFamily="34" charset="0"/>
              </a:rPr>
              <a:t>petunjuk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klinis</a:t>
            </a:r>
            <a:r>
              <a:rPr lang="en-US" sz="2400" dirty="0">
                <a:latin typeface="Agency FB" panose="020B0503020202020204" pitchFamily="34" charset="0"/>
              </a:rPr>
              <a:t>, </a:t>
            </a:r>
            <a:r>
              <a:rPr lang="en-US" sz="2400" dirty="0" err="1">
                <a:latin typeface="Agency FB" panose="020B0503020202020204" pitchFamily="34" charset="0"/>
              </a:rPr>
              <a:t>tanda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subjektif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objektif</a:t>
            </a:r>
            <a:endParaRPr lang="en-ID" sz="2400" dirty="0">
              <a:latin typeface="Agency FB" panose="020B05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C064C9-A338-40D3-E074-C697E82D4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4338320"/>
          </a:xfrm>
          <a:solidFill>
            <a:srgbClr val="FFC000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4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  <a:r>
              <a:rPr lang="en-US" sz="2400" dirty="0" err="1">
                <a:latin typeface="Agency FB" panose="020B0503020202020204" pitchFamily="34" charset="0"/>
              </a:rPr>
              <a:t>Faktor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berhubungan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merupakan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etiologi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factor </a:t>
            </a:r>
            <a:r>
              <a:rPr lang="en-US" sz="2400" dirty="0" err="1">
                <a:latin typeface="Agency FB" panose="020B0503020202020204" pitchFamily="34" charset="0"/>
              </a:rPr>
              <a:t>penunjang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  <a:r>
              <a:rPr lang="en-US" sz="2400" dirty="0" err="1">
                <a:latin typeface="Agency FB" panose="020B0503020202020204" pitchFamily="34" charset="0"/>
              </a:rPr>
              <a:t>Faktor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ini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dpt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mempengaruhi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perubahan</a:t>
            </a:r>
            <a:r>
              <a:rPr lang="en-US" sz="2400" dirty="0">
                <a:latin typeface="Agency FB" panose="020B0503020202020204" pitchFamily="34" charset="0"/>
              </a:rPr>
              <a:t> status Kesehatan. </a:t>
            </a:r>
          </a:p>
          <a:p>
            <a:pPr marL="0" indent="0">
              <a:buNone/>
            </a:pP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Faktor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yg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berhubungan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terdiri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dari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4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komponen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,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yaitu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: </a:t>
            </a:r>
          </a:p>
          <a:p>
            <a:pPr marL="342900" indent="-342900">
              <a:buAutoNum type="arabicPeriod"/>
            </a:pPr>
            <a:r>
              <a:rPr lang="en-US" sz="2400" dirty="0" err="1">
                <a:latin typeface="Agency FB" panose="020B0503020202020204" pitchFamily="34" charset="0"/>
              </a:rPr>
              <a:t>Patofosiologi</a:t>
            </a:r>
            <a:r>
              <a:rPr lang="en-US" sz="2400" dirty="0">
                <a:latin typeface="Agency FB" panose="020B0503020202020204" pitchFamily="34" charset="0"/>
              </a:rPr>
              <a:t> (</a:t>
            </a:r>
            <a:r>
              <a:rPr lang="en-US" sz="2400" dirty="0" err="1">
                <a:latin typeface="Agency FB" panose="020B0503020202020204" pitchFamily="34" charset="0"/>
              </a:rPr>
              <a:t>biologis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psikologis</a:t>
            </a:r>
            <a:r>
              <a:rPr lang="en-US" sz="2400" dirty="0">
                <a:latin typeface="Agency FB" panose="020B0503020202020204" pitchFamily="34" charset="0"/>
              </a:rPr>
              <a:t>)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Agency FB" panose="020B0503020202020204" pitchFamily="34" charset="0"/>
              </a:rPr>
              <a:t>Tindakan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berhubungan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400" dirty="0" err="1">
                <a:latin typeface="Agency FB" panose="020B0503020202020204" pitchFamily="34" charset="0"/>
              </a:rPr>
              <a:t>Situasional</a:t>
            </a:r>
            <a:r>
              <a:rPr lang="en-US" sz="2400" dirty="0">
                <a:latin typeface="Agency FB" panose="020B0503020202020204" pitchFamily="34" charset="0"/>
              </a:rPr>
              <a:t> (</a:t>
            </a:r>
            <a:r>
              <a:rPr lang="en-US" sz="2400" dirty="0" err="1">
                <a:latin typeface="Agency FB" panose="020B0503020202020204" pitchFamily="34" charset="0"/>
              </a:rPr>
              <a:t>Lingkungan</a:t>
            </a:r>
            <a:r>
              <a:rPr lang="en-US" sz="2400" dirty="0">
                <a:latin typeface="Agency FB" panose="020B0503020202020204" pitchFamily="34" charset="0"/>
              </a:rPr>
              <a:t>, personal)</a:t>
            </a:r>
          </a:p>
          <a:p>
            <a:pPr marL="342900" indent="-342900">
              <a:buAutoNum type="arabicPeriod"/>
            </a:pPr>
            <a:r>
              <a:rPr lang="en-US" sz="2400" dirty="0" err="1">
                <a:latin typeface="Agency FB" panose="020B0503020202020204" pitchFamily="34" charset="0"/>
              </a:rPr>
              <a:t>Maturasional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Penulisan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rumusan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ini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adalah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PES (Problem +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Etilogi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+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Simtom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)</a:t>
            </a:r>
            <a:endParaRPr lang="en-ID" sz="2400" b="1" dirty="0">
              <a:highlight>
                <a:srgbClr val="00FF00"/>
              </a:highlight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635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90682-71DB-ADB6-611F-C356766CC8E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gency FB" panose="020B0503020202020204" pitchFamily="34" charset="0"/>
              </a:rPr>
              <a:t>Diagnosis </a:t>
            </a:r>
            <a:r>
              <a:rPr lang="en-US" b="1" dirty="0" err="1">
                <a:latin typeface="Agency FB" panose="020B0503020202020204" pitchFamily="34" charset="0"/>
              </a:rPr>
              <a:t>Keperawatan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Risiko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br>
              <a:rPr lang="en-US" b="1" dirty="0">
                <a:latin typeface="Agency FB" panose="020B0503020202020204" pitchFamily="34" charset="0"/>
              </a:rPr>
            </a:br>
            <a:r>
              <a:rPr lang="en-US" b="1" dirty="0">
                <a:latin typeface="Agency FB" panose="020B0503020202020204" pitchFamily="34" charset="0"/>
              </a:rPr>
              <a:t>dan </a:t>
            </a:r>
            <a:r>
              <a:rPr lang="en-US" b="1" dirty="0" err="1">
                <a:latin typeface="Agency FB" panose="020B0503020202020204" pitchFamily="34" charset="0"/>
              </a:rPr>
              <a:t>Risiko</a:t>
            </a:r>
            <a:r>
              <a:rPr lang="en-US" b="1" dirty="0">
                <a:latin typeface="Agency FB" panose="020B0503020202020204" pitchFamily="34" charset="0"/>
              </a:rPr>
              <a:t> Tinggi </a:t>
            </a:r>
            <a:endParaRPr lang="en-ID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99EC8-EA29-021E-8C32-4AC33CF61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 err="1">
                <a:latin typeface="Agency FB" panose="020B0503020202020204" pitchFamily="34" charset="0"/>
              </a:rPr>
              <a:t>Merupakan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keputusan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klinis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keluarga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atau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komunitas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sangat </a:t>
            </a:r>
            <a:r>
              <a:rPr lang="en-US" sz="2800" dirty="0" err="1">
                <a:latin typeface="Agency FB" panose="020B0503020202020204" pitchFamily="34" charset="0"/>
              </a:rPr>
              <a:t>rentan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mengalami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dibandingkan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individu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atau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kelompok</a:t>
            </a:r>
            <a:r>
              <a:rPr lang="en-US" sz="2800" dirty="0">
                <a:latin typeface="Agency FB" panose="020B0503020202020204" pitchFamily="34" charset="0"/>
              </a:rPr>
              <a:t> lain pada </a:t>
            </a:r>
            <a:r>
              <a:rPr lang="en-US" sz="2800" dirty="0" err="1">
                <a:latin typeface="Agency FB" panose="020B0503020202020204" pitchFamily="34" charset="0"/>
              </a:rPr>
              <a:t>situasi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sama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atau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hampir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sama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A046BD-33EE-FC0C-D7D7-6E274409D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437896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2400" dirty="0">
                <a:latin typeface="Agency FB" panose="020B0503020202020204" pitchFamily="34" charset="0"/>
              </a:rPr>
              <a:t>Diagnosis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ini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mengganti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istilah</a:t>
            </a:r>
            <a:r>
              <a:rPr lang="en-US" sz="2400" dirty="0">
                <a:latin typeface="Agency FB" panose="020B0503020202020204" pitchFamily="34" charset="0"/>
              </a:rPr>
              <a:t> diagnose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potensial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dgn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menggunakan</a:t>
            </a:r>
            <a:r>
              <a:rPr lang="en-US" sz="2400" dirty="0">
                <a:latin typeface="Agency FB" panose="020B0503020202020204" pitchFamily="34" charset="0"/>
              </a:rPr>
              <a:t> “</a:t>
            </a:r>
            <a:r>
              <a:rPr lang="en-US" sz="2400" dirty="0" err="1">
                <a:latin typeface="Agency FB" panose="020B0503020202020204" pitchFamily="34" charset="0"/>
              </a:rPr>
              <a:t>risiko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terhadap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risiko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tinggi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terhadap</a:t>
            </a:r>
            <a:r>
              <a:rPr lang="en-US" sz="2400" dirty="0">
                <a:latin typeface="Agency FB" panose="020B0503020202020204" pitchFamily="34" charset="0"/>
              </a:rPr>
              <a:t>”</a:t>
            </a:r>
          </a:p>
          <a:p>
            <a:r>
              <a:rPr lang="en-US" sz="2400" dirty="0" err="1">
                <a:latin typeface="Agency FB" panose="020B0503020202020204" pitchFamily="34" charset="0"/>
              </a:rPr>
              <a:t>Validasi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menunjang</a:t>
            </a:r>
            <a:r>
              <a:rPr lang="en-US" sz="2400" dirty="0">
                <a:latin typeface="Agency FB" panose="020B0503020202020204" pitchFamily="34" charset="0"/>
              </a:rPr>
              <a:t> diagnose </a:t>
            </a:r>
            <a:r>
              <a:rPr lang="en-US" sz="2400" dirty="0" err="1">
                <a:latin typeface="Agency FB" panose="020B0503020202020204" pitchFamily="34" charset="0"/>
              </a:rPr>
              <a:t>risiko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tinggi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adalah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faktir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risiko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memperlihatkan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keadaan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dimana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kerentanan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meningkat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terhadap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kelompok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tidak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menggunakan</a:t>
            </a:r>
            <a:r>
              <a:rPr lang="en-US" sz="2400" dirty="0">
                <a:latin typeface="Agency FB" panose="020B0503020202020204" pitchFamily="34" charset="0"/>
              </a:rPr>
              <a:t> Batasan </a:t>
            </a:r>
            <a:r>
              <a:rPr lang="en-US" sz="2400" dirty="0" err="1">
                <a:latin typeface="Agency FB" panose="020B0503020202020204" pitchFamily="34" charset="0"/>
              </a:rPr>
              <a:t>karakteristik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Penulisan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rumusan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diagnose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risiko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tinggi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adalah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PE (Problem +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Etiologi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)</a:t>
            </a:r>
            <a:endParaRPr lang="en-ID" sz="2400" dirty="0">
              <a:highlight>
                <a:srgbClr val="00FF00"/>
              </a:highlight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36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D0FA0-3C88-22F4-E2C6-30F05A90C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524000"/>
            <a:ext cx="4754880" cy="119041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3200" b="1" dirty="0" err="1">
                <a:solidFill>
                  <a:schemeClr val="tx1"/>
                </a:solidFill>
                <a:latin typeface="Agency FB" panose="020B0503020202020204" pitchFamily="34" charset="0"/>
              </a:rPr>
              <a:t>Diagnosa</a:t>
            </a:r>
            <a:r>
              <a:rPr lang="en-US" sz="3200" b="1" dirty="0">
                <a:solidFill>
                  <a:schemeClr val="tx1"/>
                </a:solidFill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gency FB" panose="020B0503020202020204" pitchFamily="34" charset="0"/>
              </a:rPr>
              <a:t>Keperawatan</a:t>
            </a:r>
            <a:r>
              <a:rPr lang="en-US" sz="3200" b="1" dirty="0">
                <a:solidFill>
                  <a:schemeClr val="tx1"/>
                </a:solidFill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gency FB" panose="020B0503020202020204" pitchFamily="34" charset="0"/>
              </a:rPr>
              <a:t>Kemungkinan</a:t>
            </a:r>
            <a:r>
              <a:rPr lang="en-US" sz="3200" b="1" dirty="0">
                <a:solidFill>
                  <a:schemeClr val="tx1"/>
                </a:solidFill>
                <a:latin typeface="Agency FB" panose="020B0503020202020204" pitchFamily="34" charset="0"/>
              </a:rPr>
              <a:t> </a:t>
            </a:r>
            <a:endParaRPr lang="en-ID" sz="3200" b="1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88CED-9C54-C89D-3CA1-319E4D5C3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err="1">
                <a:latin typeface="Agency FB" panose="020B0503020202020204" pitchFamily="34" charset="0"/>
              </a:rPr>
              <a:t>Pernyataan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tentang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masalah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yg</a:t>
            </a:r>
            <a:r>
              <a:rPr lang="en-US" sz="3200" dirty="0">
                <a:latin typeface="Agency FB" panose="020B0503020202020204" pitchFamily="34" charset="0"/>
              </a:rPr>
              <a:t> di </a:t>
            </a:r>
            <a:r>
              <a:rPr lang="en-US" sz="3200" dirty="0" err="1">
                <a:latin typeface="Agency FB" panose="020B0503020202020204" pitchFamily="34" charset="0"/>
              </a:rPr>
              <a:t>duga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masih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memerlukan</a:t>
            </a:r>
            <a:r>
              <a:rPr lang="en-US" sz="3200" dirty="0">
                <a:latin typeface="Agency FB" panose="020B0503020202020204" pitchFamily="34" charset="0"/>
              </a:rPr>
              <a:t> data </a:t>
            </a:r>
            <a:r>
              <a:rPr lang="en-US" sz="3200" dirty="0" err="1">
                <a:latin typeface="Agency FB" panose="020B0503020202020204" pitchFamily="34" charset="0"/>
              </a:rPr>
              <a:t>tambahan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dgn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harapan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masih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diperlukan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utk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memastikan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adanya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tanda</a:t>
            </a:r>
            <a:r>
              <a:rPr lang="en-US" sz="3200" dirty="0">
                <a:latin typeface="Agency FB" panose="020B0503020202020204" pitchFamily="34" charset="0"/>
              </a:rPr>
              <a:t> dan </a:t>
            </a:r>
            <a:r>
              <a:rPr lang="en-US" sz="3200" dirty="0" err="1">
                <a:latin typeface="Agency FB" panose="020B0503020202020204" pitchFamily="34" charset="0"/>
              </a:rPr>
              <a:t>gejala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utama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adanya</a:t>
            </a:r>
            <a:r>
              <a:rPr lang="en-US" sz="3200" dirty="0">
                <a:latin typeface="Agency FB" panose="020B0503020202020204" pitchFamily="34" charset="0"/>
              </a:rPr>
              <a:t> factor </a:t>
            </a:r>
            <a:r>
              <a:rPr lang="en-US" sz="3200" dirty="0" err="1">
                <a:latin typeface="Agency FB" panose="020B0503020202020204" pitchFamily="34" charset="0"/>
              </a:rPr>
              <a:t>risiko</a:t>
            </a:r>
            <a:endParaRPr lang="en-ID" sz="3200" dirty="0">
              <a:latin typeface="Agency FB" panose="020B0503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22DCB-5A4D-A501-AE31-CDA46FE462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73368" y="1524000"/>
            <a:ext cx="4754880" cy="119041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200" b="1" dirty="0" err="1">
                <a:solidFill>
                  <a:schemeClr val="tx1"/>
                </a:solidFill>
                <a:latin typeface="Agency FB" panose="020B0503020202020204" pitchFamily="34" charset="0"/>
              </a:rPr>
              <a:t>Diagnosa</a:t>
            </a:r>
            <a:r>
              <a:rPr lang="en-US" sz="3200" b="1" dirty="0">
                <a:solidFill>
                  <a:schemeClr val="tx1"/>
                </a:solidFill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gency FB" panose="020B0503020202020204" pitchFamily="34" charset="0"/>
              </a:rPr>
              <a:t>Keperawatan</a:t>
            </a:r>
            <a:r>
              <a:rPr lang="en-US" sz="3200" b="1" dirty="0">
                <a:solidFill>
                  <a:schemeClr val="tx1"/>
                </a:solidFill>
                <a:latin typeface="Agency FB" panose="020B0503020202020204" pitchFamily="34" charset="0"/>
              </a:rPr>
              <a:t> Sejahtera </a:t>
            </a:r>
            <a:endParaRPr lang="en-ID" sz="3200" b="1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46521A-E061-57DB-BC65-A5C9F95008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err="1">
                <a:latin typeface="Agency FB" panose="020B0503020202020204" pitchFamily="34" charset="0"/>
              </a:rPr>
              <a:t>Ketentuan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klinis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mengenai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individu</a:t>
            </a:r>
            <a:r>
              <a:rPr lang="en-US" sz="2400" dirty="0">
                <a:latin typeface="Agency FB" panose="020B0503020202020204" pitchFamily="34" charset="0"/>
              </a:rPr>
              <a:t>, </a:t>
            </a:r>
            <a:r>
              <a:rPr lang="en-US" sz="2400" dirty="0" err="1">
                <a:latin typeface="Agency FB" panose="020B0503020202020204" pitchFamily="34" charset="0"/>
              </a:rPr>
              <a:t>kelompok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masyarakat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dlm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transisi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dari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tingkat</a:t>
            </a:r>
            <a:r>
              <a:rPr lang="en-US" sz="2400" dirty="0">
                <a:latin typeface="Agency FB" panose="020B0503020202020204" pitchFamily="34" charset="0"/>
              </a:rPr>
              <a:t> Kesehatan </a:t>
            </a:r>
            <a:r>
              <a:rPr lang="en-US" sz="2400" dirty="0" err="1">
                <a:latin typeface="Agency FB" panose="020B0503020202020204" pitchFamily="34" charset="0"/>
              </a:rPr>
              <a:t>khusus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tingkat</a:t>
            </a:r>
            <a:r>
              <a:rPr lang="en-US" sz="2400" dirty="0">
                <a:latin typeface="Agency FB" panose="020B0503020202020204" pitchFamily="34" charset="0"/>
              </a:rPr>
              <a:t> Kesehatan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lebih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tinggi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400" dirty="0">
                <a:latin typeface="Agency FB" panose="020B0503020202020204" pitchFamily="34" charset="0"/>
              </a:rPr>
              <a:t>Cara </a:t>
            </a:r>
            <a:r>
              <a:rPr lang="en-US" sz="2400" dirty="0" err="1">
                <a:latin typeface="Agency FB" panose="020B0503020202020204" pitchFamily="34" charset="0"/>
              </a:rPr>
              <a:t>pembuatan</a:t>
            </a:r>
            <a:r>
              <a:rPr lang="en-US" sz="2400" dirty="0">
                <a:latin typeface="Agency FB" panose="020B0503020202020204" pitchFamily="34" charset="0"/>
              </a:rPr>
              <a:t> diagnosis </a:t>
            </a:r>
            <a:r>
              <a:rPr lang="en-US" sz="2400" dirty="0" err="1">
                <a:latin typeface="Agency FB" panose="020B0503020202020204" pitchFamily="34" charset="0"/>
              </a:rPr>
              <a:t>ini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menggabungkan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pernyataan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fungsi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positif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dlm</a:t>
            </a:r>
            <a:r>
              <a:rPr lang="en-US" sz="2400" dirty="0">
                <a:latin typeface="Agency FB" panose="020B0503020202020204" pitchFamily="34" charset="0"/>
              </a:rPr>
              <a:t> masing2 </a:t>
            </a:r>
            <a:r>
              <a:rPr lang="en-US" sz="2400" dirty="0" err="1">
                <a:latin typeface="Agency FB" panose="020B0503020202020204" pitchFamily="34" charset="0"/>
              </a:rPr>
              <a:t>pola</a:t>
            </a:r>
            <a:r>
              <a:rPr lang="en-US" sz="2400" dirty="0">
                <a:latin typeface="Agency FB" panose="020B0503020202020204" pitchFamily="34" charset="0"/>
              </a:rPr>
              <a:t> Kesehatan </a:t>
            </a:r>
            <a:r>
              <a:rPr lang="en-US" sz="2400" dirty="0" err="1">
                <a:latin typeface="Agency FB" panose="020B0503020202020204" pitchFamily="34" charset="0"/>
              </a:rPr>
              <a:t>fungsional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sbg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alat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pengkajian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di </a:t>
            </a:r>
            <a:r>
              <a:rPr lang="en-US" sz="2400" dirty="0" err="1">
                <a:latin typeface="Agency FB" panose="020B0503020202020204" pitchFamily="34" charset="0"/>
              </a:rPr>
              <a:t>sahkan</a:t>
            </a:r>
            <a:endParaRPr lang="en-ID" sz="24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607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27691-4E96-A19E-A3AF-7B0C0C6CB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Agency FB" panose="020B0503020202020204" pitchFamily="34" charset="0"/>
              </a:rPr>
              <a:t>Diagnosis </a:t>
            </a:r>
            <a:r>
              <a:rPr lang="en-US" sz="3200" b="1" dirty="0" err="1">
                <a:solidFill>
                  <a:schemeClr val="tx1"/>
                </a:solidFill>
                <a:latin typeface="Agency FB" panose="020B0503020202020204" pitchFamily="34" charset="0"/>
              </a:rPr>
              <a:t>Keperawatan</a:t>
            </a:r>
            <a:r>
              <a:rPr lang="en-US" sz="3200" b="1" dirty="0">
                <a:solidFill>
                  <a:schemeClr val="tx1"/>
                </a:solidFill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gency FB" panose="020B0503020202020204" pitchFamily="34" charset="0"/>
              </a:rPr>
              <a:t>Sindrom</a:t>
            </a:r>
            <a:r>
              <a:rPr lang="en-US" sz="3200" b="1" dirty="0">
                <a:solidFill>
                  <a:schemeClr val="tx1"/>
                </a:solidFill>
                <a:latin typeface="Agency FB" panose="020B0503020202020204" pitchFamily="34" charset="0"/>
              </a:rPr>
              <a:t> </a:t>
            </a:r>
            <a:endParaRPr lang="en-ID" sz="3200" b="1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C3760-CD0D-E3EE-C361-1E87E2028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5026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3200" dirty="0" err="1">
                <a:latin typeface="Agency FB" panose="020B0503020202020204" pitchFamily="34" charset="0"/>
              </a:rPr>
              <a:t>Merupakan</a:t>
            </a:r>
            <a:r>
              <a:rPr lang="en-US" sz="3200" dirty="0">
                <a:latin typeface="Agency FB" panose="020B0503020202020204" pitchFamily="34" charset="0"/>
              </a:rPr>
              <a:t> diagnosis </a:t>
            </a:r>
            <a:r>
              <a:rPr lang="en-US" sz="3200" dirty="0" err="1">
                <a:latin typeface="Agency FB" panose="020B0503020202020204" pitchFamily="34" charset="0"/>
              </a:rPr>
              <a:t>keperawatan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yg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terdiri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dari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sekelompok</a:t>
            </a:r>
            <a:r>
              <a:rPr lang="en-US" sz="3200" dirty="0">
                <a:latin typeface="Agency FB" panose="020B0503020202020204" pitchFamily="34" charset="0"/>
              </a:rPr>
              <a:t> diagnose </a:t>
            </a:r>
            <a:r>
              <a:rPr lang="en-US" sz="3200" dirty="0" err="1">
                <a:latin typeface="Agency FB" panose="020B0503020202020204" pitchFamily="34" charset="0"/>
              </a:rPr>
              <a:t>keperawatan</a:t>
            </a:r>
            <a:r>
              <a:rPr lang="en-US" sz="3200" dirty="0">
                <a:latin typeface="Agency FB" panose="020B0503020202020204" pitchFamily="34" charset="0"/>
              </a:rPr>
              <a:t> actual </a:t>
            </a:r>
            <a:r>
              <a:rPr lang="en-US" sz="3200" dirty="0" err="1">
                <a:latin typeface="Agency FB" panose="020B0503020202020204" pitchFamily="34" charset="0"/>
              </a:rPr>
              <a:t>atau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risiko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tinggi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yg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diduga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akan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muncul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karena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suatu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kejaidan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atau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situasi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tertentu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endParaRPr lang="en-ID" sz="3200" dirty="0">
              <a:latin typeface="Agency FB" panose="020B0503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DBEF26-A070-365A-D218-F1D78796135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52092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7F6B33A-E0F8-E6B5-6194-1E36D6BE7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2519680"/>
            <a:ext cx="9070848" cy="2619583"/>
          </a:xfrm>
          <a:solidFill>
            <a:srgbClr val="FFFF00"/>
          </a:solidFill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4000" b="1" dirty="0" err="1">
                <a:latin typeface="Agency FB" panose="020B0503020202020204" pitchFamily="34" charset="0"/>
              </a:rPr>
              <a:t>Metode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Dokumentasi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Diagnosa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Keperawatan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endParaRPr lang="en-ID" sz="40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783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AF0F1-293A-2310-E085-A6B7F7EA33C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4000" b="1" dirty="0" err="1">
                <a:latin typeface="Agency FB" panose="020B0503020202020204" pitchFamily="34" charset="0"/>
              </a:rPr>
              <a:t>Dalam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melakukan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pencatatan</a:t>
            </a:r>
            <a:r>
              <a:rPr lang="en-US" sz="4000" b="1" dirty="0">
                <a:latin typeface="Agency FB" panose="020B0503020202020204" pitchFamily="34" charset="0"/>
              </a:rPr>
              <a:t> diagnose </a:t>
            </a:r>
            <a:r>
              <a:rPr lang="en-US" sz="4000" b="1" dirty="0" err="1">
                <a:latin typeface="Agency FB" panose="020B0503020202020204" pitchFamily="34" charset="0"/>
              </a:rPr>
              <a:t>keperawatan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digunakan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pedoman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dokumentasi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yaitu</a:t>
            </a:r>
            <a:r>
              <a:rPr lang="en-US" sz="4000" b="1" dirty="0">
                <a:latin typeface="Agency FB" panose="020B0503020202020204" pitchFamily="34" charset="0"/>
              </a:rPr>
              <a:t> : </a:t>
            </a:r>
            <a:endParaRPr lang="en-ID" sz="4000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30388-80DD-AC53-AECF-D66BBDF6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40944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800" dirty="0" err="1">
                <a:latin typeface="Agency FB" panose="020B0503020202020204" pitchFamily="34" charset="0"/>
              </a:rPr>
              <a:t>Gunakan</a:t>
            </a:r>
            <a:r>
              <a:rPr lang="en-US" sz="2800" dirty="0">
                <a:latin typeface="Agency FB" panose="020B0503020202020204" pitchFamily="34" charset="0"/>
              </a:rPr>
              <a:t> format PES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semua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 actual dan PE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risiko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Catat</a:t>
            </a:r>
            <a:r>
              <a:rPr lang="en-US" sz="2800" dirty="0">
                <a:latin typeface="Agency FB" panose="020B0503020202020204" pitchFamily="34" charset="0"/>
              </a:rPr>
              <a:t> diagnose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risiko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risiko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tinggi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dalam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atau</a:t>
            </a:r>
            <a:r>
              <a:rPr lang="en-US" sz="2800" dirty="0">
                <a:latin typeface="Agency FB" panose="020B0503020202020204" pitchFamily="34" charset="0"/>
              </a:rPr>
              <a:t> format diagnose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Gunakan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istilah</a:t>
            </a:r>
            <a:r>
              <a:rPr lang="en-US" sz="2800" dirty="0">
                <a:latin typeface="Agency FB" panose="020B0503020202020204" pitchFamily="34" charset="0"/>
              </a:rPr>
              <a:t> diagnose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dibuat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dari</a:t>
            </a:r>
            <a:r>
              <a:rPr lang="en-US" sz="2800" dirty="0">
                <a:latin typeface="Agency FB" panose="020B0503020202020204" pitchFamily="34" charset="0"/>
              </a:rPr>
              <a:t> daftar NANDA, </a:t>
            </a:r>
            <a:r>
              <a:rPr lang="en-US" sz="2800" dirty="0" err="1">
                <a:latin typeface="Agency FB" panose="020B0503020202020204" pitchFamily="34" charset="0"/>
              </a:rPr>
              <a:t>dll</a:t>
            </a:r>
            <a:endParaRPr lang="en-US" sz="2800" dirty="0">
              <a:latin typeface="Agency FB" panose="020B0503020202020204" pitchFamily="34" charset="0"/>
            </a:endParaRPr>
          </a:p>
          <a:p>
            <a:r>
              <a:rPr lang="en-US" sz="2800" dirty="0" err="1">
                <a:latin typeface="Agency FB" panose="020B0503020202020204" pitchFamily="34" charset="0"/>
              </a:rPr>
              <a:t>Mulai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pernyataan</a:t>
            </a:r>
            <a:r>
              <a:rPr lang="en-US" sz="2800" dirty="0">
                <a:latin typeface="Agency FB" panose="020B0503020202020204" pitchFamily="34" charset="0"/>
              </a:rPr>
              <a:t> diagnose </a:t>
            </a:r>
            <a:r>
              <a:rPr lang="en-US" sz="2800" dirty="0" err="1">
                <a:latin typeface="Agency FB" panose="020B0503020202020204" pitchFamily="34" charset="0"/>
              </a:rPr>
              <a:t>keperaeatan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mengidentifikasi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informasi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tentang</a:t>
            </a:r>
            <a:r>
              <a:rPr lang="en-US" sz="2800" dirty="0">
                <a:latin typeface="Agency FB" panose="020B0503020202020204" pitchFamily="34" charset="0"/>
              </a:rPr>
              <a:t> data </a:t>
            </a:r>
            <a:r>
              <a:rPr lang="en-US" sz="2800" dirty="0" err="1">
                <a:latin typeface="Agency FB" panose="020B0503020202020204" pitchFamily="34" charset="0"/>
              </a:rPr>
              <a:t>untuk</a:t>
            </a:r>
            <a:r>
              <a:rPr lang="en-US" sz="2800" dirty="0">
                <a:latin typeface="Agency FB" panose="020B0503020202020204" pitchFamily="34" charset="0"/>
              </a:rPr>
              <a:t> diagnose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r>
              <a:rPr lang="en-US" sz="2800" dirty="0">
                <a:latin typeface="Agency FB" panose="020B0503020202020204" pitchFamily="34" charset="0"/>
              </a:rPr>
              <a:t>Masukkan </a:t>
            </a:r>
            <a:r>
              <a:rPr lang="en-US" sz="2800" dirty="0" err="1">
                <a:latin typeface="Agency FB" panose="020B0503020202020204" pitchFamily="34" charset="0"/>
              </a:rPr>
              <a:t>pernyataan</a:t>
            </a:r>
            <a:r>
              <a:rPr lang="en-US" sz="2800" dirty="0">
                <a:latin typeface="Agency FB" panose="020B0503020202020204" pitchFamily="34" charset="0"/>
              </a:rPr>
              <a:t> diagnose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ketika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menemukan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Gunakan</a:t>
            </a:r>
            <a:r>
              <a:rPr lang="en-US" sz="2800" dirty="0">
                <a:latin typeface="Agency FB" panose="020B0503020202020204" pitchFamily="34" charset="0"/>
              </a:rPr>
              <a:t> diagnose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sbg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pedoman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pengkajian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perencanaan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implementasi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evaluasi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endParaRPr lang="en-ID" sz="28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411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1402BF5-2A79-37D1-CBD0-1BD52BDD9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2265680"/>
            <a:ext cx="9070848" cy="2873583"/>
          </a:xfrm>
          <a:solidFill>
            <a:srgbClr val="FFFF00"/>
          </a:solidFill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4000" b="1" dirty="0" err="1">
                <a:latin typeface="Agency FB" panose="020B0503020202020204" pitchFamily="34" charset="0"/>
              </a:rPr>
              <a:t>Komponen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Diagnosa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Keperawatan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endParaRPr lang="en-ID" sz="40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90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59A45-42C7-D7A1-C22B-04625764C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35280"/>
            <a:ext cx="10058400" cy="69088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latin typeface="Agency FB" panose="020B0503020202020204" pitchFamily="34" charset="0"/>
              </a:rPr>
              <a:t>Problem (Masalah)</a:t>
            </a:r>
            <a:endParaRPr lang="en-ID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BA0D3-77D4-9E6E-01D3-0A0E3F2D8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026160"/>
            <a:ext cx="10058400" cy="549656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2400" dirty="0" err="1">
                <a:latin typeface="Agency FB" panose="020B0503020202020204" pitchFamily="34" charset="0"/>
              </a:rPr>
              <a:t>Tujuan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penulisan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pernyataan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adalah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menjelaskan</a:t>
            </a:r>
            <a:r>
              <a:rPr lang="en-US" sz="2400" dirty="0">
                <a:latin typeface="Agency FB" panose="020B0503020202020204" pitchFamily="34" charset="0"/>
              </a:rPr>
              <a:t> status Kesehatan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 Kesehatan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secara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jelas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sesingkat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mungkin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400" dirty="0">
                <a:latin typeface="Agency FB" panose="020B0503020202020204" pitchFamily="34" charset="0"/>
              </a:rPr>
              <a:t>Pada </a:t>
            </a:r>
            <a:r>
              <a:rPr lang="en-US" sz="2400" dirty="0" err="1">
                <a:latin typeface="Agency FB" panose="020B0503020202020204" pitchFamily="34" charset="0"/>
              </a:rPr>
              <a:t>bagian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ini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dari</a:t>
            </a:r>
            <a:r>
              <a:rPr lang="en-US" sz="2400" dirty="0">
                <a:latin typeface="Agency FB" panose="020B0503020202020204" pitchFamily="34" charset="0"/>
              </a:rPr>
              <a:t> diagnose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mengidentifikasi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apa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tdk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sehat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ttg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apa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harus</a:t>
            </a:r>
            <a:r>
              <a:rPr lang="en-US" sz="2400" dirty="0">
                <a:latin typeface="Agency FB" panose="020B0503020202020204" pitchFamily="34" charset="0"/>
              </a:rPr>
              <a:t> di </a:t>
            </a:r>
            <a:r>
              <a:rPr lang="en-US" sz="2400" dirty="0" err="1">
                <a:latin typeface="Agency FB" panose="020B0503020202020204" pitchFamily="34" charset="0"/>
              </a:rPr>
              <a:t>ubah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ttg</a:t>
            </a:r>
            <a:r>
              <a:rPr lang="en-US" sz="2400" dirty="0">
                <a:latin typeface="Agency FB" panose="020B0503020202020204" pitchFamily="34" charset="0"/>
              </a:rPr>
              <a:t> status Kesehatan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 dan juga Memberikan </a:t>
            </a:r>
            <a:r>
              <a:rPr lang="en-US" sz="2400" dirty="0" err="1">
                <a:latin typeface="Agency FB" panose="020B0503020202020204" pitchFamily="34" charset="0"/>
              </a:rPr>
              <a:t>pedoman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terhadap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tujuan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dari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askep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Dgn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menggunakan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standar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diagnose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dari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NANDA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memiliki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keuntungan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yg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signifikan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yaitu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400" dirty="0" err="1">
                <a:latin typeface="Agency FB" panose="020B0503020202020204" pitchFamily="34" charset="0"/>
              </a:rPr>
              <a:t>Membantu</a:t>
            </a:r>
            <a:r>
              <a:rPr lang="en-US" sz="2400" dirty="0">
                <a:latin typeface="Agency FB" panose="020B0503020202020204" pitchFamily="34" charset="0"/>
              </a:rPr>
              <a:t> Perawat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berkomunikasi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satu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dgn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lainnya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dgn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menggunakan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istilah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dimengerti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secara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umum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Memfasilitasi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penggunaan</a:t>
            </a:r>
            <a:r>
              <a:rPr lang="en-US" sz="2400" dirty="0">
                <a:latin typeface="Agency FB" panose="020B0503020202020204" pitchFamily="34" charset="0"/>
              </a:rPr>
              <a:t> computer </a:t>
            </a:r>
            <a:r>
              <a:rPr lang="en-US" sz="2400" dirty="0" err="1">
                <a:latin typeface="Agency FB" panose="020B0503020202020204" pitchFamily="34" charset="0"/>
              </a:rPr>
              <a:t>dlm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, </a:t>
            </a:r>
            <a:r>
              <a:rPr lang="en-US" sz="2400" dirty="0" err="1">
                <a:latin typeface="Agency FB" panose="020B0503020202020204" pitchFamily="34" charset="0"/>
              </a:rPr>
              <a:t>karena</a:t>
            </a:r>
            <a:r>
              <a:rPr lang="en-US" sz="2400" dirty="0">
                <a:latin typeface="Agency FB" panose="020B0503020202020204" pitchFamily="34" charset="0"/>
              </a:rPr>
              <a:t> Perawat </a:t>
            </a:r>
            <a:r>
              <a:rPr lang="en-US" sz="2400" dirty="0" err="1">
                <a:latin typeface="Agency FB" panose="020B0503020202020204" pitchFamily="34" charset="0"/>
              </a:rPr>
              <a:t>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mampu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mengakses</a:t>
            </a:r>
            <a:r>
              <a:rPr lang="en-US" sz="2400" dirty="0">
                <a:latin typeface="Agency FB" panose="020B0503020202020204" pitchFamily="34" charset="0"/>
              </a:rPr>
              <a:t> diagnose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400" dirty="0" err="1">
                <a:latin typeface="Agency FB" panose="020B0503020202020204" pitchFamily="34" charset="0"/>
              </a:rPr>
              <a:t>Sbg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metode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mengidentifikasi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perbedaan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ada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dgn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medis</a:t>
            </a:r>
            <a:endParaRPr lang="en-US" sz="2400" dirty="0">
              <a:latin typeface="Agency FB" panose="020B0503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400" dirty="0" err="1">
                <a:latin typeface="Agency FB" panose="020B0503020202020204" pitchFamily="34" charset="0"/>
              </a:rPr>
              <a:t>Semua</a:t>
            </a:r>
            <a:r>
              <a:rPr lang="en-US" sz="2400" dirty="0">
                <a:latin typeface="Agency FB" panose="020B0503020202020204" pitchFamily="34" charset="0"/>
              </a:rPr>
              <a:t> Perawat </a:t>
            </a:r>
            <a:r>
              <a:rPr lang="en-US" sz="2400" dirty="0" err="1">
                <a:latin typeface="Agency FB" panose="020B0503020202020204" pitchFamily="34" charset="0"/>
              </a:rPr>
              <a:t>dpt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bekerja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sama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dlm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menguji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mendefinisikan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kategori</a:t>
            </a:r>
            <a:r>
              <a:rPr lang="en-US" sz="2400" dirty="0">
                <a:latin typeface="Agency FB" panose="020B0503020202020204" pitchFamily="34" charset="0"/>
              </a:rPr>
              <a:t> diagnose </a:t>
            </a:r>
            <a:r>
              <a:rPr lang="en-US" sz="2400" dirty="0" err="1">
                <a:latin typeface="Agency FB" panose="020B0503020202020204" pitchFamily="34" charset="0"/>
              </a:rPr>
              <a:t>dlm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mengidentifikasi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kriteria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pengkajian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intervensi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dlm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meningkatkan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askep</a:t>
            </a:r>
            <a:endParaRPr lang="en-ID" sz="24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824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D9DE9-A45A-270E-4ABA-3902ABB7D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680" y="590537"/>
            <a:ext cx="10058400" cy="46484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err="1">
                <a:latin typeface="Agency FB" panose="020B0503020202020204" pitchFamily="34" charset="0"/>
              </a:rPr>
              <a:t>Etiologi</a:t>
            </a:r>
            <a:r>
              <a:rPr lang="en-US" b="1" dirty="0">
                <a:latin typeface="Agency FB" panose="020B0503020202020204" pitchFamily="34" charset="0"/>
              </a:rPr>
              <a:t> (</a:t>
            </a:r>
            <a:r>
              <a:rPr lang="en-US" b="1" dirty="0" err="1">
                <a:latin typeface="Agency FB" panose="020B0503020202020204" pitchFamily="34" charset="0"/>
              </a:rPr>
              <a:t>Penyebab</a:t>
            </a:r>
            <a:r>
              <a:rPr lang="en-US" b="1" dirty="0">
                <a:latin typeface="Agency FB" panose="020B0503020202020204" pitchFamily="34" charset="0"/>
              </a:rPr>
              <a:t>)</a:t>
            </a:r>
            <a:endParaRPr lang="en-ID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834F1-A52A-BE12-A2FB-2B8A35916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137920"/>
            <a:ext cx="10058400" cy="52933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400" dirty="0" err="1">
                <a:latin typeface="Agency FB" panose="020B0503020202020204" pitchFamily="34" charset="0"/>
              </a:rPr>
              <a:t>Merupakan</a:t>
            </a:r>
            <a:r>
              <a:rPr lang="en-US" sz="2400" dirty="0">
                <a:latin typeface="Agency FB" panose="020B0503020202020204" pitchFamily="34" charset="0"/>
              </a:rPr>
              <a:t> factor </a:t>
            </a:r>
            <a:r>
              <a:rPr lang="en-US" sz="2400" dirty="0" err="1">
                <a:latin typeface="Agency FB" panose="020B0503020202020204" pitchFamily="34" charset="0"/>
              </a:rPr>
              <a:t>klinik</a:t>
            </a:r>
            <a:r>
              <a:rPr lang="en-US" sz="2400" dirty="0">
                <a:latin typeface="Agency FB" panose="020B0503020202020204" pitchFamily="34" charset="0"/>
              </a:rPr>
              <a:t> dan personal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dpt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merubah</a:t>
            </a:r>
            <a:r>
              <a:rPr lang="en-US" sz="2400" dirty="0">
                <a:latin typeface="Agency FB" panose="020B0503020202020204" pitchFamily="34" charset="0"/>
              </a:rPr>
              <a:t> status Kesehatan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mempengaruhi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perkembangan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400" dirty="0" err="1">
                <a:latin typeface="Agency FB" panose="020B0503020202020204" pitchFamily="34" charset="0"/>
              </a:rPr>
              <a:t>Etiologi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mengidentifikasi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fisiologis</a:t>
            </a:r>
            <a:r>
              <a:rPr lang="en-US" sz="2400" dirty="0">
                <a:latin typeface="Agency FB" panose="020B0503020202020204" pitchFamily="34" charset="0"/>
              </a:rPr>
              <a:t>, </a:t>
            </a:r>
            <a:r>
              <a:rPr lang="en-US" sz="2400" dirty="0" err="1">
                <a:latin typeface="Agency FB" panose="020B0503020202020204" pitchFamily="34" charset="0"/>
              </a:rPr>
              <a:t>psikologis</a:t>
            </a:r>
            <a:r>
              <a:rPr lang="en-US" sz="2400" dirty="0">
                <a:latin typeface="Agency FB" panose="020B0503020202020204" pitchFamily="34" charset="0"/>
              </a:rPr>
              <a:t>, </a:t>
            </a:r>
            <a:r>
              <a:rPr lang="en-US" sz="2400" dirty="0" err="1">
                <a:latin typeface="Agency FB" panose="020B0503020202020204" pitchFamily="34" charset="0"/>
              </a:rPr>
              <a:t>sosiologis</a:t>
            </a:r>
            <a:r>
              <a:rPr lang="en-US" sz="2400" dirty="0">
                <a:latin typeface="Agency FB" panose="020B0503020202020204" pitchFamily="34" charset="0"/>
              </a:rPr>
              <a:t>, spiritual dan faktor2 </a:t>
            </a:r>
            <a:r>
              <a:rPr lang="en-US" sz="2400" dirty="0" err="1">
                <a:latin typeface="Agency FB" panose="020B0503020202020204" pitchFamily="34" charset="0"/>
              </a:rPr>
              <a:t>lingkungan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dipercaya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berhubungan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dgn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baik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sbg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penyebab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faktir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risiko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400" dirty="0">
                <a:latin typeface="Agency FB" panose="020B0503020202020204" pitchFamily="34" charset="0"/>
              </a:rPr>
              <a:t>Karena </a:t>
            </a:r>
            <a:r>
              <a:rPr lang="en-US" sz="2400" dirty="0" err="1">
                <a:latin typeface="Agency FB" panose="020B0503020202020204" pitchFamily="34" charset="0"/>
              </a:rPr>
              <a:t>etiologi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mengidentifikasi</a:t>
            </a:r>
            <a:r>
              <a:rPr lang="en-US" sz="2400" dirty="0">
                <a:latin typeface="Agency FB" panose="020B0503020202020204" pitchFamily="34" charset="0"/>
              </a:rPr>
              <a:t> factor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mendukung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terhadap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 Kesehatan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, </a:t>
            </a:r>
            <a:r>
              <a:rPr lang="en-US" sz="2400" dirty="0" err="1">
                <a:latin typeface="Agency FB" panose="020B0503020202020204" pitchFamily="34" charset="0"/>
              </a:rPr>
              <a:t>maka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etiologi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sbg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pedoman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sasaran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langsung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dari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intervensi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400" dirty="0">
                <a:latin typeface="Agency FB" panose="020B0503020202020204" pitchFamily="34" charset="0"/>
              </a:rPr>
              <a:t>Jika </a:t>
            </a:r>
            <a:r>
              <a:rPr lang="en-US" sz="2400" dirty="0" err="1">
                <a:latin typeface="Agency FB" panose="020B0503020202020204" pitchFamily="34" charset="0"/>
              </a:rPr>
              <a:t>terjadi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kesalahan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dlm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menentukan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penyebab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maka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tindakan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menjadi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tidak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efektif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efisien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Contoh :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Klien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dengan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DM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masuk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Rumah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sakit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biasanya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dgn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Hiperglikemi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dan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memiliki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Riwayat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yg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tidak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baik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ttg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pola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makan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dan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pengobatan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(insulin) di diagnose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dgn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“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Ketidaktaatan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” </a:t>
            </a:r>
          </a:p>
          <a:p>
            <a:pPr marL="0" indent="0">
              <a:buNone/>
            </a:pPr>
            <a:r>
              <a:rPr lang="en-US" sz="2400" dirty="0" err="1">
                <a:latin typeface="Agency FB" panose="020B0503020202020204" pitchFamily="34" charset="0"/>
              </a:rPr>
              <a:t>Ketidaktataan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tsb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berhubungan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dgn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kurangnya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pengetahuan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tindakan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diprioritaskan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mengajarkan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cara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mengatasi</a:t>
            </a:r>
            <a:r>
              <a:rPr lang="en-US" sz="2400" dirty="0">
                <a:latin typeface="Agency FB" panose="020B0503020202020204" pitchFamily="34" charset="0"/>
              </a:rPr>
              <a:t> DM dan </a:t>
            </a:r>
            <a:r>
              <a:rPr lang="en-US" sz="2400" dirty="0" err="1">
                <a:latin typeface="Agency FB" panose="020B0503020202020204" pitchFamily="34" charset="0"/>
              </a:rPr>
              <a:t>tdk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berhasil</a:t>
            </a:r>
            <a:r>
              <a:rPr lang="en-US" sz="2400" dirty="0">
                <a:latin typeface="Agency FB" panose="020B0503020202020204" pitchFamily="34" charset="0"/>
              </a:rPr>
              <a:t>, </a:t>
            </a:r>
            <a:r>
              <a:rPr lang="en-US" sz="2400" dirty="0" err="1">
                <a:latin typeface="Agency FB" panose="020B0503020202020204" pitchFamily="34" charset="0"/>
              </a:rPr>
              <a:t>jika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penyebab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ketidaktaatan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tsb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krn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putus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asa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hidup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endParaRPr lang="en-ID" sz="24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136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AF208-02D0-6CCC-E8CF-E2ADEF84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4772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err="1">
                <a:latin typeface="Agency FB" panose="020B0503020202020204" pitchFamily="34" charset="0"/>
              </a:rPr>
              <a:t>Latar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belakang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endParaRPr lang="en-ID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563DE-4F7E-BDCC-41AF-CDE7EA03E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12240"/>
            <a:ext cx="10058400" cy="46228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>
                <a:latin typeface="Agency FB" panose="020B0503020202020204" pitchFamily="34" charset="0"/>
              </a:rPr>
              <a:t>Salah </a:t>
            </a:r>
            <a:r>
              <a:rPr lang="en-US" sz="2800" dirty="0" err="1">
                <a:latin typeface="Agency FB" panose="020B0503020202020204" pitchFamily="34" charset="0"/>
              </a:rPr>
              <a:t>satu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tugas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tanggungjawab</a:t>
            </a:r>
            <a:r>
              <a:rPr lang="en-US" sz="2800" dirty="0">
                <a:latin typeface="Agency FB" panose="020B0503020202020204" pitchFamily="34" charset="0"/>
              </a:rPr>
              <a:t> Perawat </a:t>
            </a:r>
            <a:r>
              <a:rPr lang="en-US" sz="2800" dirty="0" err="1">
                <a:latin typeface="Agency FB" panose="020B0503020202020204" pitchFamily="34" charset="0"/>
              </a:rPr>
              <a:t>adalah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melakukan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pendokumentasian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mengenai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intervensi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telah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dilakukan</a:t>
            </a:r>
            <a:r>
              <a:rPr lang="en-US" sz="28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Dokumentasi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askep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merupakan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suatu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catatan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memuat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seluruh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informasi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dibutuhkan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menentukan</a:t>
            </a:r>
            <a:r>
              <a:rPr lang="en-US" sz="2800" dirty="0">
                <a:latin typeface="Agency FB" panose="020B0503020202020204" pitchFamily="34" charset="0"/>
              </a:rPr>
              <a:t> diagnosis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, Menyusun </a:t>
            </a:r>
            <a:r>
              <a:rPr lang="en-US" sz="2800" dirty="0" err="1">
                <a:latin typeface="Agency FB" panose="020B0503020202020204" pitchFamily="34" charset="0"/>
              </a:rPr>
              <a:t>rencana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melaksanakan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mengevaluasi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tindakan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disusun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secara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sistematis</a:t>
            </a:r>
            <a:r>
              <a:rPr lang="en-US" sz="2800" dirty="0">
                <a:latin typeface="Agency FB" panose="020B0503020202020204" pitchFamily="34" charset="0"/>
              </a:rPr>
              <a:t>, valid dan </a:t>
            </a:r>
            <a:r>
              <a:rPr lang="en-US" sz="2800" dirty="0" err="1">
                <a:latin typeface="Agency FB" panose="020B0503020202020204" pitchFamily="34" charset="0"/>
              </a:rPr>
              <a:t>dpt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dipertanggungjawabkan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secara</a:t>
            </a:r>
            <a:r>
              <a:rPr lang="en-US" sz="2800" dirty="0">
                <a:latin typeface="Agency FB" panose="020B0503020202020204" pitchFamily="34" charset="0"/>
              </a:rPr>
              <a:t> moral dah  </a:t>
            </a:r>
            <a:r>
              <a:rPr lang="en-US" sz="2800" dirty="0" err="1">
                <a:latin typeface="Agency FB" panose="020B0503020202020204" pitchFamily="34" charset="0"/>
              </a:rPr>
              <a:t>hukum</a:t>
            </a:r>
            <a:r>
              <a:rPr lang="en-US" sz="28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Dokumentasi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merupakan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bukti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pencatatan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pelaporan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dimiliki</a:t>
            </a:r>
            <a:r>
              <a:rPr lang="en-US" sz="2800" dirty="0">
                <a:latin typeface="Agency FB" panose="020B0503020202020204" pitchFamily="34" charset="0"/>
              </a:rPr>
              <a:t> Perawat </a:t>
            </a:r>
            <a:r>
              <a:rPr lang="en-US" sz="2800" dirty="0" err="1">
                <a:latin typeface="Agency FB" panose="020B0503020202020204" pitchFamily="34" charset="0"/>
              </a:rPr>
              <a:t>dlm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melakukan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askep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berguna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kepentingan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pasien</a:t>
            </a:r>
            <a:r>
              <a:rPr lang="en-US" sz="2800" dirty="0">
                <a:latin typeface="Agency FB" panose="020B0503020202020204" pitchFamily="34" charset="0"/>
              </a:rPr>
              <a:t>, Perawat dan </a:t>
            </a:r>
            <a:r>
              <a:rPr lang="en-US" sz="2800" dirty="0" err="1">
                <a:latin typeface="Agency FB" panose="020B0503020202020204" pitchFamily="34" charset="0"/>
              </a:rPr>
              <a:t>tim</a:t>
            </a:r>
            <a:r>
              <a:rPr lang="en-US" sz="2800" dirty="0">
                <a:latin typeface="Agency FB" panose="020B0503020202020204" pitchFamily="34" charset="0"/>
              </a:rPr>
              <a:t> Kesehatan </a:t>
            </a:r>
            <a:r>
              <a:rPr lang="en-US" sz="2800" dirty="0" err="1">
                <a:latin typeface="Agency FB" panose="020B0503020202020204" pitchFamily="34" charset="0"/>
              </a:rPr>
              <a:t>dlm</a:t>
            </a:r>
            <a:r>
              <a:rPr lang="en-US" sz="2800" dirty="0">
                <a:latin typeface="Agency FB" panose="020B0503020202020204" pitchFamily="34" charset="0"/>
              </a:rPr>
              <a:t> Memberikan Pelayanan </a:t>
            </a:r>
            <a:r>
              <a:rPr lang="en-US" sz="2800" dirty="0" err="1">
                <a:latin typeface="Agency FB" panose="020B0503020202020204" pitchFamily="34" charset="0"/>
              </a:rPr>
              <a:t>dgn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dasar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komunikasi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akurat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lengkap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secara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tertulis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dgn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tanggungjawab</a:t>
            </a:r>
            <a:r>
              <a:rPr lang="en-US" sz="2800" dirty="0">
                <a:latin typeface="Agency FB" panose="020B0503020202020204" pitchFamily="34" charset="0"/>
              </a:rPr>
              <a:t> Perawat (</a:t>
            </a:r>
            <a:r>
              <a:rPr lang="en-US" sz="2800" dirty="0" err="1">
                <a:latin typeface="Agency FB" panose="020B0503020202020204" pitchFamily="34" charset="0"/>
              </a:rPr>
              <a:t>Hidayat</a:t>
            </a:r>
            <a:r>
              <a:rPr lang="en-US" sz="2800" dirty="0">
                <a:latin typeface="Agency FB" panose="020B0503020202020204" pitchFamily="34" charset="0"/>
              </a:rPr>
              <a:t>, 2009)</a:t>
            </a:r>
            <a:endParaRPr lang="en-ID" sz="28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020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1B8F8-F8A9-D34B-5EFC-13EC06CF3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b="1" dirty="0" err="1">
                <a:latin typeface="Agency FB" panose="020B0503020202020204" pitchFamily="34" charset="0"/>
              </a:rPr>
              <a:t>Penulisan</a:t>
            </a:r>
            <a:r>
              <a:rPr lang="en-US" sz="3200" b="1" dirty="0"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latin typeface="Agency FB" panose="020B0503020202020204" pitchFamily="34" charset="0"/>
              </a:rPr>
              <a:t>etilogi</a:t>
            </a:r>
            <a:r>
              <a:rPr lang="en-US" sz="3200" b="1" dirty="0"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latin typeface="Agency FB" panose="020B0503020202020204" pitchFamily="34" charset="0"/>
              </a:rPr>
              <a:t>dari</a:t>
            </a:r>
            <a:r>
              <a:rPr lang="en-US" sz="3200" b="1" dirty="0"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latin typeface="Agency FB" panose="020B0503020202020204" pitchFamily="34" charset="0"/>
              </a:rPr>
              <a:t>Diagnosa</a:t>
            </a:r>
            <a:r>
              <a:rPr lang="en-US" sz="3200" b="1" dirty="0"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latin typeface="Agency FB" panose="020B0503020202020204" pitchFamily="34" charset="0"/>
              </a:rPr>
              <a:t>keperawatan</a:t>
            </a:r>
            <a:r>
              <a:rPr lang="en-US" sz="3200" b="1" dirty="0"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latin typeface="Agency FB" panose="020B0503020202020204" pitchFamily="34" charset="0"/>
              </a:rPr>
              <a:t>meliputi</a:t>
            </a:r>
            <a:r>
              <a:rPr lang="en-US" sz="3200" b="1" dirty="0"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latin typeface="Agency FB" panose="020B0503020202020204" pitchFamily="34" charset="0"/>
              </a:rPr>
              <a:t>unsur</a:t>
            </a:r>
            <a:r>
              <a:rPr lang="en-US" sz="3200" b="1" dirty="0">
                <a:latin typeface="Agency FB" panose="020B0503020202020204" pitchFamily="34" charset="0"/>
              </a:rPr>
              <a:t> PSMM </a:t>
            </a:r>
            <a:r>
              <a:rPr lang="en-US" sz="3200" b="1" dirty="0" err="1">
                <a:latin typeface="Agency FB" panose="020B0503020202020204" pitchFamily="34" charset="0"/>
              </a:rPr>
              <a:t>Yaitu</a:t>
            </a:r>
            <a:r>
              <a:rPr lang="en-US" sz="3200" b="1" dirty="0">
                <a:latin typeface="Agency FB" panose="020B0503020202020204" pitchFamily="34" charset="0"/>
              </a:rPr>
              <a:t> : </a:t>
            </a:r>
            <a:endParaRPr lang="en-ID" sz="3200" b="1" dirty="0"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en-ID" sz="2800" b="1" dirty="0"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en-ID" sz="2800" b="1" dirty="0"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P	: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Patofisiologi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dari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penyakit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S	: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Situasional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(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Keadaan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lingkungan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perawatan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M 	: Medication (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Pengobatan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yg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diberikan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M 	: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Maturasi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(Tingkat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kematangan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/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kedewasaan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klien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)</a:t>
            </a:r>
            <a:endParaRPr lang="en-US" sz="3200" b="1" dirty="0">
              <a:highlight>
                <a:srgbClr val="00FF00"/>
              </a:highlight>
              <a:latin typeface="Agency FB" panose="020B0503020202020204" pitchFamily="34" charset="0"/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8A8FA44F-FEB6-213A-60BE-348D1375A6ED}"/>
              </a:ext>
            </a:extLst>
          </p:cNvPr>
          <p:cNvSpPr/>
          <p:nvPr/>
        </p:nvSpPr>
        <p:spPr>
          <a:xfrm>
            <a:off x="3535680" y="2702560"/>
            <a:ext cx="741680" cy="863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18689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F0A9A-0601-967C-A8E4-24F84611343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b="1" dirty="0" err="1">
                <a:latin typeface="Agency FB" panose="020B0503020202020204" pitchFamily="34" charset="0"/>
              </a:rPr>
              <a:t>Etiologi</a:t>
            </a:r>
            <a:r>
              <a:rPr lang="en-US" b="1" dirty="0">
                <a:latin typeface="Agency FB" panose="020B0503020202020204" pitchFamily="34" charset="0"/>
              </a:rPr>
              <a:t>, factor </a:t>
            </a:r>
            <a:r>
              <a:rPr lang="en-US" b="1" dirty="0" err="1">
                <a:latin typeface="Agency FB" panose="020B0503020202020204" pitchFamily="34" charset="0"/>
              </a:rPr>
              <a:t>penunjang</a:t>
            </a:r>
            <a:r>
              <a:rPr lang="en-US" b="1" dirty="0">
                <a:latin typeface="Agency FB" panose="020B0503020202020204" pitchFamily="34" charset="0"/>
              </a:rPr>
              <a:t> dan </a:t>
            </a:r>
            <a:r>
              <a:rPr lang="en-US" b="1" dirty="0" err="1">
                <a:latin typeface="Agency FB" panose="020B0503020202020204" pitchFamily="34" charset="0"/>
              </a:rPr>
              <a:t>risiko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meliputi</a:t>
            </a:r>
            <a:r>
              <a:rPr lang="en-US" b="1" dirty="0">
                <a:latin typeface="Agency FB" panose="020B0503020202020204" pitchFamily="34" charset="0"/>
              </a:rPr>
              <a:t> : </a:t>
            </a:r>
            <a:endParaRPr lang="en-ID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48FB9-3B5D-FC7F-E639-2CFDD8CC2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28800"/>
            <a:ext cx="10058400" cy="420624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42900" indent="-342900">
              <a:buAutoNum type="alphaLcPeriod"/>
            </a:pPr>
            <a:r>
              <a:rPr lang="en-US" sz="28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Patofisiologi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800" dirty="0" err="1">
                <a:latin typeface="Agency FB" panose="020B0503020202020204" pitchFamily="34" charset="0"/>
              </a:rPr>
              <a:t>Semua</a:t>
            </a:r>
            <a:r>
              <a:rPr lang="en-US" sz="2800" dirty="0">
                <a:latin typeface="Agency FB" panose="020B0503020202020204" pitchFamily="34" charset="0"/>
              </a:rPr>
              <a:t> proses </a:t>
            </a:r>
            <a:r>
              <a:rPr lang="en-US" sz="2800" dirty="0" err="1">
                <a:latin typeface="Agency FB" panose="020B0503020202020204" pitchFamily="34" charset="0"/>
              </a:rPr>
              <a:t>penyakit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akut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kronis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dpt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menyebabkan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atau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mendukung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,  </a:t>
            </a:r>
            <a:r>
              <a:rPr lang="en-US" sz="2800" dirty="0" err="1">
                <a:latin typeface="Agency FB" panose="020B0503020202020204" pitchFamily="34" charset="0"/>
              </a:rPr>
              <a:t>misalnya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b="1" i="1" dirty="0">
                <a:latin typeface="Agency FB" panose="020B0503020202020204" pitchFamily="34" charset="0"/>
              </a:rPr>
              <a:t>“Powerlessness”</a:t>
            </a:r>
          </a:p>
          <a:p>
            <a:pPr marL="0" indent="0">
              <a:buNone/>
            </a:pPr>
            <a:r>
              <a:rPr lang="en-US" sz="28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Penyebab</a:t>
            </a:r>
            <a:r>
              <a:rPr lang="en-US" sz="28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8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yg</a:t>
            </a:r>
            <a:r>
              <a:rPr lang="en-US" sz="28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8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umum</a:t>
            </a:r>
            <a:r>
              <a:rPr lang="en-US" sz="2800" b="1" dirty="0">
                <a:highlight>
                  <a:srgbClr val="00FF00"/>
                </a:highlight>
                <a:latin typeface="Agency FB" panose="020B0503020202020204" pitchFamily="34" charset="0"/>
              </a:rPr>
              <a:t> : </a:t>
            </a:r>
          </a:p>
          <a:p>
            <a:pPr marL="342900" indent="-342900">
              <a:buAutoNum type="arabicPeriod"/>
            </a:pPr>
            <a:r>
              <a:rPr lang="en-US" sz="2800" dirty="0" err="1">
                <a:latin typeface="Agency FB" panose="020B0503020202020204" pitchFamily="34" charset="0"/>
              </a:rPr>
              <a:t>Ketidakmampuan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berkomunikasi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800" dirty="0" err="1">
                <a:latin typeface="Agency FB" panose="020B0503020202020204" pitchFamily="34" charset="0"/>
              </a:rPr>
              <a:t>Ketidakmampuan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melakukan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aktivitas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sehari-hari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800" dirty="0" err="1">
                <a:latin typeface="Agency FB" panose="020B0503020202020204" pitchFamily="34" charset="0"/>
              </a:rPr>
              <a:t>Ketidakmampuan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memenuhi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tanggungjawabnya</a:t>
            </a:r>
            <a:r>
              <a:rPr lang="en-US" sz="2800" dirty="0">
                <a:latin typeface="Agency FB" panose="020B0503020202020204" pitchFamily="34" charset="0"/>
              </a:rPr>
              <a:t> (</a:t>
            </a:r>
            <a:r>
              <a:rPr lang="en-US" sz="2800" dirty="0" err="1">
                <a:latin typeface="Agency FB" panose="020B0503020202020204" pitchFamily="34" charset="0"/>
              </a:rPr>
              <a:t>pembedahan</a:t>
            </a:r>
            <a:r>
              <a:rPr lang="en-US" sz="2800" dirty="0">
                <a:latin typeface="Agency FB" panose="020B0503020202020204" pitchFamily="34" charset="0"/>
              </a:rPr>
              <a:t>, trauma dan arthritis)</a:t>
            </a:r>
            <a:endParaRPr lang="en-ID" sz="28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845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DD0D5-5F90-6DFB-CEAC-9BC120200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568960"/>
            <a:ext cx="10058400" cy="546608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highlight>
                  <a:srgbClr val="00FF00"/>
                </a:highlight>
                <a:latin typeface="Agency FB" panose="020B0503020202020204" pitchFamily="34" charset="0"/>
              </a:rPr>
              <a:t>b. </a:t>
            </a:r>
            <a:r>
              <a:rPr lang="en-US" sz="28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Situasional</a:t>
            </a:r>
            <a:r>
              <a:rPr lang="en-US" sz="28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800" b="1" dirty="0">
                <a:highlight>
                  <a:srgbClr val="00FF00"/>
                </a:highlight>
                <a:latin typeface="Agency FB" panose="020B0503020202020204" pitchFamily="34" charset="0"/>
              </a:rPr>
              <a:t>(Personal, Environment)</a:t>
            </a:r>
          </a:p>
          <a:p>
            <a:pPr marL="0" indent="0">
              <a:buNone/>
            </a:pPr>
            <a:r>
              <a:rPr lang="en-US" sz="2800" dirty="0" err="1">
                <a:latin typeface="Agency FB" panose="020B0503020202020204" pitchFamily="34" charset="0"/>
              </a:rPr>
              <a:t>Kurangnya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pengetahuan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isolasi</a:t>
            </a:r>
            <a:r>
              <a:rPr lang="en-US" sz="2800" dirty="0">
                <a:latin typeface="Agency FB" panose="020B0503020202020204" pitchFamily="34" charset="0"/>
              </a:rPr>
              <a:t> social, </a:t>
            </a:r>
            <a:r>
              <a:rPr lang="en-US" sz="2800" dirty="0" err="1">
                <a:latin typeface="Agency FB" panose="020B0503020202020204" pitchFamily="34" charset="0"/>
              </a:rPr>
              <a:t>kurangnya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penjelasan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dari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petugas</a:t>
            </a:r>
            <a:r>
              <a:rPr lang="en-US" sz="2800" dirty="0">
                <a:latin typeface="Agency FB" panose="020B0503020202020204" pitchFamily="34" charset="0"/>
              </a:rPr>
              <a:t> Kesehatan, </a:t>
            </a:r>
            <a:r>
              <a:rPr lang="en-US" sz="2800" dirty="0" err="1">
                <a:latin typeface="Agency FB" panose="020B0503020202020204" pitchFamily="34" charset="0"/>
              </a:rPr>
              <a:t>kurangnya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partisipasi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klien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dlm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mengambil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keputusan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relokasi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kurang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kemampuan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biaya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pelecehan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seksual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pemindahan</a:t>
            </a:r>
            <a:r>
              <a:rPr lang="en-US" sz="2800" dirty="0">
                <a:latin typeface="Agency FB" panose="020B0503020202020204" pitchFamily="34" charset="0"/>
              </a:rPr>
              <a:t> status social dan </a:t>
            </a:r>
            <a:r>
              <a:rPr lang="en-US" sz="2800" dirty="0" err="1">
                <a:latin typeface="Agency FB" panose="020B0503020202020204" pitchFamily="34" charset="0"/>
              </a:rPr>
              <a:t>perubahan</a:t>
            </a:r>
            <a:r>
              <a:rPr lang="en-US" sz="2800" dirty="0">
                <a:latin typeface="Agency FB" panose="020B0503020202020204" pitchFamily="34" charset="0"/>
              </a:rPr>
              <a:t> personal</a:t>
            </a:r>
          </a:p>
          <a:p>
            <a:pPr marL="0" indent="0">
              <a:buNone/>
            </a:pPr>
            <a:endParaRPr lang="en-US" sz="2800" dirty="0"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800" b="1" dirty="0">
                <a:highlight>
                  <a:srgbClr val="00FF00"/>
                </a:highlight>
                <a:latin typeface="Agency FB" panose="020B0503020202020204" pitchFamily="34" charset="0"/>
              </a:rPr>
              <a:t>c. Medication </a:t>
            </a:r>
          </a:p>
          <a:p>
            <a:pPr marL="0" indent="0">
              <a:buNone/>
            </a:pPr>
            <a:r>
              <a:rPr lang="en-US" sz="2800" dirty="0" err="1">
                <a:latin typeface="Agency FB" panose="020B0503020202020204" pitchFamily="34" charset="0"/>
              </a:rPr>
              <a:t>Keterbatasan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institusi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atau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Rumah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sakit</a:t>
            </a:r>
            <a:r>
              <a:rPr lang="en-US" sz="2800" dirty="0">
                <a:latin typeface="Agency FB" panose="020B0503020202020204" pitchFamily="34" charset="0"/>
              </a:rPr>
              <a:t> : </a:t>
            </a:r>
            <a:r>
              <a:rPr lang="en-US" sz="2800" dirty="0" err="1">
                <a:latin typeface="Agency FB" panose="020B0503020202020204" pitchFamily="34" charset="0"/>
              </a:rPr>
              <a:t>tidak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sanggup</a:t>
            </a:r>
            <a:r>
              <a:rPr lang="en-US" sz="2800" dirty="0">
                <a:latin typeface="Agency FB" panose="020B0503020202020204" pitchFamily="34" charset="0"/>
              </a:rPr>
              <a:t> Memberikan </a:t>
            </a:r>
            <a:r>
              <a:rPr lang="en-US" sz="2800" dirty="0" err="1">
                <a:latin typeface="Agency FB" panose="020B0503020202020204" pitchFamily="34" charset="0"/>
              </a:rPr>
              <a:t>perawatan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tidak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ada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kerahasiaan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en-ID" sz="24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219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86DDA-8176-7834-AADF-BDBBE553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34720"/>
            <a:ext cx="10058400" cy="510032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highlight>
                  <a:srgbClr val="00FF00"/>
                </a:highlight>
                <a:latin typeface="Agency FB" panose="020B0503020202020204" pitchFamily="34" charset="0"/>
              </a:rPr>
              <a:t>d. Maturational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highlight>
                  <a:srgbClr val="FFFF00"/>
                </a:highlight>
                <a:latin typeface="Agency FB" panose="020B0503020202020204" pitchFamily="34" charset="0"/>
              </a:rPr>
              <a:t>Adolescent :</a:t>
            </a:r>
          </a:p>
          <a:p>
            <a:pPr marL="0" indent="0">
              <a:buNone/>
            </a:pPr>
            <a:r>
              <a:rPr lang="en-US" sz="2800" dirty="0" err="1">
                <a:latin typeface="Agency FB" panose="020B0503020202020204" pitchFamily="34" charset="0"/>
              </a:rPr>
              <a:t>Ketergantungan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dalam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kelompok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independen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dari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keluarga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highlight>
                  <a:srgbClr val="FFFF00"/>
                </a:highlight>
                <a:latin typeface="Agency FB" panose="020B0503020202020204" pitchFamily="34" charset="0"/>
              </a:rPr>
              <a:t>Young adult : </a:t>
            </a:r>
          </a:p>
          <a:p>
            <a:pPr marL="0" indent="0">
              <a:buNone/>
            </a:pPr>
            <a:r>
              <a:rPr lang="en-US" sz="2800" dirty="0" err="1">
                <a:latin typeface="Agency FB" panose="020B0503020202020204" pitchFamily="34" charset="0"/>
              </a:rPr>
              <a:t>Menikah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hamil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orangtua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>
                <a:highlight>
                  <a:srgbClr val="FFFF00"/>
                </a:highlight>
                <a:latin typeface="Agency FB" panose="020B0503020202020204" pitchFamily="34" charset="0"/>
              </a:rPr>
              <a:t>Dewasa</a:t>
            </a:r>
            <a:r>
              <a:rPr lang="en-US" sz="2800" dirty="0">
                <a:highlight>
                  <a:srgbClr val="FFFF00"/>
                </a:highlight>
                <a:latin typeface="Agency FB" panose="020B0503020202020204" pitchFamily="34" charset="0"/>
              </a:rPr>
              <a:t> : </a:t>
            </a:r>
          </a:p>
          <a:p>
            <a:pPr marL="0" indent="0">
              <a:buNone/>
            </a:pPr>
            <a:r>
              <a:rPr lang="en-US" sz="2800" dirty="0" err="1">
                <a:latin typeface="Agency FB" panose="020B0503020202020204" pitchFamily="34" charset="0"/>
              </a:rPr>
              <a:t>Tekanan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karir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tanda-tanda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pubertas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highlight>
                  <a:srgbClr val="FFFF00"/>
                </a:highlight>
                <a:latin typeface="Agency FB" panose="020B0503020202020204" pitchFamily="34" charset="0"/>
              </a:rPr>
              <a:t>Elderly : </a:t>
            </a:r>
          </a:p>
          <a:p>
            <a:pPr marL="0" indent="0">
              <a:buNone/>
            </a:pPr>
            <a:r>
              <a:rPr lang="en-US" sz="2800" dirty="0" err="1">
                <a:latin typeface="Agency FB" panose="020B0503020202020204" pitchFamily="34" charset="0"/>
              </a:rPr>
              <a:t>Kurangnya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sensori</a:t>
            </a:r>
            <a:r>
              <a:rPr lang="en-US" sz="2800" dirty="0">
                <a:latin typeface="Agency FB" panose="020B0503020202020204" pitchFamily="34" charset="0"/>
              </a:rPr>
              <a:t>, motor, </a:t>
            </a:r>
            <a:r>
              <a:rPr lang="en-US" sz="2800" dirty="0" err="1">
                <a:latin typeface="Agency FB" panose="020B0503020202020204" pitchFamily="34" charset="0"/>
              </a:rPr>
              <a:t>kehilangan</a:t>
            </a:r>
            <a:r>
              <a:rPr lang="en-US" sz="2800" dirty="0">
                <a:latin typeface="Agency FB" panose="020B0503020202020204" pitchFamily="34" charset="0"/>
              </a:rPr>
              <a:t> (uang dan factor lain) </a:t>
            </a:r>
            <a:endParaRPr lang="en-ID" sz="28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835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E6975-7043-D501-22F4-6D797DE9F38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b="1" dirty="0">
                <a:latin typeface="Agency FB" panose="020B0503020202020204" pitchFamily="34" charset="0"/>
              </a:rPr>
              <a:t>Sign/Symptom (Tanda dan </a:t>
            </a:r>
            <a:r>
              <a:rPr lang="en-US" b="1" dirty="0" err="1">
                <a:latin typeface="Agency FB" panose="020B0503020202020204" pitchFamily="34" charset="0"/>
              </a:rPr>
              <a:t>Gejala</a:t>
            </a:r>
            <a:r>
              <a:rPr lang="en-US" b="1" dirty="0">
                <a:latin typeface="Agency FB" panose="020B0503020202020204" pitchFamily="34" charset="0"/>
              </a:rPr>
              <a:t>)</a:t>
            </a:r>
            <a:endParaRPr lang="en-ID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DDB7D-C163-81E2-7BA1-5574BEAC887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err="1">
                <a:latin typeface="Agency FB" panose="020B0503020202020204" pitchFamily="34" charset="0"/>
              </a:rPr>
              <a:t>Identifikasi</a:t>
            </a:r>
            <a:r>
              <a:rPr lang="en-US" sz="3200" dirty="0">
                <a:latin typeface="Agency FB" panose="020B0503020202020204" pitchFamily="34" charset="0"/>
              </a:rPr>
              <a:t> data </a:t>
            </a:r>
            <a:r>
              <a:rPr lang="en-US" sz="3200" dirty="0" err="1">
                <a:latin typeface="Agency FB" panose="020B0503020202020204" pitchFamily="34" charset="0"/>
              </a:rPr>
              <a:t>subjektif</a:t>
            </a:r>
            <a:r>
              <a:rPr lang="en-US" sz="3200" dirty="0">
                <a:latin typeface="Agency FB" panose="020B0503020202020204" pitchFamily="34" charset="0"/>
              </a:rPr>
              <a:t> dan </a:t>
            </a:r>
            <a:r>
              <a:rPr lang="en-US" sz="3200" dirty="0" err="1">
                <a:latin typeface="Agency FB" panose="020B0503020202020204" pitchFamily="34" charset="0"/>
              </a:rPr>
              <a:t>objektif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sebagai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tanda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dari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masalah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keperawatan</a:t>
            </a:r>
            <a:r>
              <a:rPr lang="en-US" sz="32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3200" dirty="0" err="1">
                <a:latin typeface="Agency FB" panose="020B0503020202020204" pitchFamily="34" charset="0"/>
              </a:rPr>
              <a:t>Memerlukan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kriteria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evaluasi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</a:p>
          <a:p>
            <a:r>
              <a:rPr lang="en-US" sz="3200" dirty="0" err="1">
                <a:highlight>
                  <a:srgbClr val="00FF00"/>
                </a:highlight>
                <a:latin typeface="Agency FB" panose="020B0503020202020204" pitchFamily="34" charset="0"/>
              </a:rPr>
              <a:t>Misalnya</a:t>
            </a:r>
            <a:r>
              <a:rPr lang="en-US" sz="3200" dirty="0">
                <a:highlight>
                  <a:srgbClr val="00FF00"/>
                </a:highlight>
                <a:latin typeface="Agency FB" panose="020B0503020202020204" pitchFamily="34" charset="0"/>
              </a:rPr>
              <a:t> : </a:t>
            </a:r>
            <a:r>
              <a:rPr lang="en-US" sz="3200" dirty="0" err="1">
                <a:latin typeface="Agency FB" panose="020B0503020202020204" pitchFamily="34" charset="0"/>
              </a:rPr>
              <a:t>bau</a:t>
            </a:r>
            <a:r>
              <a:rPr lang="en-US" sz="3200" dirty="0">
                <a:latin typeface="Agency FB" panose="020B0503020202020204" pitchFamily="34" charset="0"/>
              </a:rPr>
              <a:t> “</a:t>
            </a:r>
            <a:r>
              <a:rPr lang="en-US" sz="3200" dirty="0" err="1">
                <a:latin typeface="Agency FB" panose="020B0503020202020204" pitchFamily="34" charset="0"/>
              </a:rPr>
              <a:t>pesing</a:t>
            </a:r>
            <a:r>
              <a:rPr lang="en-US" sz="3200" dirty="0">
                <a:latin typeface="Agency FB" panose="020B0503020202020204" pitchFamily="34" charset="0"/>
              </a:rPr>
              <a:t>”, </a:t>
            </a:r>
            <a:r>
              <a:rPr lang="en-US" sz="3200" dirty="0" err="1">
                <a:latin typeface="Agency FB" panose="020B0503020202020204" pitchFamily="34" charset="0"/>
              </a:rPr>
              <a:t>rambut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tidak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pernah</a:t>
            </a:r>
            <a:r>
              <a:rPr lang="en-US" sz="3200" dirty="0">
                <a:latin typeface="Agency FB" panose="020B0503020202020204" pitchFamily="34" charset="0"/>
              </a:rPr>
              <a:t> di </a:t>
            </a:r>
            <a:r>
              <a:rPr lang="en-US" sz="3200" dirty="0" err="1">
                <a:latin typeface="Agency FB" panose="020B0503020202020204" pitchFamily="34" charset="0"/>
              </a:rPr>
              <a:t>keramas</a:t>
            </a:r>
            <a:r>
              <a:rPr lang="en-US" sz="3200" dirty="0">
                <a:latin typeface="Agency FB" panose="020B0503020202020204" pitchFamily="34" charset="0"/>
              </a:rPr>
              <a:t>. “Saya </a:t>
            </a:r>
            <a:r>
              <a:rPr lang="en-US" sz="3200" dirty="0" err="1">
                <a:latin typeface="Agency FB" panose="020B0503020202020204" pitchFamily="34" charset="0"/>
              </a:rPr>
              <a:t>takut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jalan</a:t>
            </a:r>
            <a:r>
              <a:rPr lang="en-US" sz="3200" dirty="0">
                <a:latin typeface="Agency FB" panose="020B0503020202020204" pitchFamily="34" charset="0"/>
              </a:rPr>
              <a:t> di </a:t>
            </a:r>
            <a:r>
              <a:rPr lang="en-US" sz="3200" dirty="0" err="1">
                <a:latin typeface="Agency FB" panose="020B0503020202020204" pitchFamily="34" charset="0"/>
              </a:rPr>
              <a:t>kamar</a:t>
            </a:r>
            <a:r>
              <a:rPr lang="en-US" sz="3200" dirty="0">
                <a:latin typeface="Agency FB" panose="020B0503020202020204" pitchFamily="34" charset="0"/>
              </a:rPr>
              <a:t> mandi dan </a:t>
            </a:r>
            <a:r>
              <a:rPr lang="en-US" sz="3200" dirty="0" err="1">
                <a:latin typeface="Agency FB" panose="020B0503020202020204" pitchFamily="34" charset="0"/>
              </a:rPr>
              <a:t>memecahkan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barang</a:t>
            </a:r>
            <a:r>
              <a:rPr lang="en-US" sz="3200" dirty="0">
                <a:latin typeface="Agency FB" panose="020B0503020202020204" pitchFamily="34" charset="0"/>
              </a:rPr>
              <a:t>”</a:t>
            </a:r>
            <a:endParaRPr lang="en-ID" sz="32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908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9095DC0-74E5-2EBC-2487-9622EE4151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2225040"/>
            <a:ext cx="9070848" cy="2914223"/>
          </a:xfrm>
          <a:solidFill>
            <a:srgbClr val="FFFF00"/>
          </a:solidFill>
        </p:spPr>
        <p:txBody>
          <a:bodyPr/>
          <a:lstStyle/>
          <a:p>
            <a:endParaRPr lang="en-US" dirty="0"/>
          </a:p>
          <a:p>
            <a:endParaRPr lang="en-US" sz="4000" b="1" dirty="0">
              <a:latin typeface="Agency FB" panose="020B0503020202020204" pitchFamily="34" charset="0"/>
            </a:endParaRPr>
          </a:p>
          <a:p>
            <a:r>
              <a:rPr lang="en-US" sz="4000" b="1" dirty="0" err="1">
                <a:latin typeface="Agency FB" panose="020B0503020202020204" pitchFamily="34" charset="0"/>
              </a:rPr>
              <a:t>Keterkaitan</a:t>
            </a:r>
            <a:r>
              <a:rPr lang="en-US" sz="4000" b="1" dirty="0">
                <a:latin typeface="Agency FB" panose="020B0503020202020204" pitchFamily="34" charset="0"/>
              </a:rPr>
              <a:t> NANDA / NOC DAN NIC </a:t>
            </a:r>
            <a:endParaRPr lang="en-ID" sz="40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23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45AFA-14F2-D2CC-C72D-8A425345F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751840"/>
            <a:ext cx="10058400" cy="52832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 err="1">
                <a:latin typeface="Agency FB" panose="020B0503020202020204" pitchFamily="34" charset="0"/>
              </a:rPr>
              <a:t>Suatu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kaitan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merupakan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sebuah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asosiasi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hubungan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ada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antara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pasien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keluarga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atau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maslaah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komunitas</a:t>
            </a:r>
            <a:r>
              <a:rPr lang="en-US" sz="2800" dirty="0">
                <a:latin typeface="Agency FB" panose="020B0503020202020204" pitchFamily="34" charset="0"/>
              </a:rPr>
              <a:t> (diagnose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) dan outcome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diinginkan</a:t>
            </a:r>
            <a:r>
              <a:rPr lang="en-US" sz="2800" dirty="0">
                <a:latin typeface="Agency FB" panose="020B0503020202020204" pitchFamily="34" charset="0"/>
              </a:rPr>
              <a:t> (</a:t>
            </a:r>
            <a:r>
              <a:rPr lang="en-US" sz="2800" dirty="0" err="1">
                <a:latin typeface="Agency FB" panose="020B0503020202020204" pitchFamily="34" charset="0"/>
              </a:rPr>
              <a:t>ketepatan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atau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perbaikan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)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Secara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umum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kaitan</a:t>
            </a:r>
            <a:r>
              <a:rPr lang="en-US" sz="2800" dirty="0">
                <a:latin typeface="Agency FB" panose="020B0503020202020204" pitchFamily="34" charset="0"/>
              </a:rPr>
              <a:t> diagnosis dan outcome </a:t>
            </a:r>
            <a:r>
              <a:rPr lang="en-US" sz="2800" dirty="0" err="1">
                <a:latin typeface="Agency FB" panose="020B0503020202020204" pitchFamily="34" charset="0"/>
              </a:rPr>
              <a:t>membantu</a:t>
            </a:r>
            <a:r>
              <a:rPr lang="en-US" sz="2800" dirty="0">
                <a:latin typeface="Agency FB" panose="020B0503020202020204" pitchFamily="34" charset="0"/>
              </a:rPr>
              <a:t> Perawat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memilih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suatu</a:t>
            </a:r>
            <a:r>
              <a:rPr lang="en-US" sz="2800" dirty="0">
                <a:latin typeface="Agency FB" panose="020B0503020202020204" pitchFamily="34" charset="0"/>
              </a:rPr>
              <a:t> outcome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pasien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 </a:t>
            </a:r>
            <a:r>
              <a:rPr lang="en-US" sz="2800" dirty="0" err="1">
                <a:latin typeface="Agency FB" panose="020B0503020202020204" pitchFamily="34" charset="0"/>
              </a:rPr>
              <a:t>spesifik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berdasarkan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definisi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. Batasan </a:t>
            </a:r>
            <a:r>
              <a:rPr lang="en-US" sz="2800" dirty="0" err="1">
                <a:latin typeface="Agency FB" panose="020B0503020202020204" pitchFamily="34" charset="0"/>
              </a:rPr>
              <a:t>karakteristik</a:t>
            </a:r>
            <a:r>
              <a:rPr lang="en-US" sz="2800" dirty="0">
                <a:latin typeface="Agency FB" panose="020B0503020202020204" pitchFamily="34" charset="0"/>
              </a:rPr>
              <a:t> dan faktor2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terkait</a:t>
            </a:r>
            <a:r>
              <a:rPr lang="en-US" sz="2800" dirty="0">
                <a:latin typeface="Agency FB" panose="020B0503020202020204" pitchFamily="34" charset="0"/>
              </a:rPr>
              <a:t> diagnosis </a:t>
            </a:r>
          </a:p>
          <a:p>
            <a:r>
              <a:rPr lang="en-US" sz="2800" dirty="0">
                <a:latin typeface="Agency FB" panose="020B0503020202020204" pitchFamily="34" charset="0"/>
              </a:rPr>
              <a:t>Proses </a:t>
            </a:r>
            <a:r>
              <a:rPr lang="en-US" sz="2800" dirty="0" err="1">
                <a:latin typeface="Agency FB" panose="020B0503020202020204" pitchFamily="34" charset="0"/>
              </a:rPr>
              <a:t>ini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memfasilitasi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penilaian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kondisi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pasien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memperbanyak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pengambilan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keputusan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klinis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memperkuat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penalaran</a:t>
            </a:r>
            <a:r>
              <a:rPr lang="en-US" sz="2800" dirty="0">
                <a:latin typeface="Agency FB" panose="020B0503020202020204" pitchFamily="34" charset="0"/>
              </a:rPr>
              <a:t> diagnostic. 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Kaitan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antara</a:t>
            </a:r>
            <a:r>
              <a:rPr lang="en-US" sz="2800" dirty="0">
                <a:latin typeface="Agency FB" panose="020B0503020202020204" pitchFamily="34" charset="0"/>
              </a:rPr>
              <a:t> outcome </a:t>
            </a:r>
            <a:r>
              <a:rPr lang="en-US" sz="2800" dirty="0" err="1">
                <a:latin typeface="Agency FB" panose="020B0503020202020204" pitchFamily="34" charset="0"/>
              </a:rPr>
              <a:t>dgn</a:t>
            </a:r>
            <a:r>
              <a:rPr lang="en-US" sz="2800" dirty="0">
                <a:latin typeface="Agency FB" panose="020B0503020202020204" pitchFamily="34" charset="0"/>
              </a:rPr>
              <a:t> diagnosis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diidentifikasi</a:t>
            </a:r>
            <a:r>
              <a:rPr lang="en-US" sz="2800" dirty="0">
                <a:latin typeface="Agency FB" panose="020B0503020202020204" pitchFamily="34" charset="0"/>
              </a:rPr>
              <a:t> pada </a:t>
            </a:r>
            <a:r>
              <a:rPr lang="en-US" sz="2800" dirty="0" err="1">
                <a:latin typeface="Agency FB" panose="020B0503020202020204" pitchFamily="34" charset="0"/>
              </a:rPr>
              <a:t>bagian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ini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adalah</a:t>
            </a:r>
            <a:r>
              <a:rPr lang="en-US" sz="2800" dirty="0">
                <a:latin typeface="Agency FB" panose="020B0503020202020204" pitchFamily="34" charset="0"/>
              </a:rPr>
              <a:t> pilihan2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dpt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dipilih</a:t>
            </a:r>
            <a:r>
              <a:rPr lang="en-US" sz="2800" dirty="0">
                <a:latin typeface="Agency FB" panose="020B0503020202020204" pitchFamily="34" charset="0"/>
              </a:rPr>
              <a:t> Perawat </a:t>
            </a:r>
            <a:r>
              <a:rPr lang="en-US" sz="2800" dirty="0" err="1">
                <a:latin typeface="Agency FB" panose="020B0503020202020204" pitchFamily="34" charset="0"/>
              </a:rPr>
              <a:t>selama</a:t>
            </a:r>
            <a:r>
              <a:rPr lang="en-US" sz="2800" dirty="0">
                <a:latin typeface="Agency FB" panose="020B0503020202020204" pitchFamily="34" charset="0"/>
              </a:rPr>
              <a:t> proses </a:t>
            </a:r>
            <a:r>
              <a:rPr lang="en-US" sz="2800" dirty="0" err="1">
                <a:latin typeface="Agency FB" panose="020B0503020202020204" pitchFamily="34" charset="0"/>
              </a:rPr>
              <a:t>perencanaan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endParaRPr lang="en-ID" sz="28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6293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72C78-7443-9D71-4FA6-BF0821DED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782320"/>
            <a:ext cx="10058400" cy="525272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gency FB" panose="020B0503020202020204" pitchFamily="34" charset="0"/>
              </a:rPr>
              <a:t>Diagnosis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di </a:t>
            </a:r>
            <a:r>
              <a:rPr lang="en-US" sz="2400" dirty="0" err="1">
                <a:latin typeface="Agency FB" panose="020B0503020202020204" pitchFamily="34" charset="0"/>
              </a:rPr>
              <a:t>bagi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menjadi</a:t>
            </a:r>
            <a:r>
              <a:rPr lang="en-US" sz="2400" dirty="0">
                <a:latin typeface="Agency FB" panose="020B0503020202020204" pitchFamily="34" charset="0"/>
              </a:rPr>
              <a:t> 3 </a:t>
            </a:r>
            <a:r>
              <a:rPr lang="en-US" sz="2400" dirty="0" err="1">
                <a:latin typeface="Agency FB" panose="020B0503020202020204" pitchFamily="34" charset="0"/>
              </a:rPr>
              <a:t>tipe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utama</a:t>
            </a:r>
            <a:r>
              <a:rPr lang="en-US" sz="2400" dirty="0">
                <a:latin typeface="Agency FB" panose="020B0503020202020204" pitchFamily="34" charset="0"/>
              </a:rPr>
              <a:t> diagnosis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disediakan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dlm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klasifikasi</a:t>
            </a:r>
            <a:r>
              <a:rPr lang="en-US" sz="2400" dirty="0">
                <a:latin typeface="Agency FB" panose="020B0503020202020204" pitchFamily="34" charset="0"/>
              </a:rPr>
              <a:t> NANDA-1 : Diagnosis actual, diagnosis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risiko</a:t>
            </a:r>
            <a:r>
              <a:rPr lang="en-US" sz="2400" dirty="0">
                <a:latin typeface="Agency FB" panose="020B0503020202020204" pitchFamily="34" charset="0"/>
              </a:rPr>
              <a:t>, diagnosis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promosi</a:t>
            </a:r>
            <a:r>
              <a:rPr lang="en-US" sz="2400" dirty="0">
                <a:latin typeface="Agency FB" panose="020B0503020202020204" pitchFamily="34" charset="0"/>
              </a:rPr>
              <a:t> Kesehatan</a:t>
            </a:r>
          </a:p>
          <a:p>
            <a:r>
              <a:rPr lang="en-US" sz="2400" b="1" dirty="0" err="1">
                <a:latin typeface="Agency FB" panose="020B0503020202020204" pitchFamily="34" charset="0"/>
              </a:rPr>
              <a:t>Utk</a:t>
            </a:r>
            <a:r>
              <a:rPr lang="en-US" sz="2400" b="1" dirty="0">
                <a:latin typeface="Agency FB" panose="020B0503020202020204" pitchFamily="34" charset="0"/>
              </a:rPr>
              <a:t> diagnose </a:t>
            </a:r>
            <a:r>
              <a:rPr lang="en-US" sz="2400" b="1" dirty="0" err="1">
                <a:latin typeface="Agency FB" panose="020B0503020202020204" pitchFamily="34" charset="0"/>
              </a:rPr>
              <a:t>keperawatan</a:t>
            </a:r>
            <a:r>
              <a:rPr lang="en-US" sz="2400" b="1" dirty="0">
                <a:latin typeface="Agency FB" panose="020B0503020202020204" pitchFamily="34" charset="0"/>
              </a:rPr>
              <a:t> actual, 3 </a:t>
            </a:r>
            <a:r>
              <a:rPr lang="en-US" sz="2400" b="1" dirty="0" err="1">
                <a:latin typeface="Agency FB" panose="020B0503020202020204" pitchFamily="34" charset="0"/>
              </a:rPr>
              <a:t>Kategori</a:t>
            </a:r>
            <a:r>
              <a:rPr lang="en-US" sz="2400" b="1" dirty="0">
                <a:latin typeface="Agency FB" panose="020B0503020202020204" pitchFamily="34" charset="0"/>
              </a:rPr>
              <a:t> outcome </a:t>
            </a:r>
            <a:r>
              <a:rPr lang="en-US" sz="2400" b="1" dirty="0" err="1">
                <a:latin typeface="Agency FB" panose="020B0503020202020204" pitchFamily="34" charset="0"/>
              </a:rPr>
              <a:t>disediakan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latin typeface="Agency FB" panose="020B0503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Kategori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1 : Memberikan outcome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utk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mengukur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ketepatan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dan diagnosis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Kategori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2 : Memberikan outcome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tambahan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utk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mengukur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Batasan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karakteristik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yg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diidentifikasi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utk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diagnosis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Kategori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3 :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Mengidentifikasi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outcome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yg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berhubungan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dgn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faktor2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terkait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atau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outcome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menengah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highlight>
                <a:srgbClr val="00FF00"/>
              </a:highlight>
              <a:latin typeface="Agency FB" panose="020B0503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Membagi</a:t>
            </a:r>
            <a:r>
              <a:rPr lang="en-US" sz="2400" dirty="0">
                <a:latin typeface="Agency FB" panose="020B0503020202020204" pitchFamily="34" charset="0"/>
              </a:rPr>
              <a:t> outcome </a:t>
            </a:r>
            <a:r>
              <a:rPr lang="en-US" sz="2400" dirty="0" err="1">
                <a:latin typeface="Agency FB" panose="020B0503020202020204" pitchFamily="34" charset="0"/>
              </a:rPr>
              <a:t>dgn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komponen</a:t>
            </a:r>
            <a:r>
              <a:rPr lang="en-US" sz="2400" dirty="0">
                <a:latin typeface="Agency FB" panose="020B0503020202020204" pitchFamily="34" charset="0"/>
              </a:rPr>
              <a:t> masing2 diagnosis actual NANDA-1 </a:t>
            </a:r>
            <a:r>
              <a:rPr lang="en-US" sz="2400" dirty="0" err="1">
                <a:latin typeface="Agency FB" panose="020B0503020202020204" pitchFamily="34" charset="0"/>
              </a:rPr>
              <a:t>membantu</a:t>
            </a:r>
            <a:r>
              <a:rPr lang="en-US" sz="2400" dirty="0">
                <a:latin typeface="Agency FB" panose="020B0503020202020204" pitchFamily="34" charset="0"/>
              </a:rPr>
              <a:t> Perawat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memilih</a:t>
            </a:r>
            <a:r>
              <a:rPr lang="en-US" sz="2400" dirty="0">
                <a:latin typeface="Agency FB" panose="020B0503020202020204" pitchFamily="34" charset="0"/>
              </a:rPr>
              <a:t> outcome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dpt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mengukur</a:t>
            </a:r>
            <a:r>
              <a:rPr lang="en-US" sz="2400" dirty="0">
                <a:latin typeface="Agency FB" panose="020B0503020202020204" pitchFamily="34" charset="0"/>
              </a:rPr>
              <a:t> outcome </a:t>
            </a:r>
            <a:r>
              <a:rPr lang="en-US" sz="2400" dirty="0" err="1">
                <a:latin typeface="Agency FB" panose="020B0503020202020204" pitchFamily="34" charset="0"/>
              </a:rPr>
              <a:t>keseluruhan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serta</a:t>
            </a:r>
            <a:r>
              <a:rPr lang="en-US" sz="2400" dirty="0">
                <a:latin typeface="Agency FB" panose="020B0503020202020204" pitchFamily="34" charset="0"/>
              </a:rPr>
              <a:t> Batasan </a:t>
            </a:r>
            <a:r>
              <a:rPr lang="en-US" sz="2400" dirty="0" err="1">
                <a:latin typeface="Agency FB" panose="020B0503020202020204" pitchFamily="34" charset="0"/>
              </a:rPr>
              <a:t>karakteristik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Dampak </a:t>
            </a:r>
            <a:r>
              <a:rPr lang="en-US" sz="2400" dirty="0" err="1">
                <a:latin typeface="Agency FB" panose="020B0503020202020204" pitchFamily="34" charset="0"/>
              </a:rPr>
              <a:t>dari</a:t>
            </a:r>
            <a:r>
              <a:rPr lang="en-US" sz="2400" dirty="0">
                <a:latin typeface="Agency FB" panose="020B0503020202020204" pitchFamily="34" charset="0"/>
              </a:rPr>
              <a:t> faktor2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terkait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setiap</a:t>
            </a:r>
            <a:r>
              <a:rPr lang="en-US" sz="2400" dirty="0">
                <a:latin typeface="Agency FB" panose="020B0503020202020204" pitchFamily="34" charset="0"/>
              </a:rPr>
              <a:t> diagnosis. 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6FEE56E9-5523-5188-9753-1DD852F1E5A1}"/>
              </a:ext>
            </a:extLst>
          </p:cNvPr>
          <p:cNvSpPr/>
          <p:nvPr/>
        </p:nvSpPr>
        <p:spPr>
          <a:xfrm>
            <a:off x="4511040" y="2032000"/>
            <a:ext cx="579120" cy="3352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214011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F391C-2C97-D7C5-6C0C-5B50B3820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853440"/>
            <a:ext cx="10058400" cy="54864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err="1">
                <a:latin typeface="Agency FB" panose="020B0503020202020204" pitchFamily="34" charset="0"/>
              </a:rPr>
              <a:t>Untuk</a:t>
            </a:r>
            <a:r>
              <a:rPr lang="en-US" sz="2400" b="1" dirty="0">
                <a:latin typeface="Agency FB" panose="020B0503020202020204" pitchFamily="34" charset="0"/>
              </a:rPr>
              <a:t> diagnosis </a:t>
            </a:r>
            <a:r>
              <a:rPr lang="en-US" sz="2400" b="1" dirty="0" err="1">
                <a:latin typeface="Agency FB" panose="020B0503020202020204" pitchFamily="34" charset="0"/>
              </a:rPr>
              <a:t>keperawatan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latin typeface="Agency FB" panose="020B0503020202020204" pitchFamily="34" charset="0"/>
              </a:rPr>
              <a:t>risiko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latin typeface="Agency FB" panose="020B0503020202020204" pitchFamily="34" charset="0"/>
              </a:rPr>
              <a:t>kedua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latin typeface="Agency FB" panose="020B0503020202020204" pitchFamily="34" charset="0"/>
              </a:rPr>
              <a:t>kategori</a:t>
            </a:r>
            <a:r>
              <a:rPr lang="en-US" sz="2400" b="1" dirty="0">
                <a:latin typeface="Agency FB" panose="020B0503020202020204" pitchFamily="34" charset="0"/>
              </a:rPr>
              <a:t> outcome </a:t>
            </a:r>
            <a:r>
              <a:rPr lang="en-US" sz="2400" b="1" dirty="0" err="1">
                <a:latin typeface="Agency FB" panose="020B0503020202020204" pitchFamily="34" charset="0"/>
              </a:rPr>
              <a:t>disediakan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latin typeface="Agency FB" panose="020B0503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Kategori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pertama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: Memberikan outcome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utk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menilai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mengukur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kejaidan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actual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dari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diagnosis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Kategori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kedua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dari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outcome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dikaitkan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dengan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factor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risiko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latin typeface="Agency FB" panose="020B0503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Agency FB" panose="020B0503020202020204" pitchFamily="34" charset="0"/>
              </a:rPr>
              <a:t> Hal </a:t>
            </a:r>
            <a:r>
              <a:rPr lang="en-US" sz="2400" dirty="0" err="1">
                <a:latin typeface="Agency FB" panose="020B0503020202020204" pitchFamily="34" charset="0"/>
              </a:rPr>
              <a:t>ini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memungkinkan</a:t>
            </a:r>
            <a:r>
              <a:rPr lang="en-US" sz="2400" dirty="0">
                <a:latin typeface="Agency FB" panose="020B0503020202020204" pitchFamily="34" charset="0"/>
              </a:rPr>
              <a:t> Perawat </a:t>
            </a:r>
            <a:r>
              <a:rPr lang="en-US" sz="2400" dirty="0" err="1">
                <a:latin typeface="Agency FB" panose="020B0503020202020204" pitchFamily="34" charset="0"/>
              </a:rPr>
              <a:t>untuk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menilai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potensial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mengukur</a:t>
            </a:r>
            <a:r>
              <a:rPr lang="en-US" sz="2400" dirty="0">
                <a:latin typeface="Agency FB" panose="020B0503020202020204" pitchFamily="34" charset="0"/>
              </a:rPr>
              <a:t> factor2 </a:t>
            </a:r>
            <a:r>
              <a:rPr lang="en-US" sz="2400" dirty="0" err="1">
                <a:latin typeface="Agency FB" panose="020B0503020202020204" pitchFamily="34" charset="0"/>
              </a:rPr>
              <a:t>risiko</a:t>
            </a:r>
            <a:r>
              <a:rPr lang="en-US" sz="2400" dirty="0">
                <a:latin typeface="Agency FB" panose="020B0503020202020204" pitchFamily="34" charset="0"/>
              </a:rPr>
              <a:t>, </a:t>
            </a:r>
            <a:r>
              <a:rPr lang="en-US" sz="2400" dirty="0" err="1">
                <a:latin typeface="Agency FB" panose="020B0503020202020204" pitchFamily="34" charset="0"/>
              </a:rPr>
              <a:t>merupakan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kunci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seorang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pasien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berisiko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mengembangkan</a:t>
            </a:r>
            <a:r>
              <a:rPr lang="en-US" sz="2400" dirty="0">
                <a:latin typeface="Agency FB" panose="020B0503020202020204" pitchFamily="34" charset="0"/>
              </a:rPr>
              <a:t> diagnosis. </a:t>
            </a:r>
          </a:p>
          <a:p>
            <a:pPr marL="0" indent="0">
              <a:buNone/>
            </a:pPr>
            <a:endParaRPr lang="en-US" sz="2400" dirty="0">
              <a:latin typeface="Agency FB" panose="020B0503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Untuk</a:t>
            </a:r>
            <a:r>
              <a:rPr lang="en-US" sz="2400" dirty="0">
                <a:latin typeface="Agency FB" panose="020B0503020202020204" pitchFamily="34" charset="0"/>
              </a:rPr>
              <a:t> diagnosis </a:t>
            </a:r>
            <a:r>
              <a:rPr lang="en-US" sz="2400" dirty="0" err="1">
                <a:latin typeface="Agency FB" panose="020B0503020202020204" pitchFamily="34" charset="0"/>
              </a:rPr>
              <a:t>promosi</a:t>
            </a:r>
            <a:r>
              <a:rPr lang="en-US" sz="2400" dirty="0">
                <a:latin typeface="Agency FB" panose="020B0503020202020204" pitchFamily="34" charset="0"/>
              </a:rPr>
              <a:t> Kesehatan </a:t>
            </a:r>
            <a:r>
              <a:rPr lang="en-US" sz="2400" dirty="0" err="1">
                <a:latin typeface="Agency FB" panose="020B0503020202020204" pitchFamily="34" charset="0"/>
              </a:rPr>
              <a:t>hanya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satu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kategori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dari</a:t>
            </a:r>
            <a:r>
              <a:rPr lang="en-US" sz="2400" dirty="0">
                <a:latin typeface="Agency FB" panose="020B0503020202020204" pitchFamily="34" charset="0"/>
              </a:rPr>
              <a:t> outcome yang </a:t>
            </a:r>
            <a:r>
              <a:rPr lang="en-US" sz="2400" dirty="0" err="1">
                <a:latin typeface="Agency FB" panose="020B0503020202020204" pitchFamily="34" charset="0"/>
              </a:rPr>
              <a:t>dibutuhkan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  <a:r>
              <a:rPr lang="en-US" sz="2400" dirty="0" err="1">
                <a:latin typeface="Agency FB" panose="020B0503020202020204" pitchFamily="34" charset="0"/>
              </a:rPr>
              <a:t>Tipe</a:t>
            </a:r>
            <a:r>
              <a:rPr lang="en-US" sz="2400" dirty="0">
                <a:latin typeface="Agency FB" panose="020B0503020202020204" pitchFamily="34" charset="0"/>
              </a:rPr>
              <a:t> diagnose </a:t>
            </a:r>
            <a:r>
              <a:rPr lang="en-US" sz="2400" dirty="0" err="1">
                <a:latin typeface="Agency FB" panose="020B0503020202020204" pitchFamily="34" charset="0"/>
              </a:rPr>
              <a:t>ini</a:t>
            </a:r>
            <a:r>
              <a:rPr lang="en-US" sz="2400" dirty="0">
                <a:latin typeface="Agency FB" panose="020B0503020202020204" pitchFamily="34" charset="0"/>
              </a:rPr>
              <a:t> Memberikan </a:t>
            </a:r>
            <a:r>
              <a:rPr lang="en-US" sz="2400" dirty="0" err="1">
                <a:latin typeface="Agency FB" panose="020B0503020202020204" pitchFamily="34" charset="0"/>
              </a:rPr>
              <a:t>hanya</a:t>
            </a:r>
            <a:r>
              <a:rPr lang="en-US" sz="2400" dirty="0">
                <a:latin typeface="Agency FB" panose="020B0503020202020204" pitchFamily="34" charset="0"/>
              </a:rPr>
              <a:t> Batasan </a:t>
            </a:r>
            <a:r>
              <a:rPr lang="en-US" sz="2400" dirty="0" err="1">
                <a:latin typeface="Agency FB" panose="020B0503020202020204" pitchFamily="34" charset="0"/>
              </a:rPr>
              <a:t>karakteristik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dalam</a:t>
            </a:r>
            <a:r>
              <a:rPr lang="en-US" sz="2400" dirty="0">
                <a:latin typeface="Agency FB" panose="020B0503020202020204" pitchFamily="34" charset="0"/>
              </a:rPr>
              <a:t> NANDA-1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Setiap</a:t>
            </a:r>
            <a:r>
              <a:rPr lang="en-US" sz="2400" dirty="0">
                <a:latin typeface="Agency FB" panose="020B0503020202020204" pitchFamily="34" charset="0"/>
              </a:rPr>
              <a:t> diagnosis </a:t>
            </a:r>
            <a:r>
              <a:rPr lang="en-US" sz="2400" dirty="0" err="1">
                <a:latin typeface="Agency FB" panose="020B0503020202020204" pitchFamily="34" charset="0"/>
              </a:rPr>
              <a:t>memiliki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suatu</a:t>
            </a:r>
            <a:r>
              <a:rPr lang="en-US" sz="2400" dirty="0">
                <a:latin typeface="Agency FB" panose="020B0503020202020204" pitchFamily="34" charset="0"/>
              </a:rPr>
              <a:t> daftar outcome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difokuskan</a:t>
            </a:r>
            <a:r>
              <a:rPr lang="en-US" sz="2400" dirty="0">
                <a:latin typeface="Agency FB" panose="020B0503020202020204" pitchFamily="34" charset="0"/>
              </a:rPr>
              <a:t> pada </a:t>
            </a:r>
            <a:r>
              <a:rPr lang="en-US" sz="2400" dirty="0" err="1">
                <a:latin typeface="Agency FB" panose="020B0503020202020204" pitchFamily="34" charset="0"/>
              </a:rPr>
              <a:t>pengukuran</a:t>
            </a:r>
            <a:r>
              <a:rPr lang="en-US" sz="2400" dirty="0">
                <a:latin typeface="Agency FB" panose="020B0503020202020204" pitchFamily="34" charset="0"/>
              </a:rPr>
              <a:t> Batasan </a:t>
            </a:r>
            <a:r>
              <a:rPr lang="en-US" sz="2400" dirty="0" err="1">
                <a:latin typeface="Agency FB" panose="020B0503020202020204" pitchFamily="34" charset="0"/>
              </a:rPr>
              <a:t>karakteristik</a:t>
            </a:r>
            <a:r>
              <a:rPr lang="en-US" sz="2400" dirty="0">
                <a:latin typeface="Agency FB" panose="020B0503020202020204" pitchFamily="34" charset="0"/>
              </a:rPr>
              <a:t> yang </a:t>
            </a:r>
            <a:r>
              <a:rPr lang="en-US" sz="2400" dirty="0" err="1">
                <a:latin typeface="Agency FB" panose="020B0503020202020204" pitchFamily="34" charset="0"/>
              </a:rPr>
              <a:t>diidentifikasi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endParaRPr lang="en-ID" sz="2400" dirty="0">
              <a:latin typeface="Agency FB" panose="020B0503020202020204" pitchFamily="34" charset="0"/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29652877-20E3-02A7-A674-A8D55A1EDE72}"/>
              </a:ext>
            </a:extLst>
          </p:cNvPr>
          <p:cNvSpPr/>
          <p:nvPr/>
        </p:nvSpPr>
        <p:spPr>
          <a:xfrm>
            <a:off x="4551680" y="1330960"/>
            <a:ext cx="406400" cy="4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4075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E0B39-41D8-9CB0-4E79-A28F84865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57200"/>
            <a:ext cx="10058400" cy="587248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err="1">
                <a:latin typeface="Agency FB" panose="020B0503020202020204" pitchFamily="34" charset="0"/>
              </a:rPr>
              <a:t>Pendokumentasian</a:t>
            </a:r>
            <a:r>
              <a:rPr lang="en-US" sz="2400" dirty="0">
                <a:latin typeface="Agency FB" panose="020B0503020202020204" pitchFamily="34" charset="0"/>
              </a:rPr>
              <a:t> proses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merupakan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metode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tepat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pengambilan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keputusan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sistematis</a:t>
            </a:r>
            <a:r>
              <a:rPr lang="en-US" sz="2400" dirty="0">
                <a:latin typeface="Agency FB" panose="020B0503020202020204" pitchFamily="34" charset="0"/>
              </a:rPr>
              <a:t>, problem-solving dan </a:t>
            </a:r>
            <a:r>
              <a:rPr lang="en-US" sz="2400" dirty="0" err="1">
                <a:latin typeface="Agency FB" panose="020B0503020202020204" pitchFamily="34" charset="0"/>
              </a:rPr>
              <a:t>riset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lebuh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lanjut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400" dirty="0" err="1">
                <a:latin typeface="Agency FB" panose="020B0503020202020204" pitchFamily="34" charset="0"/>
              </a:rPr>
              <a:t>Pendokumentasian</a:t>
            </a:r>
            <a:r>
              <a:rPr lang="en-US" sz="2400" dirty="0">
                <a:latin typeface="Agency FB" panose="020B0503020202020204" pitchFamily="34" charset="0"/>
              </a:rPr>
              <a:t> proses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efektif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menggunakan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standar</a:t>
            </a:r>
            <a:r>
              <a:rPr lang="en-US" sz="2400" dirty="0">
                <a:latin typeface="Agency FB" panose="020B0503020202020204" pitchFamily="34" charset="0"/>
              </a:rPr>
              <a:t> terminology (</a:t>
            </a:r>
            <a:r>
              <a:rPr lang="en-US" sz="2400" dirty="0" err="1">
                <a:latin typeface="Agency FB" panose="020B0503020202020204" pitchFamily="34" charset="0"/>
              </a:rPr>
              <a:t>pengkajian</a:t>
            </a:r>
            <a:r>
              <a:rPr lang="en-US" sz="2400" dirty="0">
                <a:latin typeface="Agency FB" panose="020B0503020202020204" pitchFamily="34" charset="0"/>
              </a:rPr>
              <a:t>, diagnosis, </a:t>
            </a:r>
            <a:r>
              <a:rPr lang="en-US" sz="2400" dirty="0" err="1">
                <a:latin typeface="Agency FB" panose="020B0503020202020204" pitchFamily="34" charset="0"/>
              </a:rPr>
              <a:t>perencanaan</a:t>
            </a:r>
            <a:r>
              <a:rPr lang="en-US" sz="2400" dirty="0">
                <a:latin typeface="Agency FB" panose="020B0503020202020204" pitchFamily="34" charset="0"/>
              </a:rPr>
              <a:t>, </a:t>
            </a:r>
            <a:r>
              <a:rPr lang="en-US" sz="2400" dirty="0" err="1">
                <a:latin typeface="Agency FB" panose="020B0503020202020204" pitchFamily="34" charset="0"/>
              </a:rPr>
              <a:t>implementasi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evaluasi</a:t>
            </a:r>
            <a:r>
              <a:rPr lang="en-US" sz="2400" dirty="0">
                <a:latin typeface="Agency FB" panose="020B0503020202020204" pitchFamily="34" charset="0"/>
              </a:rPr>
              <a:t>) </a:t>
            </a:r>
            <a:r>
              <a:rPr lang="en-US" sz="2400" dirty="0" err="1">
                <a:latin typeface="Agency FB" panose="020B0503020202020204" pitchFamily="34" charset="0"/>
              </a:rPr>
              <a:t>yaitu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menggunakan</a:t>
            </a:r>
            <a:r>
              <a:rPr lang="en-US" sz="2400" dirty="0">
                <a:latin typeface="Agency FB" panose="020B0503020202020204" pitchFamily="34" charset="0"/>
              </a:rPr>
              <a:t> model </a:t>
            </a:r>
            <a:r>
              <a:rPr lang="en-US" sz="2400" dirty="0" err="1">
                <a:latin typeface="Agency FB" panose="020B0503020202020204" pitchFamily="34" charset="0"/>
              </a:rPr>
              <a:t>pendokumentasian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menurut</a:t>
            </a:r>
            <a:r>
              <a:rPr lang="en-US" sz="2400" dirty="0">
                <a:latin typeface="Agency FB" panose="020B0503020202020204" pitchFamily="34" charset="0"/>
              </a:rPr>
              <a:t> NANDA (NOC NIC) </a:t>
            </a:r>
            <a:r>
              <a:rPr lang="en-US" sz="2400" dirty="0" err="1">
                <a:latin typeface="Agency FB" panose="020B0503020202020204" pitchFamily="34" charset="0"/>
              </a:rPr>
              <a:t>diantaranya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yaitu</a:t>
            </a:r>
            <a:r>
              <a:rPr lang="en-US" sz="2400" dirty="0">
                <a:latin typeface="Agency FB" panose="020B0503020202020204" pitchFamily="34" charset="0"/>
              </a:rPr>
              <a:t> :</a:t>
            </a:r>
          </a:p>
          <a:p>
            <a:pPr marL="0" indent="0">
              <a:buNone/>
            </a:pPr>
            <a:endParaRPr lang="en-US" sz="2400" dirty="0"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gency FB" panose="020B0503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Dokumentasi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Pengkajian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Dokumentasi</a:t>
            </a:r>
            <a:r>
              <a:rPr lang="en-US" sz="2400" dirty="0">
                <a:latin typeface="Agency FB" panose="020B0503020202020204" pitchFamily="34" charset="0"/>
              </a:rPr>
              <a:t> Diagnosis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Dokumentasi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Perencanaan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Dokumentasi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Implementasi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Dokumentasi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Evaluasi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C0A22F35-C8E5-E6A6-2568-FFD4D4884632}"/>
              </a:ext>
            </a:extLst>
          </p:cNvPr>
          <p:cNvSpPr/>
          <p:nvPr/>
        </p:nvSpPr>
        <p:spPr>
          <a:xfrm>
            <a:off x="1971040" y="2590800"/>
            <a:ext cx="98552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57625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89A30-4B2B-9357-C043-F5762B7525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DC160DD-9AEF-DBA1-82FB-D5D82C89A4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230373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6583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6D79F6F-5211-2D28-467D-4EA7DDDD62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5A72961-1621-31A4-BFFE-493ECFDE35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242190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9767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CE375-310D-E3A1-B407-FE7489E43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3624" y="2123440"/>
            <a:ext cx="9070848" cy="2387600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4300" b="1" dirty="0" err="1">
                <a:latin typeface="Agency FB" panose="020B0503020202020204" pitchFamily="34" charset="0"/>
              </a:rPr>
              <a:t>Pengertian</a:t>
            </a:r>
            <a:r>
              <a:rPr lang="en-US" sz="4300" b="1" dirty="0">
                <a:latin typeface="Agency FB" panose="020B0503020202020204" pitchFamily="34" charset="0"/>
              </a:rPr>
              <a:t>  Model </a:t>
            </a:r>
            <a:r>
              <a:rPr lang="en-US" sz="4300" b="1" dirty="0" err="1">
                <a:latin typeface="Agency FB" panose="020B0503020202020204" pitchFamily="34" charset="0"/>
              </a:rPr>
              <a:t>Dokumentasi</a:t>
            </a:r>
            <a:r>
              <a:rPr lang="en-US" sz="4300" b="1" dirty="0">
                <a:latin typeface="Agency FB" panose="020B0503020202020204" pitchFamily="34" charset="0"/>
              </a:rPr>
              <a:t> </a:t>
            </a:r>
          </a:p>
          <a:p>
            <a:r>
              <a:rPr lang="en-US" sz="4300" b="1" dirty="0">
                <a:latin typeface="Agency FB" panose="020B0503020202020204" pitchFamily="34" charset="0"/>
              </a:rPr>
              <a:t>NANDA (NOC dan NIC)</a:t>
            </a:r>
            <a:endParaRPr lang="en-ID" sz="43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40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CAE72-3B52-A6C4-8FC9-AE5B592E4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822960"/>
            <a:ext cx="10058400" cy="42672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 err="1">
                <a:latin typeface="Agency FB" panose="020B0503020202020204" pitchFamily="34" charset="0"/>
              </a:rPr>
              <a:t>Merupakan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dokumentasi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dalam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penerapan</a:t>
            </a:r>
            <a:r>
              <a:rPr lang="en-US" sz="2800" dirty="0">
                <a:latin typeface="Agency FB" panose="020B0503020202020204" pitchFamily="34" charset="0"/>
              </a:rPr>
              <a:t> proses </a:t>
            </a:r>
            <a:r>
              <a:rPr lang="en-US" sz="2800" dirty="0" err="1">
                <a:latin typeface="Agency FB" panose="020B0503020202020204" pitchFamily="34" charset="0"/>
              </a:rPr>
              <a:t>asuhan</a:t>
            </a:r>
            <a:r>
              <a:rPr lang="en-US" sz="28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Berdasarkan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penelitian</a:t>
            </a:r>
            <a:r>
              <a:rPr lang="en-US" sz="2800" dirty="0">
                <a:latin typeface="Agency FB" panose="020B0503020202020204" pitchFamily="34" charset="0"/>
              </a:rPr>
              <a:t> NANDA NOC dan NIC </a:t>
            </a:r>
            <a:r>
              <a:rPr lang="en-US" sz="2800" dirty="0" err="1">
                <a:latin typeface="Agency FB" panose="020B0503020202020204" pitchFamily="34" charset="0"/>
              </a:rPr>
              <a:t>dalam</a:t>
            </a:r>
            <a:r>
              <a:rPr lang="en-US" sz="2800" dirty="0">
                <a:latin typeface="Agency FB" panose="020B0503020202020204" pitchFamily="34" charset="0"/>
              </a:rPr>
              <a:t> proses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dpt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meningkatkan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kualitas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dokumentasi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dimana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dpt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menyeragamkan</a:t>
            </a:r>
            <a:r>
              <a:rPr lang="en-US" sz="2800" dirty="0">
                <a:latin typeface="Agency FB" panose="020B0503020202020204" pitchFamily="34" charset="0"/>
              </a:rPr>
              <a:t> Bahasa </a:t>
            </a:r>
            <a:r>
              <a:rPr lang="en-US" sz="2800" dirty="0" err="1">
                <a:latin typeface="Agency FB" panose="020B0503020202020204" pitchFamily="34" charset="0"/>
              </a:rPr>
              <a:t>Askep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sehingga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lebih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memudahkan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dalam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serah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terima</a:t>
            </a:r>
            <a:r>
              <a:rPr lang="en-US" sz="2800" dirty="0">
                <a:latin typeface="Agency FB" panose="020B0503020202020204" pitchFamily="34" charset="0"/>
              </a:rPr>
              <a:t> pada </a:t>
            </a:r>
            <a:r>
              <a:rPr lang="en-US" sz="2800" dirty="0" err="1">
                <a:latin typeface="Agency FB" panose="020B0503020202020204" pitchFamily="34" charset="0"/>
              </a:rPr>
              <a:t>setiap</a:t>
            </a:r>
            <a:r>
              <a:rPr lang="en-US" sz="2800" dirty="0">
                <a:latin typeface="Agency FB" panose="020B0503020202020204" pitchFamily="34" charset="0"/>
              </a:rPr>
              <a:t> shift </a:t>
            </a:r>
            <a:r>
              <a:rPr lang="en-US" sz="2800" dirty="0" err="1">
                <a:latin typeface="Agency FB" panose="020B0503020202020204" pitchFamily="34" charset="0"/>
              </a:rPr>
              <a:t>dinas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tentunya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kualitas</a:t>
            </a:r>
            <a:r>
              <a:rPr lang="en-US" sz="2800" dirty="0">
                <a:latin typeface="Agency FB" panose="020B0503020202020204" pitchFamily="34" charset="0"/>
              </a:rPr>
              <a:t> Pelayanan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meningkat</a:t>
            </a:r>
            <a:r>
              <a:rPr lang="en-US" sz="28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Namun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dpt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menguasai</a:t>
            </a:r>
            <a:r>
              <a:rPr lang="en-US" sz="2800" dirty="0">
                <a:latin typeface="Agency FB" panose="020B0503020202020204" pitchFamily="34" charset="0"/>
              </a:rPr>
              <a:t> NANDA NOC NIC </a:t>
            </a:r>
            <a:r>
              <a:rPr lang="en-US" sz="2800" dirty="0" err="1">
                <a:latin typeface="Agency FB" panose="020B0503020202020204" pitchFamily="34" charset="0"/>
              </a:rPr>
              <a:t>dalam</a:t>
            </a:r>
            <a:r>
              <a:rPr lang="en-US" sz="2800" dirty="0">
                <a:latin typeface="Agency FB" panose="020B0503020202020204" pitchFamily="34" charset="0"/>
              </a:rPr>
              <a:t> proses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memerlukan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waktu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lama, </a:t>
            </a:r>
            <a:r>
              <a:rPr lang="en-US" sz="2800" dirty="0" err="1">
                <a:latin typeface="Agency FB" panose="020B0503020202020204" pitchFamily="34" charset="0"/>
              </a:rPr>
              <a:t>pemahaman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patofisiologi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disiplin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ilmu</a:t>
            </a:r>
            <a:r>
              <a:rPr lang="en-US" sz="2800" dirty="0">
                <a:latin typeface="Agency FB" panose="020B0503020202020204" pitchFamily="34" charset="0"/>
              </a:rPr>
              <a:t> lain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baik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pengemabngan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sistematis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endParaRPr lang="en-ID" sz="28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961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06E3E6D-152B-971C-E6D8-46BEA624C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0576" y="2113280"/>
            <a:ext cx="9070848" cy="2893903"/>
          </a:xfrm>
          <a:solidFill>
            <a:srgbClr val="FFFF00"/>
          </a:solidFill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4000" b="1" dirty="0">
                <a:latin typeface="Agency FB" panose="020B0503020202020204" pitchFamily="34" charset="0"/>
              </a:rPr>
              <a:t>Diagnosis </a:t>
            </a:r>
            <a:r>
              <a:rPr lang="en-US" sz="4000" b="1" dirty="0" err="1">
                <a:latin typeface="Agency FB" panose="020B0503020202020204" pitchFamily="34" charset="0"/>
              </a:rPr>
              <a:t>Keperawatan</a:t>
            </a:r>
            <a:r>
              <a:rPr lang="en-US" sz="4000" b="1" dirty="0">
                <a:latin typeface="Agency FB" panose="020B0503020202020204" pitchFamily="34" charset="0"/>
              </a:rPr>
              <a:t> NANDA</a:t>
            </a:r>
            <a:endParaRPr lang="en-ID" sz="40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173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A14FA-BB8B-55B2-421C-634BC502C73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 err="1">
                <a:latin typeface="Agency FB" panose="020B0503020202020204" pitchFamily="34" charset="0"/>
              </a:rPr>
              <a:t>Diagnosa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merupakan</a:t>
            </a:r>
            <a:r>
              <a:rPr lang="en-US" sz="2800" dirty="0">
                <a:latin typeface="Agency FB" panose="020B0503020202020204" pitchFamily="34" charset="0"/>
              </a:rPr>
              <a:t>  </a:t>
            </a:r>
            <a:r>
              <a:rPr lang="en-US" sz="2800" dirty="0" err="1">
                <a:latin typeface="Agency FB" panose="020B0503020202020204" pitchFamily="34" charset="0"/>
              </a:rPr>
              <a:t>keputusan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klinik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mengenai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respon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individu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keluarga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masyarajat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mengenai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 Kesehatan actual dan </a:t>
            </a:r>
            <a:r>
              <a:rPr lang="en-US" sz="2800" dirty="0" err="1">
                <a:latin typeface="Agency FB" panose="020B0503020202020204" pitchFamily="34" charset="0"/>
              </a:rPr>
              <a:t>potensial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sbg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dasar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seleksi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intervensi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mencapai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tujuan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sesuai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dgn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kewenangan</a:t>
            </a:r>
            <a:r>
              <a:rPr lang="en-US" sz="2800" dirty="0">
                <a:latin typeface="Agency FB" panose="020B0503020202020204" pitchFamily="34" charset="0"/>
              </a:rPr>
              <a:t> Perawat. 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Semua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diagnosa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di </a:t>
            </a:r>
            <a:r>
              <a:rPr lang="en-US" sz="2800" dirty="0" err="1">
                <a:latin typeface="Agency FB" panose="020B0503020202020204" pitchFamily="34" charset="0"/>
              </a:rPr>
              <a:t>dukung</a:t>
            </a:r>
            <a:r>
              <a:rPr lang="en-US" sz="2800" dirty="0">
                <a:latin typeface="Agency FB" panose="020B0503020202020204" pitchFamily="34" charset="0"/>
              </a:rPr>
              <a:t> oleh data, </a:t>
            </a:r>
            <a:r>
              <a:rPr lang="en-US" sz="2800" dirty="0" err="1">
                <a:latin typeface="Agency FB" panose="020B0503020202020204" pitchFamily="34" charset="0"/>
              </a:rPr>
              <a:t>dimana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menurut</a:t>
            </a:r>
            <a:r>
              <a:rPr lang="en-US" sz="2800" dirty="0">
                <a:latin typeface="Agency FB" panose="020B0503020202020204" pitchFamily="34" charset="0"/>
              </a:rPr>
              <a:t> NANDA </a:t>
            </a:r>
            <a:r>
              <a:rPr lang="en-US" sz="2800" dirty="0" err="1">
                <a:latin typeface="Agency FB" panose="020B0503020202020204" pitchFamily="34" charset="0"/>
              </a:rPr>
              <a:t>diartikan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sebagai</a:t>
            </a:r>
            <a:r>
              <a:rPr lang="en-US" sz="2800" dirty="0">
                <a:latin typeface="Agency FB" panose="020B0503020202020204" pitchFamily="34" charset="0"/>
              </a:rPr>
              <a:t> “</a:t>
            </a:r>
            <a:r>
              <a:rPr lang="en-US" sz="2800" dirty="0" err="1">
                <a:latin typeface="Agency FB" panose="020B0503020202020204" pitchFamily="34" charset="0"/>
              </a:rPr>
              <a:t>Definisi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Karakter</a:t>
            </a:r>
            <a:r>
              <a:rPr lang="en-US" sz="2800" dirty="0">
                <a:latin typeface="Agency FB" panose="020B0503020202020204" pitchFamily="34" charset="0"/>
              </a:rPr>
              <a:t>”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dimana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definisi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tsb</a:t>
            </a:r>
            <a:r>
              <a:rPr lang="en-US" sz="2800" dirty="0">
                <a:latin typeface="Agency FB" panose="020B0503020202020204" pitchFamily="34" charset="0"/>
              </a:rPr>
              <a:t> di </a:t>
            </a:r>
            <a:r>
              <a:rPr lang="en-US" sz="2800" dirty="0" err="1">
                <a:latin typeface="Agency FB" panose="020B0503020202020204" pitchFamily="34" charset="0"/>
              </a:rPr>
              <a:t>sebut</a:t>
            </a:r>
            <a:r>
              <a:rPr lang="en-US" sz="2800" dirty="0">
                <a:latin typeface="Agency FB" panose="020B0503020202020204" pitchFamily="34" charset="0"/>
              </a:rPr>
              <a:t> “</a:t>
            </a:r>
            <a:r>
              <a:rPr lang="en-US" sz="2800" dirty="0" err="1">
                <a:latin typeface="Agency FB" panose="020B0503020202020204" pitchFamily="34" charset="0"/>
              </a:rPr>
              <a:t>Tnda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Gejala</a:t>
            </a:r>
            <a:r>
              <a:rPr lang="en-US" sz="2800" dirty="0">
                <a:latin typeface="Agency FB" panose="020B0503020202020204" pitchFamily="34" charset="0"/>
              </a:rPr>
              <a:t>” </a:t>
            </a:r>
          </a:p>
          <a:p>
            <a:r>
              <a:rPr lang="en-US" sz="2800" dirty="0">
                <a:latin typeface="Agency FB" panose="020B0503020202020204" pitchFamily="34" charset="0"/>
              </a:rPr>
              <a:t>Tanda </a:t>
            </a:r>
            <a:r>
              <a:rPr lang="en-US" sz="2800" dirty="0" err="1">
                <a:latin typeface="Agency FB" panose="020B0503020202020204" pitchFamily="34" charset="0"/>
              </a:rPr>
              <a:t>adalah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sesuatu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dapat</a:t>
            </a:r>
            <a:r>
              <a:rPr lang="en-US" sz="2800" dirty="0">
                <a:latin typeface="Agency FB" panose="020B0503020202020204" pitchFamily="34" charset="0"/>
              </a:rPr>
              <a:t> di Observasi dan </a:t>
            </a:r>
            <a:r>
              <a:rPr lang="en-US" sz="2800" dirty="0" err="1">
                <a:latin typeface="Agency FB" panose="020B0503020202020204" pitchFamily="34" charset="0"/>
              </a:rPr>
              <a:t>Gejala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adalah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sesuatu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dirasakan</a:t>
            </a:r>
            <a:r>
              <a:rPr lang="en-US" sz="2800" dirty="0">
                <a:latin typeface="Agency FB" panose="020B0503020202020204" pitchFamily="34" charset="0"/>
              </a:rPr>
              <a:t> oleh </a:t>
            </a:r>
            <a:r>
              <a:rPr lang="en-US" sz="2800" dirty="0" err="1">
                <a:latin typeface="Agency FB" panose="020B0503020202020204" pitchFamily="34" charset="0"/>
              </a:rPr>
              <a:t>klinik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endParaRPr lang="en-ID" sz="28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5003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161</TotalTime>
  <Words>1614</Words>
  <Application>Microsoft Office PowerPoint</Application>
  <PresentationFormat>Widescreen</PresentationFormat>
  <Paragraphs>161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Agency FB</vt:lpstr>
      <vt:lpstr>Century Gothic</vt:lpstr>
      <vt:lpstr>Courier New</vt:lpstr>
      <vt:lpstr>Garamond</vt:lpstr>
      <vt:lpstr>Wingdings</vt:lpstr>
      <vt:lpstr>Savon</vt:lpstr>
      <vt:lpstr>Pengenalan dokumentasi dengan model nanda, NOC DAN NIC</vt:lpstr>
      <vt:lpstr>Latar belakang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Tujuan Diagnosa Keperawatan  Mengidentifikasi : </vt:lpstr>
      <vt:lpstr>Diagnosis Keperawatan Aktual </vt:lpstr>
      <vt:lpstr>Diagnosis Keperawatan Risiko  dan Risiko Tinggi </vt:lpstr>
      <vt:lpstr>PowerPoint Presentation</vt:lpstr>
      <vt:lpstr>PowerPoint Presentation</vt:lpstr>
      <vt:lpstr>PowerPoint Presentation</vt:lpstr>
      <vt:lpstr>Dalam melakukan pencatatan diagnose keperawatan digunakan pedoman dokumentasi yaitu : </vt:lpstr>
      <vt:lpstr>PowerPoint Presentation</vt:lpstr>
      <vt:lpstr>Problem (Masalah)</vt:lpstr>
      <vt:lpstr>Etiologi (Penyebab)</vt:lpstr>
      <vt:lpstr>PowerPoint Presentation</vt:lpstr>
      <vt:lpstr>Etiologi, factor penunjang dan risiko meliputi : </vt:lpstr>
      <vt:lpstr>PowerPoint Presentation</vt:lpstr>
      <vt:lpstr>PowerPoint Presentation</vt:lpstr>
      <vt:lpstr>Sign/Symptom (Tanda dan Gejala)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Pengenalan dokumentasi dengan model nanda</dc:title>
  <dc:creator>HP</dc:creator>
  <cp:lastModifiedBy>HP</cp:lastModifiedBy>
  <cp:revision>22</cp:revision>
  <dcterms:created xsi:type="dcterms:W3CDTF">2024-03-13T12:03:14Z</dcterms:created>
  <dcterms:modified xsi:type="dcterms:W3CDTF">2024-03-19T02:40:56Z</dcterms:modified>
</cp:coreProperties>
</file>