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 id="2147483720" r:id="rId5"/>
    <p:sldMasterId id="2147483732" r:id="rId6"/>
    <p:sldMasterId id="2147483744" r:id="rId7"/>
  </p:sldMasterIdLst>
  <p:sldIdLst>
    <p:sldId id="259" r:id="rId8"/>
    <p:sldId id="262" r:id="rId9"/>
    <p:sldId id="265" r:id="rId10"/>
    <p:sldId id="268" r:id="rId11"/>
    <p:sldId id="271" r:id="rId12"/>
    <p:sldId id="274" r:id="rId13"/>
    <p:sldId id="277" r:id="rId14"/>
    <p:sldId id="280" r:id="rId15"/>
    <p:sldId id="283" r:id="rId16"/>
    <p:sldId id="286" r:id="rId17"/>
    <p:sldId id="289" r:id="rId18"/>
    <p:sldId id="292" r:id="rId19"/>
    <p:sldId id="295" r:id="rId20"/>
    <p:sldId id="298" r:id="rId21"/>
    <p:sldId id="301" r:id="rId22"/>
    <p:sldId id="304" r:id="rId23"/>
    <p:sldId id="307" r:id="rId24"/>
    <p:sldId id="310" r:id="rId25"/>
    <p:sldId id="313" r:id="rId26"/>
    <p:sldId id="316" r:id="rId27"/>
    <p:sldId id="319" r:id="rId28"/>
    <p:sldId id="322" r:id="rId29"/>
    <p:sldId id="325" r:id="rId30"/>
    <p:sldId id="328" r:id="rId31"/>
    <p:sldId id="331" r:id="rId32"/>
    <p:sldId id="334" r:id="rId33"/>
    <p:sldId id="337" r:id="rId34"/>
    <p:sldId id="340" r:id="rId35"/>
    <p:sldId id="343" r:id="rId36"/>
    <p:sldId id="346" r:id="rId37"/>
    <p:sldId id="349" r:id="rId38"/>
    <p:sldId id="352" r:id="rId39"/>
    <p:sldId id="355" r:id="rId40"/>
    <p:sldId id="358" r:id="rId41"/>
    <p:sldId id="361" r:id="rId42"/>
    <p:sldId id="364" r:id="rId43"/>
    <p:sldId id="367" r:id="rId44"/>
    <p:sldId id="370" r:id="rId45"/>
    <p:sldId id="373" r:id="rId46"/>
    <p:sldId id="376" r:id="rId47"/>
  </p:sldIdLst>
  <p:sldSz cx="9144000" cy="6858000" type="screen4x3"/>
  <p:notesSz cx="6858000" cy="91440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p:restoredTop sz="0"/>
  </p:normalViewPr>
  <p:slideViewPr>
    <p:cSldViewPr>
      <p:cViewPr>
        <p:scale>
          <a:sx n="73" d="100"/>
          <a:sy n="73" d="100"/>
        </p:scale>
        <p:origin x="-1278" y="-102"/>
      </p:cViewPr>
      <p:guideLst>
        <p:guide orient="horz" pos="2160"/>
        <p:guide pos="288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ags" Target="tags/tag1.xml"/><Relationship Id="rId8" Type="http://schemas.openxmlformats.org/officeDocument/2006/relationships/slide" Target="slides/slide1.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2"/>
          </p:nvPr>
        </p:nvSpPr>
        <p:spPr/>
        <p:txBody>
          <a:bodyPr/>
          <a:lstStyle/>
          <a:p>
            <a:fld id="{A1F18192-A3E5-4B11-A359-8FD16DAAD154}" type="datetimeFigureOut">
              <a:rPr lang="en-US" smtClean="0"/>
              <a:t>9/2/2024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D2D10B6F-DFCC-44E7-AE2C-64C878DF7071}" type="datetimeFigureOut">
              <a:rPr lang="en-US" smtClean="0"/>
              <a:t>9/2/2024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CC64181E-9CAC-40C2-8CBD-64E99EC773DE}" type="datetimeFigureOut">
              <a:rPr lang="en-US" smtClean="0"/>
              <a:t>9/2/2024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solidFill>
                <a:srgbClr val="FFFFFF"/>
              </a:solidFill>
            </a:endParaRP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91" name="Footer Placeholder 90"/>
          <p:cNvSpPr>
            <a:spLocks noGrp="1"/>
          </p:cNvSpPr>
          <p:nvPr>
            <p:ph type="ftr" sz="quarter" idx="11"/>
          </p:nvPr>
        </p:nvSpPr>
        <p:spPr/>
        <p:txBody>
          <a:bodyPr/>
          <a:lstStyle/>
          <a:p>
            <a:endParaRPr kumimoji="0" lang="en-US"/>
          </a:p>
        </p:txBody>
      </p:sp>
      <p:sp>
        <p:nvSpPr>
          <p:cNvPr id="92" name="Slide Number Placeholder 91"/>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p:txBody>
          <a:bodyPr/>
          <a:lstStyle/>
          <a:p>
            <a:fld id="{D648FD82-059C-48AC-8897-A37ED5549D05}" type="datetimeFigureOut">
              <a:rPr lang="en-US" smtClean="0"/>
              <a:t>9/2/2024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solidFill>
                <a:schemeClr val="tx1"/>
              </a:solidFill>
            </a:endParaRP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solidFill>
                <a:srgbClr val="FFFFFF"/>
              </a:solidFill>
            </a:endParaRP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91" name="Footer Placeholder 90"/>
          <p:cNvSpPr>
            <a:spLocks noGrp="1"/>
          </p:cNvSpPr>
          <p:nvPr>
            <p:ph type="ftr" sz="quarter" idx="11"/>
          </p:nvPr>
        </p:nvSpPr>
        <p:spPr/>
        <p:txBody>
          <a:bodyPr/>
          <a:lstStyle/>
          <a:p>
            <a:endParaRPr kumimoji="0" lang="en-US"/>
          </a:p>
        </p:txBody>
      </p:sp>
      <p:sp>
        <p:nvSpPr>
          <p:cNvPr id="92" name="Slide Number Placeholder 91"/>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smtClean="0"/>
              <a:t>Click to edit Master text styles</a:t>
            </a:r>
          </a:p>
        </p:txBody>
      </p:sp>
      <p:sp>
        <p:nvSpPr>
          <p:cNvPr id="4" name="Date Placeholder 3"/>
          <p:cNvSpPr>
            <a:spLocks noGrp="1"/>
          </p:cNvSpPr>
          <p:nvPr>
            <p:ph type="dt" sz="half" idx="2"/>
          </p:nvPr>
        </p:nvSpPr>
        <p:spPr/>
        <p:txBody>
          <a:bodyPr/>
          <a:lstStyle/>
          <a:p>
            <a:fld id="{185DF00E-0B3E-447E-ADF0-79345289A0AB}" type="datetimeFigureOut">
              <a:rPr lang="en-US" smtClean="0"/>
              <a:t>9/2/2024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solidFill>
                <a:schemeClr val="tx1"/>
              </a:solidFill>
            </a:endParaRP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544213AF-26F6-41FA-8D85-E2C5388D6E58}" type="datetimeFigureOut">
              <a:rPr lang="en-US" smtClean="0"/>
              <a:pPr eaLnBrk="1" latinLnBrk="0" hangingPunct="1"/>
              <a:t>9/2/2024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eaLnBrk="1" latinLnBrk="0" hangingPunct="1"/>
              <a:t>‹#›</a:t>
            </a:fld>
            <a:endParaRPr kumimoji="0" 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81986200"/>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88586857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98780193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880044186"/>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26159C25-73BB-408B-B491-E3A38F5F6B3B}" type="datetimeFigureOut">
              <a:rPr lang="id-ID" smtClean="0"/>
              <a:t>02/09/2024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38559210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26159C25-73BB-408B-B491-E3A38F5F6B3B}" type="datetimeFigureOut">
              <a:rPr lang="id-ID" smtClean="0"/>
              <a:t>02/09/2024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33644912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3"/>
          </p:nvPr>
        </p:nvSpPr>
        <p:spPr/>
        <p:txBody>
          <a:bodyPr/>
          <a:lstStyle/>
          <a:p>
            <a:fld id="{5A235DA3-DF00-4193-8428-9D543FFC6ECC}" type="datetimeFigureOut">
              <a:rPr lang="en-US" smtClean="0"/>
              <a:t>9/2/2024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59C25-73BB-408B-B491-E3A38F5F6B3B}" type="datetimeFigureOut">
              <a:rPr lang="id-ID" smtClean="0"/>
              <a:t>02/09/2024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171739206"/>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55159496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350504076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282360885"/>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932430765"/>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81986200"/>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88586857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987801937"/>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880044186"/>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26159C25-73BB-408B-B491-E3A38F5F6B3B}" type="datetimeFigureOut">
              <a:rPr lang="id-ID" smtClean="0"/>
              <a:t>02/09/2024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3855921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smtClean="0"/>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5"/>
          </p:nvPr>
        </p:nvSpPr>
        <p:spPr/>
        <p:txBody>
          <a:bodyPr/>
          <a:lstStyle/>
          <a:p>
            <a:fld id="{944BE288-AE5F-49E2-B41B-48951EA04082}" type="datetimeFigureOut">
              <a:rPr lang="en-US" smtClean="0"/>
              <a:t>9/2/2024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26159C25-73BB-408B-B491-E3A38F5F6B3B}" type="datetimeFigureOut">
              <a:rPr lang="id-ID" smtClean="0"/>
              <a:t>02/09/2024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336449124"/>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59C25-73BB-408B-B491-E3A38F5F6B3B}" type="datetimeFigureOut">
              <a:rPr lang="id-ID" smtClean="0"/>
              <a:t>02/09/2024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1171739206"/>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551594962"/>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159C25-73BB-408B-B491-E3A38F5F6B3B}"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3505040762"/>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282360885"/>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26159C25-73BB-408B-B491-E3A38F5F6B3B}"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F0E0530-B8F5-4676-BC1C-48881619537E}" type="slidenum">
              <a:rPr lang="id-ID" smtClean="0"/>
              <a:t>‹#›</a:t>
            </a:fld>
            <a:endParaRPr lang="id-ID"/>
          </a:p>
        </p:txBody>
      </p:sp>
    </p:spTree>
    <p:extLst>
      <p:ext uri="{BB962C8B-B14F-4D97-AF65-F5344CB8AC3E}">
        <p14:creationId xmlns:p14="http://schemas.microsoft.com/office/powerpoint/2010/main" val="2932430765"/>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
          </p:nvPr>
        </p:nvSpPr>
        <p:spPr/>
        <p:txBody>
          <a:bodyPr/>
          <a:lstStyle/>
          <a:p>
            <a:fld id="{8AB2554A-C6E4-4A6C-9913-75EAB3689B25}" type="datetimeFigureOut">
              <a:rPr lang="en-US" smtClean="0"/>
              <a:t>9/2/2024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FD14988-B525-432F-88CF-DB9FD10C864E}" type="datetimeFigureOut">
              <a:rPr lang="id-ID" smtClean="0"/>
              <a:t>02/09/2024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FD14988-B525-432F-88CF-DB9FD10C864E}" type="datetimeFigureOut">
              <a:rPr lang="id-ID" smtClean="0"/>
              <a:t>02/09/2024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14988-B525-432F-88CF-DB9FD10C864E}" type="datetimeFigureOut">
              <a:rPr lang="id-ID" smtClean="0"/>
              <a:t>02/09/2024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4DE2B6D0-00F8-4D0F-9A7C-9092F2C7F498}" type="datetimeFigureOut">
              <a:rPr lang="en-US" smtClean="0"/>
              <a:t>9/2/2024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FD14988-B525-432F-88CF-DB9FD10C864E}" type="datetimeFigureOut">
              <a:rPr lang="id-ID" smtClean="0"/>
              <a:t>02/09/2024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FD14988-B525-432F-88CF-DB9FD10C864E}" type="datetimeFigureOut">
              <a:rPr lang="id-ID" smtClean="0"/>
              <a:t>02/09/2024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14988-B525-432F-88CF-DB9FD10C864E}" type="datetimeFigureOut">
              <a:rPr lang="id-ID" smtClean="0"/>
              <a:t>02/09/2024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D14988-B525-432F-88CF-DB9FD10C864E}" type="datetimeFigureOut">
              <a:rPr lang="id-ID" smtClean="0"/>
              <a:t>02/09/2024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FD14988-B525-432F-88CF-DB9FD10C864E}" type="datetimeFigureOut">
              <a:rPr lang="id-ID" smtClean="0"/>
              <a:t>02/09/2024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A91D8A4-4125-4CF6-80FC-9B2EB31FEECA}" type="slidenum">
              <a:rPr lang="id-ID" smtClean="0"/>
              <a:t>‹#›</a:t>
            </a:fld>
            <a:endParaRPr lang="id-ID"/>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4BB38595-8294-4112-8BBB-285E789A3B5B}" type="datetimeFigureOut">
              <a:rPr lang="en-US" smtClean="0"/>
              <a:t>9/2/2024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mtClean="0"/>
              <a:t>Click to edit Master text styles</a:t>
            </a:r>
          </a:p>
        </p:txBody>
      </p:sp>
      <p:sp>
        <p:nvSpPr>
          <p:cNvPr id="5" name="Date Placeholder 4"/>
          <p:cNvSpPr>
            <a:spLocks noGrp="1"/>
          </p:cNvSpPr>
          <p:nvPr>
            <p:ph type="dt" sz="half" idx="3"/>
          </p:nvPr>
        </p:nvSpPr>
        <p:spPr/>
        <p:txBody>
          <a:bodyPr/>
          <a:lstStyle/>
          <a:p>
            <a:fld id="{F9E7BFE8-9D45-42AE-A86D-3C023DC852A4}" type="datetimeFigureOut">
              <a:rPr lang="en-US" smtClean="0"/>
              <a:t>9/2/2024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9/2/2024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latinLnBrk="0" hangingPunct="1"/>
            <a:fld id="{544213AF-26F6-41FA-8D85-E2C5388D6E58}" type="datetimeFigureOut">
              <a:rPr lang="en-US" smtClean="0"/>
              <a:pPr eaLnBrk="1" latinLnBrk="0" hangingPunct="1"/>
              <a:t>9/2/2024</a:t>
            </a:fld>
            <a:endParaRPr lang="en-US" sz="1000">
              <a:solidFill>
                <a:schemeClr val="tx1"/>
              </a:solidFill>
            </a:endParaRP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latinLnBrk="0" hangingPunct="1"/>
            <a:endParaRPr kumimoji="0" lang="en-US" sz="1000">
              <a:solidFill>
                <a:schemeClr val="tx1"/>
              </a:solidFill>
            </a:endParaRP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BBC35B-A44B-4119-B8DA-DE9E3DFADA20}" type="slidenum">
              <a:rPr kumimoji="0" lang="en-US" smtClean="0"/>
              <a:pPr eaLnBrk="1" latinLnBrk="0" hangingPunct="1"/>
              <a:t>‹#›</a:t>
            </a:fld>
            <a:endParaRPr kumimoji="0" lang="en-US" sz="1000" b="0">
              <a:solidFill>
                <a:schemeClr val="tx1"/>
              </a:solidFill>
            </a:endParaRPr>
          </a:p>
        </p:txBody>
      </p:sp>
    </p:spTree>
  </p:cSld>
  <p:clrMap bg1="dk1" tx1="lt1" bg2="dk2" tx2="lt2" accent1="accent1" accent2="accent2" accent3="accent3" accent4="accent4" accent5="accent5" accent6="accent6" hlink="hlink" folHlink="folHlink"/>
  <p:sldLayoutIdLst>
    <p:sldLayoutId id="2147483660"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latinLnBrk="0" hangingPunct="1"/>
            <a:fld id="{544213AF-26F6-41FA-8D85-E2C5388D6E58}" type="datetimeFigureOut">
              <a:rPr lang="en-US" smtClean="0"/>
              <a:pPr eaLnBrk="1" latinLnBrk="0" hangingPunct="1"/>
              <a:t>9/2/2024</a:t>
            </a:fld>
            <a:endParaRPr lang="en-US" sz="1000">
              <a:solidFill>
                <a:schemeClr val="tx1"/>
              </a:solidFill>
            </a:endParaRP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latinLnBrk="0" hangingPunct="1"/>
            <a:endParaRPr kumimoji="0" lang="en-US" sz="1000">
              <a:solidFill>
                <a:schemeClr val="tx1"/>
              </a:solidFill>
            </a:endParaRP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5BBC35B-A44B-4119-B8DA-DE9E3DFADA20}" type="slidenum">
              <a:rPr kumimoji="0" lang="en-US" smtClean="0"/>
              <a:pPr eaLnBrk="1" latinLnBrk="0" hangingPunct="1"/>
              <a:t>‹#›</a:t>
            </a:fld>
            <a:endParaRPr kumimoji="0" lang="en-US" sz="1000" b="0">
              <a:solidFill>
                <a:schemeClr val="tx1"/>
              </a:solidFill>
            </a:endParaRP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id-ID"/>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59C25-73BB-408B-B491-E3A38F5F6B3B}" type="datetimeFigureOut">
              <a:rPr lang="id-ID" smtClean="0"/>
              <a:t>02/09/2024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id-ID"/>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id-ID"/>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0E0530-B8F5-4676-BC1C-48881619537E}" type="slidenum">
              <a:rPr lang="id-ID" smtClean="0"/>
              <a:t>‹#›</a:t>
            </a:fld>
            <a:endParaRPr lang="id-ID"/>
          </a:p>
        </p:txBody>
      </p:sp>
    </p:spTree>
    <p:extLst>
      <p:ext uri="{BB962C8B-B14F-4D97-AF65-F5344CB8AC3E}">
        <p14:creationId xmlns:p14="http://schemas.microsoft.com/office/powerpoint/2010/main" val="4342412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id-ID"/>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59C25-73BB-408B-B491-E3A38F5F6B3B}" type="datetimeFigureOut">
              <a:rPr lang="id-ID" smtClean="0"/>
              <a:t>02/09/2024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id-ID"/>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id-ID"/>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0E0530-B8F5-4676-BC1C-48881619537E}" type="slidenum">
              <a:rPr lang="id-ID" smtClean="0"/>
              <a:t>‹#›</a:t>
            </a:fld>
            <a:endParaRPr lang="id-ID"/>
          </a:p>
        </p:txBody>
      </p:sp>
    </p:spTree>
    <p:extLst>
      <p:ext uri="{BB962C8B-B14F-4D97-AF65-F5344CB8AC3E}">
        <p14:creationId xmlns:p14="http://schemas.microsoft.com/office/powerpoint/2010/main" val="4342412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id-ID"/>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FD14988-B525-432F-88CF-DB9FD10C864E}" type="datetimeFigureOut">
              <a:rPr lang="id-ID" smtClean="0"/>
              <a:t>02/09/2024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id-ID"/>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id-ID"/>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91D8A4-4125-4CF6-80FC-9B2EB31FEECA}"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id-ID"/>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FD14988-B525-432F-88CF-DB9FD10C864E}" type="datetimeFigureOut">
              <a:rPr lang="id-ID" smtClean="0"/>
              <a:t>02/09/2024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id-ID"/>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id-ID"/>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91D8A4-4125-4CF6-80FC-9B2EB31FEECA}"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764704"/>
            <a:ext cx="8519864" cy="1600327"/>
          </a:xfrm>
        </p:spPr>
        <p:txBody>
          <a:bodyPr>
            <a:noAutofit/>
          </a:bodyPr>
          <a:lstStyle/>
          <a:p>
            <a:pPr algn="ctr"/>
            <a:r>
              <a:rPr lang="en-US">
                <a:solidFill>
                  <a:schemeClr val="tx1">
                    <a:lumMod val="95000"/>
                  </a:schemeClr>
                </a:solidFill>
                <a:latin typeface="Times New Roman" pitchFamily="18" charset="0"/>
                <a:cs typeface="Times New Roman" pitchFamily="18" charset="0"/>
              </a:rPr>
              <a:t>ASUHAN KEPERAWATAN PADA PASIEN DENGAN</a:t>
            </a:r>
            <a:r>
              <a:rPr lang="id-ID">
                <a:solidFill>
                  <a:schemeClr val="tx1">
                    <a:lumMod val="95000"/>
                  </a:schemeClr>
                </a:solidFill>
                <a:latin typeface="Times New Roman" pitchFamily="18" charset="0"/>
                <a:cs typeface="Times New Roman" pitchFamily="18" charset="0"/>
              </a:rPr>
              <a:t/>
            </a:r>
            <a:br>
              <a:rPr lang="id-ID">
                <a:solidFill>
                  <a:schemeClr val="tx1">
                    <a:lumMod val="95000"/>
                  </a:schemeClr>
                </a:solidFill>
                <a:latin typeface="Times New Roman" pitchFamily="18" charset="0"/>
                <a:cs typeface="Times New Roman" pitchFamily="18" charset="0"/>
              </a:rPr>
            </a:br>
            <a:r>
              <a:rPr lang="en-US">
                <a:solidFill>
                  <a:schemeClr val="tx1">
                    <a:lumMod val="95000"/>
                  </a:schemeClr>
                </a:solidFill>
                <a:latin typeface="Times New Roman" pitchFamily="18" charset="0"/>
                <a:cs typeface="Times New Roman" pitchFamily="18" charset="0"/>
              </a:rPr>
              <a:t> STROKE NON HEMORRAGIC (SNH)</a:t>
            </a:r>
            <a:r>
              <a:rPr lang="id-ID">
                <a:solidFill>
                  <a:schemeClr val="tx1">
                    <a:lumMod val="95000"/>
                  </a:schemeClr>
                </a:solidFill>
                <a:latin typeface="Times New Roman" pitchFamily="18" charset="0"/>
                <a:cs typeface="Times New Roman" pitchFamily="18" charset="0"/>
              </a:rPr>
              <a:t/>
            </a:r>
            <a:br>
              <a:rPr lang="id-ID">
                <a:solidFill>
                  <a:schemeClr val="tx1">
                    <a:lumMod val="95000"/>
                  </a:schemeClr>
                </a:solidFill>
                <a:latin typeface="Times New Roman" pitchFamily="18" charset="0"/>
                <a:cs typeface="Times New Roman" pitchFamily="18" charset="0"/>
              </a:rPr>
            </a:br>
            <a:endParaRPr lang="id-ID">
              <a:solidFill>
                <a:schemeClr val="tx1">
                  <a:lumMod val="95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228600" y="2204864"/>
            <a:ext cx="8519864" cy="4248472"/>
          </a:xfrm>
        </p:spPr>
        <p:txBody>
          <a:bodyPr>
            <a:normAutofit/>
          </a:bodyPr>
          <a:lstStyle/>
          <a:p>
            <a:r>
              <a:rPr lang="id-ID" smtClean="0"/>
              <a:t>	</a:t>
            </a:r>
            <a:r>
              <a:rPr lang="en-US" smtClean="0"/>
              <a:t>A </a:t>
            </a:r>
            <a:r>
              <a:rPr lang="en-US"/>
              <a:t>RISKI </a:t>
            </a:r>
            <a:r>
              <a:rPr lang="en-US" smtClean="0"/>
              <a:t>WIBOWO</a:t>
            </a:r>
            <a:r>
              <a:rPr lang="id-ID" smtClean="0"/>
              <a:t>			</a:t>
            </a:r>
            <a:r>
              <a:rPr lang="en-US"/>
              <a:t>ARISTA ANGGI S</a:t>
            </a:r>
            <a:endParaRPr lang="id-ID"/>
          </a:p>
          <a:p>
            <a:r>
              <a:rPr lang="id-ID" smtClean="0"/>
              <a:t>	</a:t>
            </a:r>
            <a:r>
              <a:rPr lang="en-US" smtClean="0"/>
              <a:t>ARUM </a:t>
            </a:r>
            <a:r>
              <a:rPr lang="en-US"/>
              <a:t>RETNO </a:t>
            </a:r>
            <a:r>
              <a:rPr lang="en-US" smtClean="0"/>
              <a:t>M</a:t>
            </a:r>
            <a:r>
              <a:rPr lang="id-ID" smtClean="0"/>
              <a:t>			</a:t>
            </a:r>
            <a:r>
              <a:rPr lang="en-US"/>
              <a:t>AHMAD ADITYA</a:t>
            </a:r>
            <a:r>
              <a:rPr lang="id-ID"/>
              <a:t> </a:t>
            </a:r>
          </a:p>
          <a:p>
            <a:r>
              <a:rPr lang="id-ID" smtClean="0"/>
              <a:t>	</a:t>
            </a:r>
            <a:r>
              <a:rPr lang="en-US" smtClean="0"/>
              <a:t>AYU </a:t>
            </a:r>
            <a:r>
              <a:rPr lang="en-US"/>
              <a:t>TANU </a:t>
            </a:r>
            <a:r>
              <a:rPr lang="en-US" smtClean="0"/>
              <a:t>BRATA</a:t>
            </a:r>
            <a:r>
              <a:rPr lang="id-ID" smtClean="0"/>
              <a:t>			</a:t>
            </a:r>
            <a:r>
              <a:rPr lang="en-US" smtClean="0"/>
              <a:t>AKHMADNAASHIR</a:t>
            </a:r>
            <a:endParaRPr lang="id-ID"/>
          </a:p>
          <a:p>
            <a:r>
              <a:rPr lang="id-ID" smtClean="0"/>
              <a:t>	</a:t>
            </a:r>
            <a:r>
              <a:rPr lang="en-US" smtClean="0"/>
              <a:t>CHEYSAR L</a:t>
            </a:r>
            <a:r>
              <a:rPr lang="id-ID" smtClean="0"/>
              <a:t>.l</a:t>
            </a:r>
            <a:r>
              <a:rPr lang="en-US" smtClean="0"/>
              <a:t>.R</a:t>
            </a:r>
            <a:r>
              <a:rPr lang="id-ID" smtClean="0"/>
              <a:t>				</a:t>
            </a:r>
            <a:r>
              <a:rPr lang="en-US" smtClean="0"/>
              <a:t>AMING SURYANI</a:t>
            </a:r>
            <a:endParaRPr lang="id-ID"/>
          </a:p>
          <a:p>
            <a:r>
              <a:rPr lang="id-ID" smtClean="0"/>
              <a:t>	</a:t>
            </a:r>
            <a:r>
              <a:rPr lang="en-US" smtClean="0"/>
              <a:t>DANI PRIUNTARA</a:t>
            </a:r>
            <a:r>
              <a:rPr lang="id-ID" smtClean="0"/>
              <a:t>			</a:t>
            </a:r>
            <a:r>
              <a:rPr lang="en-US"/>
              <a:t>ANISA LILIH </a:t>
            </a:r>
            <a:r>
              <a:rPr lang="en-US" smtClean="0"/>
              <a:t>S</a:t>
            </a:r>
            <a:endParaRPr lang="id-ID"/>
          </a:p>
          <a:p>
            <a:r>
              <a:rPr lang="id-ID" smtClean="0"/>
              <a:t>	</a:t>
            </a:r>
            <a:r>
              <a:rPr lang="en-US" smtClean="0"/>
              <a:t>DESTI MARWATI</a:t>
            </a:r>
            <a:r>
              <a:rPr lang="id-ID" smtClean="0"/>
              <a:t>				</a:t>
            </a:r>
            <a:r>
              <a:rPr lang="en-US"/>
              <a:t>APRILIA ANGGITA </a:t>
            </a:r>
            <a:endParaRPr lang="id-ID"/>
          </a:p>
          <a:p>
            <a:r>
              <a:rPr lang="id-ID" smtClean="0"/>
              <a:t>	</a:t>
            </a:r>
            <a:r>
              <a:rPr lang="en-US" smtClean="0"/>
              <a:t>DEVI </a:t>
            </a:r>
            <a:r>
              <a:rPr lang="en-US"/>
              <a:t>ARUM </a:t>
            </a:r>
            <a:r>
              <a:rPr lang="en-US" smtClean="0"/>
              <a:t>SARI</a:t>
            </a:r>
            <a:r>
              <a:rPr lang="id-ID" smtClean="0"/>
              <a:t>			</a:t>
            </a:r>
            <a:r>
              <a:rPr lang="en-US"/>
              <a:t>APRILIA MELA </a:t>
            </a:r>
            <a:r>
              <a:rPr lang="en-US" smtClean="0"/>
              <a:t>R</a:t>
            </a:r>
            <a:endParaRPr lang="id-ID"/>
          </a:p>
          <a:p>
            <a:r>
              <a:rPr lang="id-ID" smtClean="0"/>
              <a:t>	</a:t>
            </a:r>
            <a:r>
              <a:rPr lang="en-US" smtClean="0"/>
              <a:t>DIAH MEDARSIH</a:t>
            </a:r>
            <a:r>
              <a:rPr lang="id-ID" smtClean="0"/>
              <a:t>				</a:t>
            </a:r>
            <a:r>
              <a:rPr lang="en-US"/>
              <a:t>DYAH AYU ASTUTI</a:t>
            </a:r>
            <a:endParaRPr lang="id-ID"/>
          </a:p>
          <a:p>
            <a:endParaRPr lang="id-ID"/>
          </a:p>
          <a:p>
            <a:endParaRPr lang="id-ID"/>
          </a:p>
          <a:p>
            <a:endParaRPr lang="id-ID"/>
          </a:p>
        </p:txBody>
      </p:sp>
    </p:spTree>
    <p:extLst>
      <p:ext uri="{BB962C8B-B14F-4D97-AF65-F5344CB8AC3E}">
        <p14:creationId xmlns:p14="http://schemas.microsoft.com/office/powerpoint/2010/main" val="297628930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a:t>Intervensi keperawatan yang direncanakan pada kasus</a:t>
            </a:r>
            <a:endParaRPr lang="id-ID"/>
          </a:p>
        </p:txBody>
      </p:sp>
      <p:sp>
        <p:nvSpPr>
          <p:cNvPr id="3" name="Content Placeholder 2"/>
          <p:cNvSpPr>
            <a:spLocks noGrp="1"/>
          </p:cNvSpPr>
          <p:nvPr>
            <p:ph idx="1"/>
          </p:nvPr>
        </p:nvSpPr>
        <p:spPr/>
        <p:txBody>
          <a:bodyPr>
            <a:normAutofit/>
          </a:bodyPr>
          <a:lstStyle/>
          <a:p>
            <a:pPr marL="457200" lvl="0" indent="-457200">
              <a:buFont typeface="+mj-lt"/>
              <a:buAutoNum type="alphaUcPeriod"/>
            </a:pPr>
            <a:r>
              <a:rPr lang="en-US" sz="3200" err="1"/>
              <a:t>Hambatan mobilitas fisik berhubungan dengan gangguan neuromuscular (domain fungsionl, kelas kemampuan fisik, kode diagnosis keperawatan 00085) hal.23.</a:t>
            </a:r>
            <a:endParaRPr lang="id-ID" sz="3200"/>
          </a:p>
          <a:p>
            <a:pPr marL="0" indent="0">
              <a:buNone/>
            </a:pPr>
            <a:endParaRPr lang="id-ID" sz="3200"/>
          </a:p>
        </p:txBody>
      </p:sp>
    </p:spTree>
    <p:extLst>
      <p:ext uri="{BB962C8B-B14F-4D97-AF65-F5344CB8AC3E}">
        <p14:creationId xmlns:p14="http://schemas.microsoft.com/office/powerpoint/2010/main" val="96847600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p:spPr>
        <p:txBody>
          <a:bodyPr>
            <a:normAutofit/>
          </a:bodyPr>
          <a:lstStyle/>
          <a:p>
            <a:pPr marL="0" indent="0">
              <a:buNone/>
            </a:pPr>
            <a:r>
              <a:rPr lang="en-US" sz="2800" b="1" err="1"/>
              <a:t>Perawatan Tirah Baring (0740) hal. 393:</a:t>
            </a:r>
            <a:endParaRPr lang="id-ID" sz="2800"/>
          </a:p>
          <a:p>
            <a:pPr lvl="0"/>
            <a:r>
              <a:rPr lang="en-US" sz="2800" err="1"/>
              <a:t>Tinggikan teralis tempat tidur, dengan cara yang tepat.</a:t>
            </a:r>
            <a:endParaRPr lang="id-ID" sz="2800"/>
          </a:p>
          <a:p>
            <a:pPr lvl="0"/>
            <a:r>
              <a:rPr lang="en-US" sz="2800" err="1"/>
              <a:t>Balikkan pasien yang tidak dapat mobilisasi paling tidak setiap 2 jam, sesuai dengan jadwal yang spesifik.</a:t>
            </a:r>
            <a:endParaRPr lang="id-ID" sz="2800"/>
          </a:p>
          <a:p>
            <a:pPr marL="0" indent="0">
              <a:buNone/>
            </a:pPr>
            <a:r>
              <a:rPr lang="en-US" sz="2800" b="1" err="1"/>
              <a:t>Peningkatan mekanika tubuh (0140) hal.341:</a:t>
            </a:r>
            <a:endParaRPr lang="id-ID" sz="2800"/>
          </a:p>
          <a:p>
            <a:pPr lvl="0"/>
            <a:r>
              <a:rPr lang="en-US" sz="2800" err="1"/>
              <a:t>Kaji komitmen pasien untuk belajar dan menggunakan postur tubuh yang benar.</a:t>
            </a:r>
            <a:endParaRPr lang="id-ID" sz="2800"/>
          </a:p>
          <a:p>
            <a:pPr lvl="0"/>
            <a:r>
              <a:rPr lang="en-US" sz="2800" err="1"/>
              <a:t>Kolaborasi dengan fisioterapis dalam mengembangkan peningkatan mekanika tubuh, sesuai indikasi</a:t>
            </a:r>
            <a:r>
              <a:rPr lang="en-US" sz="2800" smtClean="0"/>
              <a:t>.</a:t>
            </a:r>
            <a:endParaRPr lang="id-ID" sz="2800"/>
          </a:p>
        </p:txBody>
      </p:sp>
    </p:spTree>
    <p:extLst>
      <p:ext uri="{BB962C8B-B14F-4D97-AF65-F5344CB8AC3E}">
        <p14:creationId xmlns:p14="http://schemas.microsoft.com/office/powerpoint/2010/main" val="276693349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363272" cy="6264696"/>
          </a:xfrm>
        </p:spPr>
        <p:txBody>
          <a:bodyPr>
            <a:noAutofit/>
          </a:bodyPr>
          <a:lstStyle/>
          <a:p>
            <a:pPr marL="0" indent="0">
              <a:buNone/>
            </a:pPr>
            <a:r>
              <a:rPr lang="id-ID"/>
              <a:t>Peningkatan latihan (0200) hal.338:</a:t>
            </a:r>
          </a:p>
          <a:p>
            <a:r>
              <a:rPr lang="id-ID"/>
              <a:t>Lakukan latihan bersama individu, jika diperlukan.</a:t>
            </a:r>
          </a:p>
          <a:p>
            <a:r>
              <a:rPr lang="id-ID"/>
              <a:t>Libatkan keluarga/ orang yang memberi perawatan dalam merencanakan dan meningkatkan program latihan.</a:t>
            </a:r>
          </a:p>
          <a:p>
            <a:r>
              <a:rPr lang="id-ID"/>
              <a:t>Monitor kepatuhan individu terkait program latihan.</a:t>
            </a:r>
          </a:p>
          <a:p>
            <a:r>
              <a:rPr lang="id-ID"/>
              <a:t>Terapi latihan: mobilitas sendi (0224) hal.440:</a:t>
            </a:r>
          </a:p>
          <a:p>
            <a:r>
              <a:rPr lang="id-ID"/>
              <a:t>Kolaborasi dengan ahli terapi fisik dalam mengembangkan dan menerapkan sebuah program latihan.</a:t>
            </a:r>
          </a:p>
          <a:p>
            <a:r>
              <a:rPr lang="id-ID"/>
              <a:t>Jelaskan pada pasien atau keluarga manfaat dan tujuan melakukan latihan sendi.</a:t>
            </a:r>
          </a:p>
          <a:p>
            <a:r>
              <a:rPr lang="id-ID"/>
              <a:t>Lakukan latihan ROM pasifatau ROM dengan bantuan, sesuai indikasi.</a:t>
            </a:r>
          </a:p>
          <a:p>
            <a:pPr marL="0" indent="0">
              <a:buNone/>
            </a:pPr>
            <a:endParaRPr lang="id-ID"/>
          </a:p>
        </p:txBody>
      </p:sp>
    </p:spTree>
    <p:extLst>
      <p:ext uri="{BB962C8B-B14F-4D97-AF65-F5344CB8AC3E}">
        <p14:creationId xmlns:p14="http://schemas.microsoft.com/office/powerpoint/2010/main" val="118778120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Autofit/>
          </a:bodyPr>
          <a:lstStyle/>
          <a:p>
            <a:pPr marL="0" indent="0">
              <a:buNone/>
            </a:pPr>
            <a:r>
              <a:rPr lang="id-ID" sz="2800" smtClean="0"/>
              <a:t>B. </a:t>
            </a:r>
            <a:r>
              <a:rPr lang="en-US" sz="2800" err="1" smtClean="0"/>
              <a:t>Penurunan </a:t>
            </a:r>
            <a:r>
              <a:rPr lang="en-US" sz="2800" err="1"/>
              <a:t>kapasitas adaptif intrakarnial berhubungan dengan peningkatan tekanan intrakarnial (TIK) secara kontinu 10-15 mmHg (domain fisiologis, kelas respon neurologis, kode diagnosis keperawatan 00049) hal.372</a:t>
            </a:r>
            <a:r>
              <a:rPr lang="en-US" sz="2800" smtClean="0"/>
              <a:t>.</a:t>
            </a:r>
            <a:endParaRPr lang="id-ID" sz="2800" smtClean="0"/>
          </a:p>
          <a:p>
            <a:pPr marL="0" indent="0">
              <a:buNone/>
            </a:pPr>
            <a:r>
              <a:rPr lang="en-US" sz="2800" b="1"/>
              <a:t>Monitor tekanan intrakarnial (2590) hal.238:</a:t>
            </a:r>
            <a:endParaRPr lang="id-ID" sz="2800"/>
          </a:p>
          <a:p>
            <a:pPr lvl="0"/>
            <a:r>
              <a:rPr lang="en-US" sz="2800" err="1"/>
              <a:t>Rekam pembacaan tekanan intrakarnial</a:t>
            </a:r>
            <a:endParaRPr lang="id-ID" sz="2800"/>
          </a:p>
          <a:p>
            <a:pPr marL="0" indent="0">
              <a:buNone/>
            </a:pPr>
            <a:r>
              <a:rPr lang="en-US" sz="2800" b="1"/>
              <a:t>Monitor neurologi (2620) hal. 235:</a:t>
            </a:r>
            <a:endParaRPr lang="id-ID" sz="2800"/>
          </a:p>
          <a:p>
            <a:pPr lvl="0"/>
            <a:r>
              <a:rPr lang="en-US" sz="2800"/>
              <a:t>Monitor respon Babinski</a:t>
            </a:r>
            <a:endParaRPr lang="id-ID" sz="2800"/>
          </a:p>
          <a:p>
            <a:pPr lvl="0"/>
            <a:r>
              <a:rPr lang="en-US" sz="2800" err="1"/>
              <a:t>Hindari kegiatan yang bisa meningkatkan tekanan intrakarnial</a:t>
            </a:r>
            <a:endParaRPr lang="id-ID" sz="2800"/>
          </a:p>
          <a:p>
            <a:pPr lvl="0"/>
            <a:r>
              <a:rPr lang="en-US" sz="2800" err="1"/>
              <a:t>Beri jarak kegiatan keperawatan yang diperlukan yang bisa meningkatkan tekanan </a:t>
            </a:r>
            <a:r>
              <a:rPr lang="en-US" sz="2800" err="1" smtClean="0"/>
              <a:t>intrakarnial</a:t>
            </a:r>
            <a:endParaRPr lang="id-ID" sz="2800"/>
          </a:p>
        </p:txBody>
      </p:sp>
    </p:spTree>
    <p:extLst>
      <p:ext uri="{BB962C8B-B14F-4D97-AF65-F5344CB8AC3E}">
        <p14:creationId xmlns:p14="http://schemas.microsoft.com/office/powerpoint/2010/main" val="164942467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3805"/>
            <a:ext cx="8229600" cy="5721499"/>
          </a:xfrm>
        </p:spPr>
        <p:txBody>
          <a:bodyPr>
            <a:normAutofit/>
          </a:bodyPr>
          <a:lstStyle/>
          <a:p>
            <a:r>
              <a:rPr lang="id-ID" sz="3200"/>
              <a:t>Pengaturan posisi: neurologis (0844) hal.308:</a:t>
            </a:r>
          </a:p>
          <a:p>
            <a:r>
              <a:rPr lang="id-ID" sz="3200"/>
              <a:t>Berikan posisi yang terapeutik </a:t>
            </a:r>
          </a:p>
          <a:p>
            <a:r>
              <a:rPr lang="id-ID" sz="3200"/>
              <a:t>Lakukan ROM pasif pada ekstremitas yang terganggu sesuai dengan instruksi petugas rehabilitasi medic</a:t>
            </a:r>
          </a:p>
          <a:p>
            <a:r>
              <a:rPr lang="id-ID" sz="3200"/>
              <a:t>Ajarkan anggota keluarga untuk mengatur posisi pasien dan melakukan ROM pasien secara tepat</a:t>
            </a:r>
          </a:p>
          <a:p>
            <a:pPr marL="0" indent="0">
              <a:buNone/>
            </a:pPr>
            <a:endParaRPr lang="id-ID" sz="3200"/>
          </a:p>
        </p:txBody>
      </p:sp>
    </p:spTree>
    <p:extLst>
      <p:ext uri="{BB962C8B-B14F-4D97-AF65-F5344CB8AC3E}">
        <p14:creationId xmlns:p14="http://schemas.microsoft.com/office/powerpoint/2010/main" val="83519590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id-ID" sz="6600" smtClean="0">
              <a:latin typeface="!The Black Bloc" pitchFamily="2" charset="0"/>
            </a:endParaRPr>
          </a:p>
          <a:p>
            <a:pPr marL="0" indent="0" algn="ctr">
              <a:buNone/>
            </a:pPr>
            <a:r>
              <a:rPr lang="id-ID" sz="6600" smtClean="0">
                <a:latin typeface="!The Black Bloc" pitchFamily="2" charset="0"/>
              </a:rPr>
              <a:t>TERIMAKASIH</a:t>
            </a:r>
            <a:endParaRPr lang="id-ID" sz="6600">
              <a:latin typeface="!The Black Bloc" pitchFamily="2" charset="0"/>
            </a:endParaRPr>
          </a:p>
        </p:txBody>
      </p:sp>
    </p:spTree>
    <p:extLst>
      <p:ext uri="{BB962C8B-B14F-4D97-AF65-F5344CB8AC3E}">
        <p14:creationId xmlns:p14="http://schemas.microsoft.com/office/powerpoint/2010/main" val="133450605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04864"/>
            <a:ext cx="7232848" cy="3816424"/>
          </a:xfrm>
        </p:spPr>
        <p:txBody>
          <a:bodyPr numCol="2">
            <a:normAutofit/>
          </a:bodyPr>
          <a:lstStyle/>
          <a:p>
            <a:pPr marL="514350" indent="-514350">
              <a:buAutoNum type="arabicPeriod"/>
            </a:pPr>
            <a:endParaRPr lang="id-ID" smtClean="0"/>
          </a:p>
          <a:p>
            <a:pPr marL="514350" indent="-514350">
              <a:buAutoNum type="arabicPeriod"/>
            </a:pPr>
            <a:endParaRPr lang="id-ID"/>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32450" y="2109530"/>
            <a:ext cx="3983766" cy="398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038738" y="447055"/>
            <a:ext cx="7235896" cy="923330"/>
          </a:xfrm>
          <a:prstGeom prst="rect">
            <a:avLst/>
          </a:prstGeom>
          <a:noFill/>
        </p:spPr>
        <p:txBody>
          <a:bodyPr wrap="squar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5400" b="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Cedera Kepala Sedang</a:t>
            </a:r>
            <a:endParaRPr lang="id-ID" sz="5400" b="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15019004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58990447"/>
              </p:ext>
            </p:extLst>
          </p:nvPr>
        </p:nvGraphicFramePr>
        <p:xfrm>
          <a:off x="1619672" y="1844824"/>
          <a:ext cx="6096000" cy="4158996"/>
        </p:xfrm>
        <a:graphic>
          <a:graphicData uri="http://schemas.openxmlformats.org/drawingml/2006/table">
            <a:tbl>
              <a:tblPr firstRow="1" bandRow="1">
                <a:tableStyleId>{5C22544A-7EE6-4342-B048-85BDC9FD1C3A}</a:tableStyleId>
              </a:tblPr>
              <a:tblGrid>
                <a:gridCol w="3048000"/>
                <a:gridCol w="3048000"/>
              </a:tblGrid>
              <a:tr h="3410704">
                <a:tc>
                  <a:txBody>
                    <a:bodyPr/>
                    <a:lstStyle/>
                    <a:p>
                      <a:pPr marL="514350" indent="-514350" algn="just">
                        <a:lnSpc>
                          <a:spcPct val="150000"/>
                        </a:lnSpc>
                        <a:buFont typeface="Arial" pitchFamily="34" charset="0"/>
                        <a:buChar char="•"/>
                      </a:pPr>
                      <a:r>
                        <a:rPr lang="id-ID" sz="2000" smtClean="0"/>
                        <a:t>Rizky Novita Sari	</a:t>
                      </a:r>
                    </a:p>
                    <a:p>
                      <a:pPr marL="514350" indent="-514350" algn="just">
                        <a:lnSpc>
                          <a:spcPct val="150000"/>
                        </a:lnSpc>
                        <a:buFont typeface="Arial" pitchFamily="34" charset="0"/>
                        <a:buChar char="•"/>
                      </a:pPr>
                      <a:r>
                        <a:rPr lang="id-ID" sz="2000" smtClean="0"/>
                        <a:t>Romadhon Nur Halim</a:t>
                      </a:r>
                    </a:p>
                    <a:p>
                      <a:pPr marL="514350" indent="-514350" algn="just">
                        <a:lnSpc>
                          <a:spcPct val="150000"/>
                        </a:lnSpc>
                        <a:buFont typeface="Arial" pitchFamily="34" charset="0"/>
                        <a:buChar char="•"/>
                      </a:pPr>
                      <a:r>
                        <a:rPr lang="id-ID" sz="2000" smtClean="0"/>
                        <a:t>Rosyid Ari Wibowo</a:t>
                      </a:r>
                    </a:p>
                    <a:p>
                      <a:pPr marL="514350" indent="-514350" algn="just">
                        <a:lnSpc>
                          <a:spcPct val="150000"/>
                        </a:lnSpc>
                        <a:buFont typeface="Arial" pitchFamily="34" charset="0"/>
                        <a:buChar char="•"/>
                      </a:pPr>
                      <a:r>
                        <a:rPr lang="id-ID" sz="2000" smtClean="0"/>
                        <a:t>Selly Viranda S</a:t>
                      </a:r>
                    </a:p>
                    <a:p>
                      <a:pPr marL="514350" indent="-514350" algn="just">
                        <a:lnSpc>
                          <a:spcPct val="150000"/>
                        </a:lnSpc>
                        <a:buFont typeface="Arial" pitchFamily="34" charset="0"/>
                        <a:buChar char="•"/>
                      </a:pPr>
                      <a:r>
                        <a:rPr lang="id-ID" sz="2000" smtClean="0"/>
                        <a:t>Selvi Nindyani</a:t>
                      </a:r>
                    </a:p>
                    <a:p>
                      <a:pPr marL="514350" indent="-514350" algn="just">
                        <a:lnSpc>
                          <a:spcPct val="150000"/>
                        </a:lnSpc>
                        <a:buFont typeface="Arial" pitchFamily="34" charset="0"/>
                        <a:buChar char="•"/>
                      </a:pPr>
                      <a:r>
                        <a:rPr lang="id-ID" sz="2000" smtClean="0"/>
                        <a:t>Shelvy Setyawati</a:t>
                      </a:r>
                    </a:p>
                    <a:p>
                      <a:pPr marL="514350" indent="-514350" algn="just">
                        <a:lnSpc>
                          <a:spcPct val="150000"/>
                        </a:lnSpc>
                        <a:buFont typeface="Arial" pitchFamily="34" charset="0"/>
                        <a:buChar char="•"/>
                      </a:pPr>
                      <a:r>
                        <a:rPr lang="id-ID" sz="2000" smtClean="0"/>
                        <a:t>Shintia  Ambarwati</a:t>
                      </a:r>
                    </a:p>
                    <a:p>
                      <a:pPr marL="514350" marR="0" indent="-514350" algn="just" defTabSz="914400" rtl="0" eaLnBrk="1" fontAlgn="auto" latinLnBrk="0" hangingPunct="1">
                        <a:lnSpc>
                          <a:spcPct val="150000"/>
                        </a:lnSpc>
                        <a:spcBef>
                          <a:spcPct val="0"/>
                        </a:spcBef>
                        <a:spcAft>
                          <a:spcPct val="0"/>
                        </a:spcAft>
                        <a:buClrTx/>
                        <a:buSzTx/>
                        <a:buFont typeface="Arial" pitchFamily="34" charset="0"/>
                        <a:buChar char="•"/>
                        <a:defRPr/>
                      </a:pPr>
                      <a:r>
                        <a:rPr lang="id-ID" sz="2000" smtClean="0"/>
                        <a:t>Sinta Paramitha</a:t>
                      </a:r>
                    </a:p>
                    <a:p>
                      <a:pPr marL="514350" indent="-514350" algn="just">
                        <a:lnSpc>
                          <a:spcPct val="150000"/>
                        </a:lnSpc>
                        <a:buAutoNum type="arabicPeriod"/>
                      </a:pPr>
                      <a:endParaRPr lang="id-ID" sz="2000"/>
                    </a:p>
                  </a:txBody>
                  <a:tcPr/>
                </a:tc>
                <a:tc>
                  <a:txBody>
                    <a:bodyPr/>
                    <a:lstStyle/>
                    <a:p>
                      <a:pPr marL="514350" indent="-514350" algn="just">
                        <a:lnSpc>
                          <a:spcPct val="150000"/>
                        </a:lnSpc>
                        <a:buFont typeface="Arial" pitchFamily="34" charset="0"/>
                        <a:buChar char="•"/>
                      </a:pPr>
                      <a:r>
                        <a:rPr lang="id-ID" sz="2000" smtClean="0"/>
                        <a:t>Tri yuniarti</a:t>
                      </a:r>
                    </a:p>
                    <a:p>
                      <a:pPr marL="514350" indent="-514350" algn="just">
                        <a:lnSpc>
                          <a:spcPct val="150000"/>
                        </a:lnSpc>
                        <a:buFont typeface="Arial" pitchFamily="34" charset="0"/>
                        <a:buChar char="•"/>
                      </a:pPr>
                      <a:r>
                        <a:rPr lang="id-ID" sz="2000" smtClean="0"/>
                        <a:t>Triana Nopitasari</a:t>
                      </a:r>
                    </a:p>
                    <a:p>
                      <a:pPr marL="514350" indent="-514350" algn="just">
                        <a:lnSpc>
                          <a:spcPct val="150000"/>
                        </a:lnSpc>
                        <a:buFont typeface="Arial" pitchFamily="34" charset="0"/>
                        <a:buChar char="•"/>
                      </a:pPr>
                      <a:r>
                        <a:rPr lang="id-ID" sz="2000" smtClean="0"/>
                        <a:t>Vinolia Aini Eka M</a:t>
                      </a:r>
                    </a:p>
                    <a:p>
                      <a:pPr marL="514350" indent="-514350" algn="just">
                        <a:lnSpc>
                          <a:spcPct val="150000"/>
                        </a:lnSpc>
                        <a:buFont typeface="Arial" pitchFamily="34" charset="0"/>
                        <a:buChar char="•"/>
                      </a:pPr>
                      <a:r>
                        <a:rPr lang="id-ID" sz="2000" smtClean="0"/>
                        <a:t>Winda Febriana</a:t>
                      </a:r>
                    </a:p>
                    <a:p>
                      <a:pPr marL="514350" indent="-514350" algn="just">
                        <a:lnSpc>
                          <a:spcPct val="150000"/>
                        </a:lnSpc>
                        <a:buFont typeface="Arial" pitchFamily="34" charset="0"/>
                        <a:buChar char="•"/>
                      </a:pPr>
                      <a:r>
                        <a:rPr lang="id-ID" sz="2000" smtClean="0"/>
                        <a:t>Yunita Surahman</a:t>
                      </a:r>
                    </a:p>
                    <a:p>
                      <a:pPr marL="514350" indent="-514350" algn="just">
                        <a:lnSpc>
                          <a:spcPct val="150000"/>
                        </a:lnSpc>
                        <a:buFont typeface="Arial" pitchFamily="34" charset="0"/>
                        <a:buChar char="•"/>
                      </a:pPr>
                      <a:r>
                        <a:rPr lang="id-ID" sz="2000" smtClean="0"/>
                        <a:t>Zahra Larasati</a:t>
                      </a:r>
                    </a:p>
                    <a:p>
                      <a:pPr marL="514350" indent="-514350" algn="just">
                        <a:lnSpc>
                          <a:spcPct val="150000"/>
                        </a:lnSpc>
                        <a:buFont typeface="Arial" pitchFamily="34" charset="0"/>
                        <a:buChar char="•"/>
                      </a:pPr>
                      <a:r>
                        <a:rPr lang="id-ID" sz="2000" smtClean="0"/>
                        <a:t>Zolla Ida Chels</a:t>
                      </a:r>
                      <a:r>
                        <a:rPr lang="en-US" sz="2000" err="1" smtClean="0"/>
                        <a:t>ea</a:t>
                      </a:r>
                      <a:endParaRPr lang="en-US" sz="2000" smtClean="0"/>
                    </a:p>
                    <a:p>
                      <a:pPr marL="514350" indent="-514350" algn="just">
                        <a:lnSpc>
                          <a:spcPct val="150000"/>
                        </a:lnSpc>
                        <a:buFont typeface="Arial" pitchFamily="34" charset="0"/>
                        <a:buChar char="•"/>
                      </a:pPr>
                      <a:r>
                        <a:rPr lang="en-US" sz="2000" err="1" smtClean="0"/>
                        <a:t>Herlina</a:t>
                      </a:r>
                      <a:r>
                        <a:rPr lang="en-US" sz="2000" baseline="0" smtClean="0"/>
                        <a:t> Aries S</a:t>
                      </a:r>
                      <a:endParaRPr lang="id-ID" sz="2000" smtClean="0"/>
                    </a:p>
                    <a:p>
                      <a:pPr>
                        <a:lnSpc>
                          <a:spcPct val="150000"/>
                        </a:lnSpc>
                      </a:pPr>
                      <a:endParaRPr lang="id-ID" sz="2000"/>
                    </a:p>
                  </a:txBody>
                  <a:tcPr/>
                </a:tc>
              </a:tr>
            </a:tbl>
          </a:graphicData>
        </a:graphic>
      </p:graphicFrame>
      <p:sp>
        <p:nvSpPr>
          <p:cNvPr id="6" name="Rectangle 5"/>
          <p:cNvSpPr/>
          <p:nvPr/>
        </p:nvSpPr>
        <p:spPr>
          <a:xfrm>
            <a:off x="2582192" y="476672"/>
            <a:ext cx="3979616" cy="923330"/>
          </a:xfrm>
          <a:prstGeom prst="rect">
            <a:avLst/>
          </a:prstGeom>
          <a:noFill/>
        </p:spPr>
        <p:txBody>
          <a:bodyPr wrap="non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5400" b="1" cap="none" spc="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KELOMPOK 3</a:t>
            </a:r>
            <a:endParaRPr lang="id-ID" sz="5400" b="1"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142518877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635" y="1412776"/>
            <a:ext cx="8712968" cy="5256584"/>
          </a:xfrm>
        </p:spPr>
        <p:txBody>
          <a:bodyPr>
            <a:normAutofit/>
          </a:bodyPr>
          <a:lstStyle/>
          <a:p>
            <a:pPr marL="0" indent="0" algn="just">
              <a:buNone/>
            </a:pPr>
            <a:r>
              <a:rPr lang="id-ID" sz="2400" smtClean="0"/>
              <a:t>Pengertian Cedera Kepala Menurut Para Ahli :</a:t>
            </a:r>
          </a:p>
          <a:p>
            <a:pPr marL="0" indent="0" algn="just">
              <a:buNone/>
            </a:pPr>
            <a:endParaRPr lang="id-ID" sz="2400"/>
          </a:p>
          <a:p>
            <a:pPr marL="0" indent="0" algn="just">
              <a:buNone/>
            </a:pPr>
            <a:endParaRPr lang="id-ID" sz="2400" smtClean="0"/>
          </a:p>
          <a:p>
            <a:pPr marL="0" indent="0" algn="just">
              <a:buNone/>
            </a:pPr>
            <a:endParaRPr lang="id-ID" sz="2400"/>
          </a:p>
          <a:p>
            <a:pPr marL="0" indent="0" algn="just">
              <a:buNone/>
            </a:pPr>
            <a:endParaRPr lang="id-ID" sz="2400" smtClean="0"/>
          </a:p>
          <a:p>
            <a:pPr marL="0" indent="0" algn="just">
              <a:buNone/>
            </a:pPr>
            <a:endParaRPr lang="id-ID" sz="2400"/>
          </a:p>
          <a:p>
            <a:pPr marL="0" indent="0" algn="just">
              <a:buNone/>
            </a:pPr>
            <a:endParaRPr lang="id-ID" sz="2400"/>
          </a:p>
        </p:txBody>
      </p:sp>
      <p:sp>
        <p:nvSpPr>
          <p:cNvPr id="4" name="Rectangle 3"/>
          <p:cNvSpPr/>
          <p:nvPr/>
        </p:nvSpPr>
        <p:spPr>
          <a:xfrm>
            <a:off x="251520" y="1988840"/>
            <a:ext cx="468052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just">
              <a:lnSpc>
                <a:spcPct val="150000"/>
              </a:lnSpc>
            </a:pPr>
            <a:r>
              <a:rPr lang="id-ID" sz="2000"/>
              <a:t>Trauma atau </a:t>
            </a:r>
            <a:r>
              <a:rPr lang="id-ID" sz="2000" smtClean="0"/>
              <a:t>cedera kepala adalah </a:t>
            </a:r>
            <a:r>
              <a:rPr lang="id-ID" sz="2000"/>
              <a:t>gangguan fungsi normal otak karena trauma baik trauma tumpul maupun tajam (Batticaca, 2008)</a:t>
            </a:r>
          </a:p>
        </p:txBody>
      </p:sp>
      <p:sp>
        <p:nvSpPr>
          <p:cNvPr id="5" name="Rectangle 4"/>
          <p:cNvSpPr/>
          <p:nvPr/>
        </p:nvSpPr>
        <p:spPr>
          <a:xfrm>
            <a:off x="3851920" y="4149080"/>
            <a:ext cx="5020683" cy="2476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just">
              <a:lnSpc>
                <a:spcPct val="150000"/>
              </a:lnSpc>
            </a:pPr>
            <a:r>
              <a:rPr lang="id-ID" smtClean="0"/>
              <a:t>Cedera </a:t>
            </a:r>
            <a:r>
              <a:rPr lang="id-ID"/>
              <a:t>kepala merupakan salah satu </a:t>
            </a:r>
            <a:r>
              <a:rPr lang="id-ID" smtClean="0"/>
              <a:t>penyebab</a:t>
            </a:r>
          </a:p>
          <a:p>
            <a:pPr algn="just">
              <a:lnSpc>
                <a:spcPct val="150000"/>
              </a:lnSpc>
            </a:pPr>
            <a:r>
              <a:rPr lang="id-ID" smtClean="0"/>
              <a:t> </a:t>
            </a:r>
            <a:r>
              <a:rPr lang="id-ID"/>
              <a:t>kematian dan </a:t>
            </a:r>
            <a:r>
              <a:rPr lang="id-ID" smtClean="0"/>
              <a:t>kecacatan </a:t>
            </a:r>
            <a:r>
              <a:rPr lang="id-ID"/>
              <a:t>utama pada kelompok usia produktif. Penyebab terbanyak dalam kejadian kasus cedera kepala pada umumnya yaitu kecelakaan lalu </a:t>
            </a:r>
            <a:r>
              <a:rPr lang="id-ID" smtClean="0"/>
              <a:t>lintas </a:t>
            </a:r>
            <a:r>
              <a:rPr lang="id-ID"/>
              <a:t> (Ginsberg, 2005)</a:t>
            </a:r>
          </a:p>
          <a:p>
            <a:pPr algn="just">
              <a:lnSpc>
                <a:spcPct val="150000"/>
              </a:lnSpc>
            </a:pPr>
            <a:endParaRPr lang="id-ID"/>
          </a:p>
        </p:txBody>
      </p:sp>
      <p:sp>
        <p:nvSpPr>
          <p:cNvPr id="7" name="Rectangle 6"/>
          <p:cNvSpPr/>
          <p:nvPr/>
        </p:nvSpPr>
        <p:spPr>
          <a:xfrm>
            <a:off x="3076471" y="332656"/>
            <a:ext cx="2954142" cy="830997"/>
          </a:xfrm>
          <a:prstGeom prst="rect">
            <a:avLst/>
          </a:prstGeom>
          <a:noFill/>
        </p:spPr>
        <p:txBody>
          <a:bodyPr wrap="non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4800" b="1"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Pengertian</a:t>
            </a:r>
            <a:endParaRPr lang="id-ID" sz="48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89411983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0667" y="2276872"/>
            <a:ext cx="6192688" cy="3744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just">
              <a:lnSpc>
                <a:spcPct val="150000"/>
              </a:lnSpc>
            </a:pPr>
            <a:r>
              <a:rPr lang="id-ID" sz="2000"/>
              <a:t>Disebut cedera kepala sedang bila GCS 9-12, kehilangan kesadaran atau terjadi amnesia lebih dari 24 jam bahkan sampai berhari-hari. Resiko utama pasien yang mengalami cedera kepala adalah kerusakan otak akibat perdarahan atau pembengkakan </a:t>
            </a:r>
            <a:r>
              <a:rPr lang="id-ID" sz="2000" smtClean="0"/>
              <a:t>otak sebagai </a:t>
            </a:r>
            <a:r>
              <a:rPr lang="id-ID" sz="2000"/>
              <a:t>respon terhadap cedera. (Arif, 2008)</a:t>
            </a:r>
          </a:p>
        </p:txBody>
      </p:sp>
      <p:sp>
        <p:nvSpPr>
          <p:cNvPr id="8" name="Right Arrow 7"/>
          <p:cNvSpPr/>
          <p:nvPr/>
        </p:nvSpPr>
        <p:spPr>
          <a:xfrm>
            <a:off x="948482" y="257807"/>
            <a:ext cx="1895326" cy="6989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d-ID"/>
            </a:defPPr>
            <a:lvl1pPr marL="0" algn="l" defTabSz="914400" rtl="0" eaLnBrk="1" latinLnBrk="0" hangingPunct="1">
              <a:defRPr sz="1800" kern="1200">
                <a:solidFill>
                  <a:srgbClr val="FFFFFF"/>
                </a:solidFill>
                <a:latin typeface="Calibri"/>
                <a:ea typeface="+mn-ea"/>
                <a:cs typeface="+mn-cs"/>
              </a:defRPr>
            </a:lvl1pPr>
            <a:lvl2pPr marL="457200" algn="l" defTabSz="914400" rtl="0" eaLnBrk="1" latinLnBrk="0" hangingPunct="1">
              <a:defRPr sz="1800" kern="1200">
                <a:solidFill>
                  <a:srgbClr val="FFFFFF"/>
                </a:solidFill>
                <a:latin typeface="Calibri"/>
                <a:ea typeface="+mn-ea"/>
                <a:cs typeface="+mn-cs"/>
              </a:defRPr>
            </a:lvl2pPr>
            <a:lvl3pPr marL="914400" algn="l" defTabSz="914400" rtl="0" eaLnBrk="1" latinLnBrk="0" hangingPunct="1">
              <a:defRPr sz="1800" kern="1200">
                <a:solidFill>
                  <a:srgbClr val="FFFFFF"/>
                </a:solidFill>
                <a:latin typeface="Calibri"/>
                <a:ea typeface="+mn-ea"/>
                <a:cs typeface="+mn-cs"/>
              </a:defRPr>
            </a:lvl3pPr>
            <a:lvl4pPr marL="1371600" algn="l" defTabSz="914400" rtl="0" eaLnBrk="1" latinLnBrk="0" hangingPunct="1">
              <a:defRPr sz="1800" kern="1200">
                <a:solidFill>
                  <a:srgbClr val="FFFFFF"/>
                </a:solidFill>
                <a:latin typeface="Calibri"/>
                <a:ea typeface="+mn-ea"/>
                <a:cs typeface="+mn-cs"/>
              </a:defRPr>
            </a:lvl4pPr>
            <a:lvl5pPr marL="1828800" algn="l" defTabSz="914400" rtl="0" eaLnBrk="1" latinLnBrk="0" hangingPunct="1">
              <a:defRPr sz="1800" kern="1200">
                <a:solidFill>
                  <a:srgbClr val="FFFFFF"/>
                </a:solidFill>
                <a:latin typeface="Calibri"/>
                <a:ea typeface="+mn-ea"/>
                <a:cs typeface="+mn-cs"/>
              </a:defRPr>
            </a:lvl5pPr>
            <a:lvl6pPr marL="2286000" algn="l" defTabSz="914400" rtl="0" eaLnBrk="1" latinLnBrk="0" hangingPunct="1">
              <a:defRPr sz="1800" kern="1200">
                <a:solidFill>
                  <a:srgbClr val="FFFFFF"/>
                </a:solidFill>
                <a:latin typeface="Calibri"/>
                <a:ea typeface="+mn-ea"/>
                <a:cs typeface="+mn-cs"/>
              </a:defRPr>
            </a:lvl6pPr>
            <a:lvl7pPr marL="2743200" algn="l" defTabSz="914400" rtl="0" eaLnBrk="1" latinLnBrk="0" hangingPunct="1">
              <a:defRPr sz="1800" kern="1200">
                <a:solidFill>
                  <a:srgbClr val="FFFFFF"/>
                </a:solidFill>
                <a:latin typeface="Calibri"/>
                <a:ea typeface="+mn-ea"/>
                <a:cs typeface="+mn-cs"/>
              </a:defRPr>
            </a:lvl7pPr>
            <a:lvl8pPr marL="3200400" algn="l" defTabSz="914400" rtl="0" eaLnBrk="1" latinLnBrk="0" hangingPunct="1">
              <a:defRPr sz="1800" kern="1200">
                <a:solidFill>
                  <a:srgbClr val="FFFFFF"/>
                </a:solidFill>
                <a:latin typeface="Calibri"/>
                <a:ea typeface="+mn-ea"/>
                <a:cs typeface="+mn-cs"/>
              </a:defRPr>
            </a:lvl8pPr>
            <a:lvl9pPr marL="3657600" algn="l" defTabSz="914400" rtl="0" eaLnBrk="1" latinLnBrk="0" hangingPunct="1">
              <a:defRPr sz="1800" kern="1200">
                <a:solidFill>
                  <a:srgbClr val="FFFFFF"/>
                </a:solidFill>
                <a:latin typeface="Calibri"/>
                <a:ea typeface="+mn-ea"/>
                <a:cs typeface="+mn-cs"/>
              </a:defRPr>
            </a:lvl9pPr>
          </a:lstStyle>
          <a:p>
            <a:pPr algn="ctr"/>
            <a:r>
              <a:rPr lang="id-ID" sz="2000" smtClean="0">
                <a:latin typeface="Algerian" pitchFamily="82" charset="0"/>
              </a:rPr>
              <a:t>lanjutan</a:t>
            </a:r>
            <a:endParaRPr lang="id-ID" sz="2000">
              <a:latin typeface="Algerian" pitchFamily="82" charset="0"/>
            </a:endParaRPr>
          </a:p>
        </p:txBody>
      </p:sp>
      <p:sp>
        <p:nvSpPr>
          <p:cNvPr id="9" name="Rectangle 8"/>
          <p:cNvSpPr/>
          <p:nvPr/>
        </p:nvSpPr>
        <p:spPr>
          <a:xfrm>
            <a:off x="1190667" y="1346361"/>
            <a:ext cx="4350551" cy="646331"/>
          </a:xfrm>
          <a:prstGeom prst="rect">
            <a:avLst/>
          </a:prstGeom>
          <a:noFill/>
        </p:spPr>
        <p:txBody>
          <a:bodyPr wrap="non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3600" b="1"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Cedera kepala sedang</a:t>
            </a:r>
            <a:endParaRPr lang="en-US" sz="3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9861711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PENGERTIAN</a:t>
            </a:r>
            <a:endParaRPr lang="id-ID"/>
          </a:p>
        </p:txBody>
      </p:sp>
      <p:sp>
        <p:nvSpPr>
          <p:cNvPr id="3" name="Content Placeholder 2"/>
          <p:cNvSpPr>
            <a:spLocks noGrp="1"/>
          </p:cNvSpPr>
          <p:nvPr>
            <p:ph idx="1"/>
          </p:nvPr>
        </p:nvSpPr>
        <p:spPr/>
        <p:txBody>
          <a:bodyPr>
            <a:normAutofit/>
          </a:bodyPr>
          <a:lstStyle/>
          <a:p>
            <a:pPr marL="0" indent="0">
              <a:buNone/>
            </a:pPr>
            <a:r>
              <a:rPr lang="en-US" sz="3200" err="1"/>
              <a:t>Gangguan pada fungsi otak yang terjadi secara tiba-tiba, yang dapat menyebabkan penurunan kesadaran ataupun penurunan fungsi neurologi lainnya, yang terjadi lebih dari 24 jam dimana penyebabnya adalah gangguan sirkulasi aliran darah keotak.</a:t>
            </a:r>
            <a:endParaRPr lang="id-ID" sz="3200"/>
          </a:p>
          <a:p>
            <a:pPr marL="0" indent="0">
              <a:buNone/>
            </a:pPr>
            <a:endParaRPr lang="id-ID" sz="3200"/>
          </a:p>
        </p:txBody>
      </p:sp>
    </p:spTree>
    <p:extLst>
      <p:ext uri="{BB962C8B-B14F-4D97-AF65-F5344CB8AC3E}">
        <p14:creationId xmlns:p14="http://schemas.microsoft.com/office/powerpoint/2010/main" val="403381903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9632" y="10846"/>
            <a:ext cx="6408712" cy="923330"/>
          </a:xfrm>
          <a:prstGeom prst="rect">
            <a:avLst/>
          </a:prstGeom>
          <a:noFill/>
        </p:spPr>
        <p:txBody>
          <a:bodyPr wrap="squar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5400" b="1" cap="none" spc="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Tanda dan Gejala</a:t>
            </a:r>
            <a:endParaRPr lang="id-ID" sz="5400" b="1"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13" name="Rectangle 12"/>
          <p:cNvSpPr/>
          <p:nvPr/>
        </p:nvSpPr>
        <p:spPr>
          <a:xfrm>
            <a:off x="1043608" y="5380932"/>
            <a:ext cx="3154621" cy="133643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Mual dan muntah karena meningkatnya tekanan intra</a:t>
            </a:r>
            <a:r>
              <a:rPr lang="id-ID" sz="2400"/>
              <a:t>k</a:t>
            </a:r>
            <a:r>
              <a:rPr lang="en-US" sz="2400" err="1"/>
              <a:t>ranial </a:t>
            </a:r>
            <a:endParaRPr lang="id-ID" sz="2400"/>
          </a:p>
        </p:txBody>
      </p:sp>
      <p:sp>
        <p:nvSpPr>
          <p:cNvPr id="14" name="Rectangle 13"/>
          <p:cNvSpPr/>
          <p:nvPr/>
        </p:nvSpPr>
        <p:spPr>
          <a:xfrm>
            <a:off x="4750898" y="5380932"/>
            <a:ext cx="3563620" cy="133643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Menurunnya tingkat kesadaran atau hilangnya kesadaran</a:t>
            </a:r>
            <a:endParaRPr lang="id-ID" sz="2400"/>
          </a:p>
        </p:txBody>
      </p:sp>
      <p:sp>
        <p:nvSpPr>
          <p:cNvPr id="15" name="Rectangle 14"/>
          <p:cNvSpPr/>
          <p:nvPr/>
        </p:nvSpPr>
        <p:spPr>
          <a:xfrm>
            <a:off x="2417806" y="3386954"/>
            <a:ext cx="1780423" cy="18019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Disorientasi atau perubahan kognitif</a:t>
            </a:r>
            <a:endParaRPr lang="id-ID" sz="2400"/>
          </a:p>
        </p:txBody>
      </p:sp>
      <p:sp>
        <p:nvSpPr>
          <p:cNvPr id="16" name="Rectangle 15"/>
          <p:cNvSpPr/>
          <p:nvPr/>
        </p:nvSpPr>
        <p:spPr>
          <a:xfrm>
            <a:off x="6948263" y="1276200"/>
            <a:ext cx="1959685" cy="61187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lnSpc>
                <a:spcPct val="150000"/>
              </a:lnSpc>
            </a:pPr>
            <a:r>
              <a:rPr lang="en-US" sz="2400" err="1"/>
              <a:t>Mengantuk</a:t>
            </a:r>
            <a:endParaRPr lang="id-ID" sz="2400"/>
          </a:p>
          <a:p>
            <a:pPr algn="ctr"/>
            <a:endParaRPr lang="id-ID"/>
          </a:p>
        </p:txBody>
      </p:sp>
      <p:sp>
        <p:nvSpPr>
          <p:cNvPr id="17" name="Rectangle 16"/>
          <p:cNvSpPr/>
          <p:nvPr/>
        </p:nvSpPr>
        <p:spPr>
          <a:xfrm>
            <a:off x="410755" y="1232185"/>
            <a:ext cx="1609328" cy="71709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Mudah lupa</a:t>
            </a:r>
            <a:endParaRPr lang="id-ID" sz="2400"/>
          </a:p>
        </p:txBody>
      </p:sp>
      <p:sp>
        <p:nvSpPr>
          <p:cNvPr id="18" name="Rectangle 17"/>
          <p:cNvSpPr/>
          <p:nvPr/>
        </p:nvSpPr>
        <p:spPr>
          <a:xfrm>
            <a:off x="4750898" y="1260939"/>
            <a:ext cx="1909334" cy="62713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lnSpc>
                <a:spcPct val="150000"/>
              </a:lnSpc>
            </a:pPr>
            <a:r>
              <a:rPr lang="en-US" sz="2400" err="1" smtClean="0"/>
              <a:t>Peni</a:t>
            </a:r>
            <a:r>
              <a:rPr lang="id-ID" sz="2400" smtClean="0"/>
              <a:t>n</a:t>
            </a:r>
            <a:r>
              <a:rPr lang="en-US" sz="2400" smtClean="0"/>
              <a:t>g</a:t>
            </a:r>
            <a:endParaRPr lang="id-ID" sz="2400"/>
          </a:p>
        </p:txBody>
      </p:sp>
      <p:sp>
        <p:nvSpPr>
          <p:cNvPr id="19" name="Rectangle 18"/>
          <p:cNvSpPr/>
          <p:nvPr/>
        </p:nvSpPr>
        <p:spPr>
          <a:xfrm>
            <a:off x="416057" y="2185593"/>
            <a:ext cx="1609328" cy="9974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smtClean="0"/>
              <a:t>Nyeri</a:t>
            </a:r>
            <a:r>
              <a:rPr lang="id-ID" sz="2400" smtClean="0"/>
              <a:t> </a:t>
            </a:r>
            <a:r>
              <a:rPr lang="en-US" sz="2400" err="1" smtClean="0"/>
              <a:t>kepala</a:t>
            </a:r>
            <a:endParaRPr lang="id-ID" sz="2400"/>
          </a:p>
        </p:txBody>
      </p:sp>
      <p:sp>
        <p:nvSpPr>
          <p:cNvPr id="20" name="Rectangle 19"/>
          <p:cNvSpPr/>
          <p:nvPr/>
        </p:nvSpPr>
        <p:spPr>
          <a:xfrm>
            <a:off x="2411760" y="2180121"/>
            <a:ext cx="1828429" cy="94636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r>
              <a:rPr lang="en-US" sz="2400" err="1" smtClean="0">
                <a:latin typeface="Times New Roman" pitchFamily="18" charset="0"/>
                <a:cs typeface="Times New Roman" pitchFamily="18" charset="0"/>
              </a:rPr>
              <a:t>Gangguan</a:t>
            </a:r>
            <a:r>
              <a:rPr lang="id-ID" sz="2400" smtClean="0">
                <a:latin typeface="Times New Roman" pitchFamily="18" charset="0"/>
                <a:cs typeface="Times New Roman" pitchFamily="18" charset="0"/>
              </a:rPr>
              <a:t> </a:t>
            </a:r>
            <a:r>
              <a:rPr lang="en-US" sz="2400" err="1" smtClean="0">
                <a:latin typeface="Times New Roman" pitchFamily="18" charset="0"/>
                <a:cs typeface="Times New Roman" pitchFamily="18" charset="0"/>
              </a:rPr>
              <a:t>konsentrasi</a:t>
            </a:r>
            <a:endParaRPr lang="id-ID" sz="2400">
              <a:latin typeface="Times New Roman" pitchFamily="18" charset="0"/>
              <a:cs typeface="Times New Roman" pitchFamily="18" charset="0"/>
            </a:endParaRPr>
          </a:p>
        </p:txBody>
      </p:sp>
      <p:sp>
        <p:nvSpPr>
          <p:cNvPr id="21" name="Rectangle 20"/>
          <p:cNvSpPr/>
          <p:nvPr/>
        </p:nvSpPr>
        <p:spPr>
          <a:xfrm>
            <a:off x="6948264" y="2093535"/>
            <a:ext cx="1959685" cy="10895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algn="ctr"/>
            <a:r>
              <a:rPr lang="en-US" sz="2400" err="1"/>
              <a:t>Berkurangnya atau tidak adanya </a:t>
            </a:r>
            <a:endParaRPr lang="id-ID" sz="2400"/>
          </a:p>
        </p:txBody>
      </p:sp>
      <p:sp>
        <p:nvSpPr>
          <p:cNvPr id="22" name="Rectangle 21"/>
          <p:cNvSpPr/>
          <p:nvPr/>
        </p:nvSpPr>
        <p:spPr>
          <a:xfrm>
            <a:off x="2389642" y="1260939"/>
            <a:ext cx="1896598" cy="68464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Ukuran pupil tidak sama</a:t>
            </a:r>
            <a:endParaRPr lang="id-ID" sz="2400"/>
          </a:p>
        </p:txBody>
      </p:sp>
      <p:sp>
        <p:nvSpPr>
          <p:cNvPr id="23" name="Rectangle 22"/>
          <p:cNvSpPr/>
          <p:nvPr/>
        </p:nvSpPr>
        <p:spPr>
          <a:xfrm>
            <a:off x="6948262" y="3189503"/>
            <a:ext cx="1959685" cy="18012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reaksi pupil terkait dengan kompromi neurologis</a:t>
            </a:r>
            <a:endParaRPr lang="id-ID" sz="2400"/>
          </a:p>
        </p:txBody>
      </p:sp>
      <p:sp>
        <p:nvSpPr>
          <p:cNvPr id="24" name="Rectangle 23"/>
          <p:cNvSpPr/>
          <p:nvPr/>
        </p:nvSpPr>
        <p:spPr>
          <a:xfrm>
            <a:off x="331137" y="3386953"/>
            <a:ext cx="1768563" cy="180195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defRPr/>
            </a:pPr>
            <a:r>
              <a:rPr lang="en-US" sz="2400" err="1"/>
              <a:t>Perubahan dalam gerak motorik</a:t>
            </a:r>
            <a:endParaRPr lang="id-ID" sz="2400"/>
          </a:p>
        </p:txBody>
      </p:sp>
      <p:sp>
        <p:nvSpPr>
          <p:cNvPr id="25" name="Rectangle 24"/>
          <p:cNvSpPr/>
          <p:nvPr/>
        </p:nvSpPr>
        <p:spPr>
          <a:xfrm>
            <a:off x="4750898" y="2093535"/>
            <a:ext cx="1909334" cy="10329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defRPr/>
            </a:pPr>
            <a:r>
              <a:rPr lang="en-US" sz="2400" err="1"/>
              <a:t>Perubahan dalam berbicara</a:t>
            </a:r>
            <a:endParaRPr lang="id-ID" sz="2400"/>
          </a:p>
        </p:txBody>
      </p:sp>
      <p:sp>
        <p:nvSpPr>
          <p:cNvPr id="29" name="Rectangle 28"/>
          <p:cNvSpPr/>
          <p:nvPr/>
        </p:nvSpPr>
        <p:spPr>
          <a:xfrm>
            <a:off x="4750897" y="3386954"/>
            <a:ext cx="1909335" cy="18019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r>
              <a:rPr lang="en-US" sz="2400" err="1"/>
              <a:t>Hilang ingatan atau amnesia</a:t>
            </a:r>
            <a:endParaRPr lang="id-ID" sz="2400"/>
          </a:p>
        </p:txBody>
      </p:sp>
    </p:spTree>
    <p:extLst>
      <p:ext uri="{BB962C8B-B14F-4D97-AF65-F5344CB8AC3E}">
        <p14:creationId xmlns:p14="http://schemas.microsoft.com/office/powerpoint/2010/main" val="374636642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p:spPr>
        <p:txBody>
          <a:bodyPr>
            <a:normAutofit/>
          </a:bodyPr>
          <a:lstStyle/>
          <a:p>
            <a:pPr algn="just"/>
            <a:r>
              <a:rPr lang="id-ID" sz="3200" smtClean="0"/>
              <a:t>Kasus</a:t>
            </a:r>
            <a:r>
              <a:rPr lang="id-ID" sz="2800" smtClean="0"/>
              <a:t/>
            </a:r>
            <a:br>
              <a:rPr lang="id-ID" sz="2800" smtClean="0"/>
            </a:br>
            <a:r>
              <a:rPr lang="id-ID" sz="2800" smtClean="0"/>
              <a:t>Seorang pasien bernama Ny W ( 40 tahun), dirawat dibangsal dahlia di RS putri sejak tanggal 2 oktober 2016. pasien mengalami kecelakaan lalu lintas pada tanggal 1 oktober 2016 dan didiagnosa dokter mengalami cedera kepala sedang. Kesadaran pasien compos Mentis dengan score GCS</a:t>
            </a:r>
            <a:r>
              <a:rPr lang="en-US" sz="2800" smtClean="0"/>
              <a:t> </a:t>
            </a:r>
            <a:r>
              <a:rPr lang="id-ID" sz="2800" smtClean="0"/>
              <a:t>E3V4M5. Tampak luka lecet di</a:t>
            </a:r>
            <a:r>
              <a:rPr lang="en-US" sz="2800" smtClean="0"/>
              <a:t> </a:t>
            </a:r>
            <a:r>
              <a:rPr lang="id-ID" sz="2800" smtClean="0"/>
              <a:t>area muka, extrimitas atas dan bawah. Saat perawat melakukan pemeriksaan tanda vital diperoleh hasil : TD 110/70 mmHg, N 96x/menit, RR 28x/menit dan T 37◦ C. Pasien tampak sesak nafas. Hasil pemeriksaan tekanan intracranial 12 mmHg. </a:t>
            </a:r>
            <a:endParaRPr lang="id-ID" sz="2800"/>
          </a:p>
        </p:txBody>
      </p:sp>
    </p:spTree>
    <p:extLst>
      <p:ext uri="{BB962C8B-B14F-4D97-AF65-F5344CB8AC3E}">
        <p14:creationId xmlns:p14="http://schemas.microsoft.com/office/powerpoint/2010/main" val="89168757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89186712"/>
              </p:ext>
            </p:extLst>
          </p:nvPr>
        </p:nvGraphicFramePr>
        <p:xfrm>
          <a:off x="395536" y="1464611"/>
          <a:ext cx="8280920" cy="4500393"/>
        </p:xfrm>
        <a:graphic>
          <a:graphicData uri="http://schemas.openxmlformats.org/drawingml/2006/table">
            <a:tbl>
              <a:tblPr firstRow="1" firstCol="1" bandRow="1">
                <a:tableStyleId>{5C22544A-7EE6-4342-B048-85BDC9FD1C3A}</a:tableStyleId>
              </a:tblPr>
              <a:tblGrid>
                <a:gridCol w="648072"/>
                <a:gridCol w="3794831"/>
                <a:gridCol w="3838017"/>
              </a:tblGrid>
              <a:tr h="428138">
                <a:tc>
                  <a:txBody>
                    <a:bodyPr/>
                    <a:lstStyle/>
                    <a:p>
                      <a:pPr algn="ctr">
                        <a:lnSpc>
                          <a:spcPct val="150000"/>
                        </a:lnSpc>
                        <a:spcAft>
                          <a:spcPct val="0"/>
                        </a:spcAft>
                      </a:pPr>
                      <a:r>
                        <a:rPr lang="en-US" sz="1800">
                          <a:effectLst/>
                        </a:rPr>
                        <a:t>NO</a:t>
                      </a:r>
                      <a:endParaRPr lang="id-ID" sz="1800">
                        <a:effectLst/>
                        <a:latin typeface="Calibri"/>
                        <a:ea typeface="Calibri"/>
                        <a:cs typeface="Times New Roman"/>
                      </a:endParaRPr>
                    </a:p>
                  </a:txBody>
                  <a:tcPr marL="68580" marR="68580" marT="0" marB="0"/>
                </a:tc>
                <a:tc>
                  <a:txBody>
                    <a:bodyPr/>
                    <a:lstStyle/>
                    <a:p>
                      <a:pPr algn="ctr">
                        <a:lnSpc>
                          <a:spcPct val="150000"/>
                        </a:lnSpc>
                        <a:spcAft>
                          <a:spcPct val="0"/>
                        </a:spcAft>
                      </a:pPr>
                      <a:r>
                        <a:rPr lang="en-US" sz="1800">
                          <a:effectLst/>
                        </a:rPr>
                        <a:t>Data subjektif</a:t>
                      </a:r>
                      <a:endParaRPr lang="id-ID" sz="1800">
                        <a:effectLst/>
                        <a:latin typeface="Calibri"/>
                        <a:ea typeface="Calibri"/>
                        <a:cs typeface="Times New Roman"/>
                      </a:endParaRPr>
                    </a:p>
                  </a:txBody>
                  <a:tcPr marL="68580" marR="68580" marT="0" marB="0"/>
                </a:tc>
                <a:tc>
                  <a:txBody>
                    <a:bodyPr/>
                    <a:lstStyle/>
                    <a:p>
                      <a:pPr algn="ctr">
                        <a:lnSpc>
                          <a:spcPct val="150000"/>
                        </a:lnSpc>
                        <a:spcAft>
                          <a:spcPct val="0"/>
                        </a:spcAft>
                      </a:pPr>
                      <a:r>
                        <a:rPr lang="en-US" sz="1800">
                          <a:effectLst/>
                        </a:rPr>
                        <a:t>Data objektif</a:t>
                      </a:r>
                      <a:endParaRPr lang="id-ID" sz="1800">
                        <a:effectLst/>
                        <a:latin typeface="Calibri"/>
                        <a:ea typeface="Calibri"/>
                        <a:cs typeface="Times New Roman"/>
                      </a:endParaRPr>
                    </a:p>
                  </a:txBody>
                  <a:tcPr marL="68580" marR="68580" marT="0" marB="0"/>
                </a:tc>
              </a:tr>
              <a:tr h="3892342">
                <a:tc>
                  <a:txBody>
                    <a:bodyPr/>
                    <a:lstStyle/>
                    <a:p>
                      <a:pPr>
                        <a:lnSpc>
                          <a:spcPct val="150000"/>
                        </a:lnSpc>
                        <a:spcAft>
                          <a:spcPct val="0"/>
                        </a:spcAft>
                      </a:pPr>
                      <a:r>
                        <a:rPr lang="en-US" sz="1800">
                          <a:effectLst/>
                        </a:rPr>
                        <a:t>1</a:t>
                      </a:r>
                      <a:endParaRPr lang="id-ID" sz="1800">
                        <a:effectLst/>
                      </a:endParaRPr>
                    </a:p>
                    <a:p>
                      <a:pPr>
                        <a:lnSpc>
                          <a:spcPct val="150000"/>
                        </a:lnSpc>
                        <a:spcAft>
                          <a:spcPct val="0"/>
                        </a:spcAft>
                      </a:pPr>
                      <a:r>
                        <a:rPr lang="id-ID" sz="1800">
                          <a:effectLst/>
                        </a:rPr>
                        <a:t> </a:t>
                      </a:r>
                    </a:p>
                    <a:p>
                      <a:pPr>
                        <a:lnSpc>
                          <a:spcPct val="150000"/>
                        </a:lnSpc>
                        <a:spcAft>
                          <a:spcPct val="0"/>
                        </a:spcAft>
                      </a:pPr>
                      <a:r>
                        <a:rPr lang="id-ID" sz="1800">
                          <a:effectLst/>
                        </a:rPr>
                        <a:t> </a:t>
                      </a:r>
                    </a:p>
                    <a:p>
                      <a:pPr>
                        <a:lnSpc>
                          <a:spcPct val="150000"/>
                        </a:lnSpc>
                        <a:spcAft>
                          <a:spcPct val="0"/>
                        </a:spcAft>
                      </a:pPr>
                      <a:r>
                        <a:rPr lang="en-US" sz="1800" smtClean="0">
                          <a:effectLst/>
                        </a:rPr>
                        <a:t>2</a:t>
                      </a:r>
                      <a:endParaRPr lang="id-ID" sz="1800">
                        <a:effectLst/>
                      </a:endParaRPr>
                    </a:p>
                    <a:p>
                      <a:pPr>
                        <a:lnSpc>
                          <a:spcPct val="150000"/>
                        </a:lnSpc>
                        <a:spcAft>
                          <a:spcPct val="0"/>
                        </a:spcAft>
                      </a:pPr>
                      <a:r>
                        <a:rPr lang="en-US" sz="1800">
                          <a:effectLst/>
                        </a:rPr>
                        <a:t> </a:t>
                      </a:r>
                      <a:endParaRPr lang="id-ID" sz="1800">
                        <a:effectLst/>
                      </a:endParaRPr>
                    </a:p>
                    <a:p>
                      <a:pPr>
                        <a:lnSpc>
                          <a:spcPct val="150000"/>
                        </a:lnSpc>
                        <a:spcAft>
                          <a:spcPct val="0"/>
                        </a:spcAft>
                      </a:pPr>
                      <a:endParaRPr lang="id-ID" sz="1800" smtClean="0">
                        <a:effectLst/>
                      </a:endParaRPr>
                    </a:p>
                    <a:p>
                      <a:pPr>
                        <a:lnSpc>
                          <a:spcPct val="150000"/>
                        </a:lnSpc>
                        <a:spcAft>
                          <a:spcPct val="0"/>
                        </a:spcAft>
                      </a:pPr>
                      <a:endParaRPr lang="id-ID" sz="1800">
                        <a:effectLst/>
                      </a:endParaRPr>
                    </a:p>
                    <a:p>
                      <a:pPr>
                        <a:lnSpc>
                          <a:spcPct val="150000"/>
                        </a:lnSpc>
                        <a:spcAft>
                          <a:spcPct val="0"/>
                        </a:spcAft>
                      </a:pPr>
                      <a:r>
                        <a:rPr lang="en-US" sz="1800">
                          <a:effectLst/>
                        </a:rPr>
                        <a:t>3</a:t>
                      </a:r>
                      <a:endParaRPr lang="id-ID" sz="1800">
                        <a:effectLst/>
                        <a:latin typeface="Calibri"/>
                        <a:ea typeface="Calibri"/>
                        <a:cs typeface="Times New Roman"/>
                      </a:endParaRPr>
                    </a:p>
                  </a:txBody>
                  <a:tcPr marL="68580" marR="68580" marT="0" marB="0"/>
                </a:tc>
                <a:tc>
                  <a:txBody>
                    <a:bodyPr/>
                    <a:lstStyle/>
                    <a:p>
                      <a:pPr>
                        <a:lnSpc>
                          <a:spcPct val="150000"/>
                        </a:lnSpc>
                        <a:spcAft>
                          <a:spcPct val="0"/>
                        </a:spcAft>
                      </a:pPr>
                      <a:r>
                        <a:rPr lang="en-US" sz="1800" smtClean="0">
                          <a:effectLst/>
                        </a:rPr>
                        <a:t>-</a:t>
                      </a:r>
                      <a:endParaRPr lang="id-ID" sz="1800">
                        <a:effectLst/>
                      </a:endParaRPr>
                    </a:p>
                    <a:p>
                      <a:pPr>
                        <a:lnSpc>
                          <a:spcPct val="150000"/>
                        </a:lnSpc>
                        <a:spcAft>
                          <a:spcPct val="0"/>
                        </a:spcAft>
                      </a:pPr>
                      <a:r>
                        <a:rPr lang="en-US" sz="1800">
                          <a:effectLst/>
                        </a:rPr>
                        <a:t> </a:t>
                      </a:r>
                      <a:endParaRPr lang="id-ID" sz="1800" smtClean="0">
                        <a:effectLst/>
                      </a:endParaRPr>
                    </a:p>
                    <a:p>
                      <a:pPr>
                        <a:lnSpc>
                          <a:spcPct val="150000"/>
                        </a:lnSpc>
                        <a:spcAft>
                          <a:spcPct val="0"/>
                        </a:spcAft>
                      </a:pPr>
                      <a:endParaRPr lang="id-ID" sz="1800">
                        <a:effectLst/>
                      </a:endParaRPr>
                    </a:p>
                    <a:p>
                      <a:pPr>
                        <a:lnSpc>
                          <a:spcPct val="150000"/>
                        </a:lnSpc>
                        <a:spcAft>
                          <a:spcPct val="0"/>
                        </a:spcAft>
                      </a:pPr>
                      <a:r>
                        <a:rPr lang="id-ID" sz="1800">
                          <a:effectLst/>
                        </a:rPr>
                        <a:t> </a:t>
                      </a:r>
                      <a:r>
                        <a:rPr lang="en-US" sz="1800" smtClean="0">
                          <a:effectLst/>
                        </a:rPr>
                        <a:t>-</a:t>
                      </a:r>
                      <a:endParaRPr lang="id-ID" sz="1800">
                        <a:effectLst/>
                      </a:endParaRPr>
                    </a:p>
                    <a:p>
                      <a:pPr>
                        <a:lnSpc>
                          <a:spcPct val="150000"/>
                        </a:lnSpc>
                        <a:spcAft>
                          <a:spcPct val="0"/>
                        </a:spcAft>
                      </a:pPr>
                      <a:r>
                        <a:rPr lang="id-ID" sz="1800">
                          <a:effectLst/>
                        </a:rPr>
                        <a:t> </a:t>
                      </a:r>
                      <a:endParaRPr lang="id-ID" sz="1800" smtClean="0">
                        <a:effectLst/>
                      </a:endParaRPr>
                    </a:p>
                    <a:p>
                      <a:pPr>
                        <a:lnSpc>
                          <a:spcPct val="150000"/>
                        </a:lnSpc>
                        <a:spcAft>
                          <a:spcPct val="0"/>
                        </a:spcAft>
                      </a:pPr>
                      <a:endParaRPr lang="id-ID" sz="1800" smtClean="0">
                        <a:effectLst/>
                      </a:endParaRPr>
                    </a:p>
                    <a:p>
                      <a:pPr>
                        <a:lnSpc>
                          <a:spcPct val="150000"/>
                        </a:lnSpc>
                        <a:spcAft>
                          <a:spcPct val="0"/>
                        </a:spcAft>
                      </a:pPr>
                      <a:endParaRPr lang="en-US" sz="1800" smtClean="0">
                        <a:effectLst/>
                      </a:endParaRPr>
                    </a:p>
                    <a:p>
                      <a:pPr>
                        <a:lnSpc>
                          <a:spcPct val="150000"/>
                        </a:lnSpc>
                        <a:spcAft>
                          <a:spcPct val="0"/>
                        </a:spcAft>
                      </a:pPr>
                      <a:r>
                        <a:rPr lang="en-US" sz="1800" smtClean="0">
                          <a:effectLst/>
                        </a:rPr>
                        <a:t>-</a:t>
                      </a:r>
                      <a:endParaRPr lang="id-ID" sz="1800">
                        <a:effectLst/>
                      </a:endParaRPr>
                    </a:p>
                  </a:txBody>
                  <a:tcPr marL="68580" marR="68580" marT="0" marB="0"/>
                </a:tc>
                <a:tc>
                  <a:txBody>
                    <a:bodyPr/>
                    <a:lstStyle/>
                    <a:p>
                      <a:pPr>
                        <a:lnSpc>
                          <a:spcPct val="150000"/>
                        </a:lnSpc>
                        <a:spcAft>
                          <a:spcPct val="0"/>
                        </a:spcAft>
                      </a:pPr>
                      <a:r>
                        <a:rPr lang="id-ID" sz="1800" smtClean="0">
                          <a:effectLst/>
                        </a:rPr>
                        <a:t>Pasien</a:t>
                      </a:r>
                      <a:r>
                        <a:rPr lang="id-ID" sz="1800" baseline="0" smtClean="0">
                          <a:effectLst/>
                        </a:rPr>
                        <a:t> tampak sesak nafas </a:t>
                      </a:r>
                    </a:p>
                    <a:p>
                      <a:pPr>
                        <a:lnSpc>
                          <a:spcPct val="150000"/>
                        </a:lnSpc>
                        <a:spcAft>
                          <a:spcPct val="0"/>
                        </a:spcAft>
                      </a:pPr>
                      <a:r>
                        <a:rPr lang="id-ID" sz="1800" baseline="0" smtClean="0">
                          <a:effectLst/>
                        </a:rPr>
                        <a:t>RR = 28 x/menit</a:t>
                      </a:r>
                      <a:endParaRPr lang="id-ID" sz="1800">
                        <a:effectLst/>
                      </a:endParaRPr>
                    </a:p>
                    <a:p>
                      <a:pPr>
                        <a:lnSpc>
                          <a:spcPct val="150000"/>
                        </a:lnSpc>
                        <a:spcAft>
                          <a:spcPct val="0"/>
                        </a:spcAft>
                      </a:pPr>
                      <a:endParaRPr lang="id-ID" sz="1800" baseline="0" smtClean="0">
                        <a:effectLst/>
                        <a:latin typeface="+mn-lt"/>
                        <a:ea typeface="+mn-ea"/>
                        <a:cs typeface="+mn-cs"/>
                      </a:endParaRPr>
                    </a:p>
                    <a:p>
                      <a:pPr>
                        <a:lnSpc>
                          <a:spcPct val="150000"/>
                        </a:lnSpc>
                        <a:spcAft>
                          <a:spcPct val="0"/>
                        </a:spcAft>
                      </a:pPr>
                      <a:r>
                        <a:rPr lang="id-ID" sz="1800" baseline="0" smtClean="0">
                          <a:effectLst/>
                          <a:latin typeface="Calibri"/>
                          <a:ea typeface="Calibri"/>
                          <a:cs typeface="Times New Roman"/>
                        </a:rPr>
                        <a:t>Tampak luka lecet di</a:t>
                      </a:r>
                      <a:r>
                        <a:rPr lang="en-US" sz="1800" baseline="0" smtClean="0">
                          <a:effectLst/>
                          <a:latin typeface="Calibri"/>
                          <a:ea typeface="Calibri"/>
                          <a:cs typeface="Times New Roman"/>
                        </a:rPr>
                        <a:t> </a:t>
                      </a:r>
                      <a:r>
                        <a:rPr lang="id-ID" sz="1800" baseline="0" smtClean="0">
                          <a:effectLst/>
                          <a:latin typeface="Calibri"/>
                          <a:ea typeface="Calibri"/>
                          <a:cs typeface="Times New Roman"/>
                        </a:rPr>
                        <a:t>area muka, ekstremitas atas dan bawah</a:t>
                      </a:r>
                    </a:p>
                    <a:p>
                      <a:pPr>
                        <a:lnSpc>
                          <a:spcPct val="150000"/>
                        </a:lnSpc>
                        <a:spcAft>
                          <a:spcPct val="0"/>
                        </a:spcAft>
                      </a:pPr>
                      <a:endParaRPr lang="id-ID" sz="1800" smtClean="0">
                        <a:effectLst/>
                        <a:latin typeface="+mn-lt"/>
                        <a:ea typeface="Calibri"/>
                        <a:cs typeface="Times New Roman"/>
                      </a:endParaRPr>
                    </a:p>
                    <a:p>
                      <a:pPr>
                        <a:lnSpc>
                          <a:spcPct val="150000"/>
                        </a:lnSpc>
                        <a:spcAft>
                          <a:spcPct val="0"/>
                        </a:spcAft>
                      </a:pPr>
                      <a:r>
                        <a:rPr lang="id-ID" sz="1800" smtClean="0">
                          <a:effectLst/>
                          <a:latin typeface="+mn-lt"/>
                          <a:ea typeface="Calibri"/>
                          <a:cs typeface="Times New Roman"/>
                        </a:rPr>
                        <a:t>Sekor</a:t>
                      </a:r>
                      <a:r>
                        <a:rPr lang="id-ID" sz="1800" baseline="0" smtClean="0">
                          <a:effectLst/>
                          <a:latin typeface="+mn-lt"/>
                          <a:ea typeface="Calibri"/>
                          <a:cs typeface="Times New Roman"/>
                        </a:rPr>
                        <a:t> GCS E3V4M5</a:t>
                      </a:r>
                    </a:p>
                    <a:p>
                      <a:pPr>
                        <a:lnSpc>
                          <a:spcPct val="150000"/>
                        </a:lnSpc>
                        <a:spcAft>
                          <a:spcPct val="0"/>
                        </a:spcAft>
                      </a:pPr>
                      <a:r>
                        <a:rPr lang="id-ID" sz="1800" baseline="0" smtClean="0">
                          <a:effectLst/>
                          <a:latin typeface="+mn-lt"/>
                          <a:ea typeface="Calibri"/>
                          <a:cs typeface="Times New Roman"/>
                        </a:rPr>
                        <a:t>TIK 12 mmHg</a:t>
                      </a:r>
                    </a:p>
                    <a:p>
                      <a:pPr>
                        <a:lnSpc>
                          <a:spcPct val="150000"/>
                        </a:lnSpc>
                        <a:spcAft>
                          <a:spcPct val="0"/>
                        </a:spcAft>
                      </a:pPr>
                      <a:endParaRPr lang="id-ID" sz="1800" smtClean="0">
                        <a:effectLst/>
                        <a:latin typeface="Calibri"/>
                        <a:ea typeface="Calibri"/>
                        <a:cs typeface="Times New Roman"/>
                      </a:endParaRPr>
                    </a:p>
                    <a:p>
                      <a:pPr>
                        <a:lnSpc>
                          <a:spcPct val="150000"/>
                        </a:lnSpc>
                        <a:spcAft>
                          <a:spcPct val="0"/>
                        </a:spcAft>
                      </a:pPr>
                      <a:endParaRPr lang="id-ID" sz="180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2163763" y="2217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2909456" y="0"/>
            <a:ext cx="3314946" cy="923330"/>
          </a:xfrm>
          <a:prstGeom prst="rect">
            <a:avLst/>
          </a:prstGeom>
          <a:noFill/>
        </p:spPr>
        <p:txBody>
          <a:bodyPr wrap="non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5400" b="1"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Pengkajian</a:t>
            </a:r>
            <a:endParaRPr lang="id-ID" sz="54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05961285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1138138"/>
          </a:xfrm>
        </p:spPr>
        <p:txBody>
          <a:bodyPr>
            <a:normAutofit/>
          </a:bodyPr>
          <a:lstStyle/>
          <a:p>
            <a:r>
              <a:rPr lang="id-ID" sz="3600" smtClean="0"/>
              <a:t>Diagnosa Keperawatan</a:t>
            </a:r>
            <a:endParaRPr lang="id-ID" sz="3600"/>
          </a:p>
        </p:txBody>
      </p:sp>
      <p:sp>
        <p:nvSpPr>
          <p:cNvPr id="3" name="Rectangle 2"/>
          <p:cNvSpPr/>
          <p:nvPr/>
        </p:nvSpPr>
        <p:spPr>
          <a:xfrm>
            <a:off x="847889" y="5157192"/>
            <a:ext cx="7128792" cy="13681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lnSpc>
                <a:spcPct val="150000"/>
              </a:lnSpc>
            </a:pPr>
            <a:r>
              <a:rPr lang="id-ID" sz="2400">
                <a:latin typeface="+mj-lt"/>
              </a:rPr>
              <a:t>3. </a:t>
            </a:r>
            <a:r>
              <a:rPr lang="id-ID" sz="2400" smtClean="0">
                <a:latin typeface="+mj-lt"/>
              </a:rPr>
              <a:t>R</a:t>
            </a:r>
            <a:r>
              <a:rPr lang="en-US" sz="2400">
                <a:latin typeface="+mj-lt"/>
              </a:rPr>
              <a:t>e</a:t>
            </a:r>
            <a:r>
              <a:rPr lang="id-ID" sz="2400" smtClean="0">
                <a:latin typeface="+mj-lt"/>
              </a:rPr>
              <a:t>siko </a:t>
            </a:r>
            <a:r>
              <a:rPr lang="id-ID" sz="2400">
                <a:latin typeface="+mj-lt"/>
              </a:rPr>
              <a:t>ketidakefektifan perfusi jaringan </a:t>
            </a:r>
            <a:r>
              <a:rPr lang="id-ID" sz="2400" smtClean="0">
                <a:latin typeface="+mj-lt"/>
              </a:rPr>
              <a:t>serebral</a:t>
            </a:r>
            <a:r>
              <a:rPr lang="en-US" sz="2400" smtClean="0">
                <a:latin typeface="+mj-lt"/>
              </a:rPr>
              <a:t> </a:t>
            </a:r>
            <a:r>
              <a:rPr lang="id-ID" sz="2400"/>
              <a:t>dengan faktor resiko  gangguan </a:t>
            </a:r>
            <a:r>
              <a:rPr lang="id-ID" sz="2400" smtClean="0"/>
              <a:t>serebrovaskuler</a:t>
            </a:r>
            <a:endParaRPr lang="en-US" sz="2400"/>
          </a:p>
          <a:p>
            <a:pPr algn="ctr">
              <a:lnSpc>
                <a:spcPct val="150000"/>
              </a:lnSpc>
            </a:pPr>
            <a:endParaRPr lang="id-ID" sz="2400">
              <a:latin typeface="+mj-lt"/>
            </a:endParaRPr>
          </a:p>
        </p:txBody>
      </p:sp>
      <p:sp>
        <p:nvSpPr>
          <p:cNvPr id="6" name="Rectangle 5"/>
          <p:cNvSpPr/>
          <p:nvPr/>
        </p:nvSpPr>
        <p:spPr>
          <a:xfrm>
            <a:off x="827584" y="3250937"/>
            <a:ext cx="7128792" cy="13681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lnSpc>
                <a:spcPct val="150000"/>
              </a:lnSpc>
            </a:pPr>
            <a:r>
              <a:rPr lang="id-ID" sz="2400">
                <a:latin typeface="+mj-lt"/>
              </a:rPr>
              <a:t>2. </a:t>
            </a:r>
            <a:r>
              <a:rPr lang="id-ID" sz="2400" smtClean="0"/>
              <a:t>Kerusakan </a:t>
            </a:r>
            <a:r>
              <a:rPr lang="id-ID" sz="2400"/>
              <a:t>integritas kulit berhubungan dengan trauma</a:t>
            </a:r>
            <a:endParaRPr lang="id-ID" sz="2400">
              <a:latin typeface="+mj-lt"/>
            </a:endParaRPr>
          </a:p>
        </p:txBody>
      </p:sp>
      <p:sp>
        <p:nvSpPr>
          <p:cNvPr id="7" name="Rectangle 6"/>
          <p:cNvSpPr/>
          <p:nvPr/>
        </p:nvSpPr>
        <p:spPr>
          <a:xfrm>
            <a:off x="827584" y="1412776"/>
            <a:ext cx="7128792" cy="136815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lvl="0" algn="ctr">
              <a:lnSpc>
                <a:spcPct val="150000"/>
              </a:lnSpc>
            </a:pPr>
            <a:r>
              <a:rPr lang="id-ID" smtClean="0"/>
              <a:t>1. </a:t>
            </a:r>
            <a:r>
              <a:rPr lang="id-ID" sz="2400" smtClean="0"/>
              <a:t>Ketidakefektifan </a:t>
            </a:r>
            <a:r>
              <a:rPr lang="id-ID" sz="2400"/>
              <a:t>pola nafas berhubungan dengan  </a:t>
            </a:r>
            <a:r>
              <a:rPr lang="id-ID" sz="2400" smtClean="0"/>
              <a:t>gangguan </a:t>
            </a:r>
            <a:r>
              <a:rPr lang="id-ID" sz="2400"/>
              <a:t>neurologis </a:t>
            </a:r>
          </a:p>
        </p:txBody>
      </p:sp>
    </p:spTree>
    <p:extLst>
      <p:ext uri="{BB962C8B-B14F-4D97-AF65-F5344CB8AC3E}">
        <p14:creationId xmlns:p14="http://schemas.microsoft.com/office/powerpoint/2010/main" val="292226859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88640"/>
            <a:ext cx="8229600" cy="85998"/>
          </a:xfrm>
        </p:spPr>
        <p:txBody>
          <a:bodyPr>
            <a:normAutofit fontScale="90000"/>
          </a:bodyPr>
          <a:lstStyle/>
          <a:p>
            <a:endParaRPr lang="en-US"/>
          </a:p>
        </p:txBody>
      </p:sp>
      <p:sp>
        <p:nvSpPr>
          <p:cNvPr id="3" name="Content Placeholder 2"/>
          <p:cNvSpPr>
            <a:spLocks noGrp="1"/>
          </p:cNvSpPr>
          <p:nvPr>
            <p:ph idx="1"/>
          </p:nvPr>
        </p:nvSpPr>
        <p:spPr>
          <a:xfrm>
            <a:off x="457200" y="260648"/>
            <a:ext cx="8229600" cy="6264696"/>
          </a:xfrm>
        </p:spPr>
        <p:txBody>
          <a:bodyPr>
            <a:normAutofit/>
          </a:bodyPr>
          <a:lstStyle/>
          <a:p>
            <a:pPr marL="0" lvl="0" indent="0">
              <a:buNone/>
            </a:pPr>
            <a:r>
              <a:rPr lang="en-US" sz="2000" b="1" smtClean="0"/>
              <a:t>1. </a:t>
            </a:r>
            <a:r>
              <a:rPr lang="id-ID" sz="2000" b="1" smtClean="0"/>
              <a:t>Ketidakefektifan </a:t>
            </a:r>
            <a:r>
              <a:rPr lang="id-ID" sz="2000" b="1"/>
              <a:t>pola nafas berhubungan dengan gangguan neurologis  (trauma kepala)</a:t>
            </a:r>
            <a:r>
              <a:rPr lang="en-US" sz="2000" b="1"/>
              <a:t>. </a:t>
            </a:r>
            <a:r>
              <a:rPr lang="id-ID" sz="2000" b="1"/>
              <a:t>(Domain 4. Aktivitas / Istirahat. Kelas 4 Respon Kardiovaskular/pulmonal Kode </a:t>
            </a:r>
            <a:r>
              <a:rPr lang="id-ID" sz="2000" b="1" smtClean="0"/>
              <a:t>00032)</a:t>
            </a:r>
            <a:r>
              <a:rPr lang="en-US" sz="2000" b="1"/>
              <a:t>.</a:t>
            </a:r>
          </a:p>
          <a:p>
            <a:pPr marL="0" lvl="0" indent="0">
              <a:buFont typeface="+mj-lt"/>
              <a:buNone/>
            </a:pPr>
            <a:r>
              <a:rPr lang="id-ID" sz="2000" b="1"/>
              <a:t>NOC :</a:t>
            </a:r>
            <a:endParaRPr lang="en-US" sz="2000" b="1"/>
          </a:p>
          <a:p>
            <a:pPr marL="0" lvl="0" indent="0">
              <a:buFont typeface="+mj-lt"/>
              <a:buNone/>
            </a:pPr>
            <a:r>
              <a:rPr lang="id-ID" sz="2000" b="1"/>
              <a:t>Setelah dilakukan tindakan keperawatan selama 3x24 jam, diharapkan ketidakefektifan pola nafas teratasi dengan kriteria : </a:t>
            </a:r>
            <a:endParaRPr lang="en-US" sz="2000" b="1"/>
          </a:p>
          <a:p>
            <a:pPr marL="0" indent="0">
              <a:buNone/>
            </a:pPr>
            <a:r>
              <a:rPr lang="id-ID" sz="2000" b="1"/>
              <a:t>0415. Status Pernafasan</a:t>
            </a:r>
            <a:endParaRPr lang="en-US" sz="2000" b="1"/>
          </a:p>
          <a:p>
            <a:pPr marL="457200" indent="-457200">
              <a:buFont typeface="+mj-lt"/>
              <a:buAutoNum type="alphaLcPeriod"/>
            </a:pPr>
            <a:r>
              <a:rPr lang="id-ID" sz="2000" b="1" smtClean="0"/>
              <a:t>Frekuensi pernafasan</a:t>
            </a:r>
            <a:endParaRPr lang="en-US" sz="2000" b="1" smtClean="0"/>
          </a:p>
          <a:p>
            <a:pPr marL="457200" indent="-457200">
              <a:buFont typeface="+mj-lt"/>
              <a:buAutoNum type="alphaLcPeriod"/>
            </a:pPr>
            <a:r>
              <a:rPr lang="id-ID" sz="2000" b="1" smtClean="0"/>
              <a:t>Irama pernafasan</a:t>
            </a:r>
            <a:endParaRPr lang="en-US" sz="2000" b="1" smtClean="0"/>
          </a:p>
          <a:p>
            <a:pPr marL="457200" indent="-457200">
              <a:buFont typeface="+mj-lt"/>
              <a:buAutoNum type="alphaLcPeriod"/>
            </a:pPr>
            <a:r>
              <a:rPr lang="id-ID" sz="2000" b="1" smtClean="0"/>
              <a:t>Kedalaman </a:t>
            </a:r>
            <a:r>
              <a:rPr lang="id-ID" sz="2000" b="1"/>
              <a:t>inspiras</a:t>
            </a:r>
            <a:r>
              <a:rPr lang="en-US" sz="2000" b="1"/>
              <a:t>i</a:t>
            </a:r>
            <a:endParaRPr lang="id-ID" sz="2000"/>
          </a:p>
          <a:p>
            <a:pPr marL="0" indent="0">
              <a:buNone/>
            </a:pPr>
            <a:r>
              <a:rPr lang="id-ID" sz="2000" b="1"/>
              <a:t>NIC :</a:t>
            </a:r>
            <a:endParaRPr lang="en-US" sz="2000" b="1"/>
          </a:p>
          <a:p>
            <a:pPr marL="0" indent="0">
              <a:buNone/>
            </a:pPr>
            <a:r>
              <a:rPr lang="id-ID" sz="2000" b="1"/>
              <a:t>3350. </a:t>
            </a:r>
            <a:r>
              <a:rPr lang="id-ID" sz="2000" b="1" smtClean="0"/>
              <a:t>Monitor </a:t>
            </a:r>
            <a:r>
              <a:rPr lang="id-ID" sz="2000" b="1"/>
              <a:t>Pernafasan</a:t>
            </a:r>
            <a:endParaRPr lang="en-US" sz="2000" b="1"/>
          </a:p>
          <a:p>
            <a:pPr marL="457200" indent="-457200">
              <a:buAutoNum type="alphaLcPeriod"/>
            </a:pPr>
            <a:r>
              <a:rPr lang="id-ID" sz="2000" b="1" smtClean="0"/>
              <a:t>Monitor </a:t>
            </a:r>
            <a:r>
              <a:rPr lang="id-ID" sz="2000" b="1"/>
              <a:t>kecepatan irama kedalaman dan kesulitan bernafas</a:t>
            </a:r>
            <a:r>
              <a:rPr lang="en-US" sz="2000" b="1" smtClean="0"/>
              <a:t>.</a:t>
            </a:r>
          </a:p>
          <a:p>
            <a:pPr marL="457200" indent="-457200">
              <a:buAutoNum type="arabicPeriod" startAt="3140"/>
            </a:pPr>
            <a:r>
              <a:rPr lang="id-ID" sz="2000" b="1" smtClean="0"/>
              <a:t>Manajemen </a:t>
            </a:r>
            <a:r>
              <a:rPr lang="id-ID" sz="2000" b="1"/>
              <a:t>Jalan </a:t>
            </a:r>
            <a:r>
              <a:rPr lang="id-ID" sz="2000" b="1" smtClean="0"/>
              <a:t>Nafas</a:t>
            </a:r>
            <a:endParaRPr lang="en-US" sz="2000" b="1"/>
          </a:p>
          <a:p>
            <a:pPr marL="457200" indent="-457200">
              <a:buFont typeface="+mj-lt"/>
              <a:buAutoNum type="alphaLcPeriod"/>
            </a:pPr>
            <a:r>
              <a:rPr lang="id-ID" sz="2000" b="1" smtClean="0"/>
              <a:t>Posisikan </a:t>
            </a:r>
            <a:r>
              <a:rPr lang="id-ID" sz="2000" b="1"/>
              <a:t>pasien semi fowler / posisi nyaman </a:t>
            </a:r>
            <a:r>
              <a:rPr lang="id-ID" sz="2000" b="1" smtClean="0"/>
              <a:t>pasien.</a:t>
            </a:r>
            <a:endParaRPr lang="en-US" sz="2000" b="1"/>
          </a:p>
          <a:p>
            <a:pPr marL="457200" indent="-457200">
              <a:buFont typeface="+mj-lt"/>
              <a:buAutoNum type="alphaLcPeriod"/>
            </a:pPr>
            <a:r>
              <a:rPr lang="id-ID" sz="2000" b="1" smtClean="0"/>
              <a:t>Kolaborasi </a:t>
            </a:r>
            <a:r>
              <a:rPr lang="id-ID" sz="2000" b="1"/>
              <a:t>pemberian O2 yang dilembabkan.</a:t>
            </a:r>
            <a:endParaRPr lang="en-US" sz="2000" b="1"/>
          </a:p>
          <a:p>
            <a:pPr marL="0" indent="0">
              <a:buNone/>
            </a:pPr>
            <a:endParaRPr lang="en-US" sz="2000"/>
          </a:p>
        </p:txBody>
      </p:sp>
    </p:spTree>
    <p:extLst>
      <p:ext uri="{BB962C8B-B14F-4D97-AF65-F5344CB8AC3E}">
        <p14:creationId xmlns:p14="http://schemas.microsoft.com/office/powerpoint/2010/main" val="230039430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en-US"/>
          </a:p>
        </p:txBody>
      </p:sp>
      <p:sp>
        <p:nvSpPr>
          <p:cNvPr id="3" name="Content Placeholder 2"/>
          <p:cNvSpPr>
            <a:spLocks noGrp="1"/>
          </p:cNvSpPr>
          <p:nvPr>
            <p:ph idx="1"/>
          </p:nvPr>
        </p:nvSpPr>
        <p:spPr>
          <a:xfrm>
            <a:off x="457200" y="260648"/>
            <a:ext cx="8229600" cy="6264696"/>
          </a:xfrm>
        </p:spPr>
        <p:txBody>
          <a:bodyPr>
            <a:normAutofit/>
          </a:bodyPr>
          <a:lstStyle/>
          <a:p>
            <a:pPr marL="0" lvl="0" indent="0">
              <a:buNone/>
            </a:pPr>
            <a:r>
              <a:rPr lang="en-US" sz="2000" b="1" smtClean="0"/>
              <a:t>2. </a:t>
            </a:r>
            <a:r>
              <a:rPr lang="id-ID" sz="2000" b="1" smtClean="0"/>
              <a:t>Kerusakan </a:t>
            </a:r>
            <a:r>
              <a:rPr lang="id-ID" sz="2000" b="1"/>
              <a:t>integritas kulit berhubungan dengan trauma.</a:t>
            </a:r>
            <a:endParaRPr lang="en-US" sz="2000" b="1"/>
          </a:p>
          <a:p>
            <a:pPr marL="0" indent="0">
              <a:buNone/>
            </a:pPr>
            <a:r>
              <a:rPr lang="id-ID" sz="2000" b="1"/>
              <a:t>(Domain 11. Keamanan/perlindungan. Kelas 2 cedera fisik. Kode </a:t>
            </a:r>
            <a:r>
              <a:rPr lang="id-ID" sz="2000" b="1" smtClean="0"/>
              <a:t>00046)</a:t>
            </a:r>
            <a:r>
              <a:rPr lang="en-US" sz="2000" b="1" smtClean="0"/>
              <a:t>.</a:t>
            </a:r>
          </a:p>
          <a:p>
            <a:pPr marL="0" indent="0">
              <a:buNone/>
            </a:pPr>
            <a:r>
              <a:rPr lang="id-ID" sz="2000" b="1" smtClean="0"/>
              <a:t>NOC</a:t>
            </a:r>
            <a:r>
              <a:rPr lang="id-ID" sz="2000" b="1"/>
              <a:t>:</a:t>
            </a:r>
            <a:endParaRPr lang="en-US" sz="2000" b="1"/>
          </a:p>
          <a:p>
            <a:pPr marL="0" indent="0">
              <a:buNone/>
            </a:pPr>
            <a:r>
              <a:rPr lang="id-ID" sz="2000" b="1"/>
              <a:t>Setelah dilakukan tindakan keperawatan selama 3x24 jam, diharapkan kerusakan integritas kulit teratasi dengan kriteria :</a:t>
            </a:r>
            <a:endParaRPr lang="en-US" sz="2000" b="1"/>
          </a:p>
          <a:p>
            <a:pPr marL="0" indent="0">
              <a:buNone/>
            </a:pPr>
            <a:r>
              <a:rPr lang="id-ID" sz="2000" b="1"/>
              <a:t>1103. penyembuhan luka sekunder :</a:t>
            </a:r>
            <a:endParaRPr lang="en-US" sz="2000" b="1"/>
          </a:p>
          <a:p>
            <a:pPr marL="457200" lvl="0" indent="-457200">
              <a:buFont typeface="+mj-lt"/>
              <a:buAutoNum type="alphaLcPeriod"/>
            </a:pPr>
            <a:r>
              <a:rPr lang="id-ID" sz="2000" b="1"/>
              <a:t>Pembentukan bekas luka</a:t>
            </a:r>
            <a:r>
              <a:rPr lang="en-US" sz="2000" b="1" smtClean="0"/>
              <a:t>.</a:t>
            </a:r>
          </a:p>
          <a:p>
            <a:pPr marL="457200" lvl="0" indent="-457200">
              <a:buFont typeface="+mj-lt"/>
              <a:buAutoNum type="alphaLcPeriod"/>
            </a:pPr>
            <a:r>
              <a:rPr lang="id-ID" sz="2000" b="1" smtClean="0"/>
              <a:t>Ukuran </a:t>
            </a:r>
            <a:r>
              <a:rPr lang="id-ID" sz="2000" b="1"/>
              <a:t>luka berkurang</a:t>
            </a:r>
            <a:r>
              <a:rPr lang="en-US" sz="2000" b="1"/>
              <a:t>.</a:t>
            </a:r>
          </a:p>
          <a:p>
            <a:pPr marL="0" indent="0">
              <a:buNone/>
            </a:pPr>
            <a:r>
              <a:rPr lang="id-ID" sz="2000" b="1"/>
              <a:t>NIC :</a:t>
            </a:r>
            <a:endParaRPr lang="en-US" sz="2000" b="1"/>
          </a:p>
          <a:p>
            <a:pPr marL="0" indent="0">
              <a:buNone/>
            </a:pPr>
            <a:r>
              <a:rPr lang="id-ID" sz="2000" b="1"/>
              <a:t>3660. Perawatan luka </a:t>
            </a:r>
            <a:endParaRPr lang="en-US" sz="2000" b="1"/>
          </a:p>
          <a:p>
            <a:pPr marL="457200" lvl="0" indent="-457200">
              <a:buFont typeface="+mj-lt"/>
              <a:buAutoNum type="alphaLcPeriod"/>
            </a:pPr>
            <a:r>
              <a:rPr lang="id-ID" sz="2000" b="1"/>
              <a:t>Monitor karakteristik luka, termasuk drainase, warna, ukuran, dan </a:t>
            </a:r>
            <a:r>
              <a:rPr lang="id-ID" sz="2000" b="1" smtClean="0"/>
              <a:t>bau.</a:t>
            </a:r>
            <a:endParaRPr lang="en-US" sz="2000" b="1"/>
          </a:p>
          <a:p>
            <a:pPr marL="457200" lvl="0" indent="-457200">
              <a:buFont typeface="+mj-lt"/>
              <a:buAutoNum type="alphaLcPeriod"/>
            </a:pPr>
            <a:r>
              <a:rPr lang="id-ID" sz="2000" b="1" smtClean="0"/>
              <a:t>Posisikan </a:t>
            </a:r>
            <a:r>
              <a:rPr lang="id-ID" sz="2000" b="1"/>
              <a:t>untuk menghindari menempatkan ketegangan pada luka dengan tepat</a:t>
            </a:r>
            <a:r>
              <a:rPr lang="en-US" sz="2000" b="1"/>
              <a:t>.</a:t>
            </a:r>
          </a:p>
          <a:p>
            <a:pPr marL="0" indent="0">
              <a:buNone/>
            </a:pPr>
            <a:r>
              <a:rPr lang="id-ID" sz="2000" b="1"/>
              <a:t>3590. Pengecekan </a:t>
            </a:r>
            <a:r>
              <a:rPr lang="id-ID" sz="2000" b="1" smtClean="0"/>
              <a:t>kulit</a:t>
            </a:r>
            <a:endParaRPr lang="en-US" sz="2000" b="1"/>
          </a:p>
          <a:p>
            <a:pPr marL="457200" indent="-457200">
              <a:buFont typeface="+mj-lt"/>
              <a:buAutoNum type="alphaLcPeriod"/>
            </a:pPr>
            <a:r>
              <a:rPr lang="id-ID" sz="2000" b="1" smtClean="0"/>
              <a:t>Monitor </a:t>
            </a:r>
            <a:r>
              <a:rPr lang="id-ID" sz="2000" b="1"/>
              <a:t>kulit untuk adanya ruam dan </a:t>
            </a:r>
            <a:r>
              <a:rPr lang="id-ID" sz="2000" b="1" smtClean="0"/>
              <a:t>lecet.</a:t>
            </a:r>
            <a:endParaRPr lang="en-US" sz="2000" b="1"/>
          </a:p>
          <a:p>
            <a:pPr marL="457200" indent="-457200">
              <a:buFont typeface="+mj-lt"/>
              <a:buAutoNum type="alphaLcPeriod"/>
            </a:pPr>
            <a:r>
              <a:rPr lang="id-ID" sz="2000" b="1" smtClean="0"/>
              <a:t>Ajarkan </a:t>
            </a:r>
            <a:r>
              <a:rPr lang="id-ID" sz="2000" b="1"/>
              <a:t>anggota keluarga atau pemberi asuhan mengenai tanda-tanda kerusakan kulit dengan tepat.</a:t>
            </a:r>
            <a:endParaRPr lang="en-US" sz="2000" b="1"/>
          </a:p>
          <a:p>
            <a:pPr marL="0" indent="0">
              <a:buNone/>
            </a:pPr>
            <a:endParaRPr lang="en-US" sz="2000" b="1"/>
          </a:p>
        </p:txBody>
      </p:sp>
    </p:spTree>
    <p:extLst>
      <p:ext uri="{BB962C8B-B14F-4D97-AF65-F5344CB8AC3E}">
        <p14:creationId xmlns:p14="http://schemas.microsoft.com/office/powerpoint/2010/main" val="375110836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en-US"/>
          </a:p>
        </p:txBody>
      </p:sp>
      <p:sp>
        <p:nvSpPr>
          <p:cNvPr id="3" name="Content Placeholder 2"/>
          <p:cNvSpPr>
            <a:spLocks noGrp="1"/>
          </p:cNvSpPr>
          <p:nvPr>
            <p:ph idx="1"/>
          </p:nvPr>
        </p:nvSpPr>
        <p:spPr>
          <a:xfrm>
            <a:off x="457200" y="332656"/>
            <a:ext cx="8229600" cy="6120680"/>
          </a:xfrm>
        </p:spPr>
        <p:txBody>
          <a:bodyPr>
            <a:noAutofit/>
          </a:bodyPr>
          <a:lstStyle/>
          <a:p>
            <a:pPr marL="0" lvl="0" indent="0">
              <a:buNone/>
            </a:pPr>
            <a:r>
              <a:rPr lang="en-US" sz="2000" b="1" smtClean="0"/>
              <a:t>3. </a:t>
            </a:r>
            <a:r>
              <a:rPr lang="id-ID" sz="2000" b="1" smtClean="0"/>
              <a:t>Resiko </a:t>
            </a:r>
            <a:r>
              <a:rPr lang="id-ID" sz="2000" b="1"/>
              <a:t>ketidakefektifan  perfusi jaringan serebral dengan faktor resiko  gangguan serebrovaskuler.</a:t>
            </a:r>
            <a:endParaRPr lang="en-US" sz="2000" b="1"/>
          </a:p>
          <a:p>
            <a:pPr marL="0" indent="0">
              <a:buNone/>
            </a:pPr>
            <a:r>
              <a:rPr lang="id-ID" sz="2000" b="1" smtClean="0"/>
              <a:t>(Domain </a:t>
            </a:r>
            <a:r>
              <a:rPr lang="id-ID" sz="2000" b="1"/>
              <a:t>4. Aktivitas / Istirahat. Kelas 4 Respon Kardiovaskular/pulmonal Kode </a:t>
            </a:r>
            <a:r>
              <a:rPr lang="id-ID" sz="2000" b="1" smtClean="0"/>
              <a:t>00201)</a:t>
            </a:r>
            <a:endParaRPr lang="en-US" sz="2000" b="1"/>
          </a:p>
          <a:p>
            <a:pPr marL="0" indent="0">
              <a:buNone/>
            </a:pPr>
            <a:r>
              <a:rPr lang="id-ID" sz="2000" b="1"/>
              <a:t>NOC :</a:t>
            </a:r>
            <a:endParaRPr lang="en-US" sz="2000" b="1"/>
          </a:p>
          <a:p>
            <a:pPr marL="0" indent="0">
              <a:buNone/>
            </a:pPr>
            <a:r>
              <a:rPr lang="id-ID" sz="2000" b="1"/>
              <a:t>Setelah dilakukan tindakan keperawatan selama 3x24 jam diharapkan </a:t>
            </a:r>
            <a:r>
              <a:rPr lang="en-US" sz="2000" b="1" err="1"/>
              <a:t>resiko ketidakefektifan perfusi jaringan serebral dapat teratasi dengan</a:t>
            </a:r>
            <a:r>
              <a:rPr lang="id-ID" sz="2000" b="1"/>
              <a:t> kriteria :</a:t>
            </a:r>
            <a:endParaRPr lang="en-US" sz="2000" b="1"/>
          </a:p>
          <a:p>
            <a:pPr marL="0" indent="0">
              <a:buNone/>
            </a:pPr>
            <a:r>
              <a:rPr lang="id-ID" sz="2000" b="1"/>
              <a:t>0406. Perfusi jaringan Serebral</a:t>
            </a:r>
            <a:endParaRPr lang="en-US" sz="2000" b="1"/>
          </a:p>
          <a:p>
            <a:pPr marL="457200" indent="-457200">
              <a:buFont typeface="+mj-lt"/>
              <a:buAutoNum type="alphaLcPeriod"/>
            </a:pPr>
            <a:r>
              <a:rPr lang="id-ID" sz="2000" b="1" smtClean="0"/>
              <a:t>Tekanan intrakranial</a:t>
            </a:r>
            <a:endParaRPr lang="en-US" sz="2000" b="1" smtClean="0"/>
          </a:p>
          <a:p>
            <a:pPr marL="457200" indent="-457200">
              <a:buFont typeface="+mj-lt"/>
              <a:buAutoNum type="alphaLcPeriod"/>
            </a:pPr>
            <a:r>
              <a:rPr lang="id-ID" sz="2000" b="1" smtClean="0"/>
              <a:t>Sakit kepala</a:t>
            </a:r>
            <a:endParaRPr lang="en-US" sz="2000" b="1"/>
          </a:p>
          <a:p>
            <a:pPr marL="457200" indent="-457200">
              <a:buFont typeface="+mj-lt"/>
              <a:buAutoNum type="alphaLcPeriod"/>
            </a:pPr>
            <a:r>
              <a:rPr lang="id-ID" sz="2000" b="1" smtClean="0"/>
              <a:t>Nilai </a:t>
            </a:r>
            <a:r>
              <a:rPr lang="id-ID" sz="2000" b="1"/>
              <a:t>rata-rata tekanan </a:t>
            </a:r>
            <a:r>
              <a:rPr lang="id-ID" sz="2000" b="1" smtClean="0"/>
              <a:t>darah</a:t>
            </a:r>
            <a:endParaRPr lang="en-US" sz="2000" b="1" smtClean="0"/>
          </a:p>
          <a:p>
            <a:pPr marL="0" indent="0">
              <a:buNone/>
            </a:pPr>
            <a:r>
              <a:rPr lang="id-ID" sz="2000" b="1"/>
              <a:t>NIC : </a:t>
            </a:r>
            <a:endParaRPr lang="en-US" sz="2000" b="1"/>
          </a:p>
          <a:p>
            <a:pPr marL="0" indent="0">
              <a:buNone/>
            </a:pPr>
            <a:r>
              <a:rPr lang="id-ID" sz="2000" b="1"/>
              <a:t>Manajemen TIK </a:t>
            </a:r>
            <a:endParaRPr lang="en-US" sz="2000" b="1" smtClean="0"/>
          </a:p>
          <a:p>
            <a:pPr marL="457200" indent="-457200">
              <a:buFont typeface="+mj-lt"/>
              <a:buAutoNum type="alphaLcPeriod"/>
            </a:pPr>
            <a:r>
              <a:rPr lang="id-ID" sz="2000" b="1" smtClean="0"/>
              <a:t>Letakan </a:t>
            </a:r>
            <a:r>
              <a:rPr lang="id-ID" sz="2000" b="1"/>
              <a:t>kepala dan leher pasien dalam posisi netral, hindari fleksi pinggang yang </a:t>
            </a:r>
            <a:r>
              <a:rPr lang="id-ID" sz="2000" b="1" smtClean="0"/>
              <a:t>berlebihan.</a:t>
            </a:r>
            <a:endParaRPr lang="en-US" sz="2000" b="1"/>
          </a:p>
          <a:p>
            <a:pPr marL="457200" indent="-457200">
              <a:buFont typeface="+mj-lt"/>
              <a:buAutoNum type="alphaLcPeriod"/>
            </a:pPr>
            <a:r>
              <a:rPr lang="id-ID" sz="2000" b="1" smtClean="0"/>
              <a:t>Sesuaikan </a:t>
            </a:r>
            <a:r>
              <a:rPr lang="id-ID" sz="2000" b="1"/>
              <a:t>kepala tempat tidur untuk mengoptimalkan perfusi </a:t>
            </a:r>
            <a:r>
              <a:rPr lang="id-ID" sz="2000" b="1" smtClean="0"/>
              <a:t>serebral.</a:t>
            </a:r>
            <a:endParaRPr lang="en-US" sz="2000" b="1" smtClean="0"/>
          </a:p>
          <a:p>
            <a:pPr marL="457200" indent="-457200">
              <a:buFont typeface="+mj-lt"/>
              <a:buAutoNum type="alphaLcPeriod"/>
            </a:pPr>
            <a:r>
              <a:rPr lang="id-ID" sz="2000" b="1" smtClean="0"/>
              <a:t>Monitor </a:t>
            </a:r>
            <a:r>
              <a:rPr lang="id-ID" sz="2000" b="1"/>
              <a:t>pasien TIK dan reaksi perawatan neurologis serta rangsangan lingkungan.</a:t>
            </a:r>
            <a:endParaRPr lang="en-US" sz="2000" b="1"/>
          </a:p>
          <a:p>
            <a:pPr marL="0" indent="0">
              <a:buNone/>
            </a:pPr>
            <a:endParaRPr lang="en-US" sz="2000" b="1"/>
          </a:p>
        </p:txBody>
      </p:sp>
    </p:spTree>
    <p:extLst>
      <p:ext uri="{BB962C8B-B14F-4D97-AF65-F5344CB8AC3E}">
        <p14:creationId xmlns:p14="http://schemas.microsoft.com/office/powerpoint/2010/main" val="422693943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2094012"/>
            <a:ext cx="6120680" cy="219908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defPPr>
              <a:defRPr lang="id-ID"/>
            </a:defPPr>
            <a:lvl1pPr marL="0" algn="l" defTabSz="914400" rtl="0" eaLnBrk="1" latinLnBrk="0" hangingPunct="1">
              <a:defRPr sz="1800" kern="1200">
                <a:solidFill>
                  <a:srgbClr val="000000"/>
                </a:solidFill>
                <a:latin typeface="Calibri"/>
                <a:ea typeface="+mn-ea"/>
                <a:cs typeface="+mn-cs"/>
              </a:defRPr>
            </a:lvl1pPr>
            <a:lvl2pPr marL="457200" algn="l" defTabSz="914400" rtl="0" eaLnBrk="1" latinLnBrk="0" hangingPunct="1">
              <a:defRPr sz="1800" kern="1200">
                <a:solidFill>
                  <a:srgbClr val="000000"/>
                </a:solidFill>
                <a:latin typeface="Calibri"/>
                <a:ea typeface="+mn-ea"/>
                <a:cs typeface="+mn-cs"/>
              </a:defRPr>
            </a:lvl2pPr>
            <a:lvl3pPr marL="914400" algn="l" defTabSz="914400" rtl="0" eaLnBrk="1" latinLnBrk="0" hangingPunct="1">
              <a:defRPr sz="1800" kern="1200">
                <a:solidFill>
                  <a:srgbClr val="000000"/>
                </a:solidFill>
                <a:latin typeface="Calibri"/>
                <a:ea typeface="+mn-ea"/>
                <a:cs typeface="+mn-cs"/>
              </a:defRPr>
            </a:lvl3pPr>
            <a:lvl4pPr marL="1371600" algn="l" defTabSz="914400" rtl="0" eaLnBrk="1" latinLnBrk="0" hangingPunct="1">
              <a:defRPr sz="1800" kern="1200">
                <a:solidFill>
                  <a:srgbClr val="000000"/>
                </a:solidFill>
                <a:latin typeface="Calibri"/>
                <a:ea typeface="+mn-ea"/>
                <a:cs typeface="+mn-cs"/>
              </a:defRPr>
            </a:lvl4pPr>
            <a:lvl5pPr marL="1828800" algn="l" defTabSz="914400" rtl="0" eaLnBrk="1" latinLnBrk="0" hangingPunct="1">
              <a:defRPr sz="1800" kern="1200">
                <a:solidFill>
                  <a:srgbClr val="000000"/>
                </a:solidFill>
                <a:latin typeface="Calibri"/>
                <a:ea typeface="+mn-ea"/>
                <a:cs typeface="+mn-cs"/>
              </a:defRPr>
            </a:lvl5pPr>
            <a:lvl6pPr marL="2286000" algn="l" defTabSz="914400" rtl="0" eaLnBrk="1" latinLnBrk="0" hangingPunct="1">
              <a:defRPr sz="1800" kern="1200">
                <a:solidFill>
                  <a:srgbClr val="000000"/>
                </a:solidFill>
                <a:latin typeface="Calibri"/>
                <a:ea typeface="+mn-ea"/>
                <a:cs typeface="+mn-cs"/>
              </a:defRPr>
            </a:lvl6pPr>
            <a:lvl7pPr marL="2743200" algn="l" defTabSz="914400" rtl="0" eaLnBrk="1" latinLnBrk="0" hangingPunct="1">
              <a:defRPr sz="1800" kern="1200">
                <a:solidFill>
                  <a:srgbClr val="000000"/>
                </a:solidFill>
                <a:latin typeface="Calibri"/>
                <a:ea typeface="+mn-ea"/>
                <a:cs typeface="+mn-cs"/>
              </a:defRPr>
            </a:lvl7pPr>
            <a:lvl8pPr marL="3200400" algn="l" defTabSz="914400" rtl="0" eaLnBrk="1" latinLnBrk="0" hangingPunct="1">
              <a:defRPr sz="1800" kern="1200">
                <a:solidFill>
                  <a:srgbClr val="000000"/>
                </a:solidFill>
                <a:latin typeface="Calibri"/>
                <a:ea typeface="+mn-ea"/>
                <a:cs typeface="+mn-cs"/>
              </a:defRPr>
            </a:lvl8pPr>
            <a:lvl9pPr marL="3657600" algn="l" defTabSz="914400" rtl="0" eaLnBrk="1" latinLnBrk="0" hangingPunct="1">
              <a:defRPr sz="1800" kern="1200">
                <a:solidFill>
                  <a:srgbClr val="000000"/>
                </a:solidFill>
                <a:latin typeface="Calibri"/>
                <a:ea typeface="+mn-ea"/>
                <a:cs typeface="+mn-cs"/>
              </a:defRPr>
            </a:lvl9pPr>
          </a:lstStyle>
          <a:p>
            <a:pPr algn="ctr"/>
            <a:endParaRPr lang="id-ID"/>
          </a:p>
        </p:txBody>
      </p:sp>
      <p:sp>
        <p:nvSpPr>
          <p:cNvPr id="4" name="Rectangle 3"/>
          <p:cNvSpPr/>
          <p:nvPr/>
        </p:nvSpPr>
        <p:spPr>
          <a:xfrm>
            <a:off x="2694755" y="2316391"/>
            <a:ext cx="4669330" cy="1754326"/>
          </a:xfrm>
          <a:prstGeom prst="rect">
            <a:avLst/>
          </a:prstGeom>
          <a:noFill/>
        </p:spPr>
        <p:txBody>
          <a:bodyPr wrap="square" lIns="91440" tIns="45720" rIns="91440" bIns="4572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d-ID" sz="5400" b="1"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TERIMA </a:t>
            </a:r>
            <a:r>
              <a:rPr lang="id-ID" sz="5400" b="1" cap="none" spc="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KASIH </a:t>
            </a:r>
            <a:r>
              <a:rPr lang="id-ID" sz="5400" b="1" cap="none" spc="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sym typeface="Wingdings" pitchFamily="2" charset="2"/>
              </a:rPr>
              <a:t> </a:t>
            </a:r>
            <a:endParaRPr lang="id-ID" sz="5400" b="1"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246772278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428604"/>
            <a:ext cx="7772400" cy="1470025"/>
          </a:xfrm>
        </p:spPr>
        <p:txBody>
          <a:bodyPr/>
          <a:lstStyle/>
          <a:p>
            <a:r>
              <a:rPr lang="id-ID" b="1" smtClean="0"/>
              <a:t>Kelompok 2</a:t>
            </a:r>
            <a:endParaRPr lang="id-ID" b="1"/>
          </a:p>
        </p:txBody>
      </p:sp>
      <p:sp>
        <p:nvSpPr>
          <p:cNvPr id="3" name="Subtitle 2"/>
          <p:cNvSpPr>
            <a:spLocks noGrp="1"/>
          </p:cNvSpPr>
          <p:nvPr>
            <p:ph type="subTitle" idx="1"/>
          </p:nvPr>
        </p:nvSpPr>
        <p:spPr>
          <a:xfrm>
            <a:off x="285720" y="1643050"/>
            <a:ext cx="8501122" cy="4857784"/>
          </a:xfrm>
        </p:spPr>
        <p:txBody>
          <a:bodyPr/>
          <a:lstStyle/>
          <a:p>
            <a:pPr algn="l"/>
            <a:endParaRPr lang="id-ID"/>
          </a:p>
        </p:txBody>
      </p:sp>
      <p:graphicFrame>
        <p:nvGraphicFramePr>
          <p:cNvPr id="4" name="Table 3"/>
          <p:cNvGraphicFramePr>
            <a:graphicFrameLocks noGrp="1"/>
          </p:cNvGraphicFramePr>
          <p:nvPr/>
        </p:nvGraphicFramePr>
        <p:xfrm>
          <a:off x="428596" y="1785926"/>
          <a:ext cx="8215370" cy="4714908"/>
        </p:xfrm>
        <a:graphic>
          <a:graphicData uri="http://schemas.openxmlformats.org/drawingml/2006/table">
            <a:tbl>
              <a:tblPr firstRow="1" bandRow="1">
                <a:tableStyleId>{2D5ABB26-0587-4C30-8999-92F81FD0307C}</a:tableStyleId>
              </a:tblPr>
              <a:tblGrid>
                <a:gridCol w="4107685"/>
                <a:gridCol w="4107685"/>
              </a:tblGrid>
              <a:tr h="4714908">
                <a:tc>
                  <a:txBody>
                    <a:bodyPr/>
                    <a:lstStyle/>
                    <a:p>
                      <a:pPr marL="342900" indent="-342900">
                        <a:buFont typeface="+mj-lt"/>
                        <a:buNone/>
                      </a:pPr>
                      <a:r>
                        <a:rPr lang="id-ID" sz="3200" smtClean="0"/>
                        <a:t>Fika</a:t>
                      </a:r>
                      <a:r>
                        <a:rPr lang="id-ID" sz="3200" baseline="0" smtClean="0"/>
                        <a:t> Mai Syaroh</a:t>
                      </a:r>
                    </a:p>
                    <a:p>
                      <a:pPr marL="342900" indent="-342900">
                        <a:buFont typeface="+mj-lt"/>
                        <a:buNone/>
                      </a:pPr>
                      <a:r>
                        <a:rPr lang="id-ID" sz="3200" baseline="0" smtClean="0"/>
                        <a:t>Hannyza Kumala Dewi</a:t>
                      </a:r>
                    </a:p>
                    <a:p>
                      <a:pPr marL="342900" indent="-342900">
                        <a:buFont typeface="+mj-lt"/>
                        <a:buNone/>
                      </a:pPr>
                      <a:r>
                        <a:rPr lang="id-ID" sz="3200" baseline="0" smtClean="0"/>
                        <a:t>Hary Prabowo</a:t>
                      </a:r>
                    </a:p>
                    <a:p>
                      <a:pPr marL="342900" indent="-342900">
                        <a:buFont typeface="+mj-lt"/>
                        <a:buNone/>
                      </a:pPr>
                      <a:r>
                        <a:rPr lang="id-ID" sz="3200" baseline="0" smtClean="0"/>
                        <a:t>Hendra Kurniawan</a:t>
                      </a:r>
                    </a:p>
                    <a:p>
                      <a:pPr marL="342900" indent="-342900">
                        <a:buFont typeface="+mj-lt"/>
                        <a:buNone/>
                      </a:pPr>
                      <a:r>
                        <a:rPr lang="id-ID" sz="3200" baseline="0" smtClean="0"/>
                        <a:t>Levi Olevia</a:t>
                      </a:r>
                    </a:p>
                    <a:p>
                      <a:pPr marL="342900" indent="-342900">
                        <a:buFont typeface="+mj-lt"/>
                        <a:buNone/>
                      </a:pPr>
                      <a:r>
                        <a:rPr lang="id-ID" sz="3200" baseline="0" smtClean="0"/>
                        <a:t>Mara Zakiya Anisa</a:t>
                      </a:r>
                    </a:p>
                    <a:p>
                      <a:pPr marL="342900" indent="-342900">
                        <a:buFont typeface="+mj-lt"/>
                        <a:buNone/>
                      </a:pPr>
                      <a:r>
                        <a:rPr lang="id-ID" sz="3200" baseline="0" smtClean="0"/>
                        <a:t>Nana Agustina</a:t>
                      </a:r>
                    </a:p>
                    <a:p>
                      <a:pPr marL="342900" indent="-342900">
                        <a:buFont typeface="+mj-lt"/>
                        <a:buNone/>
                      </a:pPr>
                      <a:r>
                        <a:rPr lang="id-ID" sz="3200" baseline="0" smtClean="0"/>
                        <a:t>Naning Fitriani</a:t>
                      </a:r>
                      <a:endParaRPr lang="id-ID" sz="3200"/>
                    </a:p>
                  </a:txBody>
                  <a:tcPr/>
                </a:tc>
                <a:tc>
                  <a:txBody>
                    <a:bodyPr/>
                    <a:lstStyle/>
                    <a:p>
                      <a:r>
                        <a:rPr lang="id-ID" sz="3200" smtClean="0"/>
                        <a:t>Nofi Dwi</a:t>
                      </a:r>
                      <a:r>
                        <a:rPr lang="id-ID" sz="3200" baseline="0" smtClean="0"/>
                        <a:t> Lestari</a:t>
                      </a:r>
                    </a:p>
                    <a:p>
                      <a:r>
                        <a:rPr lang="id-ID" sz="3200" baseline="0" smtClean="0"/>
                        <a:t>Novia Ayu Dita</a:t>
                      </a:r>
                    </a:p>
                    <a:p>
                      <a:r>
                        <a:rPr lang="id-ID" sz="3200" baseline="0" smtClean="0"/>
                        <a:t>Novinda Krisna Rahayu</a:t>
                      </a:r>
                    </a:p>
                    <a:p>
                      <a:r>
                        <a:rPr lang="id-ID" sz="3200" baseline="0" smtClean="0"/>
                        <a:t>Puji Giri Astuti</a:t>
                      </a:r>
                    </a:p>
                    <a:p>
                      <a:r>
                        <a:rPr lang="id-ID" sz="3200" baseline="0" smtClean="0"/>
                        <a:t>Putri Intan Fitria</a:t>
                      </a:r>
                    </a:p>
                    <a:p>
                      <a:r>
                        <a:rPr lang="id-ID" sz="3200" baseline="0" smtClean="0"/>
                        <a:t>Restu Widiyanti</a:t>
                      </a:r>
                    </a:p>
                    <a:p>
                      <a:r>
                        <a:rPr lang="id-ID" sz="3200" baseline="0" smtClean="0"/>
                        <a:t>Rika Agustini</a:t>
                      </a:r>
                    </a:p>
                    <a:p>
                      <a:r>
                        <a:rPr lang="id-ID" sz="3200" baseline="0" smtClean="0"/>
                        <a:t>Rindang Supeni</a:t>
                      </a:r>
                      <a:endParaRPr lang="id-ID" sz="3200"/>
                    </a:p>
                  </a:txBody>
                  <a:tcPr/>
                </a:tc>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smtClean="0"/>
              <a:t>Meningitis </a:t>
            </a:r>
            <a:endParaRPr lang="id-ID" b="1"/>
          </a:p>
        </p:txBody>
      </p:sp>
      <p:sp>
        <p:nvSpPr>
          <p:cNvPr id="3" name="Content Placeholder 2"/>
          <p:cNvSpPr>
            <a:spLocks noGrp="1"/>
          </p:cNvSpPr>
          <p:nvPr>
            <p:ph idx="1"/>
          </p:nvPr>
        </p:nvSpPr>
        <p:spPr>
          <a:xfrm>
            <a:off x="2000232" y="1600200"/>
            <a:ext cx="6686568" cy="4525963"/>
          </a:xfrm>
        </p:spPr>
        <p:txBody>
          <a:bodyPr/>
          <a:lstStyle/>
          <a:p>
            <a:pPr marL="514350" indent="-514350">
              <a:buFont typeface="+mj-lt"/>
              <a:buAutoNum type="alphaUcPeriod"/>
            </a:pPr>
            <a:r>
              <a:rPr lang="id-ID" smtClean="0"/>
              <a:t>Pengertian Meningitis</a:t>
            </a:r>
          </a:p>
          <a:p>
            <a:pPr marL="514350" indent="-514350">
              <a:buFont typeface="+mj-lt"/>
              <a:buAutoNum type="alphaUcPeriod"/>
            </a:pPr>
            <a:r>
              <a:rPr lang="id-ID" smtClean="0"/>
              <a:t>Tanda dan Gejala</a:t>
            </a:r>
          </a:p>
          <a:p>
            <a:pPr marL="514350" indent="-514350">
              <a:buFont typeface="+mj-lt"/>
              <a:buAutoNum type="alphaUcPeriod"/>
            </a:pPr>
            <a:r>
              <a:rPr lang="id-ID" smtClean="0"/>
              <a:t>Pengkajian</a:t>
            </a:r>
          </a:p>
          <a:p>
            <a:pPr marL="514350" indent="-514350">
              <a:buFont typeface="+mj-lt"/>
              <a:buAutoNum type="alphaUcPeriod"/>
            </a:pPr>
            <a:r>
              <a:rPr lang="id-ID" smtClean="0"/>
              <a:t>Diagnosa Keperawatan</a:t>
            </a:r>
          </a:p>
          <a:p>
            <a:pPr marL="514350" indent="-514350">
              <a:buFont typeface="+mj-lt"/>
              <a:buAutoNum type="alphaUcPeriod"/>
            </a:pPr>
            <a:r>
              <a:rPr lang="id-ID" smtClean="0"/>
              <a:t>Kriteria Hasil </a:t>
            </a:r>
          </a:p>
          <a:p>
            <a:pPr marL="514350" indent="-514350">
              <a:buFont typeface="+mj-lt"/>
              <a:buAutoNum type="alphaUcPeriod"/>
            </a:pPr>
            <a:r>
              <a:rPr lang="id-ID" smtClean="0"/>
              <a:t>Intervensi Keperawatan</a:t>
            </a:r>
            <a:endParaRPr lang="id-ID"/>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TANDA DAN GEJALA</a:t>
            </a:r>
            <a:endParaRPr lang="id-ID"/>
          </a:p>
        </p:txBody>
      </p:sp>
      <p:sp>
        <p:nvSpPr>
          <p:cNvPr id="3" name="Content Placeholder 2"/>
          <p:cNvSpPr>
            <a:spLocks noGrp="1"/>
          </p:cNvSpPr>
          <p:nvPr>
            <p:ph idx="1"/>
          </p:nvPr>
        </p:nvSpPr>
        <p:spPr/>
        <p:txBody>
          <a:bodyPr>
            <a:normAutofit/>
          </a:bodyPr>
          <a:lstStyle/>
          <a:p>
            <a:pPr marL="0" indent="0">
              <a:buNone/>
            </a:pPr>
            <a:r>
              <a:rPr lang="en-US" sz="3200" err="1"/>
              <a:t>Ga</a:t>
            </a:r>
            <a:r>
              <a:rPr lang="id-ID" sz="3200"/>
              <a:t>m</a:t>
            </a:r>
            <a:r>
              <a:rPr lang="en-US" sz="3200" err="1"/>
              <a:t>baran klinis stroke iskemik meliputi : penurunan kesadaran, kelemahan dan atau kesemutan satusi situbuh, bicara pelo, wajah mencong, sulit menelan, tiba-tiba tidak bisa melihat, dan dapat menyebabkan kematian.</a:t>
            </a:r>
            <a:endParaRPr lang="id-ID" sz="3200"/>
          </a:p>
          <a:p>
            <a:pPr marL="0" indent="0">
              <a:buNone/>
            </a:pPr>
            <a:endParaRPr lang="id-ID" sz="3200"/>
          </a:p>
        </p:txBody>
      </p:sp>
    </p:spTree>
    <p:extLst>
      <p:ext uri="{BB962C8B-B14F-4D97-AF65-F5344CB8AC3E}">
        <p14:creationId xmlns:p14="http://schemas.microsoft.com/office/powerpoint/2010/main" val="72363368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smtClean="0"/>
              <a:t>Pengertian </a:t>
            </a:r>
            <a:endParaRPr lang="id-ID" b="1"/>
          </a:p>
        </p:txBody>
      </p:sp>
      <p:sp>
        <p:nvSpPr>
          <p:cNvPr id="3" name="Content Placeholder 2"/>
          <p:cNvSpPr>
            <a:spLocks noGrp="1"/>
          </p:cNvSpPr>
          <p:nvPr>
            <p:ph idx="1"/>
          </p:nvPr>
        </p:nvSpPr>
        <p:spPr>
          <a:xfrm>
            <a:off x="457200" y="1643050"/>
            <a:ext cx="8229600" cy="4483113"/>
          </a:xfrm>
        </p:spPr>
        <p:txBody>
          <a:bodyPr>
            <a:normAutofit fontScale="85000" lnSpcReduction="20000"/>
          </a:bodyPr>
          <a:lstStyle/>
          <a:p>
            <a:pPr marL="531813" indent="-531813" algn="just">
              <a:buFont typeface="+mj-lt"/>
              <a:buAutoNum type="arabicPeriod"/>
            </a:pPr>
            <a:r>
              <a:rPr lang="en-US" sz="3600"/>
              <a:t>Meningitis adalah inflamasi akut pada meninges (Betz &amp; Sowden, </a:t>
            </a:r>
            <a:r>
              <a:rPr lang="en-US" sz="3600" smtClean="0"/>
              <a:t>2002)</a:t>
            </a:r>
            <a:endParaRPr lang="id-ID" sz="3600" smtClean="0"/>
          </a:p>
          <a:p>
            <a:pPr marL="531813" indent="-531813" algn="just">
              <a:buNone/>
            </a:pPr>
            <a:endParaRPr lang="id-ID" sz="3600" smtClean="0"/>
          </a:p>
          <a:p>
            <a:pPr marL="450850" indent="-450850" algn="just">
              <a:buNone/>
              <a:tabLst>
                <a:tab pos="627063" algn="l"/>
              </a:tabLst>
            </a:pPr>
            <a:r>
              <a:rPr lang="id-ID" sz="3600" smtClean="0"/>
              <a:t>2. </a:t>
            </a:r>
            <a:r>
              <a:rPr lang="en-US" sz="3600" smtClean="0"/>
              <a:t>Meningitis</a:t>
            </a:r>
            <a:r>
              <a:rPr lang="id-ID" sz="3600" smtClean="0"/>
              <a:t> </a:t>
            </a:r>
            <a:r>
              <a:rPr lang="en-US" sz="3600" err="1" smtClean="0"/>
              <a:t>merupakan</a:t>
            </a:r>
            <a:r>
              <a:rPr lang="id-ID" sz="3600" smtClean="0"/>
              <a:t> </a:t>
            </a:r>
            <a:r>
              <a:rPr lang="en-US" sz="3600" err="1" smtClean="0"/>
              <a:t>peradangan</a:t>
            </a:r>
            <a:r>
              <a:rPr lang="id-ID" sz="3600" smtClean="0"/>
              <a:t> </a:t>
            </a:r>
            <a:r>
              <a:rPr lang="en-US" sz="3600" err="1" smtClean="0"/>
              <a:t>pada</a:t>
            </a:r>
            <a:r>
              <a:rPr lang="id-ID" sz="3600" smtClean="0"/>
              <a:t> </a:t>
            </a:r>
            <a:r>
              <a:rPr lang="en-US" sz="3600" err="1" smtClean="0"/>
              <a:t>bagian</a:t>
            </a:r>
            <a:r>
              <a:rPr lang="id-ID" sz="3600" smtClean="0"/>
              <a:t> </a:t>
            </a:r>
            <a:r>
              <a:rPr lang="en-US" sz="3600" err="1" smtClean="0"/>
              <a:t>araknoid</a:t>
            </a:r>
            <a:r>
              <a:rPr lang="id-ID" sz="3600" smtClean="0"/>
              <a:t> </a:t>
            </a:r>
            <a:r>
              <a:rPr lang="en-US" sz="3600" err="1" smtClean="0"/>
              <a:t>dan</a:t>
            </a:r>
            <a:r>
              <a:rPr lang="id-ID" sz="3600" smtClean="0"/>
              <a:t> </a:t>
            </a:r>
            <a:r>
              <a:rPr lang="en-US" sz="3600" err="1" smtClean="0"/>
              <a:t>plamater (leptomeningens) selaput</a:t>
            </a:r>
            <a:r>
              <a:rPr lang="id-ID" sz="3600" smtClean="0"/>
              <a:t> </a:t>
            </a:r>
            <a:r>
              <a:rPr lang="en-US" sz="3600" err="1" smtClean="0"/>
              <a:t>otak</a:t>
            </a:r>
            <a:r>
              <a:rPr lang="id-ID" sz="3600" smtClean="0"/>
              <a:t> </a:t>
            </a:r>
            <a:r>
              <a:rPr lang="en-US" sz="3600" err="1" smtClean="0"/>
              <a:t>dan medulla spinalis</a:t>
            </a:r>
            <a:r>
              <a:rPr lang="id-ID" sz="3600" smtClean="0"/>
              <a:t>. </a:t>
            </a:r>
            <a:r>
              <a:rPr lang="en-US" sz="3600" err="1" smtClean="0"/>
              <a:t>Peradangan</a:t>
            </a:r>
            <a:r>
              <a:rPr lang="id-ID" sz="3600" smtClean="0"/>
              <a:t> </a:t>
            </a:r>
            <a:r>
              <a:rPr lang="en-US" sz="3600" err="1" smtClean="0"/>
              <a:t>pada</a:t>
            </a:r>
            <a:r>
              <a:rPr lang="id-ID" sz="3600" smtClean="0"/>
              <a:t> </a:t>
            </a:r>
            <a:r>
              <a:rPr lang="en-US" sz="3600" err="1" smtClean="0"/>
              <a:t>bagian</a:t>
            </a:r>
            <a:r>
              <a:rPr lang="id-ID" sz="3600" smtClean="0"/>
              <a:t> </a:t>
            </a:r>
            <a:r>
              <a:rPr lang="en-US" sz="3600" err="1" smtClean="0"/>
              <a:t>duramater</a:t>
            </a:r>
            <a:r>
              <a:rPr lang="id-ID" sz="3600" smtClean="0"/>
              <a:t> </a:t>
            </a:r>
            <a:r>
              <a:rPr lang="en-US" sz="3600" err="1" smtClean="0"/>
              <a:t>disebut</a:t>
            </a:r>
            <a:r>
              <a:rPr lang="id-ID" sz="3600" smtClean="0"/>
              <a:t> </a:t>
            </a:r>
            <a:r>
              <a:rPr lang="en-US" sz="3600" err="1" smtClean="0"/>
              <a:t>pakimeningen. Meningitis dapat</a:t>
            </a:r>
            <a:r>
              <a:rPr lang="id-ID" sz="3600" smtClean="0"/>
              <a:t> </a:t>
            </a:r>
            <a:r>
              <a:rPr lang="en-US" sz="3600" err="1" smtClean="0"/>
              <a:t>disebabkan</a:t>
            </a:r>
            <a:r>
              <a:rPr lang="id-ID" sz="3600" smtClean="0"/>
              <a:t> </a:t>
            </a:r>
            <a:r>
              <a:rPr lang="en-US" sz="3600" err="1" smtClean="0"/>
              <a:t>karena</a:t>
            </a:r>
            <a:r>
              <a:rPr lang="id-ID" sz="3600" smtClean="0"/>
              <a:t> </a:t>
            </a:r>
            <a:r>
              <a:rPr lang="en-US" sz="3600" err="1" smtClean="0"/>
              <a:t>bakteri, virus, jamur</a:t>
            </a:r>
            <a:r>
              <a:rPr lang="id-ID" sz="3600" smtClean="0"/>
              <a:t> </a:t>
            </a:r>
            <a:r>
              <a:rPr lang="en-US" sz="3600" err="1" smtClean="0"/>
              <a:t>atau</a:t>
            </a:r>
            <a:r>
              <a:rPr lang="id-ID" sz="3600" smtClean="0"/>
              <a:t> k</a:t>
            </a:r>
            <a:r>
              <a:rPr lang="en-US" sz="3600" smtClean="0"/>
              <a:t>arena</a:t>
            </a:r>
            <a:r>
              <a:rPr lang="id-ID" sz="3600" smtClean="0"/>
              <a:t> </a:t>
            </a:r>
            <a:r>
              <a:rPr lang="en-US" sz="3600" err="1" smtClean="0"/>
              <a:t>toksin. Namun</a:t>
            </a:r>
            <a:r>
              <a:rPr lang="id-ID" sz="3600" smtClean="0"/>
              <a:t> </a:t>
            </a:r>
            <a:r>
              <a:rPr lang="en-US" sz="3600" err="1" smtClean="0"/>
              <a:t>demikian meningitis banyak</a:t>
            </a:r>
            <a:r>
              <a:rPr lang="id-ID" sz="3600" smtClean="0"/>
              <a:t> </a:t>
            </a:r>
            <a:r>
              <a:rPr lang="en-US" sz="3600" err="1" smtClean="0"/>
              <a:t>disebabkan</a:t>
            </a:r>
            <a:r>
              <a:rPr lang="id-ID" sz="3600" smtClean="0"/>
              <a:t> </a:t>
            </a:r>
            <a:r>
              <a:rPr lang="en-US" sz="3600" err="1" smtClean="0"/>
              <a:t>oleh</a:t>
            </a:r>
            <a:r>
              <a:rPr lang="id-ID" sz="3600" smtClean="0"/>
              <a:t> </a:t>
            </a:r>
            <a:r>
              <a:rPr lang="en-US" sz="3600" err="1" smtClean="0"/>
              <a:t>bakter</a:t>
            </a:r>
            <a:r>
              <a:rPr lang="id-ID" sz="3600" smtClean="0"/>
              <a:t>i (Tarwoto dkk, 2007)</a:t>
            </a:r>
            <a:endParaRPr lang="id-ID" sz="360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smtClean="0"/>
              <a:t>Tanda dan Gejala</a:t>
            </a:r>
            <a:endParaRPr lang="id-ID" b="1"/>
          </a:p>
        </p:txBody>
      </p:sp>
      <p:sp>
        <p:nvSpPr>
          <p:cNvPr id="3" name="Content Placeholder 2"/>
          <p:cNvSpPr>
            <a:spLocks noGrp="1"/>
          </p:cNvSpPr>
          <p:nvPr>
            <p:ph idx="1"/>
          </p:nvPr>
        </p:nvSpPr>
        <p:spPr>
          <a:xfrm>
            <a:off x="814390" y="1285860"/>
            <a:ext cx="7615262" cy="4840303"/>
          </a:xfrm>
        </p:spPr>
        <p:txBody>
          <a:bodyPr>
            <a:normAutofit fontScale="92500" lnSpcReduction="20000"/>
          </a:bodyPr>
          <a:lstStyle/>
          <a:p>
            <a:pPr marL="0" indent="0">
              <a:buNone/>
            </a:pPr>
            <a:r>
              <a:rPr lang="id-ID" smtClean="0"/>
              <a:t>Tanda dan gejala penyakit Meningitis (Naga, 2013) yaitu :</a:t>
            </a:r>
          </a:p>
          <a:p>
            <a:pPr marL="514350" indent="-514350">
              <a:buFont typeface="+mj-lt"/>
              <a:buAutoNum type="arabicPeriod"/>
            </a:pPr>
            <a:r>
              <a:rPr lang="id-ID" smtClean="0"/>
              <a:t>Sakit kepala dan demam (gejala awal)</a:t>
            </a:r>
          </a:p>
          <a:p>
            <a:pPr marL="514350" lvl="0" indent="-514350">
              <a:buFont typeface="+mj-lt"/>
              <a:buAutoNum type="arabicPeriod"/>
            </a:pPr>
            <a:r>
              <a:rPr lang="id-ID" err="1" smtClean="0"/>
              <a:t>P</a:t>
            </a:r>
            <a:r>
              <a:rPr lang="en-US" err="1" smtClean="0"/>
              <a:t>erubahan tingkat </a:t>
            </a:r>
            <a:r>
              <a:rPr lang="en-US" err="1"/>
              <a:t>kesadaran yang terjadi letargik, tidak responsive, dan </a:t>
            </a:r>
            <a:r>
              <a:rPr lang="en-US" err="1" smtClean="0"/>
              <a:t>koma</a:t>
            </a:r>
            <a:endParaRPr lang="id-ID" smtClean="0"/>
          </a:p>
          <a:p>
            <a:pPr marL="514350" lvl="0" indent="-514350">
              <a:buFont typeface="+mj-lt"/>
              <a:buAutoNum type="arabicPeriod"/>
            </a:pPr>
            <a:r>
              <a:rPr lang="en-US" err="1"/>
              <a:t>Munculnya iritasi meningen</a:t>
            </a:r>
            <a:endParaRPr lang="id-ID"/>
          </a:p>
          <a:p>
            <a:pPr marL="514350" indent="-514350">
              <a:buFont typeface="+mj-lt"/>
              <a:buAutoNum type="arabicPeriod"/>
            </a:pPr>
            <a:r>
              <a:rPr lang="en-US" err="1"/>
              <a:t>Mengalami foto fobia atau sensitive yang berlebihan pada </a:t>
            </a:r>
            <a:r>
              <a:rPr lang="en-US" err="1" smtClean="0"/>
              <a:t>cahaya</a:t>
            </a:r>
            <a:endParaRPr lang="id-ID" smtClean="0"/>
          </a:p>
          <a:p>
            <a:pPr marL="514350" indent="-514350">
              <a:buFont typeface="+mj-lt"/>
              <a:buAutoNum type="arabicPeriod"/>
            </a:pPr>
            <a:r>
              <a:rPr lang="en-US" err="1"/>
              <a:t>Terjadi </a:t>
            </a:r>
            <a:r>
              <a:rPr lang="en-US" err="1" smtClean="0"/>
              <a:t>kejang</a:t>
            </a:r>
            <a:endParaRPr lang="id-ID" smtClean="0"/>
          </a:p>
          <a:p>
            <a:pPr marL="514350" indent="-514350">
              <a:buFont typeface="+mj-lt"/>
              <a:buAutoNum type="arabicPeriod"/>
            </a:pPr>
            <a:r>
              <a:rPr lang="en-US" err="1"/>
              <a:t>Adanya ruam </a:t>
            </a:r>
            <a:endParaRPr lang="id-ID" smtClean="0"/>
          </a:p>
          <a:p>
            <a:pPr marL="514350" indent="-514350">
              <a:buFont typeface="+mj-lt"/>
              <a:buAutoNum type="arabicPeriod"/>
            </a:pPr>
            <a:r>
              <a:rPr lang="en-US" err="1"/>
              <a:t>Infeksi fulminating </a:t>
            </a:r>
            <a:endParaRPr lang="id-ID"/>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smtClean="0"/>
              <a:t>KASUS</a:t>
            </a:r>
            <a:endParaRPr lang="id-ID" b="1"/>
          </a:p>
        </p:txBody>
      </p:sp>
      <p:sp>
        <p:nvSpPr>
          <p:cNvPr id="3" name="Content Placeholder 2"/>
          <p:cNvSpPr>
            <a:spLocks noGrp="1"/>
          </p:cNvSpPr>
          <p:nvPr>
            <p:ph idx="1"/>
          </p:nvPr>
        </p:nvSpPr>
        <p:spPr>
          <a:xfrm>
            <a:off x="214282" y="1285860"/>
            <a:ext cx="8643998" cy="5214974"/>
          </a:xfrm>
        </p:spPr>
        <p:txBody>
          <a:bodyPr>
            <a:normAutofit fontScale="92500" lnSpcReduction="20000"/>
          </a:bodyPr>
          <a:lstStyle/>
          <a:p>
            <a:pPr marL="0" indent="0">
              <a:buNone/>
            </a:pPr>
            <a:r>
              <a:rPr lang="id-ID" smtClean="0"/>
              <a:t>Seorang pasien bernama Tn. D (35 tahun) dirawat di bangsal Melati, Rumah Sakit Puri Idaman sejak tanggal 3 Oktober 2016. Saat perawat melakukan pemeriksaan tanda-tanda vital diperoleh hasil : TD 100/70 mmHg, N 96 x/menit, RR 20 x/menit, dan T 37 </a:t>
            </a:r>
            <a:r>
              <a:rPr lang="id-ID" baseline="30000" smtClean="0"/>
              <a:t>o</a:t>
            </a:r>
            <a:r>
              <a:rPr lang="id-ID" smtClean="0"/>
              <a:t>C. Pasien mengalami penurunan tingkat kesadaran dengan GCS E2V4M4. Pasien mengeluhkan sakit kepala berat dan terus merintih kesakitan, dengan karakteristik nyeri yaitu seperti ditusuk-tusuk, skala 4, dan berangsur terus menerus, sakit kepala semakin berat saat pagi hari (saat bangun tidur), nyeri sudah dirasakan sejak 1 bulan yang lalu. Hasil pemeriksaan Tekanan Intrakranial (TIK) adalah 18 mmHg, dokter mendiagnosis pasien menderita Meningitis.</a:t>
            </a:r>
          </a:p>
          <a:p>
            <a:pPr marL="0" indent="0">
              <a:buNone/>
            </a:pPr>
            <a:endParaRPr lang="id-ID"/>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smtClean="0"/>
              <a:t>Pengkajian</a:t>
            </a:r>
            <a:endParaRPr lang="id-ID" b="1"/>
          </a:p>
        </p:txBody>
      </p:sp>
      <p:sp>
        <p:nvSpPr>
          <p:cNvPr id="3" name="Content Placeholder 2"/>
          <p:cNvSpPr>
            <a:spLocks noGrp="1"/>
          </p:cNvSpPr>
          <p:nvPr>
            <p:ph idx="1"/>
          </p:nvPr>
        </p:nvSpPr>
        <p:spPr/>
        <p:txBody>
          <a:bodyPr/>
          <a:lstStyle/>
          <a:p>
            <a:pPr>
              <a:buNone/>
            </a:pPr>
            <a:r>
              <a:rPr lang="id-ID"/>
              <a:t>Nama 	</a:t>
            </a:r>
            <a:r>
              <a:rPr lang="id-ID" smtClean="0"/>
              <a:t>: </a:t>
            </a:r>
            <a:r>
              <a:rPr lang="id-ID"/>
              <a:t>Tn. D </a:t>
            </a:r>
          </a:p>
          <a:p>
            <a:pPr>
              <a:buNone/>
            </a:pPr>
            <a:r>
              <a:rPr lang="id-ID"/>
              <a:t>Usia		: 35 tahun</a:t>
            </a:r>
          </a:p>
          <a:p>
            <a:pPr>
              <a:buNone/>
            </a:pPr>
            <a:r>
              <a:rPr lang="id-ID"/>
              <a:t>Masuk RS 	: 3 Oktober 2016</a:t>
            </a:r>
          </a:p>
          <a:p>
            <a:pPr>
              <a:buNone/>
            </a:pPr>
            <a:endParaRPr lang="id-ID"/>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6" name="Content Placeholder 5"/>
          <p:cNvGraphicFramePr>
            <a:graphicFrameLocks noGrp="1"/>
          </p:cNvGraphicFramePr>
          <p:nvPr>
            <p:ph idx="1"/>
          </p:nvPr>
        </p:nvGraphicFramePr>
        <p:xfrm>
          <a:off x="457200" y="734777"/>
          <a:ext cx="8186766" cy="5194553"/>
        </p:xfrm>
        <a:graphic>
          <a:graphicData uri="http://schemas.openxmlformats.org/drawingml/2006/table">
            <a:tbl>
              <a:tblPr firstRow="1" bandRow="1">
                <a:tableStyleId>{5C22544A-7EE6-4342-B048-85BDC9FD1C3A}</a:tableStyleId>
              </a:tblPr>
              <a:tblGrid>
                <a:gridCol w="469008"/>
                <a:gridCol w="4477169"/>
                <a:gridCol w="3240589"/>
              </a:tblGrid>
              <a:tr h="827456">
                <a:tc>
                  <a:txBody>
                    <a:bodyPr/>
                    <a:lstStyle/>
                    <a:p>
                      <a:pPr algn="ctr">
                        <a:lnSpc>
                          <a:spcPct val="150000"/>
                        </a:lnSpc>
                        <a:spcAft>
                          <a:spcPct val="0"/>
                        </a:spcAft>
                      </a:pPr>
                      <a:r>
                        <a:rPr lang="id-ID" sz="1800">
                          <a:latin typeface="+mj-lt"/>
                          <a:ea typeface="Calibri"/>
                          <a:cs typeface="Times New Roman"/>
                        </a:rPr>
                        <a:t>No.</a:t>
                      </a:r>
                    </a:p>
                  </a:txBody>
                  <a:tcPr marL="68580" marR="68580" marT="0" marB="0"/>
                </a:tc>
                <a:tc>
                  <a:txBody>
                    <a:bodyPr/>
                    <a:lstStyle/>
                    <a:p>
                      <a:pPr algn="ctr">
                        <a:lnSpc>
                          <a:spcPct val="150000"/>
                        </a:lnSpc>
                        <a:spcAft>
                          <a:spcPct val="0"/>
                        </a:spcAft>
                      </a:pPr>
                      <a:r>
                        <a:rPr lang="id-ID" sz="1800">
                          <a:latin typeface="+mj-lt"/>
                          <a:ea typeface="Calibri"/>
                          <a:cs typeface="Times New Roman"/>
                        </a:rPr>
                        <a:t>Data Subjektif</a:t>
                      </a:r>
                    </a:p>
                  </a:txBody>
                  <a:tcPr marL="68580" marR="68580" marT="0" marB="0" anchor="ctr"/>
                </a:tc>
                <a:tc>
                  <a:txBody>
                    <a:bodyPr/>
                    <a:lstStyle/>
                    <a:p>
                      <a:pPr algn="ctr">
                        <a:lnSpc>
                          <a:spcPct val="150000"/>
                        </a:lnSpc>
                        <a:spcAft>
                          <a:spcPct val="0"/>
                        </a:spcAft>
                      </a:pPr>
                      <a:r>
                        <a:rPr lang="id-ID" sz="1800">
                          <a:latin typeface="+mj-lt"/>
                          <a:ea typeface="Calibri"/>
                          <a:cs typeface="Times New Roman"/>
                        </a:rPr>
                        <a:t>Data Objektif</a:t>
                      </a:r>
                    </a:p>
                  </a:txBody>
                  <a:tcPr marL="68580" marR="68580" marT="0" marB="0" anchor="ctr"/>
                </a:tc>
              </a:tr>
              <a:tr h="3688193">
                <a:tc>
                  <a:txBody>
                    <a:bodyPr/>
                    <a:lstStyle/>
                    <a:p>
                      <a:pPr algn="ctr">
                        <a:lnSpc>
                          <a:spcPct val="150000"/>
                        </a:lnSpc>
                        <a:spcAft>
                          <a:spcPct val="0"/>
                        </a:spcAft>
                      </a:pPr>
                      <a:r>
                        <a:rPr lang="id-ID" sz="1800">
                          <a:latin typeface="+mj-lt"/>
                          <a:ea typeface="Calibri"/>
                          <a:cs typeface="Times New Roman"/>
                        </a:rPr>
                        <a:t>1.</a:t>
                      </a:r>
                    </a:p>
                  </a:txBody>
                  <a:tcPr marL="68580" marR="68580" marT="0" marB="0"/>
                </a:tc>
                <a:tc>
                  <a:txBody>
                    <a:bodyPr/>
                    <a:lstStyle/>
                    <a:p>
                      <a:pPr marL="531813" indent="-531813" algn="just">
                        <a:lnSpc>
                          <a:spcPct val="150000"/>
                        </a:lnSpc>
                        <a:spcAft>
                          <a:spcPct val="0"/>
                        </a:spcAft>
                      </a:pPr>
                      <a:r>
                        <a:rPr lang="id-ID" sz="1800" smtClean="0">
                          <a:latin typeface="+mj-lt"/>
                          <a:ea typeface="Calibri"/>
                          <a:cs typeface="Times New Roman"/>
                        </a:rPr>
                        <a:t>P</a:t>
                      </a:r>
                      <a:r>
                        <a:rPr lang="id-ID" sz="1800" baseline="0" smtClean="0">
                          <a:latin typeface="+mj-lt"/>
                          <a:ea typeface="Calibri"/>
                          <a:cs typeface="Times New Roman"/>
                        </a:rPr>
                        <a:t> </a:t>
                      </a:r>
                      <a:r>
                        <a:rPr lang="id-ID" sz="1800" smtClean="0">
                          <a:latin typeface="+mj-lt"/>
                          <a:ea typeface="Calibri"/>
                          <a:cs typeface="Times New Roman"/>
                        </a:rPr>
                        <a:t>: </a:t>
                      </a:r>
                      <a:r>
                        <a:rPr lang="id-ID" sz="1800">
                          <a:latin typeface="+mj-lt"/>
                          <a:ea typeface="Calibri"/>
                          <a:cs typeface="Times New Roman"/>
                        </a:rPr>
                        <a:t>Akibat peradangan di bagian </a:t>
                      </a:r>
                      <a:r>
                        <a:rPr lang="id-ID" sz="1800" smtClean="0">
                          <a:latin typeface="+mj-lt"/>
                          <a:ea typeface="Calibri"/>
                          <a:cs typeface="Times New Roman"/>
                        </a:rPr>
                        <a:t>meninges /</a:t>
                      </a:r>
                      <a:r>
                        <a:rPr lang="id-ID" sz="1800">
                          <a:latin typeface="+mj-lt"/>
                          <a:ea typeface="Calibri"/>
                          <a:cs typeface="Times New Roman"/>
                        </a:rPr>
                        <a:t>selaput otak</a:t>
                      </a:r>
                    </a:p>
                    <a:p>
                      <a:pPr marL="450215" indent="-450215" algn="just">
                        <a:lnSpc>
                          <a:spcPct val="150000"/>
                        </a:lnSpc>
                        <a:spcAft>
                          <a:spcPct val="0"/>
                        </a:spcAft>
                      </a:pPr>
                      <a:r>
                        <a:rPr lang="id-ID" sz="1800">
                          <a:latin typeface="+mj-lt"/>
                          <a:ea typeface="Calibri"/>
                          <a:cs typeface="Times New Roman"/>
                        </a:rPr>
                        <a:t>Q    : Seperti ditusuk-tusuk</a:t>
                      </a:r>
                    </a:p>
                    <a:p>
                      <a:pPr marL="450215" indent="-450215" algn="just">
                        <a:lnSpc>
                          <a:spcPct val="150000"/>
                        </a:lnSpc>
                        <a:spcAft>
                          <a:spcPct val="0"/>
                        </a:spcAft>
                      </a:pPr>
                      <a:r>
                        <a:rPr lang="id-ID" sz="1800">
                          <a:latin typeface="+mj-lt"/>
                          <a:ea typeface="Calibri"/>
                          <a:cs typeface="Times New Roman"/>
                        </a:rPr>
                        <a:t>R    : Daerah kranial</a:t>
                      </a:r>
                    </a:p>
                    <a:p>
                      <a:pPr marL="450215" indent="-450215" algn="just">
                        <a:lnSpc>
                          <a:spcPct val="150000"/>
                        </a:lnSpc>
                        <a:spcAft>
                          <a:spcPct val="0"/>
                        </a:spcAft>
                      </a:pPr>
                      <a:r>
                        <a:rPr lang="id-ID" sz="1800">
                          <a:latin typeface="+mj-lt"/>
                          <a:ea typeface="Calibri"/>
                          <a:cs typeface="Times New Roman"/>
                        </a:rPr>
                        <a:t>S     : Skala 4 dari skala numerik (1-10)</a:t>
                      </a:r>
                    </a:p>
                    <a:p>
                      <a:pPr marL="450850" indent="-450850" algn="just">
                        <a:lnSpc>
                          <a:spcPct val="150000"/>
                        </a:lnSpc>
                        <a:spcAft>
                          <a:spcPct val="0"/>
                        </a:spcAft>
                      </a:pPr>
                      <a:r>
                        <a:rPr lang="id-ID" sz="1800">
                          <a:latin typeface="+mj-lt"/>
                          <a:ea typeface="Calibri"/>
                          <a:cs typeface="Times New Roman"/>
                        </a:rPr>
                        <a:t>T </a:t>
                      </a:r>
                      <a:r>
                        <a:rPr lang="id-ID" sz="1800" smtClean="0">
                          <a:latin typeface="+mj-lt"/>
                          <a:ea typeface="Calibri"/>
                          <a:cs typeface="Times New Roman"/>
                        </a:rPr>
                        <a:t> </a:t>
                      </a:r>
                      <a:r>
                        <a:rPr lang="id-ID" sz="1800">
                          <a:latin typeface="+mj-lt"/>
                          <a:ea typeface="Calibri"/>
                          <a:cs typeface="Times New Roman"/>
                        </a:rPr>
                        <a:t>: Semakin berat dipagi hari (saat bangun tidur)</a:t>
                      </a:r>
                    </a:p>
                    <a:p>
                      <a:pPr marL="450215" indent="-90170" algn="just">
                        <a:lnSpc>
                          <a:spcPct val="150000"/>
                        </a:lnSpc>
                        <a:spcAft>
                          <a:spcPct val="0"/>
                        </a:spcAft>
                      </a:pPr>
                      <a:r>
                        <a:rPr lang="id-ID" sz="1800">
                          <a:latin typeface="+mj-lt"/>
                          <a:ea typeface="Calibri"/>
                          <a:cs typeface="Times New Roman"/>
                        </a:rPr>
                        <a:t>Dirasakan sebulan yang lalu</a:t>
                      </a:r>
                    </a:p>
                  </a:txBody>
                  <a:tcPr marL="68580" marR="68580" marT="0" marB="0"/>
                </a:tc>
                <a:tc>
                  <a:txBody>
                    <a:bodyPr/>
                    <a:lstStyle/>
                    <a:p>
                      <a:pPr marL="6350" algn="just">
                        <a:lnSpc>
                          <a:spcPct val="150000"/>
                        </a:lnSpc>
                        <a:spcAft>
                          <a:spcPct val="0"/>
                        </a:spcAft>
                      </a:pPr>
                      <a:r>
                        <a:rPr lang="id-ID" sz="1800">
                          <a:latin typeface="+mj-lt"/>
                          <a:ea typeface="Calibri"/>
                          <a:cs typeface="Times New Roman"/>
                        </a:rPr>
                        <a:t>N : 96 x/menit</a:t>
                      </a:r>
                    </a:p>
                    <a:p>
                      <a:pPr marL="6350" algn="just">
                        <a:lnSpc>
                          <a:spcPct val="150000"/>
                        </a:lnSpc>
                        <a:spcAft>
                          <a:spcPct val="0"/>
                        </a:spcAft>
                      </a:pPr>
                      <a:r>
                        <a:rPr lang="id-ID" sz="1800">
                          <a:latin typeface="+mj-lt"/>
                          <a:ea typeface="Calibri"/>
                          <a:cs typeface="Times New Roman"/>
                        </a:rPr>
                        <a:t>RR : 20x/menit</a:t>
                      </a:r>
                    </a:p>
                    <a:p>
                      <a:pPr marL="6350" algn="just">
                        <a:lnSpc>
                          <a:spcPct val="150000"/>
                        </a:lnSpc>
                        <a:spcAft>
                          <a:spcPct val="0"/>
                        </a:spcAft>
                      </a:pPr>
                      <a:r>
                        <a:rPr lang="id-ID" sz="1800">
                          <a:latin typeface="+mj-lt"/>
                          <a:ea typeface="Calibri"/>
                          <a:cs typeface="Times New Roman"/>
                        </a:rPr>
                        <a:t>GCS : E2V4M4 (Somnolen)</a:t>
                      </a:r>
                    </a:p>
                  </a:txBody>
                  <a:tcPr marL="68580" marR="68580" marT="0" marB="0"/>
                </a:tc>
              </a:tr>
              <a:tr h="678904">
                <a:tc>
                  <a:txBody>
                    <a:bodyPr/>
                    <a:lstStyle/>
                    <a:p>
                      <a:pPr algn="ctr">
                        <a:lnSpc>
                          <a:spcPct val="150000"/>
                        </a:lnSpc>
                        <a:spcAft>
                          <a:spcPct val="0"/>
                        </a:spcAft>
                      </a:pPr>
                      <a:r>
                        <a:rPr lang="id-ID" sz="1800">
                          <a:latin typeface="+mj-lt"/>
                          <a:ea typeface="Calibri"/>
                          <a:cs typeface="Times New Roman"/>
                        </a:rPr>
                        <a:t>2.</a:t>
                      </a:r>
                    </a:p>
                  </a:txBody>
                  <a:tcPr marL="68580" marR="68580" marT="0" marB="0"/>
                </a:tc>
                <a:tc>
                  <a:txBody>
                    <a:bodyPr/>
                    <a:lstStyle/>
                    <a:p>
                      <a:pPr algn="just">
                        <a:lnSpc>
                          <a:spcPct val="150000"/>
                        </a:lnSpc>
                        <a:spcAft>
                          <a:spcPct val="0"/>
                        </a:spcAft>
                      </a:pPr>
                      <a:r>
                        <a:rPr lang="id-ID" sz="1800">
                          <a:latin typeface="+mj-lt"/>
                          <a:ea typeface="Calibri"/>
                          <a:cs typeface="Times New Roman"/>
                        </a:rPr>
                        <a:t>-</a:t>
                      </a:r>
                    </a:p>
                  </a:txBody>
                  <a:tcPr marL="68580" marR="68580" marT="0" marB="0"/>
                </a:tc>
                <a:tc>
                  <a:txBody>
                    <a:bodyPr/>
                    <a:lstStyle/>
                    <a:p>
                      <a:pPr marL="6350" algn="just">
                        <a:lnSpc>
                          <a:spcPct val="150000"/>
                        </a:lnSpc>
                        <a:spcAft>
                          <a:spcPct val="0"/>
                        </a:spcAft>
                      </a:pPr>
                      <a:r>
                        <a:rPr lang="id-ID" sz="1800">
                          <a:latin typeface="+mj-lt"/>
                          <a:ea typeface="Calibri"/>
                          <a:cs typeface="Times New Roman"/>
                        </a:rPr>
                        <a:t>TIK : 18 mmHg</a:t>
                      </a:r>
                    </a:p>
                  </a:txBody>
                  <a:tcPr marL="68580" marR="68580" marT="0" marB="0"/>
                </a:tc>
              </a:tr>
            </a:tbl>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smtClean="0"/>
              <a:t>Diagnosa Keperawatan</a:t>
            </a:r>
            <a:endParaRPr lang="id-ID" b="1"/>
          </a:p>
        </p:txBody>
      </p:sp>
      <p:sp>
        <p:nvSpPr>
          <p:cNvPr id="3" name="Content Placeholder 2"/>
          <p:cNvSpPr>
            <a:spLocks noGrp="1"/>
          </p:cNvSpPr>
          <p:nvPr>
            <p:ph idx="1"/>
          </p:nvPr>
        </p:nvSpPr>
        <p:spPr>
          <a:xfrm>
            <a:off x="457200" y="1571612"/>
            <a:ext cx="8229600" cy="4554551"/>
          </a:xfrm>
        </p:spPr>
        <p:txBody>
          <a:bodyPr>
            <a:normAutofit lnSpcReduction="10000"/>
          </a:bodyPr>
          <a:lstStyle/>
          <a:p>
            <a:pPr marL="514350" indent="-514350">
              <a:buFont typeface="+mj-lt"/>
              <a:buAutoNum type="arabicPeriod"/>
            </a:pPr>
            <a:r>
              <a:rPr lang="en-US" err="1"/>
              <a:t>Nyeri akut berhubungan dengan agen cidera </a:t>
            </a:r>
            <a:r>
              <a:rPr lang="en-US" err="1" smtClean="0"/>
              <a:t>biologis</a:t>
            </a:r>
            <a:r>
              <a:rPr lang="id-ID" smtClean="0"/>
              <a:t> (Domain 12 kenyamanan, kelas 1 kenyamanan fisik, kode diagnosis keperawatan 00132)</a:t>
            </a:r>
          </a:p>
          <a:p>
            <a:pPr marL="514350" indent="-514350">
              <a:buFont typeface="+mj-lt"/>
              <a:buAutoNum type="arabicPeriod"/>
            </a:pPr>
            <a:r>
              <a:rPr lang="id-ID" smtClean="0"/>
              <a:t>Penurunan kapasitas adaptif intrakranial berhubungan dengan peningkatan tekanan intrakranial secara kontinu 10-15 mmHg (Domain fisiologis, kelas respon neurologis, kode diagnosis keperawatan 00049)</a:t>
            </a:r>
          </a:p>
          <a:p>
            <a:pPr marL="514350" indent="-514350">
              <a:buFont typeface="+mj-lt"/>
              <a:buAutoNum type="arabicPeriod"/>
            </a:pPr>
            <a:endParaRPr lang="id-ID"/>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smtClean="0"/>
              <a:t>(NOC) Hasil</a:t>
            </a:r>
            <a:endParaRPr lang="id-ID" b="1"/>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en-US" err="1" smtClean="0"/>
              <a:t>Setelah dilakukan tindakan keperawatan selama 3x24 jam diharapkan</a:t>
            </a:r>
            <a:r>
              <a:rPr lang="id-ID" smtClean="0"/>
              <a:t> n</a:t>
            </a:r>
            <a:r>
              <a:rPr lang="en-US" err="1" smtClean="0"/>
              <a:t>yeri akut berhubungan dengan agen cidera biologis berkurang dengan criteria hasil:</a:t>
            </a:r>
            <a:endParaRPr lang="id-ID" smtClean="0"/>
          </a:p>
          <a:p>
            <a:pPr marL="982663" lvl="0" indent="-450850">
              <a:buNone/>
            </a:pPr>
            <a:r>
              <a:rPr lang="id-ID" smtClean="0"/>
              <a:t>Kontrol nyeri :</a:t>
            </a:r>
          </a:p>
          <a:p>
            <a:pPr marL="977900" lvl="0" indent="-446088">
              <a:buFont typeface="+mj-lt"/>
              <a:buAutoNum type="alphaLcPeriod"/>
            </a:pPr>
            <a:r>
              <a:rPr lang="id-ID" smtClean="0"/>
              <a:t>Pasien mampu mengontrol nyeri (dengan teknik nonfarmakologi)</a:t>
            </a:r>
          </a:p>
          <a:p>
            <a:pPr marL="977900" lvl="0" indent="-446088">
              <a:buFont typeface="+mj-lt"/>
              <a:buAutoNum type="alphaLcPeriod"/>
            </a:pPr>
            <a:r>
              <a:rPr lang="id-ID" smtClean="0"/>
              <a:t>Pasien mampu menggunakan manajemen nyeri</a:t>
            </a:r>
          </a:p>
          <a:p>
            <a:pPr marL="977900" lvl="0" indent="-446088">
              <a:buFont typeface="+mj-lt"/>
              <a:buAutoNum type="alphaLcPeriod"/>
            </a:pPr>
            <a:r>
              <a:rPr lang="id-ID" smtClean="0"/>
              <a:t>Pasien mampu mengenali nyeri (skala nyeri)</a:t>
            </a:r>
          </a:p>
          <a:p>
            <a:pPr marL="977900" lvl="0" indent="-446088">
              <a:buFont typeface="+mj-lt"/>
              <a:buAutoNum type="alphaLcPeriod"/>
            </a:pPr>
            <a:r>
              <a:rPr lang="id-ID" smtClean="0"/>
              <a:t>Pasien mengatakan nyaman setelah nyeri berkurang</a:t>
            </a:r>
            <a:endParaRPr lang="id-ID"/>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a:xfrm>
            <a:off x="500034" y="1000084"/>
            <a:ext cx="8229600" cy="5857916"/>
          </a:xfrm>
        </p:spPr>
        <p:txBody>
          <a:bodyPr>
            <a:normAutofit fontScale="77500" lnSpcReduction="20000"/>
          </a:bodyPr>
          <a:lstStyle/>
          <a:p>
            <a:pPr lvl="0">
              <a:buNone/>
            </a:pPr>
            <a:r>
              <a:rPr lang="id-ID" smtClean="0"/>
              <a:t>2. </a:t>
            </a:r>
            <a:r>
              <a:rPr lang="en-US" err="1" smtClean="0"/>
              <a:t>Setelah dilakukan tindakan keperawatan selama 3x24 jam diharapkan</a:t>
            </a:r>
            <a:r>
              <a:rPr lang="id-ID" smtClean="0"/>
              <a:t> penurunan kapasitas adaptif intrakranial berhubungan dengan peningkatan tekanan intrakranial secara kontinu 10-15 mmHg dengan kriteria hasil :</a:t>
            </a:r>
          </a:p>
          <a:p>
            <a:pPr marL="800100" lvl="0" indent="-444500">
              <a:buFont typeface="+mj-lt"/>
              <a:buAutoNum type="alphaLcPeriod"/>
            </a:pPr>
            <a:r>
              <a:rPr lang="id-ID" smtClean="0"/>
              <a:t>Status neurologi : </a:t>
            </a:r>
          </a:p>
          <a:p>
            <a:pPr marL="1255713" lvl="0" indent="-422275">
              <a:buFont typeface="+mj-lt"/>
              <a:buAutoNum type="arabicParenR"/>
            </a:pPr>
            <a:r>
              <a:rPr lang="id-ID" smtClean="0"/>
              <a:t>Tekanan Intrakranial menurun dengan rentang normal 10-15 mmHg</a:t>
            </a:r>
          </a:p>
          <a:p>
            <a:pPr marL="1255713" lvl="0" indent="-422275">
              <a:buFont typeface="+mj-lt"/>
              <a:buAutoNum type="arabicParenR"/>
            </a:pPr>
            <a:r>
              <a:rPr lang="id-ID" smtClean="0"/>
              <a:t>Fungsi sensorik dan motorik kranial tidak terganggu</a:t>
            </a:r>
          </a:p>
          <a:p>
            <a:pPr marL="806450" lvl="0" indent="-450850">
              <a:buNone/>
            </a:pPr>
            <a:r>
              <a:rPr lang="id-ID" smtClean="0"/>
              <a:t>b.   Perfusi jaringan serebral</a:t>
            </a:r>
          </a:p>
          <a:p>
            <a:pPr marL="1250950" lvl="0" indent="-446088">
              <a:buFont typeface="+mj-lt"/>
              <a:buAutoNum type="arabicParenR"/>
            </a:pPr>
            <a:r>
              <a:rPr lang="id-ID" smtClean="0"/>
              <a:t>Tekanan intrakranial tidak ada defiasi dari kisaran normal dengan rentang normal (10-15 mmHg)</a:t>
            </a:r>
          </a:p>
          <a:p>
            <a:pPr marL="1250950" lvl="0" indent="-446088">
              <a:buFont typeface="+mj-lt"/>
              <a:buAutoNum type="arabicParenR"/>
            </a:pPr>
            <a:r>
              <a:rPr lang="id-ID" smtClean="0"/>
              <a:t>Pasien tidak lagi mengeluh sakit kepala</a:t>
            </a:r>
          </a:p>
          <a:p>
            <a:pPr marL="1250950" lvl="0" indent="-446088">
              <a:buFont typeface="+mj-lt"/>
              <a:buAutoNum type="arabicParenR"/>
            </a:pPr>
            <a:r>
              <a:rPr lang="id-ID" smtClean="0"/>
              <a:t>Tidak ada penurunan tingkat kesadaran</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smtClean="0"/>
              <a:t>NIC</a:t>
            </a:r>
            <a:r>
              <a:rPr lang="id-ID" b="1" smtClean="0"/>
              <a:t> (</a:t>
            </a:r>
            <a:r>
              <a:rPr lang="en-US" b="1" err="1" smtClean="0"/>
              <a:t>Intervensi</a:t>
            </a:r>
            <a:r>
              <a:rPr lang="id-ID" b="1" smtClean="0"/>
              <a:t>)</a:t>
            </a:r>
            <a:r>
              <a:rPr lang="en-US" smtClean="0"/>
              <a:t> </a:t>
            </a:r>
            <a:endParaRPr lang="id-ID"/>
          </a:p>
        </p:txBody>
      </p:sp>
      <p:sp>
        <p:nvSpPr>
          <p:cNvPr id="3" name="Content Placeholder 2"/>
          <p:cNvSpPr>
            <a:spLocks noGrp="1"/>
          </p:cNvSpPr>
          <p:nvPr>
            <p:ph idx="1"/>
          </p:nvPr>
        </p:nvSpPr>
        <p:spPr>
          <a:xfrm>
            <a:off x="457200" y="1285860"/>
            <a:ext cx="8229600" cy="4840303"/>
          </a:xfrm>
        </p:spPr>
        <p:txBody>
          <a:bodyPr>
            <a:normAutofit fontScale="92500" lnSpcReduction="20000"/>
          </a:bodyPr>
          <a:lstStyle/>
          <a:p>
            <a:pPr marL="514350" indent="-514350">
              <a:buFont typeface="+mj-lt"/>
              <a:buAutoNum type="arabicPeriod"/>
            </a:pPr>
            <a:r>
              <a:rPr lang="en-US" err="1" smtClean="0"/>
              <a:t>Nyeri akut berhubungan dengan agen cidera biologis</a:t>
            </a:r>
            <a:r>
              <a:rPr lang="id-ID" smtClean="0"/>
              <a:t> (Domain 12 kenyamanan, kelas 1 kenyamanan fisik, kode diagnosis keperawatan 00132)</a:t>
            </a:r>
          </a:p>
          <a:p>
            <a:pPr marL="895350" indent="-363538" defTabSz="982663">
              <a:buFont typeface="+mj-lt"/>
              <a:buAutoNum type="alphaLcPeriod"/>
            </a:pPr>
            <a:r>
              <a:rPr lang="id-ID" smtClean="0"/>
              <a:t>O</a:t>
            </a:r>
            <a:r>
              <a:rPr lang="en-US" err="1" smtClean="0"/>
              <a:t>bservasi tingkat ketidaknyamanan</a:t>
            </a:r>
            <a:endParaRPr lang="id-ID" smtClean="0"/>
          </a:p>
          <a:p>
            <a:pPr marL="895350" indent="-363538" defTabSz="982663">
              <a:buFont typeface="+mj-lt"/>
              <a:buAutoNum type="alphaLcPeriod"/>
            </a:pPr>
            <a:r>
              <a:rPr lang="id-ID" smtClean="0"/>
              <a:t>Pengkajian nyeri secara komperhensif</a:t>
            </a:r>
          </a:p>
          <a:p>
            <a:pPr marL="895350" indent="-363538" defTabSz="982663">
              <a:buFont typeface="+mj-lt"/>
              <a:buAutoNum type="alphaLcPeriod"/>
            </a:pPr>
            <a:r>
              <a:rPr lang="en-US" err="1" smtClean="0"/>
              <a:t>Dorong latihan </a:t>
            </a:r>
            <a:r>
              <a:rPr lang="id-ID" smtClean="0"/>
              <a:t>pemberian posisi 30</a:t>
            </a:r>
            <a:r>
              <a:rPr lang="id-ID" baseline="30000" smtClean="0"/>
              <a:t>o</a:t>
            </a:r>
          </a:p>
          <a:p>
            <a:pPr marL="895350" indent="-363538" defTabSz="982663">
              <a:buFont typeface="+mj-lt"/>
              <a:buAutoNum type="alphaLcPeriod"/>
            </a:pPr>
            <a:r>
              <a:rPr lang="id-ID" smtClean="0"/>
              <a:t>A</a:t>
            </a:r>
            <a:r>
              <a:rPr lang="en-US" err="1" smtClean="0"/>
              <a:t>jarkan tehnik relaksasi nafas dalam</a:t>
            </a:r>
            <a:endParaRPr lang="id-ID" smtClean="0"/>
          </a:p>
          <a:p>
            <a:pPr marL="895350" indent="-363538" defTabSz="982663">
              <a:buFont typeface="+mj-lt"/>
              <a:buAutoNum type="alphaLcPeriod"/>
            </a:pPr>
            <a:r>
              <a:rPr lang="en-US" err="1" smtClean="0"/>
              <a:t>Berikan </a:t>
            </a:r>
            <a:r>
              <a:rPr lang="id-ID" smtClean="0"/>
              <a:t>terapi</a:t>
            </a:r>
            <a:r>
              <a:rPr lang="en-US" smtClean="0"/>
              <a:t> non-farmakologi (tehnik distraksi)</a:t>
            </a:r>
            <a:r>
              <a:rPr lang="id-ID" smtClean="0"/>
              <a:t> berupa terapi musik</a:t>
            </a:r>
          </a:p>
          <a:p>
            <a:pPr marL="895350" indent="-363538" defTabSz="982663">
              <a:buFont typeface="+mj-lt"/>
              <a:buAutoNum type="alphaLcPeriod"/>
            </a:pPr>
            <a:r>
              <a:rPr lang="en-US" err="1" smtClean="0"/>
              <a:t>Kelola </a:t>
            </a:r>
            <a:r>
              <a:rPr lang="id-ID" smtClean="0"/>
              <a:t>pemberian </a:t>
            </a:r>
            <a:r>
              <a:rPr lang="en-US" err="1" smtClean="0"/>
              <a:t>terapi analgetik</a:t>
            </a:r>
            <a:endParaRPr lang="id-ID"/>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500726"/>
          </a:xfrm>
        </p:spPr>
        <p:txBody>
          <a:bodyPr>
            <a:normAutofit fontScale="92500" lnSpcReduction="20000"/>
          </a:bodyPr>
          <a:lstStyle/>
          <a:p>
            <a:pPr lvl="0">
              <a:buNone/>
            </a:pPr>
            <a:r>
              <a:rPr lang="id-ID" smtClean="0"/>
              <a:t>2. Penurunan kapasitas adaptif intrakranial berhubungan dengan peningkatan tekanan intrakranial secara kontinu 10-15 mmHg (Domain fisiologis, kelas respon neurologis, kode diagnosis keperawatan 00049)</a:t>
            </a:r>
          </a:p>
          <a:p>
            <a:pPr marL="800100" lvl="0" indent="-444500">
              <a:buFont typeface="+mj-lt"/>
              <a:buAutoNum type="alphaLcPeriod"/>
            </a:pPr>
            <a:r>
              <a:rPr lang="id-ID" smtClean="0"/>
              <a:t>Monitor tekanan intrakranial</a:t>
            </a:r>
          </a:p>
          <a:p>
            <a:pPr marL="800100" lvl="0" indent="-444500">
              <a:buFont typeface="+mj-lt"/>
              <a:buAutoNum type="alphaLcPeriod"/>
            </a:pPr>
            <a:r>
              <a:rPr lang="id-ID" smtClean="0"/>
              <a:t>Monitor neurologi</a:t>
            </a:r>
          </a:p>
          <a:p>
            <a:pPr marL="800100" lvl="0" indent="-444500">
              <a:buFont typeface="+mj-lt"/>
              <a:buAutoNum type="alphaLcPeriod"/>
            </a:pPr>
            <a:r>
              <a:rPr lang="id-ID" smtClean="0"/>
              <a:t>Manajemen edema serebral</a:t>
            </a:r>
          </a:p>
          <a:p>
            <a:pPr marL="800100" lvl="0" indent="-444500">
              <a:buFont typeface="+mj-lt"/>
              <a:buAutoNum type="alphaLcPeriod"/>
            </a:pPr>
            <a:r>
              <a:rPr lang="id-ID" smtClean="0"/>
              <a:t>Peningkatan perfusi serebral</a:t>
            </a:r>
          </a:p>
          <a:p>
            <a:pPr marL="800100" lvl="0" indent="-444500">
              <a:buFont typeface="+mj-lt"/>
              <a:buAutoNum type="alphaLcPeriod"/>
            </a:pPr>
            <a:r>
              <a:rPr lang="id-ID" smtClean="0"/>
              <a:t>Berikan informasi kepada pasien/keluarga pentingnya menurunkan tekanan intrakranial dalam rentang normal</a:t>
            </a:r>
          </a:p>
          <a:p>
            <a:pPr marL="800100" lvl="0" indent="-444500">
              <a:buFont typeface="+mj-lt"/>
              <a:buAutoNum type="alphaLcPeriod"/>
            </a:pPr>
            <a:r>
              <a:rPr lang="id-ID" smtClean="0"/>
              <a:t>Berikan obat nyeri sesuai kebutuhan</a:t>
            </a:r>
          </a:p>
          <a:p>
            <a:pPr>
              <a:buNone/>
            </a:pPr>
            <a:endParaRPr lang="id-ID"/>
          </a:p>
        </p:txBody>
      </p:sp>
      <p:sp>
        <p:nvSpPr>
          <p:cNvPr id="4" name="Title 3"/>
          <p:cNvSpPr>
            <a:spLocks noGrp="1"/>
          </p:cNvSpPr>
          <p:nvPr>
            <p:ph type="title"/>
          </p:nvPr>
        </p:nvSpPr>
        <p:spPr/>
        <p:txBody>
          <a:bodyPr/>
          <a:lstStyle/>
          <a:p>
            <a:endParaRPr lang="id-ID"/>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err="1"/>
              <a:t>Pengkajian Keperawatan (DO dan DS)</a:t>
            </a:r>
            <a:r>
              <a:rPr lang="id-ID"/>
              <a:t/>
            </a:r>
            <a:br>
              <a:rPr lang="id-ID"/>
            </a:br>
            <a:endParaRPr lang="id-ID"/>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3496226"/>
              </p:ext>
            </p:extLst>
          </p:nvPr>
        </p:nvGraphicFramePr>
        <p:xfrm>
          <a:off x="827584" y="1268760"/>
          <a:ext cx="6984776" cy="5394960"/>
        </p:xfrm>
        <a:graphic>
          <a:graphicData uri="http://schemas.openxmlformats.org/drawingml/2006/table">
            <a:tbl>
              <a:tblPr firstRow="1" firstCol="1" bandRow="1">
                <a:tableStyleId>{5C22544A-7EE6-4342-B048-85BDC9FD1C3A}</a:tableStyleId>
              </a:tblPr>
              <a:tblGrid>
                <a:gridCol w="3442591"/>
                <a:gridCol w="3542185"/>
              </a:tblGrid>
              <a:tr h="374023">
                <a:tc>
                  <a:txBody>
                    <a:bodyPr/>
                    <a:lstStyle/>
                    <a:p>
                      <a:pPr marL="457200" algn="ctr">
                        <a:lnSpc>
                          <a:spcPct val="150000"/>
                        </a:lnSpc>
                        <a:spcAft>
                          <a:spcPct val="0"/>
                        </a:spcAft>
                      </a:pPr>
                      <a:r>
                        <a:rPr lang="en-US" sz="2000">
                          <a:effectLst/>
                        </a:rPr>
                        <a:t>Data Subjektif</a:t>
                      </a:r>
                      <a:endParaRPr lang="id-ID" sz="2000">
                        <a:effectLst/>
                        <a:latin typeface="Calibri"/>
                        <a:ea typeface="Malgun Gothic"/>
                        <a:cs typeface="Times New Roman"/>
                      </a:endParaRPr>
                    </a:p>
                  </a:txBody>
                  <a:tcPr marL="68580" marR="68580" marT="0" marB="0"/>
                </a:tc>
                <a:tc>
                  <a:txBody>
                    <a:bodyPr/>
                    <a:lstStyle/>
                    <a:p>
                      <a:pPr marL="457200" algn="ctr">
                        <a:lnSpc>
                          <a:spcPct val="150000"/>
                        </a:lnSpc>
                        <a:spcAft>
                          <a:spcPct val="0"/>
                        </a:spcAft>
                      </a:pPr>
                      <a:r>
                        <a:rPr lang="en-US" sz="2000">
                          <a:effectLst/>
                        </a:rPr>
                        <a:t>Data Objektif</a:t>
                      </a:r>
                      <a:endParaRPr lang="id-ID" sz="2000">
                        <a:effectLst/>
                        <a:latin typeface="Calibri"/>
                        <a:ea typeface="Malgun Gothic"/>
                        <a:cs typeface="Times New Roman"/>
                      </a:endParaRPr>
                    </a:p>
                  </a:txBody>
                  <a:tcPr marL="68580" marR="68580" marT="0" marB="0"/>
                </a:tc>
              </a:tr>
              <a:tr h="4488281">
                <a:tc>
                  <a:txBody>
                    <a:bodyPr/>
                    <a:lstStyle/>
                    <a:p>
                      <a:pPr marL="342900" lvl="0" indent="-342900">
                        <a:lnSpc>
                          <a:spcPct val="150000"/>
                        </a:lnSpc>
                        <a:spcAft>
                          <a:spcPct val="0"/>
                        </a:spcAft>
                        <a:buFont typeface="+mj-lt"/>
                        <a:buAutoNum type="arabicPeriod"/>
                      </a:pPr>
                      <a:r>
                        <a:rPr lang="en-US" sz="2400" err="1">
                          <a:effectLst/>
                        </a:rPr>
                        <a:t>Pasien mengatakan tidak dapat menggerakkan kaki sebelah kanan bawah.</a:t>
                      </a:r>
                      <a:endParaRPr lang="id-ID" sz="2400">
                        <a:effectLst/>
                        <a:latin typeface="Calibri"/>
                        <a:ea typeface="Malgun Gothic"/>
                        <a:cs typeface="Times New Roman"/>
                      </a:endParaRPr>
                    </a:p>
                  </a:txBody>
                  <a:tcPr marL="68580" marR="68580" marT="0" marB="0"/>
                </a:tc>
                <a:tc>
                  <a:txBody>
                    <a:bodyPr/>
                    <a:lstStyle/>
                    <a:p>
                      <a:pPr marL="342900" lvl="0" indent="-342900" algn="just">
                        <a:lnSpc>
                          <a:spcPct val="150000"/>
                        </a:lnSpc>
                        <a:spcAft>
                          <a:spcPct val="0"/>
                        </a:spcAft>
                        <a:buFont typeface="+mj-lt"/>
                        <a:buAutoNum type="arabicPeriod"/>
                      </a:pPr>
                      <a:r>
                        <a:rPr lang="en-US" sz="1800" err="1">
                          <a:effectLst/>
                        </a:rPr>
                        <a:t>Pasien tampak berbaring (bedrest) dan aktifities daily living (ADL’s) seperti mandi dan toileting keluarga.</a:t>
                      </a:r>
                      <a:endParaRPr lang="id-ID" sz="1800">
                        <a:effectLst/>
                      </a:endParaRPr>
                    </a:p>
                    <a:p>
                      <a:pPr marL="342900" lvl="0" indent="-342900" algn="just">
                        <a:lnSpc>
                          <a:spcPct val="150000"/>
                        </a:lnSpc>
                        <a:spcAft>
                          <a:spcPct val="0"/>
                        </a:spcAft>
                        <a:buFont typeface="+mj-lt"/>
                        <a:buAutoNum type="arabicPeriod"/>
                      </a:pPr>
                      <a:r>
                        <a:rPr lang="en-US" sz="1800" err="1">
                          <a:effectLst/>
                        </a:rPr>
                        <a:t>Hasil pemeriksaan tekanan intrakarnial 17 mmHg</a:t>
                      </a:r>
                      <a:endParaRPr lang="id-ID" sz="1800">
                        <a:effectLst/>
                      </a:endParaRPr>
                    </a:p>
                    <a:p>
                      <a:pPr marL="342900" lvl="0" indent="-342900" algn="just">
                        <a:lnSpc>
                          <a:spcPct val="150000"/>
                        </a:lnSpc>
                        <a:spcAft>
                          <a:spcPct val="0"/>
                        </a:spcAft>
                        <a:buFont typeface="+mj-lt"/>
                        <a:buAutoNum type="arabicPeriod"/>
                      </a:pPr>
                      <a:r>
                        <a:rPr lang="en-US" sz="1800" err="1">
                          <a:effectLst/>
                        </a:rPr>
                        <a:t>Kesadaran pasien komposmetis dengan sekor GCS E4V5M6.</a:t>
                      </a:r>
                      <a:endParaRPr lang="id-ID" sz="1800">
                        <a:effectLst/>
                      </a:endParaRPr>
                    </a:p>
                    <a:p>
                      <a:pPr marL="342900" lvl="0" indent="-342900" algn="just">
                        <a:lnSpc>
                          <a:spcPct val="150000"/>
                        </a:lnSpc>
                        <a:spcAft>
                          <a:spcPct val="0"/>
                        </a:spcAft>
                        <a:buFont typeface="+mj-lt"/>
                        <a:buAutoNum type="arabicPeriod"/>
                      </a:pPr>
                      <a:r>
                        <a:rPr lang="en-US" sz="1800" err="1">
                          <a:effectLst/>
                        </a:rPr>
                        <a:t>Pemeriksaan tanda-tanda vital : TD : 120/90 mmHg, N : 89 x/m, RR : 20 x/m, T : 37,2 ºC</a:t>
                      </a:r>
                      <a:endParaRPr lang="id-ID" sz="1800">
                        <a:effectLst/>
                      </a:endParaRPr>
                    </a:p>
                    <a:p>
                      <a:pPr marL="457200" algn="just">
                        <a:lnSpc>
                          <a:spcPct val="150000"/>
                        </a:lnSpc>
                        <a:spcAft>
                          <a:spcPct val="0"/>
                        </a:spcAft>
                      </a:pPr>
                      <a:r>
                        <a:rPr lang="en-US" sz="1800">
                          <a:effectLst/>
                        </a:rPr>
                        <a:t> </a:t>
                      </a:r>
                      <a:endParaRPr lang="id-ID" sz="1800">
                        <a:effectLst/>
                        <a:latin typeface="Calibri"/>
                        <a:ea typeface="Malgun Gothic"/>
                        <a:cs typeface="Times New Roman"/>
                      </a:endParaRPr>
                    </a:p>
                  </a:txBody>
                  <a:tcPr marL="68580" marR="68580" marT="0" marB="0"/>
                </a:tc>
              </a:tr>
            </a:tbl>
          </a:graphicData>
        </a:graphic>
      </p:graphicFrame>
    </p:spTree>
    <p:extLst>
      <p:ext uri="{BB962C8B-B14F-4D97-AF65-F5344CB8AC3E}">
        <p14:creationId xmlns:p14="http://schemas.microsoft.com/office/powerpoint/2010/main" val="14601007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a:buNone/>
            </a:pPr>
            <a:r>
              <a:rPr lang="id-ID" sz="9600" b="1" smtClean="0">
                <a:solidFill>
                  <a:srgbClr val="7030A0"/>
                </a:solidFill>
                <a:latin typeface="Brush Script MT" pitchFamily="66" charset="0"/>
              </a:rPr>
              <a:t>Terima Kasih</a:t>
            </a:r>
            <a:endParaRPr lang="id-ID" sz="9600" b="1">
              <a:solidFill>
                <a:srgbClr val="7030A0"/>
              </a:solidFill>
              <a:latin typeface="Brush Script MT" pitchFamily="66"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1143000"/>
          </a:xfrm>
        </p:spPr>
        <p:txBody>
          <a:bodyPr>
            <a:normAutofit fontScale="90000"/>
          </a:bodyPr>
          <a:lstStyle/>
          <a:p>
            <a:pPr lvl="0"/>
            <a:r>
              <a:rPr lang="en-US" err="1" smtClean="0"/>
              <a:t>Diagnosa </a:t>
            </a:r>
            <a:r>
              <a:rPr lang="en-US" err="1"/>
              <a:t>keperawatan yang muncul pada kasus</a:t>
            </a:r>
            <a:r>
              <a:rPr lang="id-ID"/>
              <a:t/>
            </a:r>
            <a:br>
              <a:rPr lang="id-ID"/>
            </a:br>
            <a:endParaRPr lang="id-ID"/>
          </a:p>
        </p:txBody>
      </p:sp>
      <p:sp>
        <p:nvSpPr>
          <p:cNvPr id="3" name="Content Placeholder 2"/>
          <p:cNvSpPr>
            <a:spLocks noGrp="1"/>
          </p:cNvSpPr>
          <p:nvPr>
            <p:ph idx="1"/>
          </p:nvPr>
        </p:nvSpPr>
        <p:spPr/>
        <p:txBody>
          <a:bodyPr>
            <a:normAutofit/>
          </a:bodyPr>
          <a:lstStyle/>
          <a:p>
            <a:pPr marL="457200" lvl="0" indent="-457200">
              <a:buFont typeface="+mj-lt"/>
              <a:buAutoNum type="alphaUcPeriod"/>
            </a:pPr>
            <a:r>
              <a:rPr lang="en-US" sz="2800" err="1"/>
              <a:t>Hambatan mobilitas fisik berhubungan dengan gangguan neuromuscular (domain fungsionl, kelas kemampuan fisik, kode diagnosis keperawatan 00085) hal.23.</a:t>
            </a:r>
            <a:endParaRPr lang="id-ID" sz="2800"/>
          </a:p>
          <a:p>
            <a:pPr marL="457200" lvl="0" indent="-457200">
              <a:buFont typeface="+mj-lt"/>
              <a:buAutoNum type="alphaUcPeriod"/>
            </a:pPr>
            <a:r>
              <a:rPr lang="en-US" sz="2800" err="1"/>
              <a:t>Penurunan kapasitas adaptif intrakarnial berhubungan dengan peningkatan tekanan intrakarnial (TIK) secara kontinu 10-15 mmHg (domain fisiologis, kelas respon neurologis, kode diagnosis keperawatan 00049) hal.372.</a:t>
            </a:r>
            <a:endParaRPr lang="id-ID" sz="2800"/>
          </a:p>
          <a:p>
            <a:pPr marL="0" indent="0">
              <a:buNone/>
            </a:pPr>
            <a:endParaRPr lang="id-ID" sz="2800"/>
          </a:p>
        </p:txBody>
      </p:sp>
    </p:spTree>
    <p:extLst>
      <p:ext uri="{BB962C8B-B14F-4D97-AF65-F5344CB8AC3E}">
        <p14:creationId xmlns:p14="http://schemas.microsoft.com/office/powerpoint/2010/main" val="32101689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pPr lvl="0"/>
            <a:r>
              <a:rPr lang="en-US" err="1"/>
              <a:t>Kriteria hasil yang ditentukan dalam waktu 3x24 jam.</a:t>
            </a:r>
            <a:r>
              <a:rPr lang="id-ID"/>
              <a:t/>
            </a:r>
            <a:br>
              <a:rPr lang="id-ID"/>
            </a:br>
            <a:endParaRPr lang="id-ID"/>
          </a:p>
        </p:txBody>
      </p:sp>
      <p:sp>
        <p:nvSpPr>
          <p:cNvPr id="3" name="Content Placeholder 2"/>
          <p:cNvSpPr>
            <a:spLocks noGrp="1"/>
          </p:cNvSpPr>
          <p:nvPr>
            <p:ph idx="1"/>
          </p:nvPr>
        </p:nvSpPr>
        <p:spPr/>
        <p:txBody>
          <a:bodyPr>
            <a:normAutofit/>
          </a:bodyPr>
          <a:lstStyle/>
          <a:p>
            <a:pPr marL="457200" lvl="0" indent="-457200">
              <a:buFont typeface="+mj-lt"/>
              <a:buAutoNum type="alphaUcPeriod"/>
            </a:pPr>
            <a:r>
              <a:rPr lang="en-US" sz="3200" err="1"/>
              <a:t>Hambatan mobilitas fisik berhubungan dengan gangguan neuromuscular (domain fungsionl, kelas kemampuan fisik, kode diagnosis keperawatan 00085) </a:t>
            </a:r>
            <a:r>
              <a:rPr lang="en-US" sz="3200" smtClean="0"/>
              <a:t>hal.23.</a:t>
            </a:r>
            <a:r>
              <a:rPr lang="id-ID" sz="3200"/>
              <a:t> </a:t>
            </a:r>
            <a:r>
              <a:rPr lang="en-US" sz="3200" err="1" smtClean="0"/>
              <a:t>Setelah </a:t>
            </a:r>
            <a:r>
              <a:rPr lang="en-US" sz="3200" err="1"/>
              <a:t>dilakukan tindakan keperawatan selama 3x24 jam diharapkan masalah hambatan mobilitas fisik berhubungan dengan gangguan neuromuscular teratasi dengan kriteria hasil </a:t>
            </a:r>
            <a:r>
              <a:rPr lang="en-US" sz="3200" smtClean="0"/>
              <a:t>:</a:t>
            </a:r>
            <a:endParaRPr lang="id-ID" sz="3200" smtClean="0"/>
          </a:p>
        </p:txBody>
      </p:sp>
    </p:spTree>
    <p:extLst>
      <p:ext uri="{BB962C8B-B14F-4D97-AF65-F5344CB8AC3E}">
        <p14:creationId xmlns:p14="http://schemas.microsoft.com/office/powerpoint/2010/main" val="36205353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6664"/>
          </a:xfrm>
        </p:spPr>
        <p:txBody>
          <a:bodyPr>
            <a:normAutofit/>
          </a:bodyPr>
          <a:lstStyle/>
          <a:p>
            <a:pPr marL="0" indent="0">
              <a:buNone/>
            </a:pPr>
            <a:r>
              <a:rPr lang="en-US" b="1" err="1"/>
              <a:t>Pergerakan (0208) hal.452:</a:t>
            </a:r>
            <a:endParaRPr lang="id-ID"/>
          </a:p>
          <a:p>
            <a:pPr lvl="0"/>
            <a:r>
              <a:rPr lang="en-US" err="1"/>
              <a:t>Gerakan sendi</a:t>
            </a:r>
            <a:endParaRPr lang="id-ID"/>
          </a:p>
          <a:p>
            <a:pPr marL="0" indent="0">
              <a:buNone/>
            </a:pPr>
            <a:r>
              <a:rPr lang="en-US" b="1" err="1"/>
              <a:t>Pergerakan Sendi (0206) hal.452:</a:t>
            </a:r>
            <a:endParaRPr lang="id-ID"/>
          </a:p>
          <a:p>
            <a:pPr lvl="0"/>
            <a:r>
              <a:rPr lang="en-US" err="1"/>
              <a:t>Pergelangan kaki (kanan)</a:t>
            </a:r>
            <a:endParaRPr lang="id-ID"/>
          </a:p>
          <a:p>
            <a:pPr lvl="0"/>
            <a:r>
              <a:rPr lang="en-US" err="1"/>
              <a:t>Lutut (kanan)</a:t>
            </a:r>
            <a:endParaRPr lang="id-ID"/>
          </a:p>
          <a:p>
            <a:pPr marL="0" indent="0">
              <a:buNone/>
            </a:pPr>
            <a:r>
              <a:rPr lang="en-US" b="1" err="1"/>
              <a:t>Pergerakan Sendi: Pasif (0207) hal.456:</a:t>
            </a:r>
            <a:endParaRPr lang="id-ID"/>
          </a:p>
          <a:p>
            <a:pPr lvl="0"/>
            <a:r>
              <a:rPr lang="en-US" err="1"/>
              <a:t>Pergelangan Kaki</a:t>
            </a:r>
            <a:endParaRPr lang="id-ID"/>
          </a:p>
          <a:p>
            <a:pPr lvl="0"/>
            <a:r>
              <a:rPr lang="en-US" err="1"/>
              <a:t>Lutut (kanan)</a:t>
            </a:r>
            <a:endParaRPr lang="id-ID"/>
          </a:p>
          <a:p>
            <a:pPr marL="0" indent="0">
              <a:buNone/>
            </a:pPr>
            <a:r>
              <a:rPr lang="en-US" b="1" err="1"/>
              <a:t>Partisipasi Dalam Latihan (1633) hal.328:</a:t>
            </a:r>
            <a:endParaRPr lang="id-ID"/>
          </a:p>
          <a:p>
            <a:pPr lvl="0"/>
            <a:r>
              <a:rPr lang="en-US" err="1"/>
              <a:t>Patuh dalam program latihan</a:t>
            </a:r>
            <a:endParaRPr lang="id-ID"/>
          </a:p>
          <a:p>
            <a:r>
              <a:rPr lang="en-US" b="1" err="1"/>
              <a:t>Reaksi Terhadap Sisi yang Terkena Dampak (0918) hal.508:</a:t>
            </a:r>
            <a:endParaRPr lang="id-ID"/>
          </a:p>
          <a:p>
            <a:r>
              <a:rPr lang="en-US" err="1"/>
              <a:t>Mengakui sisi yang terkena dampak sebagai bagian dari diri yang utuh</a:t>
            </a:r>
            <a:endParaRPr lang="id-ID"/>
          </a:p>
        </p:txBody>
      </p:sp>
    </p:spTree>
    <p:extLst>
      <p:ext uri="{BB962C8B-B14F-4D97-AF65-F5344CB8AC3E}">
        <p14:creationId xmlns:p14="http://schemas.microsoft.com/office/powerpoint/2010/main" val="325961067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noAutofit/>
          </a:bodyPr>
          <a:lstStyle/>
          <a:p>
            <a:pPr marL="0" lvl="0" indent="0">
              <a:buNone/>
            </a:pPr>
            <a:endParaRPr lang="id-ID" sz="2800" smtClean="0"/>
          </a:p>
          <a:p>
            <a:pPr marL="363538" lvl="0" indent="-363538">
              <a:buNone/>
            </a:pPr>
            <a:r>
              <a:rPr lang="id-ID" sz="2800" smtClean="0"/>
              <a:t>B. </a:t>
            </a:r>
            <a:r>
              <a:rPr lang="en-US" sz="2800" err="1" smtClean="0"/>
              <a:t>Penurunan </a:t>
            </a:r>
            <a:r>
              <a:rPr lang="en-US" sz="2800" err="1"/>
              <a:t>kapasitas adaptif intrakarnial </a:t>
            </a:r>
            <a:r>
              <a:rPr lang="en-US" sz="2800" err="1" smtClean="0"/>
              <a:t>berhubungan dengan </a:t>
            </a:r>
            <a:r>
              <a:rPr lang="en-US" sz="2800" err="1"/>
              <a:t>peningkatan tekanan </a:t>
            </a:r>
            <a:r>
              <a:rPr lang="en-US" sz="2800" err="1" smtClean="0"/>
              <a:t>intrakarnial </a:t>
            </a:r>
            <a:r>
              <a:rPr lang="en-US" sz="2800"/>
              <a:t>(TIK) secara kontinu 10-15 mmHg (domain fisiologis, kelas respon neurologis, kode diagnosis keperawatan 00049) </a:t>
            </a:r>
            <a:r>
              <a:rPr lang="en-US" sz="2800" smtClean="0"/>
              <a:t>hal.372.</a:t>
            </a:r>
            <a:endParaRPr lang="id-ID" sz="2800" smtClean="0"/>
          </a:p>
          <a:p>
            <a:pPr marL="363538" lvl="0" indent="0">
              <a:buNone/>
            </a:pPr>
            <a:r>
              <a:rPr lang="en-US" sz="2800" err="1" smtClean="0"/>
              <a:t>Setelah </a:t>
            </a:r>
            <a:r>
              <a:rPr lang="en-US" sz="2800" err="1"/>
              <a:t>dilakukan tindakan keperawatan selama 3x24 jam diharapkan Penurunan kapasitas adaptif intrakarnial berhubungan dengan peningkatan tekanan intrakarnial (TIK) secara kontinu 10-15 mmHg teratasi dengan kriteria </a:t>
            </a:r>
            <a:r>
              <a:rPr lang="en-US" sz="2800" err="1" smtClean="0"/>
              <a:t>hasil</a:t>
            </a:r>
            <a:r>
              <a:rPr lang="id-ID" sz="2800" smtClean="0"/>
              <a:t> </a:t>
            </a:r>
            <a:r>
              <a:rPr lang="en-US" sz="2800" smtClean="0"/>
              <a:t>:</a:t>
            </a:r>
            <a:endParaRPr lang="id-ID" sz="2800"/>
          </a:p>
          <a:p>
            <a:pPr marL="0" indent="0">
              <a:buNone/>
            </a:pPr>
            <a:endParaRPr lang="id-ID" sz="2800"/>
          </a:p>
        </p:txBody>
      </p:sp>
    </p:spTree>
    <p:extLst>
      <p:ext uri="{BB962C8B-B14F-4D97-AF65-F5344CB8AC3E}">
        <p14:creationId xmlns:p14="http://schemas.microsoft.com/office/powerpoint/2010/main" val="41988044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04656"/>
          </a:xfrm>
        </p:spPr>
        <p:txBody>
          <a:bodyPr/>
          <a:lstStyle/>
          <a:p>
            <a:pPr marL="0" indent="0">
              <a:buNone/>
            </a:pPr>
            <a:r>
              <a:rPr lang="en-US" b="1"/>
              <a:t>Status neurologi (0909) hal.545</a:t>
            </a:r>
            <a:endParaRPr lang="id-ID"/>
          </a:p>
          <a:p>
            <a:pPr lvl="0"/>
            <a:r>
              <a:rPr lang="en-US" err="1"/>
              <a:t>tekanan intrakarnial</a:t>
            </a:r>
            <a:endParaRPr lang="id-ID"/>
          </a:p>
          <a:p>
            <a:pPr marL="0" indent="0">
              <a:buNone/>
            </a:pPr>
            <a:r>
              <a:rPr lang="en-US" b="1" err="1"/>
              <a:t>Perfusi jaringan: serebral (0406) hal.451:</a:t>
            </a:r>
            <a:endParaRPr lang="id-ID"/>
          </a:p>
          <a:p>
            <a:pPr lvl="0"/>
            <a:r>
              <a:rPr lang="en-US" err="1"/>
              <a:t>Tekanan intrakarnial</a:t>
            </a:r>
            <a:endParaRPr lang="id-ID"/>
          </a:p>
          <a:p>
            <a:pPr marL="0" indent="0">
              <a:buNone/>
            </a:pPr>
            <a:r>
              <a:rPr lang="en-US" b="1"/>
              <a:t>Status neurologi: pusat kontrol motorik (0911) hal.549:</a:t>
            </a:r>
            <a:endParaRPr lang="id-ID"/>
          </a:p>
          <a:p>
            <a:pPr lvl="0"/>
            <a:r>
              <a:rPr lang="en-US" err="1"/>
              <a:t>Keseimbangan</a:t>
            </a:r>
            <a:endParaRPr lang="id-ID"/>
          </a:p>
          <a:p>
            <a:pPr lvl="0"/>
            <a:r>
              <a:rPr lang="en-US" err="1"/>
              <a:t>Pemeliharaan postur</a:t>
            </a:r>
            <a:endParaRPr lang="id-ID"/>
          </a:p>
          <a:p>
            <a:pPr lvl="0"/>
            <a:r>
              <a:rPr lang="en-US" err="1"/>
              <a:t>Refleks Babinski</a:t>
            </a:r>
            <a:endParaRPr lang="id-ID"/>
          </a:p>
          <a:p>
            <a:pPr lvl="0"/>
            <a:r>
              <a:rPr lang="en-US" err="1"/>
              <a:t>Refleks tendon dalam</a:t>
            </a:r>
            <a:endParaRPr lang="id-ID"/>
          </a:p>
          <a:p>
            <a:pPr marL="0" indent="0">
              <a:buNone/>
            </a:pPr>
            <a:r>
              <a:rPr lang="en-US" b="1"/>
              <a:t>Status neurologi: sensori tulang punggung/fungsi motorik (0914) hal.551:</a:t>
            </a:r>
            <a:endParaRPr lang="id-ID"/>
          </a:p>
          <a:p>
            <a:pPr lvl="0"/>
            <a:r>
              <a:rPr lang="en-US" err="1"/>
              <a:t>Sensasi kulit tubuh lebih bawah</a:t>
            </a:r>
            <a:endParaRPr lang="id-ID"/>
          </a:p>
          <a:p>
            <a:pPr lvl="0"/>
            <a:r>
              <a:rPr lang="en-US" err="1"/>
              <a:t>Kekuatan tubuh bagian bawah</a:t>
            </a:r>
            <a:endParaRPr lang="id-ID"/>
          </a:p>
          <a:p>
            <a:pPr marL="0" indent="0">
              <a:buNone/>
            </a:pPr>
            <a:endParaRPr lang="id-ID"/>
          </a:p>
        </p:txBody>
      </p:sp>
    </p:spTree>
    <p:extLst>
      <p:ext uri="{BB962C8B-B14F-4D97-AF65-F5344CB8AC3E}">
        <p14:creationId xmlns:p14="http://schemas.microsoft.com/office/powerpoint/2010/main" val="328910887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7.0.20"/>
  <p:tag name="AS_OS" val="Microsoft Windows NT 10.0.20348.0"/>
  <p:tag name="AS_RELEASE_DATE" val="2024.03.14"/>
  <p:tag name="AS_TITLE" val="Aspose.Slides for .NET6"/>
  <p:tag name="AS_VERSION" val="2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atch">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Median">
      <a:majorFont>
        <a:latin typeface="Tw Cen MT"/>
        <a:ea typeface="Tw Cen MT"/>
        <a:cs typeface="Arial"/>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Tw Cen MT"/>
        <a:cs typeface="Arial"/>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3.xml><?xml version="1.0" encoding="utf-8"?>
<a:theme xmlns:a="http://schemas.openxmlformats.org/drawingml/2006/main" name="Thatch">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Median">
      <a:majorFont>
        <a:latin typeface="Tw Cen MT"/>
        <a:ea typeface="Tw Cen MT"/>
        <a:cs typeface="Arial"/>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Tw Cen MT"/>
        <a:cs typeface="Arial"/>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2001</Words>
  <Application>Microsoft Office PowerPoint</Application>
  <PresentationFormat>On-screen Show (4:3)</PresentationFormat>
  <Paragraphs>295</Paragraphs>
  <Slides>40</Slides>
  <Notes>0</Notes>
  <HiddenSlides>0</HiddenSlides>
  <MMClips>0</MMClips>
  <ScaleCrop>false</ScaleCrop>
  <HeadingPairs>
    <vt:vector size="4" baseType="variant">
      <vt:variant>
        <vt:lpstr>Theme</vt:lpstr>
      </vt:variant>
      <vt:variant>
        <vt:i4>7</vt:i4>
      </vt:variant>
      <vt:variant>
        <vt:lpstr>Slide Titles</vt:lpstr>
      </vt:variant>
      <vt:variant>
        <vt:i4>40</vt:i4>
      </vt:variant>
    </vt:vector>
  </HeadingPairs>
  <TitlesOfParts>
    <vt:vector size="47" baseType="lpstr">
      <vt:lpstr>Office Theme</vt:lpstr>
      <vt:lpstr>Thatch</vt:lpstr>
      <vt:lpstr>Thatch</vt:lpstr>
      <vt:lpstr>Office Theme</vt:lpstr>
      <vt:lpstr>Office Theme</vt:lpstr>
      <vt:lpstr>Office Theme</vt:lpstr>
      <vt:lpstr>Office Theme</vt:lpstr>
      <vt:lpstr>ASUHAN KEPERAWATAN PADA PASIEN DENGAN  STROKE NON HEMORRAGIC (SNH) </vt:lpstr>
      <vt:lpstr>PENGERTIAN</vt:lpstr>
      <vt:lpstr>TANDA DAN GEJALA</vt:lpstr>
      <vt:lpstr>Pengkajian Keperawatan (DO dan DS) </vt:lpstr>
      <vt:lpstr>Diagnosa keperawatan yang muncul pada kasus </vt:lpstr>
      <vt:lpstr>Kriteria hasil yang ditentukan dalam waktu 3x24 jam. </vt:lpstr>
      <vt:lpstr>PowerPoint Presentation</vt:lpstr>
      <vt:lpstr>PowerPoint Presentation</vt:lpstr>
      <vt:lpstr>PowerPoint Presentation</vt:lpstr>
      <vt:lpstr>Intervensi keperawatan yang direncanakan pada kasus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Kasus Seorang pasien bernama Ny W ( 40 tahun), dirawat dibangsal dahlia di RS putri sejak tanggal 2 oktober 2016. pasien mengalami kecelakaan lalu lintas pada tanggal 1 oktober 2016 dan didiagnosa dokter mengalami cedera kepala sedang. Kesadaran pasien compos Mentis dengan score GCS E3V4M5. Tampak luka lecet di area muka, extrimitas atas dan bawah. Saat perawat melakukan pemeriksaan tanda vital diperoleh hasil : TD 110/70 mmHg, N 96x/menit, RR 28x/menit dan T 37◦ C. Pasien tampak sesak nafas. Hasil pemeriksaan tekanan intracranial 12 mmHg. </vt:lpstr>
      <vt:lpstr>PowerPoint Presentation</vt:lpstr>
      <vt:lpstr>Diagnosa Keperawatan</vt:lpstr>
      <vt:lpstr>PowerPoint Presentation</vt:lpstr>
      <vt:lpstr>PowerPoint Presentation</vt:lpstr>
      <vt:lpstr>PowerPoint Presentation</vt:lpstr>
      <vt:lpstr>PowerPoint Presentation</vt:lpstr>
      <vt:lpstr>Kelompok 2</vt:lpstr>
      <vt:lpstr>Meningitis </vt:lpstr>
      <vt:lpstr>Pengertian </vt:lpstr>
      <vt:lpstr>Tanda dan Gejala</vt:lpstr>
      <vt:lpstr>KASUS</vt:lpstr>
      <vt:lpstr>Pengkajian</vt:lpstr>
      <vt:lpstr>PowerPoint Presentation</vt:lpstr>
      <vt:lpstr>Diagnosa Keperawatan</vt:lpstr>
      <vt:lpstr>(NOC) Hasil</vt:lpstr>
      <vt:lpstr>PowerPoint Presentation</vt:lpstr>
      <vt:lpstr>NIC (Intervensi)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KEPERAWATAN PADA PASIEN DENGAN  STROKE NON HEMORRAGIC (SNH) </dc:title>
  <dc:creator>Ns Linda ^_^</dc:creator>
  <cp:lastModifiedBy>linda</cp:lastModifiedBy>
  <cp:revision>2</cp:revision>
  <cp:lastPrinted>2024-09-01T23:33:57Z</cp:lastPrinted>
  <dcterms:created xsi:type="dcterms:W3CDTF">2024-09-02T06:33:57Z</dcterms:created>
  <dcterms:modified xsi:type="dcterms:W3CDTF">2024-09-01T21:09:21Z</dcterms:modified>
</cp:coreProperties>
</file>