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9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61" r:id="rId10"/>
    <p:sldId id="262" r:id="rId11"/>
    <p:sldId id="263" r:id="rId12"/>
    <p:sldId id="266" r:id="rId13"/>
    <p:sldId id="264" r:id="rId14"/>
    <p:sldId id="291" r:id="rId15"/>
    <p:sldId id="265" r:id="rId16"/>
    <p:sldId id="267" r:id="rId17"/>
    <p:sldId id="268" r:id="rId18"/>
    <p:sldId id="269" r:id="rId19"/>
    <p:sldId id="270" r:id="rId20"/>
    <p:sldId id="272" r:id="rId21"/>
    <p:sldId id="271" r:id="rId22"/>
    <p:sldId id="273" r:id="rId23"/>
    <p:sldId id="274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75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40"/>
  </p:normalViewPr>
  <p:slideViewPr>
    <p:cSldViewPr>
      <p:cViewPr varScale="1">
        <p:scale>
          <a:sx n="97" d="100"/>
          <a:sy n="97" d="100"/>
        </p:scale>
        <p:origin x="183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E7788-77FC-4415-998E-DB51979654A2}" type="datetimeFigureOut">
              <a:rPr lang="id-ID" smtClean="0"/>
              <a:t>09/02/24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ACB15-537F-4FDA-8D44-6DE461C82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888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Menurut W. Stanton, pemasaran adalah suatu sistem keseluruhan</a:t>
            </a:r>
            <a:r>
              <a:rPr lang="id-ID" baseline="0" dirty="0"/>
              <a:t> dari kegiatan-kegiatan bisnis yang ditujukan untuk merencanakan, menentukan harga, mempromosikan, dan mendistribusikan barang dan jasa yang memuaskan kebutuhan baik kepada pembeli maupun pembeli potensial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ACB15-537F-4FDA-8D44-6DE461C82C04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587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Perusahaan</a:t>
            </a:r>
            <a:r>
              <a:rPr lang="id-ID" baseline="0" dirty="0"/>
              <a:t> yang berorientasi pemasaran biasanya bagian pemasaran mengkoordinir tugas-tugas pada bagian lain dalam perusahaan baik formal maupun informal . Hal ini semakin menunjukkan semakin pentingnya bagian pemasaran bagi perusahaan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ACB15-537F-4FDA-8D44-6DE461C82C04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978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Di</a:t>
            </a:r>
            <a:r>
              <a:rPr lang="id-ID" baseline="0" dirty="0"/>
              <a:t> era disruption semua serba self service dan lebih efisien. </a:t>
            </a:r>
            <a:r>
              <a:rPr lang="id-ID" baseline="0"/>
              <a:t>Dunia baru tanpa perantara telah lahir dan sering kali tak terlihat menghancurkan yang lama. 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ACB15-537F-4FDA-8D44-6DE461C82C04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476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ACB15-537F-4FDA-8D44-6DE461C82C04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89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ACB15-537F-4FDA-8D44-6DE461C82C04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6365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2. Dengan adanya laba atau keuantungan perusahaan dapat utmbuh dan berkembang</a:t>
            </a:r>
            <a:r>
              <a:rPr lang="id-ID" baseline="0" dirty="0"/>
              <a:t> , dapat menggunakan kemampuan yang lebih besar , dapat memberikan tingkat kepuasan yang lebih besar pada konsumen. Tujuan lain : memberikan ketentraman kepada karyawan , membantu masyarakat, dan memberikan perlindungan serta kepuasan kepada segmen pasar yang dituju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ACB15-537F-4FDA-8D44-6DE461C82C04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484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Perusahaan yang memproduksi mobil pada dasarnya menghasilkan alat transportasi , sedangkan alat transportasi dapat dibuat dalam berbagai macam model dan ukuran </a:t>
            </a:r>
          </a:p>
          <a:p>
            <a:r>
              <a:rPr lang="id-ID" dirty="0"/>
              <a:t>Perusahaan yang memproduksi mobil akan menawarkan produknya kepada pembeli yang membutuhkan alat transportasi roda empat dan mempunyai daya beli untuk mobil.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ACB15-537F-4FDA-8D44-6DE461C82C04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59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Terjalin adanya komunikasi dengan pasar </a:t>
            </a:r>
          </a:p>
          <a:p>
            <a:r>
              <a:rPr lang="id-ID" dirty="0"/>
              <a:t>Dan terjadi</a:t>
            </a:r>
            <a:r>
              <a:rPr lang="id-ID" baseline="0" dirty="0"/>
              <a:t> adanya umpan bali dari pasar terhadap informasi pasar </a:t>
            </a:r>
          </a:p>
          <a:p>
            <a:r>
              <a:rPr lang="id-ID" baseline="0" dirty="0"/>
              <a:t>Jelaskan faktor-faktor yang mempengaruhi pemasaran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ACB15-537F-4FDA-8D44-6DE461C82C04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723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C42-6E6B-455C-ACB6-D30C2F407186}" type="datetimeFigureOut">
              <a:rPr lang="id-ID" smtClean="0"/>
              <a:t>09/02/24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E25F-A042-45D4-BF29-7C0C1BF74E8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500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C42-6E6B-455C-ACB6-D30C2F407186}" type="datetimeFigureOut">
              <a:rPr lang="id-ID" smtClean="0"/>
              <a:t>09/02/24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E25F-A042-45D4-BF29-7C0C1BF74E8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070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C42-6E6B-455C-ACB6-D30C2F407186}" type="datetimeFigureOut">
              <a:rPr lang="id-ID" smtClean="0"/>
              <a:t>09/02/24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E25F-A042-45D4-BF29-7C0C1BF74E8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155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C42-6E6B-455C-ACB6-D30C2F407186}" type="datetimeFigureOut">
              <a:rPr lang="id-ID" smtClean="0"/>
              <a:t>09/02/24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E25F-A042-45D4-BF29-7C0C1BF74E8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50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C42-6E6B-455C-ACB6-D30C2F407186}" type="datetimeFigureOut">
              <a:rPr lang="id-ID" smtClean="0"/>
              <a:t>09/02/24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E25F-A042-45D4-BF29-7C0C1BF74E8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137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C42-6E6B-455C-ACB6-D30C2F407186}" type="datetimeFigureOut">
              <a:rPr lang="id-ID" smtClean="0"/>
              <a:t>09/02/24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E25F-A042-45D4-BF29-7C0C1BF74E8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603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C42-6E6B-455C-ACB6-D30C2F407186}" type="datetimeFigureOut">
              <a:rPr lang="id-ID" smtClean="0"/>
              <a:t>09/02/24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E25F-A042-45D4-BF29-7C0C1BF74E8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217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C42-6E6B-455C-ACB6-D30C2F407186}" type="datetimeFigureOut">
              <a:rPr lang="id-ID" smtClean="0"/>
              <a:t>09/02/24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E25F-A042-45D4-BF29-7C0C1BF74E8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82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C42-6E6B-455C-ACB6-D30C2F407186}" type="datetimeFigureOut">
              <a:rPr lang="id-ID" smtClean="0"/>
              <a:t>09/02/24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E25F-A042-45D4-BF29-7C0C1BF74E8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704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C42-6E6B-455C-ACB6-D30C2F407186}" type="datetimeFigureOut">
              <a:rPr lang="id-ID" smtClean="0"/>
              <a:t>09/02/24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E25F-A042-45D4-BF29-7C0C1BF74E8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649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C42-6E6B-455C-ACB6-D30C2F407186}" type="datetimeFigureOut">
              <a:rPr lang="id-ID" smtClean="0"/>
              <a:t>09/02/24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E25F-A042-45D4-BF29-7C0C1BF74E8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364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14C42-6E6B-455C-ACB6-D30C2F407186}" type="datetimeFigureOut">
              <a:rPr lang="id-ID" smtClean="0"/>
              <a:t>09/02/24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E25F-A042-45D4-BF29-7C0C1BF74E8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4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5005058" y="4083590"/>
            <a:ext cx="3707699" cy="1782548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277"/>
                </a:lnSpc>
              </a:pPr>
              <a:endParaRPr sz="9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6573923" y="4363577"/>
            <a:ext cx="2317851" cy="2377790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6" name="AutoShape 6"/>
          <p:cNvSpPr/>
          <p:nvPr/>
        </p:nvSpPr>
        <p:spPr>
          <a:xfrm flipV="1">
            <a:off x="6732240" y="4538308"/>
            <a:ext cx="2207969" cy="220305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7" name="AutoShape 7"/>
          <p:cNvSpPr/>
          <p:nvPr/>
        </p:nvSpPr>
        <p:spPr>
          <a:xfrm flipV="1">
            <a:off x="7065772" y="5013176"/>
            <a:ext cx="1826002" cy="184482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8" name="TextBox 8"/>
          <p:cNvSpPr txBox="1"/>
          <p:nvPr/>
        </p:nvSpPr>
        <p:spPr>
          <a:xfrm>
            <a:off x="1743189" y="2732088"/>
            <a:ext cx="5657624" cy="129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>
                <a:solidFill>
                  <a:srgbClr val="227C9D"/>
                </a:solidFill>
                <a:latin typeface="Kollektif Bold"/>
              </a:rPr>
              <a:t>KONSEP DASAR PEMASARAN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72699" y="4262026"/>
            <a:ext cx="3598603" cy="260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5"/>
              </a:lnSpc>
            </a:pPr>
            <a:r>
              <a:rPr lang="en-US" sz="1850" dirty="0">
                <a:solidFill>
                  <a:srgbClr val="545454"/>
                </a:solidFill>
                <a:latin typeface="DM Sans"/>
              </a:rPr>
              <a:t>Etik </a:t>
            </a:r>
            <a:r>
              <a:rPr lang="en-US" sz="1850" dirty="0" err="1">
                <a:solidFill>
                  <a:srgbClr val="545454"/>
                </a:solidFill>
                <a:latin typeface="DM Sans"/>
              </a:rPr>
              <a:t>Pratiwi,S.Kep,Ns,M.Kep</a:t>
            </a:r>
            <a:r>
              <a:rPr lang="en-US" sz="1850" dirty="0">
                <a:solidFill>
                  <a:srgbClr val="545454"/>
                </a:solidFill>
                <a:latin typeface="DM Sans"/>
              </a:rPr>
              <a:t> 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4763" y="4036428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1" name="Freeform 11"/>
          <p:cNvSpPr/>
          <p:nvPr/>
        </p:nvSpPr>
        <p:spPr>
          <a:xfrm>
            <a:off x="541905" y="4050715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2" name="Freeform 12"/>
          <p:cNvSpPr/>
          <p:nvPr/>
        </p:nvSpPr>
        <p:spPr>
          <a:xfrm>
            <a:off x="0" y="4592620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3" name="Freeform 13"/>
          <p:cNvSpPr/>
          <p:nvPr/>
        </p:nvSpPr>
        <p:spPr>
          <a:xfrm rot="-10800000">
            <a:off x="0" y="5134524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4" name="Freeform 14"/>
          <p:cNvSpPr/>
          <p:nvPr/>
        </p:nvSpPr>
        <p:spPr>
          <a:xfrm rot="-5400000">
            <a:off x="541905" y="5134524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5" name="Freeform 15"/>
          <p:cNvSpPr/>
          <p:nvPr/>
        </p:nvSpPr>
        <p:spPr>
          <a:xfrm rot="-10800000">
            <a:off x="541905" y="5669111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6" name="Freeform 16"/>
          <p:cNvSpPr/>
          <p:nvPr/>
        </p:nvSpPr>
        <p:spPr>
          <a:xfrm rot="-10800000">
            <a:off x="1660875" y="5148812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7" name="Freeform 17"/>
          <p:cNvSpPr/>
          <p:nvPr/>
        </p:nvSpPr>
        <p:spPr>
          <a:xfrm>
            <a:off x="1660875" y="4606907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8" name="Freeform 18"/>
          <p:cNvSpPr/>
          <p:nvPr/>
        </p:nvSpPr>
        <p:spPr>
          <a:xfrm rot="5400000">
            <a:off x="2202780" y="5148812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9" name="Freeform 19"/>
          <p:cNvSpPr/>
          <p:nvPr/>
        </p:nvSpPr>
        <p:spPr>
          <a:xfrm>
            <a:off x="1118971" y="5690716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0" name="Freeform 20"/>
          <p:cNvSpPr/>
          <p:nvPr/>
        </p:nvSpPr>
        <p:spPr>
          <a:xfrm>
            <a:off x="1660875" y="5690716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1" name="Freeform 21"/>
          <p:cNvSpPr/>
          <p:nvPr/>
        </p:nvSpPr>
        <p:spPr>
          <a:xfrm rot="5400000">
            <a:off x="0" y="5676429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2" name="Freeform 22"/>
          <p:cNvSpPr/>
          <p:nvPr/>
        </p:nvSpPr>
        <p:spPr>
          <a:xfrm rot="-5400000">
            <a:off x="7065772" y="260574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3" name="Freeform 23"/>
          <p:cNvSpPr/>
          <p:nvPr/>
        </p:nvSpPr>
        <p:spPr>
          <a:xfrm rot="-5400000">
            <a:off x="7409544" y="789105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4" name="Freeform 24"/>
          <p:cNvSpPr/>
          <p:nvPr/>
        </p:nvSpPr>
        <p:spPr>
          <a:xfrm flipH="1" flipV="1">
            <a:off x="7865481" y="315346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5" name="Freeform 25"/>
          <p:cNvSpPr/>
          <p:nvPr/>
        </p:nvSpPr>
        <p:spPr>
          <a:xfrm rot="-5400000">
            <a:off x="6858908" y="1399155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6" name="Freeform 26"/>
          <p:cNvSpPr/>
          <p:nvPr/>
        </p:nvSpPr>
        <p:spPr>
          <a:xfrm rot="-5400000">
            <a:off x="7409544" y="1385361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7" name="Freeform 27"/>
          <p:cNvSpPr/>
          <p:nvPr/>
        </p:nvSpPr>
        <p:spPr>
          <a:xfrm>
            <a:off x="7882227" y="1843822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8" name="Freeform 28"/>
          <p:cNvSpPr/>
          <p:nvPr/>
        </p:nvSpPr>
        <p:spPr>
          <a:xfrm rot="5400000">
            <a:off x="8407983" y="1297845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9" name="Freeform 29"/>
          <p:cNvSpPr/>
          <p:nvPr/>
        </p:nvSpPr>
        <p:spPr>
          <a:xfrm rot="5400000" flipH="1" flipV="1">
            <a:off x="8432863" y="1843822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0" name="Freeform 30"/>
          <p:cNvSpPr/>
          <p:nvPr/>
        </p:nvSpPr>
        <p:spPr>
          <a:xfrm flipH="1" flipV="1">
            <a:off x="7735311" y="3073993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1" name="Freeform 31"/>
          <p:cNvSpPr/>
          <p:nvPr/>
        </p:nvSpPr>
        <p:spPr>
          <a:xfrm rot="5400000" flipH="1" flipV="1">
            <a:off x="8277216" y="3073993"/>
            <a:ext cx="541905" cy="541905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8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8" y="0"/>
                </a:lnTo>
                <a:lnTo>
                  <a:pt x="1083808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grpSp>
        <p:nvGrpSpPr>
          <p:cNvPr id="32" name="Group 32"/>
          <p:cNvGrpSpPr/>
          <p:nvPr/>
        </p:nvGrpSpPr>
        <p:grpSpPr>
          <a:xfrm rot="2700000">
            <a:off x="964652" y="523149"/>
            <a:ext cx="3204964" cy="1447310"/>
            <a:chOff x="0" y="0"/>
            <a:chExt cx="660400" cy="3175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277"/>
                </a:lnSpc>
              </a:pPr>
              <a:endParaRPr sz="900"/>
            </a:p>
          </p:txBody>
        </p:sp>
      </p:grpSp>
      <p:sp>
        <p:nvSpPr>
          <p:cNvPr id="35" name="AutoShape 35"/>
          <p:cNvSpPr/>
          <p:nvPr/>
        </p:nvSpPr>
        <p:spPr>
          <a:xfrm>
            <a:off x="810366" y="691737"/>
            <a:ext cx="2240616" cy="2306547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36" name="AutoShape 36"/>
          <p:cNvSpPr/>
          <p:nvPr/>
        </p:nvSpPr>
        <p:spPr>
          <a:xfrm>
            <a:off x="719868" y="802479"/>
            <a:ext cx="2376865" cy="238217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37" name="AutoShape 37"/>
          <p:cNvSpPr/>
          <p:nvPr/>
        </p:nvSpPr>
        <p:spPr>
          <a:xfrm>
            <a:off x="724184" y="971589"/>
            <a:ext cx="2118802" cy="214014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39" name="AutoShape 39"/>
          <p:cNvSpPr/>
          <p:nvPr/>
        </p:nvSpPr>
        <p:spPr>
          <a:xfrm>
            <a:off x="385269" y="844031"/>
            <a:ext cx="2173837" cy="2173837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41" name="AutoShape 41"/>
          <p:cNvSpPr/>
          <p:nvPr/>
        </p:nvSpPr>
        <p:spPr>
          <a:xfrm>
            <a:off x="335865" y="1136171"/>
            <a:ext cx="1688743" cy="168002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42" name="AutoShape 42"/>
          <p:cNvSpPr/>
          <p:nvPr/>
        </p:nvSpPr>
        <p:spPr>
          <a:xfrm>
            <a:off x="325243" y="1422337"/>
            <a:ext cx="1314299" cy="133598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Hal-Hal yang diperhatikan Dalam Pemasaran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id-ID" dirty="0"/>
              <a:t>Menentukan kebutuhan pokok dari pembeli yang akan dilayani dan dipenuhi</a:t>
            </a:r>
          </a:p>
          <a:p>
            <a:pPr marL="514350" indent="-514350">
              <a:buAutoNum type="arabicPeriod"/>
            </a:pPr>
            <a:r>
              <a:rPr lang="id-ID" dirty="0"/>
              <a:t>Memilih kelompok pembeli tertentu sebagai sasaran dalam penjualannya</a:t>
            </a:r>
          </a:p>
          <a:p>
            <a:pPr marL="514350" indent="-514350">
              <a:buAutoNum type="arabicPeriod"/>
            </a:pPr>
            <a:r>
              <a:rPr lang="id-ID" dirty="0"/>
              <a:t>Menentukan produk dan program pemasarannya</a:t>
            </a:r>
          </a:p>
          <a:p>
            <a:pPr marL="514350" indent="-514350">
              <a:buAutoNum type="arabicPeriod"/>
            </a:pPr>
            <a:r>
              <a:rPr lang="id-ID" dirty="0"/>
              <a:t>Mengadakan penelitian pada konsumen , untuk mengukur , menilai, dan menafsirkan keinginan, sikap , serta tingkah laku mereka </a:t>
            </a:r>
          </a:p>
        </p:txBody>
      </p:sp>
    </p:spTree>
    <p:extLst>
      <p:ext uri="{BB962C8B-B14F-4D97-AF65-F5344CB8AC3E}">
        <p14:creationId xmlns:p14="http://schemas.microsoft.com/office/powerpoint/2010/main" val="246646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Sistem Pemasaran Sederhana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1"/>
            <a:ext cx="2376264" cy="34849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Organisasi Perusahaan </a:t>
            </a:r>
          </a:p>
        </p:txBody>
      </p:sp>
      <p:pic>
        <p:nvPicPr>
          <p:cNvPr id="1026" name="Picture 2" descr="D:\Kewirausahaan\perusaha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8" y="1772816"/>
            <a:ext cx="199256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20716" y="1506732"/>
            <a:ext cx="2583731" cy="34849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id-ID" dirty="0"/>
          </a:p>
          <a:p>
            <a:pPr marL="0" indent="0">
              <a:buFont typeface="Arial" pitchFamily="34" charset="0"/>
              <a:buNone/>
            </a:pPr>
            <a:endParaRPr lang="id-ID" dirty="0"/>
          </a:p>
          <a:p>
            <a:pPr marL="0" indent="0">
              <a:buFont typeface="Arial" pitchFamily="34" charset="0"/>
              <a:buNone/>
            </a:pPr>
            <a:endParaRPr lang="id-ID" dirty="0"/>
          </a:p>
          <a:p>
            <a:pPr marL="0" indent="0">
              <a:buFont typeface="Arial" pitchFamily="34" charset="0"/>
              <a:buNone/>
            </a:pPr>
            <a:endParaRPr lang="id-ID" dirty="0"/>
          </a:p>
          <a:p>
            <a:pPr marL="0" indent="0">
              <a:buFont typeface="Arial" pitchFamily="34" charset="0"/>
              <a:buNone/>
            </a:pPr>
            <a:r>
              <a:rPr lang="id-ID" dirty="0"/>
              <a:t>Pasar Yang dituju</a:t>
            </a:r>
          </a:p>
        </p:txBody>
      </p:sp>
      <p:pic>
        <p:nvPicPr>
          <p:cNvPr id="1027" name="Picture 3" descr="D:\Kewirausahaan\pas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17" y="17051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3563888" y="1705142"/>
            <a:ext cx="2016224" cy="10081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Barang dan Jasa </a:t>
            </a:r>
          </a:p>
        </p:txBody>
      </p:sp>
      <p:sp>
        <p:nvSpPr>
          <p:cNvPr id="6" name="Left Arrow 5"/>
          <p:cNvSpPr/>
          <p:nvPr/>
        </p:nvSpPr>
        <p:spPr>
          <a:xfrm>
            <a:off x="3347864" y="3249224"/>
            <a:ext cx="1944216" cy="11649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Pembayaran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47864" y="5301208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75856" y="5949280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62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Manajemen Pemasaran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Kegiatan pemasaran merupakan ujung tombak bagi  kegiatan sebuah perusahaan 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Tugas seorang manajer pemasaran dimulai sebelum proses produksi berlangsung dan </a:t>
            </a:r>
            <a:r>
              <a:rPr lang="id-ID" b="1" dirty="0">
                <a:solidFill>
                  <a:srgbClr val="FF0000"/>
                </a:solidFill>
              </a:rPr>
              <a:t>tidak pernah berhenti </a:t>
            </a:r>
            <a:r>
              <a:rPr lang="id-ID" dirty="0"/>
              <a:t>sampai sebuah produk terjual kepada konsumen 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5461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Manajemen Pemasaran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d-ID" dirty="0"/>
              <a:t>Tugas seorang manajer pemasaran :</a:t>
            </a:r>
          </a:p>
          <a:p>
            <a:pPr marL="514350" indent="-514350">
              <a:buAutoNum type="arabicPeriod"/>
            </a:pPr>
            <a:r>
              <a:rPr lang="id-ID" dirty="0"/>
              <a:t>Mempelajari kebutuhan dan keinginan konsumen </a:t>
            </a:r>
          </a:p>
          <a:p>
            <a:pPr marL="514350" indent="-514350">
              <a:buAutoNum type="arabicPeriod"/>
            </a:pPr>
            <a:r>
              <a:rPr lang="id-ID" dirty="0"/>
              <a:t>Mengembangkan sebuah konsep produk baru yang ditujukan untuk memenuhi kepuasan konsumen</a:t>
            </a:r>
          </a:p>
          <a:p>
            <a:pPr marL="514350" indent="-514350">
              <a:buAutoNum type="arabicPeriod"/>
            </a:pPr>
            <a:r>
              <a:rPr lang="id-ID" dirty="0"/>
              <a:t>Mengadakan penelitian dan pengembangan terhadap konsep produk baru</a:t>
            </a:r>
          </a:p>
          <a:p>
            <a:pPr marL="514350" indent="-514350">
              <a:buAutoNum type="arabicPeriod"/>
            </a:pPr>
            <a:r>
              <a:rPr lang="id-ID" dirty="0"/>
              <a:t>Merencanakan desain produk baru </a:t>
            </a:r>
          </a:p>
          <a:p>
            <a:pPr marL="514350" indent="-514350">
              <a:buAutoNum type="arabicPeriod"/>
            </a:pPr>
            <a:r>
              <a:rPr lang="id-ID" dirty="0"/>
              <a:t>Menetapkan harga jual yang layak </a:t>
            </a:r>
          </a:p>
          <a:p>
            <a:pPr marL="514350" indent="-514350">
              <a:buAutoNum type="arabicPeriod"/>
            </a:pPr>
            <a:r>
              <a:rPr lang="id-ID" dirty="0"/>
              <a:t>Mengatur kegiatan distribusi </a:t>
            </a:r>
          </a:p>
          <a:p>
            <a:pPr marL="514350" indent="-514350">
              <a:buAutoNum type="arabicPeriod"/>
            </a:pPr>
            <a:r>
              <a:rPr lang="id-ID" b="1" dirty="0">
                <a:solidFill>
                  <a:srgbClr val="FF0000"/>
                </a:solidFill>
              </a:rPr>
              <a:t>Menciptakan komunikasi pemasaran yang efektif melalui sarana promosi yang sesuai </a:t>
            </a:r>
          </a:p>
          <a:p>
            <a:pPr marL="514350" indent="-514350">
              <a:buAutoNum type="arabicPeriod"/>
            </a:pPr>
            <a:r>
              <a:rPr lang="id-ID" dirty="0"/>
              <a:t>Memeriksa hasil penjualan </a:t>
            </a:r>
          </a:p>
          <a:p>
            <a:pPr marL="514350" indent="-514350">
              <a:buAutoNum type="arabicPeriod"/>
            </a:pPr>
            <a:r>
              <a:rPr lang="id-ID" dirty="0"/>
              <a:t>Memperhatikan kepuasan konsumen </a:t>
            </a:r>
          </a:p>
          <a:p>
            <a:pPr marL="514350" indent="-514350">
              <a:buAutoNum type="arabicPeriod"/>
            </a:pPr>
            <a:r>
              <a:rPr lang="id-ID" dirty="0"/>
              <a:t>Memperbaiki dan mengembangkan rencana pemasaran dan penjualan</a:t>
            </a:r>
          </a:p>
        </p:txBody>
      </p:sp>
    </p:spTree>
    <p:extLst>
      <p:ext uri="{BB962C8B-B14F-4D97-AF65-F5344CB8AC3E}">
        <p14:creationId xmlns:p14="http://schemas.microsoft.com/office/powerpoint/2010/main" val="275345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6920-59AB-D7C3-5A53-787C008E0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72" y="1736812"/>
            <a:ext cx="8219256" cy="3384375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/ Sales / Marketing </a:t>
            </a:r>
            <a:r>
              <a:rPr lang="en-US" dirty="0" err="1"/>
              <a:t>Tidak</a:t>
            </a:r>
            <a:r>
              <a:rPr lang="en-US" dirty="0"/>
              <a:t> Akan </a:t>
            </a:r>
            <a:r>
              <a:rPr lang="en-US" dirty="0" err="1"/>
              <a:t>digantikan</a:t>
            </a:r>
            <a:r>
              <a:rPr lang="en-US" dirty="0"/>
              <a:t> oleh </a:t>
            </a:r>
            <a:r>
              <a:rPr lang="en-US" dirty="0" err="1"/>
              <a:t>Teknologi</a:t>
            </a:r>
            <a:r>
              <a:rPr lang="en-US" dirty="0"/>
              <a:t> 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/ Sales/ Marketing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digantikan</a:t>
            </a:r>
            <a:r>
              <a:rPr lang="en-US" dirty="0"/>
              <a:t> oleh orang sales yang </a:t>
            </a:r>
            <a:r>
              <a:rPr lang="en-US" dirty="0" err="1"/>
              <a:t>jualannya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0213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dirty="0"/>
              <a:t>Strategi Bauran Pemasaran </a:t>
            </a:r>
            <a:br>
              <a:rPr lang="id-ID" dirty="0"/>
            </a:br>
            <a:r>
              <a:rPr lang="id-ID" dirty="0"/>
              <a:t>(Marketing Mix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dirty="0"/>
              <a:t>Marketing Mix </a:t>
            </a:r>
          </a:p>
          <a:p>
            <a:pPr marL="0" indent="0">
              <a:buNone/>
            </a:pPr>
            <a:r>
              <a:rPr lang="id-ID" dirty="0"/>
              <a:t> Strategi Pemasaran Yang Menggunakan kombinasi empat variabel atau kegiatan yang merupakan inti dari sistem pemasaran perusahaan yakitu : </a:t>
            </a:r>
          </a:p>
          <a:p>
            <a:pPr marL="0" indent="0">
              <a:buNone/>
            </a:pPr>
            <a:r>
              <a:rPr lang="id-ID" dirty="0"/>
              <a:t>Produk, struktur harga, kegiatan promosi dan sistem distribusi (Basu Swastha m 2005) </a:t>
            </a:r>
          </a:p>
        </p:txBody>
      </p:sp>
      <p:pic>
        <p:nvPicPr>
          <p:cNvPr id="7170" name="Picture 2" descr="D:\Kewirausahaan\marketing m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384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2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378" y="476672"/>
            <a:ext cx="447484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/>
              <a:t>Marketing Mix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132856"/>
            <a:ext cx="4845224" cy="37444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/>
              <a:t>Sekumpulan variabel-varibael yang dapat dikendlikan yang digunaakan oleh perusahaan untuk mengejar tingkat penjualan yang diinginkan dalam pasar sasaran (4 P merupakan) kombinasi dari variabel pemasaran 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8194" name="Picture 2" descr="D:\Kewirausahaa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6004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510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Marketing Mix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id-ID" dirty="0"/>
              <a:t>Produk  (Product)</a:t>
            </a:r>
          </a:p>
          <a:p>
            <a:pPr marL="0" indent="0">
              <a:buNone/>
            </a:pPr>
            <a:r>
              <a:rPr lang="id-ID" dirty="0"/>
              <a:t>Kombinasi barang/ jasa yang dihasilkan oleh perusahaan , bauran produk : mutu/kualitas, ciri khas, gaya , bentuk, merk, pembungkus, pelayanan, jaminan. 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2053" name="Picture 5" descr="D:\Kewirausahaan\bakpi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8152"/>
            <a:ext cx="2908995" cy="24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Kewirausahaan\bakpia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95" y="4378153"/>
            <a:ext cx="2959149" cy="24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Kewirausahaan\bak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78152"/>
            <a:ext cx="3275856" cy="24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46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d-ID" dirty="0"/>
              <a:t>Marketing Mix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id-ID" dirty="0"/>
              <a:t>2. Harga (Price)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sz="2400" dirty="0"/>
              <a:t>Sejumlah uang yang dibayarkan konsumen kepada produsen untuk mendapatkan suatu produk. Variabel dalam bauran : daftar harga, potogan harga, syarat kredit, periode pembayaran.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3074" name="Picture 2" descr="D:\Kewirausahaan\sal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421196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Kewirausahaan\sale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493204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182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454" y="188640"/>
            <a:ext cx="2530624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sz="3200" dirty="0"/>
              <a:t>Marketing Mix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176" y="1519275"/>
            <a:ext cx="2818656" cy="3917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d-ID" dirty="0"/>
              <a:t>3. Distribusi (Place)</a:t>
            </a:r>
          </a:p>
          <a:p>
            <a:pPr marL="0" indent="0">
              <a:buNone/>
            </a:pPr>
            <a:r>
              <a:rPr lang="id-ID" dirty="0"/>
              <a:t>Kegiatan yang dilakukan oleh perusahaan agar produk dapat diperoleh dan tersedia bagi konsumen. Bauran distribusi meliputi : lokasi, transportasi, distributor, pengecer . 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2785" y="1412776"/>
            <a:ext cx="599247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d-ID" dirty="0"/>
              <a:t>Pemasaran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Konsep Dasar Pemasaran </a:t>
            </a:r>
          </a:p>
          <a:p>
            <a:pPr marL="0" indent="0">
              <a:buNone/>
            </a:pPr>
            <a:r>
              <a:rPr lang="id-ID" dirty="0"/>
              <a:t>1. Definisi Pemasaran, </a:t>
            </a:r>
            <a:r>
              <a:rPr lang="id-ID" dirty="0" err="1"/>
              <a:t>Konsep-Konsep</a:t>
            </a:r>
            <a:r>
              <a:rPr lang="id-ID" dirty="0"/>
              <a:t> Pemasaran Inti( kosep, sistem, kebutuhan dan keinginan , tugas manajemen pemasaran), Filosofi Manajemen Pemasaran, Bauran Pemasaran Barang dan jasa</a:t>
            </a:r>
          </a:p>
          <a:p>
            <a:pPr marL="0" indent="0">
              <a:buNone/>
            </a:pPr>
            <a:r>
              <a:rPr lang="id-ID" dirty="0"/>
              <a:t>2. Dasar Segmentasi Pasar</a:t>
            </a:r>
          </a:p>
          <a:p>
            <a:pPr marL="0" indent="0">
              <a:buNone/>
            </a:pPr>
            <a:r>
              <a:rPr lang="id-ID" dirty="0"/>
              <a:t>3. Strategi Memilih Positioning pemasaran</a:t>
            </a:r>
          </a:p>
        </p:txBody>
      </p:sp>
    </p:spTree>
    <p:extLst>
      <p:ext uri="{BB962C8B-B14F-4D97-AF65-F5344CB8AC3E}">
        <p14:creationId xmlns:p14="http://schemas.microsoft.com/office/powerpoint/2010/main" val="1279883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840760" cy="85010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/>
              <a:t>Distribusi (Place )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00200"/>
            <a:ext cx="9144000" cy="51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15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/>
              <a:t>4. Promosi (Promotion )</a:t>
            </a:r>
          </a:p>
          <a:p>
            <a:pPr marL="0" indent="0">
              <a:buNone/>
            </a:pPr>
            <a:r>
              <a:rPr lang="id-ID" dirty="0"/>
              <a:t>Merupakan kegiatan yang dilakukan oleh perusahaan untuk mengkomunikasikn manfaat dari produknya dan meyakinkan konsumen sasaran untuk membeli produknya. </a:t>
            </a:r>
          </a:p>
          <a:p>
            <a:pPr marL="0" indent="0">
              <a:buNone/>
            </a:pPr>
            <a:r>
              <a:rPr lang="id-ID" dirty="0"/>
              <a:t>Bauran Promosi : periklanan, Personal Selling, Promosi Penjualan dan Publisitas.  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3200" dirty="0"/>
              <a:t>Marketing Mix</a:t>
            </a:r>
          </a:p>
        </p:txBody>
      </p:sp>
      <p:pic>
        <p:nvPicPr>
          <p:cNvPr id="4098" name="Picture 2" descr="D:\Kewirausahaan\sell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2839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Kewirausahaan\jogja b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435597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51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4680520" cy="850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/>
              <a:t>Promosi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96751"/>
            <a:ext cx="2736303" cy="38164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652120" y="1556792"/>
            <a:ext cx="3168352" cy="4320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r>
              <a:rPr lang="id-ID" dirty="0"/>
              <a:t>Facebook</a:t>
            </a:r>
          </a:p>
          <a:p>
            <a:pPr marL="742950" indent="-742950" algn="l">
              <a:buAutoNum type="arabicPeriod"/>
            </a:pPr>
            <a:r>
              <a:rPr lang="id-ID" dirty="0"/>
              <a:t>Twitter</a:t>
            </a:r>
          </a:p>
          <a:p>
            <a:pPr marL="742950" indent="-742950" algn="l">
              <a:buAutoNum type="arabicPeriod"/>
            </a:pPr>
            <a:r>
              <a:rPr lang="id-ID" dirty="0"/>
              <a:t>Instagram</a:t>
            </a:r>
          </a:p>
          <a:p>
            <a:pPr marL="742950" indent="-742950" algn="l">
              <a:buAutoNum type="arabicPeriod"/>
            </a:pPr>
            <a:r>
              <a:rPr lang="id-ID" dirty="0"/>
              <a:t>Path</a:t>
            </a:r>
          </a:p>
          <a:p>
            <a:pPr marL="742950" indent="-742950" algn="l">
              <a:buAutoNum type="arabicPeriod"/>
            </a:pPr>
            <a:r>
              <a:rPr lang="id-ID" dirty="0"/>
              <a:t>Kaskus</a:t>
            </a:r>
          </a:p>
          <a:p>
            <a:pPr marL="742950" indent="-742950" algn="l">
              <a:buAutoNum type="arabicPeriod"/>
            </a:pPr>
            <a:r>
              <a:rPr lang="id-ID" dirty="0"/>
              <a:t>Google+</a:t>
            </a:r>
          </a:p>
          <a:p>
            <a:pPr marL="742950" indent="-742950" algn="l">
              <a:buAutoNum type="arabicPeriod"/>
            </a:pPr>
            <a:r>
              <a:rPr lang="id-ID" dirty="0"/>
              <a:t>Market Place (Buka lapak, OLX, tokopedia, amazon, shoope, alibaba, etc)</a:t>
            </a:r>
          </a:p>
        </p:txBody>
      </p:sp>
      <p:pic>
        <p:nvPicPr>
          <p:cNvPr id="6146" name="Picture 2" descr="Image result for contoh promosi barang di inst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12" y="2780928"/>
            <a:ext cx="2376264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40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360512"/>
            <a:ext cx="7355160" cy="106003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d-ID" sz="3600" dirty="0"/>
              <a:t>Penyusunan Segmentasi Pasar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59" y="2375414"/>
            <a:ext cx="3079307" cy="1720483"/>
          </a:xfrm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d-ID" dirty="0"/>
              <a:t>Pengusaha selalu </a:t>
            </a:r>
            <a:r>
              <a:rPr lang="id-ID" dirty="0" err="1"/>
              <a:t>mengganggap</a:t>
            </a:r>
            <a:r>
              <a:rPr lang="id-ID" dirty="0"/>
              <a:t> pelanggan memiliki selera yang sama 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76F1EE-F171-CFB7-C354-263E3850E9A2}"/>
              </a:ext>
            </a:extLst>
          </p:cNvPr>
          <p:cNvSpPr txBox="1">
            <a:spLocks/>
          </p:cNvSpPr>
          <p:nvPr/>
        </p:nvSpPr>
        <p:spPr>
          <a:xfrm>
            <a:off x="5806479" y="1700808"/>
            <a:ext cx="2880321" cy="373873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id-ID" dirty="0"/>
          </a:p>
          <a:p>
            <a:pPr marL="0" indent="0">
              <a:buFont typeface="Arial" pitchFamily="34" charset="0"/>
              <a:buNone/>
            </a:pPr>
            <a:r>
              <a:rPr lang="id-ID" dirty="0"/>
              <a:t>Konsumen memiliki karakter dan kesukaan yang berbeda </a:t>
            </a:r>
          </a:p>
          <a:p>
            <a:pPr marL="0" indent="0">
              <a:buFont typeface="Arial" pitchFamily="34" charset="0"/>
              <a:buNone/>
            </a:pPr>
            <a:r>
              <a:rPr lang="id-ID" dirty="0"/>
              <a:t>Orang yang sama bisa jadi memiliki perilaku yang berbeda dalam waktu dan waktu lainnya 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6D621BBC-CFAB-F0A5-19A6-B554B29B03E2}"/>
              </a:ext>
            </a:extLst>
          </p:cNvPr>
          <p:cNvSpPr/>
          <p:nvPr/>
        </p:nvSpPr>
        <p:spPr>
          <a:xfrm>
            <a:off x="4355976" y="2780928"/>
            <a:ext cx="1152128" cy="9361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34086D-889F-54C3-F1A8-B8FA391A2C4E}"/>
              </a:ext>
            </a:extLst>
          </p:cNvPr>
          <p:cNvSpPr txBox="1">
            <a:spLocks/>
          </p:cNvSpPr>
          <p:nvPr/>
        </p:nvSpPr>
        <p:spPr>
          <a:xfrm>
            <a:off x="1607771" y="4532295"/>
            <a:ext cx="2261427" cy="18145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id-ID" dirty="0"/>
          </a:p>
          <a:p>
            <a:pPr marL="0" indent="0">
              <a:buFont typeface="Arial" pitchFamily="34" charset="0"/>
              <a:buNone/>
            </a:pPr>
            <a:r>
              <a:rPr lang="id-ID" dirty="0"/>
              <a:t>Karakter Fisik, Umur, Jenis Kelamin, Sifat, Kebiasaan , Atau Perilaku Konsumen 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929A4954-4EC1-7539-2CA4-579897807B36}"/>
              </a:ext>
            </a:extLst>
          </p:cNvPr>
          <p:cNvCxnSpPr/>
          <p:nvPr/>
        </p:nvCxnSpPr>
        <p:spPr>
          <a:xfrm rot="10800000" flipV="1">
            <a:off x="3902428" y="5085184"/>
            <a:ext cx="1605677" cy="57606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854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87AE5-6D8E-04F6-470F-BA5D89E919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/>
              <a:t>Segmentasi</a:t>
            </a:r>
            <a:r>
              <a:rPr lang="en-US" dirty="0"/>
              <a:t> Pasar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2E288-CAFC-C47D-2079-BE2EF5C2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96" y="1700809"/>
            <a:ext cx="3024336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Proses </a:t>
            </a:r>
            <a:r>
              <a:rPr lang="en-US" sz="1600" dirty="0" err="1"/>
              <a:t>memetakan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,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mengetahui</a:t>
            </a:r>
            <a:r>
              <a:rPr lang="en-US" sz="1600" dirty="0"/>
              <a:t> </a:t>
            </a:r>
            <a:r>
              <a:rPr lang="en-US" sz="1600" dirty="0" err="1"/>
              <a:t>perbedaan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pendekatan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tepat</a:t>
            </a:r>
            <a:r>
              <a:rPr lang="en-US" sz="1600" dirty="0"/>
              <a:t> pada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segmen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Contoh</a:t>
            </a:r>
            <a:r>
              <a:rPr lang="en-US" sz="1600" dirty="0"/>
              <a:t> : </a:t>
            </a:r>
            <a:r>
              <a:rPr lang="en-US" sz="1600" dirty="0" err="1"/>
              <a:t>remaja</a:t>
            </a:r>
            <a:r>
              <a:rPr lang="en-US" sz="1600" dirty="0"/>
              <a:t> (</a:t>
            </a:r>
            <a:r>
              <a:rPr lang="en-US" sz="1600" dirty="0" err="1"/>
              <a:t>pria</a:t>
            </a:r>
            <a:r>
              <a:rPr lang="en-US" sz="1600" dirty="0"/>
              <a:t>)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menyukai</a:t>
            </a:r>
            <a:r>
              <a:rPr lang="en-US" sz="1600" dirty="0"/>
              <a:t> </a:t>
            </a:r>
            <a:r>
              <a:rPr lang="en-US" sz="1600" dirty="0" err="1"/>
              <a:t>makanan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porsi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dan </a:t>
            </a:r>
            <a:r>
              <a:rPr lang="en-US" sz="1600" dirty="0" err="1"/>
              <a:t>terjangkau</a:t>
            </a:r>
            <a:r>
              <a:rPr lang="en-US" sz="1600" dirty="0"/>
              <a:t> , dan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berani</a:t>
            </a:r>
            <a:r>
              <a:rPr lang="en-US" sz="1600" dirty="0"/>
              <a:t> </a:t>
            </a:r>
            <a:r>
              <a:rPr lang="en-US" sz="1600" dirty="0" err="1"/>
              <a:t>mencoba</a:t>
            </a:r>
            <a:r>
              <a:rPr lang="en-US" sz="1600" dirty="0"/>
              <a:t> </a:t>
            </a:r>
            <a:r>
              <a:rPr lang="en-US" sz="1600" dirty="0" err="1"/>
              <a:t>makanan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 dan </a:t>
            </a:r>
            <a:r>
              <a:rPr lang="en-US" sz="1600" dirty="0" err="1"/>
              <a:t>unik</a:t>
            </a:r>
            <a:r>
              <a:rPr lang="en-US" sz="1600" dirty="0"/>
              <a:t>. </a:t>
            </a:r>
          </a:p>
          <a:p>
            <a:pPr marL="0" indent="0">
              <a:buNone/>
            </a:pPr>
            <a:r>
              <a:rPr lang="en-US" sz="1600" dirty="0"/>
              <a:t>Di lain </a:t>
            </a:r>
            <a:r>
              <a:rPr lang="en-US" sz="1600" dirty="0" err="1"/>
              <a:t>pihak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berumur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memperhatikan</a:t>
            </a:r>
            <a:r>
              <a:rPr lang="en-US" sz="1600" dirty="0"/>
              <a:t> factor </a:t>
            </a:r>
            <a:r>
              <a:rPr lang="en-US" sz="1600" dirty="0" err="1"/>
              <a:t>kebersihan</a:t>
            </a:r>
            <a:r>
              <a:rPr lang="en-US" sz="1600" dirty="0"/>
              <a:t>, dan </a:t>
            </a:r>
            <a:r>
              <a:rPr lang="en-US" sz="1600" dirty="0" err="1"/>
              <a:t>kandungan</a:t>
            </a:r>
            <a:r>
              <a:rPr lang="en-US" sz="1600" dirty="0"/>
              <a:t> </a:t>
            </a:r>
            <a:r>
              <a:rPr lang="en-US" sz="1600" dirty="0" err="1"/>
              <a:t>makanan</a:t>
            </a:r>
            <a:r>
              <a:rPr lang="en-US" sz="1600" dirty="0"/>
              <a:t> , </a:t>
            </a:r>
            <a:r>
              <a:rPr lang="en-US" sz="1600" dirty="0" err="1"/>
              <a:t>dikarenakan</a:t>
            </a:r>
            <a:r>
              <a:rPr lang="en-US" sz="1600" dirty="0"/>
              <a:t> alas an </a:t>
            </a:r>
            <a:r>
              <a:rPr lang="en-US" sz="1600" dirty="0" err="1"/>
              <a:t>kesehatan</a:t>
            </a:r>
            <a:r>
              <a:rPr lang="en-US" sz="1600" dirty="0"/>
              <a:t> , dan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menjaga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dan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makanan</a:t>
            </a:r>
            <a:r>
              <a:rPr lang="en-US" sz="16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C3E3C-4DD0-2C5E-2B13-5B674C7A6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t="18238" r="25426" b="25847"/>
          <a:stretch/>
        </p:blipFill>
        <p:spPr>
          <a:xfrm>
            <a:off x="457200" y="1700808"/>
            <a:ext cx="454684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93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3439-ECED-5811-805E-6E4E0393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Segmentasi</a:t>
            </a:r>
            <a:r>
              <a:rPr lang="en-US" dirty="0"/>
              <a:t> Pasar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6FC4D1-AE0A-7F52-6FC4-1AE064FD0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8" t="42803" r="41047" b="11233"/>
          <a:stretch/>
        </p:blipFill>
        <p:spPr>
          <a:xfrm>
            <a:off x="1294504" y="1772816"/>
            <a:ext cx="6373840" cy="435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07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A1D4-F4A7-4302-E797-94B38936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Menentukan</a:t>
            </a:r>
            <a:r>
              <a:rPr lang="en-US" dirty="0"/>
              <a:t> Target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8901C-6DFE-6214-0ECF-0BF54DF11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3466728" cy="3201219"/>
          </a:xfrm>
          <a:solidFill>
            <a:srgbClr val="FFC000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merangkul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</a:p>
          <a:p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omzet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</a:p>
          <a:p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orang yang salah 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membuang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, </a:t>
            </a:r>
            <a:r>
              <a:rPr lang="en-US" dirty="0" err="1"/>
              <a:t>waktu</a:t>
            </a:r>
            <a:r>
              <a:rPr lang="en-US" dirty="0"/>
              <a:t> dan juga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F60BB1-7DCA-F5E3-37F9-712F131857C5}"/>
              </a:ext>
            </a:extLst>
          </p:cNvPr>
          <p:cNvSpPr txBox="1">
            <a:spLocks/>
          </p:cNvSpPr>
          <p:nvPr/>
        </p:nvSpPr>
        <p:spPr>
          <a:xfrm>
            <a:off x="5868143" y="1844824"/>
            <a:ext cx="2685661" cy="428133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pentinglah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Targeting , targeting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pasar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hendak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sasar</a:t>
            </a:r>
            <a:r>
              <a:rPr lang="en-US" dirty="0"/>
              <a:t>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06F4882-3697-8357-73BD-B090D8D85C07}"/>
              </a:ext>
            </a:extLst>
          </p:cNvPr>
          <p:cNvSpPr/>
          <p:nvPr/>
        </p:nvSpPr>
        <p:spPr>
          <a:xfrm>
            <a:off x="4211960" y="3284984"/>
            <a:ext cx="1512168" cy="136815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87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67B3-EF36-8B56-1172-7970137E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2704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Beda </a:t>
            </a:r>
            <a:r>
              <a:rPr lang="en-US" dirty="0" err="1"/>
              <a:t>Pelanggan</a:t>
            </a:r>
            <a:r>
              <a:rPr lang="en-US" dirty="0"/>
              <a:t> Beda </a:t>
            </a:r>
            <a:r>
              <a:rPr lang="en-US" dirty="0" err="1"/>
              <a:t>Pendekatan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CFE36-0777-E9D5-E3F1-50677F14F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1417638"/>
            <a:ext cx="4546848" cy="4708525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Pendekatan</a:t>
            </a:r>
            <a:r>
              <a:rPr lang="en-US" dirty="0"/>
              <a:t> / Targeting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,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melayani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sz="2600" i="1" dirty="0" err="1"/>
              <a:t>Contoh</a:t>
            </a:r>
            <a:r>
              <a:rPr lang="en-US" sz="2600" i="1" dirty="0"/>
              <a:t> : </a:t>
            </a:r>
            <a:r>
              <a:rPr lang="en-US" sz="2600" i="1" dirty="0" err="1"/>
              <a:t>Penjual</a:t>
            </a:r>
            <a:r>
              <a:rPr lang="en-US" sz="2600" i="1" dirty="0"/>
              <a:t> roti yang </a:t>
            </a:r>
            <a:r>
              <a:rPr lang="en-US" sz="2600" i="1" dirty="0" err="1"/>
              <a:t>cocok</a:t>
            </a:r>
            <a:r>
              <a:rPr lang="en-US" sz="2600" i="1" dirty="0"/>
              <a:t> </a:t>
            </a:r>
            <a:r>
              <a:rPr lang="en-US" sz="2600" i="1" dirty="0" err="1"/>
              <a:t>untuk</a:t>
            </a:r>
            <a:r>
              <a:rPr lang="en-US" sz="2600" i="1" dirty="0"/>
              <a:t> </a:t>
            </a:r>
            <a:r>
              <a:rPr lang="en-US" sz="2600" i="1" dirty="0" err="1"/>
              <a:t>sarapan</a:t>
            </a:r>
            <a:r>
              <a:rPr lang="en-US" sz="2600" i="1" dirty="0"/>
              <a:t> : </a:t>
            </a:r>
            <a:r>
              <a:rPr lang="en-US" sz="2600" i="1" dirty="0" err="1"/>
              <a:t>untuk</a:t>
            </a:r>
            <a:r>
              <a:rPr lang="en-US" sz="2600" i="1" dirty="0"/>
              <a:t> </a:t>
            </a:r>
            <a:r>
              <a:rPr lang="en-US" sz="2600" i="1" dirty="0" err="1"/>
              <a:t>kepraktisan</a:t>
            </a:r>
            <a:r>
              <a:rPr lang="en-US" sz="2600" i="1" dirty="0"/>
              <a:t> </a:t>
            </a:r>
            <a:r>
              <a:rPr lang="en-US" sz="2600" i="1" dirty="0" err="1"/>
              <a:t>kantor</a:t>
            </a:r>
            <a:r>
              <a:rPr lang="en-US" sz="2600" i="1" dirty="0"/>
              <a:t> </a:t>
            </a:r>
            <a:r>
              <a:rPr lang="en-US" sz="2600" i="1" dirty="0" err="1"/>
              <a:t>perlu</a:t>
            </a:r>
            <a:r>
              <a:rPr lang="en-US" sz="2600" i="1" dirty="0"/>
              <a:t> </a:t>
            </a:r>
            <a:r>
              <a:rPr lang="en-US" sz="2600" i="1" dirty="0" err="1"/>
              <a:t>menonjolkan</a:t>
            </a:r>
            <a:r>
              <a:rPr lang="en-US" sz="2600" i="1" dirty="0"/>
              <a:t> </a:t>
            </a:r>
            <a:r>
              <a:rPr lang="en-US" sz="2600" i="1" dirty="0" err="1"/>
              <a:t>sisi</a:t>
            </a:r>
            <a:r>
              <a:rPr lang="en-US" sz="2600" i="1" dirty="0"/>
              <a:t> </a:t>
            </a:r>
            <a:r>
              <a:rPr lang="en-US" sz="2600" i="1" dirty="0" err="1"/>
              <a:t>kepraktisan</a:t>
            </a:r>
            <a:r>
              <a:rPr lang="en-US" sz="2600" i="1" dirty="0"/>
              <a:t> roti, </a:t>
            </a:r>
            <a:r>
              <a:rPr lang="en-US" sz="2600" i="1" dirty="0" err="1"/>
              <a:t>sementara</a:t>
            </a:r>
            <a:r>
              <a:rPr lang="en-US" sz="2600" i="1" dirty="0"/>
              <a:t> </a:t>
            </a:r>
            <a:r>
              <a:rPr lang="en-US" sz="2600" i="1" dirty="0" err="1"/>
              <a:t>untuk</a:t>
            </a:r>
            <a:r>
              <a:rPr lang="en-US" sz="2600" i="1" dirty="0"/>
              <a:t> Ibu roti </a:t>
            </a:r>
            <a:r>
              <a:rPr lang="en-US" sz="2600" i="1" dirty="0" err="1"/>
              <a:t>dengan</a:t>
            </a:r>
            <a:r>
              <a:rPr lang="en-US" sz="2600" i="1" dirty="0"/>
              <a:t> </a:t>
            </a:r>
            <a:r>
              <a:rPr lang="en-US" sz="2600" i="1" dirty="0" err="1"/>
              <a:t>bentuk</a:t>
            </a:r>
            <a:r>
              <a:rPr lang="en-US" sz="2600" i="1" dirty="0"/>
              <a:t> yang </a:t>
            </a:r>
            <a:r>
              <a:rPr lang="en-US" sz="2600" i="1" dirty="0" err="1"/>
              <a:t>menarik</a:t>
            </a:r>
            <a:r>
              <a:rPr lang="en-US" sz="2600" i="1" dirty="0"/>
              <a:t>, dan </a:t>
            </a:r>
            <a:r>
              <a:rPr lang="en-US" sz="2600" i="1" dirty="0" err="1"/>
              <a:t>kandungan</a:t>
            </a:r>
            <a:r>
              <a:rPr lang="en-US" sz="2600" i="1" dirty="0"/>
              <a:t> </a:t>
            </a:r>
            <a:r>
              <a:rPr lang="en-US" sz="2600" i="1" dirty="0" err="1"/>
              <a:t>gizi</a:t>
            </a:r>
            <a:r>
              <a:rPr lang="en-US" sz="2600" i="1" dirty="0"/>
              <a:t> yang </a:t>
            </a:r>
            <a:r>
              <a:rPr lang="en-US" sz="2600" i="1" dirty="0" err="1"/>
              <a:t>baik</a:t>
            </a:r>
            <a:r>
              <a:rPr lang="en-US" sz="2600" i="1" dirty="0"/>
              <a:t> , </a:t>
            </a:r>
            <a:r>
              <a:rPr lang="en-US" sz="2600" i="1" dirty="0" err="1"/>
              <a:t>supaya</a:t>
            </a:r>
            <a:r>
              <a:rPr lang="en-US" sz="2600" i="1" dirty="0"/>
              <a:t> </a:t>
            </a:r>
            <a:r>
              <a:rPr lang="en-US" sz="2600" i="1" dirty="0" err="1"/>
              <a:t>anak</a:t>
            </a:r>
            <a:r>
              <a:rPr lang="en-US" sz="2600" i="1" dirty="0"/>
              <a:t> </a:t>
            </a:r>
            <a:r>
              <a:rPr lang="en-US" sz="2600" i="1" dirty="0" err="1"/>
              <a:t>tidak</a:t>
            </a:r>
            <a:r>
              <a:rPr lang="en-US" sz="2600" i="1" dirty="0"/>
              <a:t> </a:t>
            </a:r>
            <a:r>
              <a:rPr lang="en-US" sz="2600" i="1" dirty="0" err="1"/>
              <a:t>rewel</a:t>
            </a:r>
            <a:r>
              <a:rPr lang="en-US" sz="2600" i="1" dirty="0"/>
              <a:t> </a:t>
            </a:r>
            <a:r>
              <a:rPr lang="en-US" sz="2600" i="1" dirty="0" err="1"/>
              <a:t>saat</a:t>
            </a:r>
            <a:r>
              <a:rPr lang="en-US" sz="2600" i="1" dirty="0"/>
              <a:t> </a:t>
            </a:r>
            <a:r>
              <a:rPr lang="en-US" sz="2600" i="1" dirty="0" err="1"/>
              <a:t>sarapan</a:t>
            </a:r>
            <a:r>
              <a:rPr lang="en-US" sz="2600" i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D14B0-FD65-2641-97DF-647F85DF5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6" t="22750" r="24986" b="9690"/>
          <a:stretch/>
        </p:blipFill>
        <p:spPr>
          <a:xfrm>
            <a:off x="755576" y="1619741"/>
            <a:ext cx="2739815" cy="1872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50DE6-66B8-B7C0-9E58-0611412A70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2" t="48936" r="29133" b="11516"/>
          <a:stretch/>
        </p:blipFill>
        <p:spPr>
          <a:xfrm>
            <a:off x="611560" y="3907905"/>
            <a:ext cx="3221536" cy="221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52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3C0-2BEF-72E9-39A1-A9244A6C79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EE7C-FD00-AC34-EEBC-1B6AF38DC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Banyak </a:t>
            </a:r>
            <a:r>
              <a:rPr lang="en-US" dirty="0" err="1"/>
              <a:t>pengusaha</a:t>
            </a:r>
            <a:r>
              <a:rPr lang="en-US" dirty="0"/>
              <a:t> yang </a:t>
            </a:r>
            <a:r>
              <a:rPr lang="en-US" dirty="0" err="1"/>
              <a:t>memperlakukan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</a:p>
          <a:p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kali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perlakukan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</a:p>
          <a:p>
            <a:r>
              <a:rPr lang="en-US" dirty="0"/>
              <a:t>Di Indonesia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sangat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,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mendengarkan</a:t>
            </a:r>
            <a:r>
              <a:rPr lang="en-US" dirty="0"/>
              <a:t> </a:t>
            </a:r>
            <a:r>
              <a:rPr lang="en-US" dirty="0" err="1"/>
              <a:t>rekannya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omzet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2427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5F74-E769-6B6C-CEBA-4EC08A089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Berfokus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juga Pada Masa </a:t>
            </a:r>
            <a:r>
              <a:rPr lang="en-US" dirty="0" err="1"/>
              <a:t>Depan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05887-D79D-DEE7-F140-EFD389E2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988840"/>
            <a:ext cx="3384376" cy="413732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dan </a:t>
            </a:r>
            <a:r>
              <a:rPr lang="en-US" dirty="0" err="1"/>
              <a:t>indikasi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cermat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mendatangkan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digarap</a:t>
            </a:r>
            <a:r>
              <a:rPr lang="en-US" dirty="0"/>
              <a:t> 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 err="1"/>
              <a:t>Contoh</a:t>
            </a:r>
            <a:r>
              <a:rPr lang="en-US" i="1" dirty="0"/>
              <a:t> : </a:t>
            </a:r>
            <a:r>
              <a:rPr lang="en-US" i="1" dirty="0" err="1"/>
              <a:t>Pengusaha</a:t>
            </a:r>
            <a:r>
              <a:rPr lang="en-US" i="1" dirty="0"/>
              <a:t> batu </a:t>
            </a:r>
            <a:r>
              <a:rPr lang="en-US" i="1" dirty="0" err="1"/>
              <a:t>akik</a:t>
            </a:r>
            <a:r>
              <a:rPr lang="en-US" i="1" dirty="0"/>
              <a:t> </a:t>
            </a:r>
            <a:r>
              <a:rPr lang="en-US" i="1" dirty="0" err="1"/>
              <a:t>saat</a:t>
            </a:r>
            <a:r>
              <a:rPr lang="en-US" i="1" dirty="0"/>
              <a:t> </a:t>
            </a:r>
            <a:r>
              <a:rPr lang="en-US" i="1" dirty="0" err="1"/>
              <a:t>itu</a:t>
            </a:r>
            <a:r>
              <a:rPr lang="en-US" i="1" dirty="0"/>
              <a:t> </a:t>
            </a:r>
            <a:r>
              <a:rPr lang="en-US" i="1" dirty="0" err="1"/>
              <a:t>memperbesar</a:t>
            </a:r>
            <a:r>
              <a:rPr lang="en-US" i="1" dirty="0"/>
              <a:t> </a:t>
            </a:r>
            <a:r>
              <a:rPr lang="en-US" i="1" dirty="0" err="1"/>
              <a:t>pasitas</a:t>
            </a:r>
            <a:r>
              <a:rPr lang="en-US" i="1" dirty="0"/>
              <a:t> </a:t>
            </a:r>
            <a:r>
              <a:rPr lang="en-US" i="1" dirty="0" err="1"/>
              <a:t>usaha</a:t>
            </a:r>
            <a:r>
              <a:rPr lang="en-US" i="1" dirty="0"/>
              <a:t> , </a:t>
            </a:r>
            <a:r>
              <a:rPr lang="en-US" i="1" dirty="0" err="1"/>
              <a:t>namun</a:t>
            </a:r>
            <a:r>
              <a:rPr lang="en-US" i="1" dirty="0"/>
              <a:t> </a:t>
            </a:r>
            <a:r>
              <a:rPr lang="en-US" i="1" dirty="0" err="1"/>
              <a:t>tak</a:t>
            </a:r>
            <a:r>
              <a:rPr lang="en-US" i="1" dirty="0"/>
              <a:t> lama </a:t>
            </a:r>
            <a:r>
              <a:rPr lang="en-US" i="1" dirty="0" err="1"/>
              <a:t>kemudian</a:t>
            </a:r>
            <a:r>
              <a:rPr lang="en-US" i="1" dirty="0"/>
              <a:t> </a:t>
            </a:r>
            <a:r>
              <a:rPr lang="en-US" i="1" dirty="0" err="1"/>
              <a:t>demam</a:t>
            </a:r>
            <a:r>
              <a:rPr lang="en-US" i="1" dirty="0"/>
              <a:t> </a:t>
            </a:r>
            <a:r>
              <a:rPr lang="en-US" i="1" dirty="0" err="1"/>
              <a:t>mereda</a:t>
            </a:r>
            <a:r>
              <a:rPr lang="en-US" i="1" dirty="0"/>
              <a:t> dan </a:t>
            </a:r>
            <a:r>
              <a:rPr lang="en-US" i="1" dirty="0" err="1"/>
              <a:t>kepopuleran</a:t>
            </a:r>
            <a:r>
              <a:rPr lang="en-US" i="1" dirty="0"/>
              <a:t> batu </a:t>
            </a:r>
            <a:r>
              <a:rPr lang="en-US" i="1" dirty="0" err="1"/>
              <a:t>akik</a:t>
            </a:r>
            <a:r>
              <a:rPr lang="en-US" i="1" dirty="0"/>
              <a:t> Kembali </a:t>
            </a:r>
            <a:r>
              <a:rPr lang="en-US" i="1" dirty="0" err="1"/>
              <a:t>seperti</a:t>
            </a:r>
            <a:r>
              <a:rPr lang="en-US" i="1" dirty="0"/>
              <a:t> </a:t>
            </a:r>
            <a:r>
              <a:rPr lang="en-US" i="1" dirty="0" err="1"/>
              <a:t>semula</a:t>
            </a:r>
            <a:r>
              <a:rPr lang="en-US" i="1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954A3-CB76-09E1-A81E-C0BAF9167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8" t="43409" r="29590" b="3861"/>
          <a:stretch/>
        </p:blipFill>
        <p:spPr>
          <a:xfrm>
            <a:off x="338067" y="1772816"/>
            <a:ext cx="4089918" cy="40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0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/>
              <a:t>Konsep Dasar Pemasaran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id-ID" dirty="0"/>
              <a:t>Pemasaran adalah salah satu kegiatan dalam perekonomian yang membntu dalam menciptkan sebuah nilai ekonomi.</a:t>
            </a:r>
          </a:p>
          <a:p>
            <a:pPr marL="0" indent="0">
              <a:buNone/>
            </a:pPr>
            <a:r>
              <a:rPr lang="id-ID" dirty="0"/>
              <a:t> Nilai ekonomi itu sendiri menentuk harga barang dan jasa. </a:t>
            </a:r>
          </a:p>
          <a:p>
            <a:pPr marL="0" indent="0">
              <a:buNone/>
            </a:pPr>
            <a:r>
              <a:rPr lang="id-ID" dirty="0"/>
              <a:t>Faktor penting dalam menciptakan nilai tersebut adalah produksi , pemasaran dan konsumsi </a:t>
            </a:r>
          </a:p>
        </p:txBody>
      </p:sp>
    </p:spTree>
    <p:extLst>
      <p:ext uri="{BB962C8B-B14F-4D97-AF65-F5344CB8AC3E}">
        <p14:creationId xmlns:p14="http://schemas.microsoft.com/office/powerpoint/2010/main" val="2306731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175AF-5B1B-7B6B-EB2B-1BF70297B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836712"/>
            <a:ext cx="7859216" cy="58092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Tetapkan</a:t>
            </a:r>
            <a:r>
              <a:rPr lang="en-US" dirty="0"/>
              <a:t> Positioning Usaha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9B936-9AAC-1E69-3A8A-4CDD4DE41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32" y="1772816"/>
            <a:ext cx="3826768" cy="43533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Utama Usaha </a:t>
            </a:r>
            <a:r>
              <a:rPr lang="en-US" dirty="0" err="1"/>
              <a:t>Kreatif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Lincah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di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menjual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beralih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Positioning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oleh </a:t>
            </a:r>
            <a:r>
              <a:rPr lang="en-US" dirty="0" err="1"/>
              <a:t>Pihak</a:t>
            </a:r>
            <a:r>
              <a:rPr lang="en-US" dirty="0"/>
              <a:t> Lain , </a:t>
            </a:r>
            <a:r>
              <a:rPr lang="en-US" dirty="0" err="1"/>
              <a:t>istilah</a:t>
            </a:r>
            <a:r>
              <a:rPr lang="en-US" dirty="0"/>
              <a:t> lain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jati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“</a:t>
            </a:r>
            <a:r>
              <a:rPr lang="en-US" dirty="0" err="1"/>
              <a:t>pengusaha</a:t>
            </a:r>
            <a:r>
              <a:rPr lang="en-US" dirty="0"/>
              <a:t>” di </a:t>
            </a:r>
            <a:r>
              <a:rPr lang="en-US" dirty="0" err="1"/>
              <a:t>benak</a:t>
            </a:r>
            <a:r>
              <a:rPr lang="en-US" dirty="0"/>
              <a:t> orang lain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6342A-1AAB-9E00-6A26-60D3EEFE8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21533" r="25883" b="25847"/>
          <a:stretch/>
        </p:blipFill>
        <p:spPr>
          <a:xfrm>
            <a:off x="323528" y="2257301"/>
            <a:ext cx="424847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39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99EF-FB64-4F91-C19A-E057F320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68" y="1136474"/>
            <a:ext cx="2486541" cy="4585051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Positioning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bermacam-macam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,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 , </a:t>
            </a:r>
            <a:r>
              <a:rPr lang="en-US" dirty="0" err="1"/>
              <a:t>keseukaan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, dan </a:t>
            </a:r>
            <a:r>
              <a:rPr lang="en-US" dirty="0" err="1"/>
              <a:t>banyak</a:t>
            </a:r>
            <a:r>
              <a:rPr lang="en-US" dirty="0"/>
              <a:t> factor lain.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yang </a:t>
            </a:r>
            <a:r>
              <a:rPr lang="en-US" dirty="0" err="1"/>
              <a:t>termurah</a:t>
            </a:r>
            <a:r>
              <a:rPr lang="en-US" dirty="0"/>
              <a:t>, </a:t>
            </a:r>
            <a:r>
              <a:rPr lang="en-US" dirty="0" err="1"/>
              <a:t>terbaru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terunik</a:t>
            </a:r>
            <a:r>
              <a:rPr lang="en-US" dirty="0"/>
              <a:t> yang </a:t>
            </a:r>
            <a:r>
              <a:rPr lang="en-US" dirty="0" err="1"/>
              <a:t>nyaman</a:t>
            </a:r>
            <a:r>
              <a:rPr lang="en-US" dirty="0"/>
              <a:t>, </a:t>
            </a:r>
            <a:r>
              <a:rPr lang="en-US" dirty="0" err="1"/>
              <a:t>praktis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C98D7-6426-BB23-0EB1-9E1085D2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t="14332" r="7824" b="3277"/>
          <a:stretch/>
        </p:blipFill>
        <p:spPr>
          <a:xfrm>
            <a:off x="323528" y="1628800"/>
            <a:ext cx="518457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33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230C-8CA2-2967-6F50-BE830199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Menentukan</a:t>
            </a:r>
            <a:r>
              <a:rPr lang="en-US" dirty="0"/>
              <a:t> Positioning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CCC0A-607B-FFEA-9584-6CD213314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8003232" cy="4209331"/>
          </a:xfrm>
        </p:spPr>
        <p:txBody>
          <a:bodyPr/>
          <a:lstStyle/>
          <a:p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jati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,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Konsisten</a:t>
            </a:r>
            <a:r>
              <a:rPr lang="en-US" dirty="0"/>
              <a:t> , di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, </a:t>
            </a:r>
            <a:r>
              <a:rPr lang="en-US" dirty="0" err="1"/>
              <a:t>Sosialisasikan</a:t>
            </a:r>
            <a:r>
              <a:rPr lang="en-US" dirty="0"/>
              <a:t> pada </a:t>
            </a:r>
            <a:r>
              <a:rPr lang="en-US" dirty="0" err="1"/>
              <a:t>Pelanggan</a:t>
            </a:r>
            <a:r>
              <a:rPr lang="en-US" dirty="0"/>
              <a:t>, dan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melupakan</a:t>
            </a:r>
            <a:r>
              <a:rPr lang="en-US" dirty="0"/>
              <a:t> staff/ </a:t>
            </a:r>
            <a:r>
              <a:rPr lang="en-US" dirty="0" err="1"/>
              <a:t>Karyawan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7754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Herlambang Susatyo. Basic Marketing(Dasar-Dasar Pemasaran)Cara Mudah memahami Ilmu pemasarn . Goysen Publishing : 2015</a:t>
            </a:r>
          </a:p>
        </p:txBody>
      </p:sp>
    </p:spTree>
    <p:extLst>
      <p:ext uri="{BB962C8B-B14F-4D97-AF65-F5344CB8AC3E}">
        <p14:creationId xmlns:p14="http://schemas.microsoft.com/office/powerpoint/2010/main" val="118212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372" y="1855670"/>
            <a:ext cx="2070395" cy="842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/>
              <a:t>PRODUKSI</a:t>
            </a:r>
          </a:p>
        </p:txBody>
      </p:sp>
      <p:sp>
        <p:nvSpPr>
          <p:cNvPr id="5" name="Rectangle 4"/>
          <p:cNvSpPr/>
          <p:nvPr/>
        </p:nvSpPr>
        <p:spPr>
          <a:xfrm>
            <a:off x="6372200" y="1804418"/>
            <a:ext cx="230425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/>
              <a:t>KONSUMSI 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2915816" y="1562078"/>
            <a:ext cx="2880320" cy="14401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PEMASARAN</a:t>
            </a:r>
            <a:r>
              <a:rPr lang="id-ID" sz="24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5696" y="3701721"/>
            <a:ext cx="60486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rgbClr val="FFC000"/>
                </a:solidFill>
              </a:rPr>
              <a:t>Gambar Peranan Pemasaran Dalam Kegiatan Perekonomian </a:t>
            </a:r>
          </a:p>
        </p:txBody>
      </p:sp>
    </p:spTree>
    <p:extLst>
      <p:ext uri="{BB962C8B-B14F-4D97-AF65-F5344CB8AC3E}">
        <p14:creationId xmlns:p14="http://schemas.microsoft.com/office/powerpoint/2010/main" val="352778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Konsep Pemasaran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1540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id-ID" dirty="0"/>
              <a:t>Memberikan kepuasan terhadap keinginan dan kebutuhaan pembeli / konsumen 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3081" y="4858575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Semua Kegiatan (personalia, produksi, keuangan ) dalam pemasaran mengarah kepada pemenuhan keinginan dan kebutuhan pembeli/ konsumen </a:t>
            </a:r>
          </a:p>
        </p:txBody>
      </p:sp>
      <p:sp>
        <p:nvSpPr>
          <p:cNvPr id="5" name="Up Arrow 4"/>
          <p:cNvSpPr/>
          <p:nvPr/>
        </p:nvSpPr>
        <p:spPr>
          <a:xfrm>
            <a:off x="3635896" y="3573016"/>
            <a:ext cx="1944216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401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77072"/>
            <a:ext cx="8136904" cy="23042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d-ID" sz="3600" dirty="0"/>
              <a:t>Disruption : Sebuah Inovasi, Inovasi yang akan menggantikan seluruh sistem lama dengan cara-cara yang baru </a:t>
            </a:r>
          </a:p>
        </p:txBody>
      </p:sp>
      <p:pic>
        <p:nvPicPr>
          <p:cNvPr id="1027" name="Picture 3" descr="D:\Kewirausahaan\disruption pic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7048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1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84" y="476672"/>
            <a:ext cx="8229600" cy="19728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dirty="0"/>
              <a:t>Disruption menggantikan “pasar lama” , industri, dan teknologi , dan menghasilkan suatu kebaruan yang lebih efisien dan menyeluruh. Ia bersifat destructif dan creative!” (Clayton Christensen)</a:t>
            </a:r>
          </a:p>
        </p:txBody>
      </p:sp>
      <p:pic>
        <p:nvPicPr>
          <p:cNvPr id="4" name="Picture 2" descr="D:\Kewirausahaan\disrup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2809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5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2592288" cy="1440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b="1" dirty="0"/>
              <a:t>ITERATION </a:t>
            </a:r>
          </a:p>
          <a:p>
            <a:pPr marL="0" indent="0">
              <a:buNone/>
            </a:pPr>
            <a:r>
              <a:rPr lang="id-ID" sz="2000" dirty="0"/>
              <a:t>Membuat hal sama lebih baik</a:t>
            </a:r>
          </a:p>
          <a:p>
            <a:pPr marL="0" indent="0">
              <a:buNone/>
            </a:pPr>
            <a:r>
              <a:rPr lang="id-ID" sz="2000" dirty="0"/>
              <a:t>(Doing the same thing)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15816" y="1530477"/>
            <a:ext cx="2386608" cy="1466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b="1" dirty="0"/>
              <a:t>INOVATION</a:t>
            </a:r>
          </a:p>
          <a:p>
            <a:pPr marL="0" indent="0">
              <a:buFont typeface="Arial" pitchFamily="34" charset="0"/>
              <a:buNone/>
            </a:pPr>
            <a:r>
              <a:rPr lang="id-ID" dirty="0"/>
              <a:t>Membuat hal-hal baru </a:t>
            </a:r>
          </a:p>
          <a:p>
            <a:pPr marL="0" indent="0">
              <a:buFont typeface="Arial" pitchFamily="34" charset="0"/>
              <a:buNone/>
            </a:pPr>
            <a:r>
              <a:rPr lang="id-ID" dirty="0"/>
              <a:t>(Doing the new thing)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80112" y="1530477"/>
            <a:ext cx="2386608" cy="14664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sz="3400" b="1" dirty="0"/>
              <a:t>DISRUPTION</a:t>
            </a:r>
          </a:p>
          <a:p>
            <a:pPr marL="0" indent="0">
              <a:buFont typeface="Arial" pitchFamily="34" charset="0"/>
              <a:buNone/>
            </a:pPr>
            <a:r>
              <a:rPr lang="id-ID" dirty="0"/>
              <a:t>Membuat banyak hal baru, sehingga yang lama menjadi ketinggalan zaman, kuno dan tidak terpakai (</a:t>
            </a:r>
            <a:r>
              <a:rPr lang="id-ID" b="1" dirty="0"/>
              <a:t>Doing things diferently-so others will be obsolete)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68144" y="4963972"/>
            <a:ext cx="2386608" cy="806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d-ID" b="1" dirty="0"/>
              <a:t>????????</a:t>
            </a:r>
          </a:p>
        </p:txBody>
      </p:sp>
      <p:sp>
        <p:nvSpPr>
          <p:cNvPr id="7" name="Curved Down Arrow 6"/>
          <p:cNvSpPr/>
          <p:nvPr/>
        </p:nvSpPr>
        <p:spPr>
          <a:xfrm>
            <a:off x="1691680" y="476672"/>
            <a:ext cx="3456384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3995936" y="476672"/>
            <a:ext cx="353734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494334" y="3212976"/>
            <a:ext cx="1038944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33264" y="4153895"/>
            <a:ext cx="4269160" cy="1612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dirty="0"/>
              <a:t>Sukses tergantung pada kemampuan kita menyelaraskan ketiganya Itration, Innovation, dan Disruption.  Jika anda tidak mendisrupsi diri sendiri , Anda akan mendapatkannya dalam bentuk “hadiah” dari orang lain</a:t>
            </a:r>
          </a:p>
        </p:txBody>
      </p:sp>
    </p:spTree>
    <p:extLst>
      <p:ext uri="{BB962C8B-B14F-4D97-AF65-F5344CB8AC3E}">
        <p14:creationId xmlns:p14="http://schemas.microsoft.com/office/powerpoint/2010/main" val="155396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Unsur Pokok Pemasaran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352839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d-ID" dirty="0"/>
              <a:t>Berorientasi Kepada konsumen, pasar, pembeli</a:t>
            </a:r>
          </a:p>
          <a:p>
            <a:pPr marL="514350" indent="-514350">
              <a:buAutoNum type="arabicPeriod"/>
            </a:pPr>
            <a:r>
              <a:rPr lang="id-ID" dirty="0"/>
              <a:t>Volume penjualan untuk menghasilkan keuntungan </a:t>
            </a:r>
          </a:p>
          <a:p>
            <a:pPr marL="514350" indent="-514350">
              <a:buAutoNum type="arabicPeriod"/>
            </a:pPr>
            <a:r>
              <a:rPr lang="id-ID" dirty="0"/>
              <a:t>Koordinasi seluruh kegiatan pemasaran dalam proses perusahaan </a:t>
            </a:r>
          </a:p>
        </p:txBody>
      </p:sp>
    </p:spTree>
    <p:extLst>
      <p:ext uri="{BB962C8B-B14F-4D97-AF65-F5344CB8AC3E}">
        <p14:creationId xmlns:p14="http://schemas.microsoft.com/office/powerpoint/2010/main" val="3441241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7738</TotalTime>
  <Words>1440</Words>
  <Application>Microsoft Macintosh PowerPoint</Application>
  <PresentationFormat>On-screen Show (4:3)</PresentationFormat>
  <Paragraphs>156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DM Sans</vt:lpstr>
      <vt:lpstr>Kollektif Bold</vt:lpstr>
      <vt:lpstr>Office Theme</vt:lpstr>
      <vt:lpstr>PowerPoint Presentation</vt:lpstr>
      <vt:lpstr>Pemasaran </vt:lpstr>
      <vt:lpstr>Konsep Dasar Pemasaran </vt:lpstr>
      <vt:lpstr>PowerPoint Presentation</vt:lpstr>
      <vt:lpstr>Konsep Pemasaran</vt:lpstr>
      <vt:lpstr>Disruption : Sebuah Inovasi, Inovasi yang akan menggantikan seluruh sistem lama dengan cara-cara yang baru </vt:lpstr>
      <vt:lpstr>PowerPoint Presentation</vt:lpstr>
      <vt:lpstr>PowerPoint Presentation</vt:lpstr>
      <vt:lpstr>Unsur Pokok Pemasaran </vt:lpstr>
      <vt:lpstr>Hal-Hal yang diperhatikan Dalam Pemasaran</vt:lpstr>
      <vt:lpstr>Sistem Pemasaran Sederhana  </vt:lpstr>
      <vt:lpstr>Manajemen Pemasaran </vt:lpstr>
      <vt:lpstr>Manajemen Pemasaran </vt:lpstr>
      <vt:lpstr>PowerPoint Presentation</vt:lpstr>
      <vt:lpstr>Strategi Bauran Pemasaran  (Marketing Mix )</vt:lpstr>
      <vt:lpstr>Marketing Mix </vt:lpstr>
      <vt:lpstr>Marketing Mix </vt:lpstr>
      <vt:lpstr>Marketing Mix</vt:lpstr>
      <vt:lpstr>Marketing Mix</vt:lpstr>
      <vt:lpstr>Distribusi (Place )</vt:lpstr>
      <vt:lpstr>Marketing Mix</vt:lpstr>
      <vt:lpstr>Promosi</vt:lpstr>
      <vt:lpstr>Penyusunan Segmentasi Pasar</vt:lpstr>
      <vt:lpstr>Segmentasi Pasar </vt:lpstr>
      <vt:lpstr>Faktor Yang mempengaruhi Segmentasi Pasar </vt:lpstr>
      <vt:lpstr>Menentukan Target Segmen Secara Akurat </vt:lpstr>
      <vt:lpstr>Beda Pelanggan Beda Pendekatan</vt:lpstr>
      <vt:lpstr>Identifikasi Pelanggan Kunci , Termasuk Pelanggan Potensial </vt:lpstr>
      <vt:lpstr>Tidak Hanya Berfokus Pada Saat ini, Namun juga Pada Masa Depan </vt:lpstr>
      <vt:lpstr>Tetapkan Positioning Usaha </vt:lpstr>
      <vt:lpstr>PowerPoint Presentation</vt:lpstr>
      <vt:lpstr>Menentukan Positioning </vt:lpstr>
      <vt:lpstr>Reference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Enterpreunership</dc:title>
  <dc:creator>ismail - [2010]</dc:creator>
  <cp:lastModifiedBy>etik pratiwi</cp:lastModifiedBy>
  <cp:revision>41</cp:revision>
  <dcterms:created xsi:type="dcterms:W3CDTF">2017-04-11T01:15:32Z</dcterms:created>
  <dcterms:modified xsi:type="dcterms:W3CDTF">2024-02-12T05:53:26Z</dcterms:modified>
</cp:coreProperties>
</file>