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6.jpg" ContentType="image/jpg"/>
  <Override PartName="/ppt/media/image9.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41"/>
  </p:notesMasterIdLst>
  <p:sldIdLst>
    <p:sldId id="256" r:id="rId2"/>
    <p:sldId id="282" r:id="rId3"/>
    <p:sldId id="300" r:id="rId4"/>
    <p:sldId id="590" r:id="rId5"/>
    <p:sldId id="589" r:id="rId6"/>
    <p:sldId id="592" r:id="rId7"/>
    <p:sldId id="593" r:id="rId8"/>
    <p:sldId id="594" r:id="rId9"/>
    <p:sldId id="595" r:id="rId10"/>
    <p:sldId id="601" r:id="rId11"/>
    <p:sldId id="596" r:id="rId12"/>
    <p:sldId id="597" r:id="rId13"/>
    <p:sldId id="598" r:id="rId14"/>
    <p:sldId id="599" r:id="rId15"/>
    <p:sldId id="600" r:id="rId16"/>
    <p:sldId id="603" r:id="rId17"/>
    <p:sldId id="604" r:id="rId18"/>
    <p:sldId id="605" r:id="rId19"/>
    <p:sldId id="606" r:id="rId20"/>
    <p:sldId id="607" r:id="rId21"/>
    <p:sldId id="272" r:id="rId22"/>
    <p:sldId id="257" r:id="rId23"/>
    <p:sldId id="258" r:id="rId24"/>
    <p:sldId id="259" r:id="rId25"/>
    <p:sldId id="266" r:id="rId26"/>
    <p:sldId id="267" r:id="rId27"/>
    <p:sldId id="268" r:id="rId28"/>
    <p:sldId id="269" r:id="rId29"/>
    <p:sldId id="270" r:id="rId30"/>
    <p:sldId id="271" r:id="rId31"/>
    <p:sldId id="260" r:id="rId32"/>
    <p:sldId id="273" r:id="rId33"/>
    <p:sldId id="261" r:id="rId34"/>
    <p:sldId id="262" r:id="rId35"/>
    <p:sldId id="263" r:id="rId36"/>
    <p:sldId id="264" r:id="rId37"/>
    <p:sldId id="274" r:id="rId38"/>
    <p:sldId id="275" r:id="rId39"/>
    <p:sldId id="265"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37"/>
  </p:normalViewPr>
  <p:slideViewPr>
    <p:cSldViewPr>
      <p:cViewPr varScale="1">
        <p:scale>
          <a:sx n="93" d="100"/>
          <a:sy n="93" d="100"/>
        </p:scale>
        <p:origin x="1952" y="2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E6BF1-138F-40E0-8A62-ED14C33D3F77}" type="datetimeFigureOut">
              <a:rPr lang="id-ID" smtClean="0"/>
              <a:t>18/04/24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35A261-A47B-41F0-B0B1-F66E4615CE8A}" type="slidenum">
              <a:rPr lang="id-ID" smtClean="0"/>
              <a:t>‹#›</a:t>
            </a:fld>
            <a:endParaRPr lang="id-ID"/>
          </a:p>
        </p:txBody>
      </p:sp>
    </p:spTree>
    <p:extLst>
      <p:ext uri="{BB962C8B-B14F-4D97-AF65-F5344CB8AC3E}">
        <p14:creationId xmlns:p14="http://schemas.microsoft.com/office/powerpoint/2010/main" val="3450874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entrausaha.com/bisnis-modal-20-50-juta/"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a:solidFill>
                  <a:schemeClr val="tx1"/>
                </a:solidFill>
                <a:effectLst/>
                <a:latin typeface="+mn-lt"/>
                <a:ea typeface="+mn-ea"/>
                <a:cs typeface="+mn-cs"/>
              </a:rPr>
              <a:t>Peluang usaha adalah kesempatan atau waktu yang tepat yang seharusnya di ambil atau dimanfaatkan bagi seseorang wirausahawan mendapat keuntungan. Banyak peluang yang di siasiakan, sehingga berlalu begitu saja karena tidak semua orang dapat melihat peluang dan yang melihatpun belum tentu berani memanfaatkan peluang tersebut. hanya seorang wirausahawan yang dapat berpikir kriatif serta berani mengambil risiko itulah yang dengan tanggap dan cepat memanfaatkan peluang. Peluang usaha yang telah di ambil tentu akan memiliki konsekuensi bagi pengambil keputusan. Jika berhasil dapat dikatakan mendapat keuntungan, namun jika gagal maka itu bagian dari resiko yang harus di hadapi. Namun demikian, hal itu dapat dijadikan pengalaman yang sangat berharga.</a:t>
            </a:r>
          </a:p>
          <a:p>
            <a:r>
              <a:rPr lang="id-ID" sz="1200" b="0" i="0" kern="1200" dirty="0">
                <a:solidFill>
                  <a:schemeClr val="tx1"/>
                </a:solidFill>
                <a:effectLst/>
                <a:latin typeface="+mn-lt"/>
                <a:ea typeface="+mn-ea"/>
                <a:cs typeface="+mn-cs"/>
              </a:rPr>
              <a:t>Peluang usaha merupakan suatu kejadian dimana sesorang atau sekelompok mendaptkan suatu kesempatan untuk menjalankan suatu usaha atau bisnis. Sebuah peluang usaha esensinya adalah asas manfaat. Semua kondisi yang di tawarkan kepada anda adalah penawaran terhadap sebuah aktifitas bisnis yang pantas untuk anda geluti dan tentu saja bisa memberikan keuntungan yang luar biasa kepada anda. Jika peluang usaha yang dimaksud benar-benar di manfaatkan dan di kemas sedemikian rupa, maka akan memberikan manfaat yang di harapkan. Namun, jika Banyak peluang yang di siasiakan, maka akan berlalu begitu saja karena tidak semua orang dapat melihat peluang dan yang melihat pun belum tentu berani memanfaatkan peluang tersebut. hanya seorang wirausahawan yang dapat berpikir kriatif serta berani mengambil risiko itulah yang dengan tanggap dan cepat memanfaatkan peluang.</a:t>
            </a:r>
          </a:p>
          <a:p>
            <a:r>
              <a:rPr lang="id-ID" sz="1200" b="0" i="0" kern="1200" dirty="0">
                <a:solidFill>
                  <a:schemeClr val="tx1"/>
                </a:solidFill>
                <a:effectLst/>
                <a:latin typeface="+mn-lt"/>
                <a:ea typeface="+mn-ea"/>
                <a:cs typeface="+mn-cs"/>
              </a:rPr>
              <a:t>Perlu juga di garis bawahi, bahwa peluang usaha baru adalah sebuah ruang kreasi yang independent dan mandiri. Bukanlah sebuah kegiatan yang ikut-ikutan demi mengikuti sebuah trend dan gaya hidup semata. Seorang wirausahawan harus memiliki pemikiran kreatif dan inovatif untuk mendapatkan hasil yang maksimal supaya tidak ada kendala dalam membuka usaha dan pemilihan bisnis yang tepat dengan modal yang dimiliki oleh calon wirausahawan.</a:t>
            </a:r>
          </a:p>
          <a:p>
            <a:endParaRPr lang="id-ID" dirty="0"/>
          </a:p>
        </p:txBody>
      </p:sp>
      <p:sp>
        <p:nvSpPr>
          <p:cNvPr id="4" name="Slide Number Placeholder 3"/>
          <p:cNvSpPr>
            <a:spLocks noGrp="1"/>
          </p:cNvSpPr>
          <p:nvPr>
            <p:ph type="sldNum" sz="quarter" idx="10"/>
          </p:nvPr>
        </p:nvSpPr>
        <p:spPr/>
        <p:txBody>
          <a:bodyPr/>
          <a:lstStyle/>
          <a:p>
            <a:fld id="{0C35A261-A47B-41F0-B0B1-F66E4615CE8A}" type="slidenum">
              <a:rPr lang="id-ID" smtClean="0"/>
              <a:t>1</a:t>
            </a:fld>
            <a:endParaRPr lang="id-ID"/>
          </a:p>
        </p:txBody>
      </p:sp>
    </p:spTree>
    <p:extLst>
      <p:ext uri="{BB962C8B-B14F-4D97-AF65-F5344CB8AC3E}">
        <p14:creationId xmlns:p14="http://schemas.microsoft.com/office/powerpoint/2010/main" val="1101037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a:t>Efektif atau tidaknya peran keluarga dalam perusahaan dapat dilihat dari ketiga bentuk bisnis keluarga berikut. Karakter dari ketiga bentuk ini tidak sama. yaitu;</a:t>
            </a:r>
          </a:p>
          <a:p>
            <a:endParaRPr lang="id-ID" dirty="0"/>
          </a:p>
        </p:txBody>
      </p:sp>
      <p:sp>
        <p:nvSpPr>
          <p:cNvPr id="4" name="Slide Number Placeholder 3"/>
          <p:cNvSpPr>
            <a:spLocks noGrp="1"/>
          </p:cNvSpPr>
          <p:nvPr>
            <p:ph type="sldNum" sz="quarter" idx="10"/>
          </p:nvPr>
        </p:nvSpPr>
        <p:spPr/>
        <p:txBody>
          <a:bodyPr/>
          <a:lstStyle/>
          <a:p>
            <a:fld id="{0C35A261-A47B-41F0-B0B1-F66E4615CE8A}" type="slidenum">
              <a:rPr lang="id-ID" smtClean="0"/>
              <a:t>33</a:t>
            </a:fld>
            <a:endParaRPr lang="id-ID"/>
          </a:p>
        </p:txBody>
      </p:sp>
    </p:spTree>
    <p:extLst>
      <p:ext uri="{BB962C8B-B14F-4D97-AF65-F5344CB8AC3E}">
        <p14:creationId xmlns:p14="http://schemas.microsoft.com/office/powerpoint/2010/main" val="1130000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0C35A261-A47B-41F0-B0B1-F66E4615CE8A}" type="slidenum">
              <a:rPr lang="id-ID" smtClean="0"/>
              <a:t>35</a:t>
            </a:fld>
            <a:endParaRPr lang="id-ID"/>
          </a:p>
        </p:txBody>
      </p:sp>
    </p:spTree>
    <p:extLst>
      <p:ext uri="{BB962C8B-B14F-4D97-AF65-F5344CB8AC3E}">
        <p14:creationId xmlns:p14="http://schemas.microsoft.com/office/powerpoint/2010/main" val="1559654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d-ID" sz="1200" b="0" i="0" kern="1200" dirty="0">
                <a:solidFill>
                  <a:schemeClr val="tx1"/>
                </a:solidFill>
                <a:effectLst/>
                <a:latin typeface="+mn-lt"/>
                <a:ea typeface="+mn-ea"/>
                <a:cs typeface="+mn-cs"/>
              </a:rPr>
              <a:t>erikut beberapa dasar manajemen keuangan bagi bisnis keluarga.</a:t>
            </a:r>
          </a:p>
          <a:p>
            <a:pPr fontAlgn="base"/>
            <a:r>
              <a:rPr lang="id-ID" sz="1200" b="0" i="0" kern="1200" dirty="0">
                <a:solidFill>
                  <a:schemeClr val="tx1"/>
                </a:solidFill>
                <a:effectLst/>
                <a:latin typeface="+mn-lt"/>
                <a:ea typeface="+mn-ea"/>
                <a:cs typeface="+mn-cs"/>
              </a:rPr>
              <a:t>Pisahkan uang pribadi dan usaha.</a:t>
            </a:r>
          </a:p>
          <a:p>
            <a:pPr fontAlgn="base"/>
            <a:r>
              <a:rPr lang="id-ID" sz="1200" b="0" i="0" kern="1200" dirty="0">
                <a:solidFill>
                  <a:schemeClr val="tx1"/>
                </a:solidFill>
                <a:effectLst/>
                <a:latin typeface="+mn-lt"/>
                <a:ea typeface="+mn-ea"/>
                <a:cs typeface="+mn-cs"/>
              </a:rPr>
              <a:t>Kesalahan paling umum yang dilakukan pengusaha UKM dalam mengelola keuangan adalah mencampur uang usaha dengan uang pribadi. Mungkin karena usaha masih kecil, kita berpikir tidak masalah jika mencampur uang usaha dengan uang pribadi. Namun yang kebanyakan terjadi, kita sulit membedakan pengeluaran pribadi dan usaha. Walhasil, keperluan pribadi sedikit demi sedikit menggerogoti saldo uang usaha.</a:t>
            </a:r>
          </a:p>
          <a:p>
            <a:pPr fontAlgn="base"/>
            <a:r>
              <a:rPr lang="id-ID" sz="1200" b="0" i="0" kern="1200" dirty="0">
                <a:solidFill>
                  <a:schemeClr val="tx1"/>
                </a:solidFill>
                <a:effectLst/>
                <a:latin typeface="+mn-lt"/>
                <a:ea typeface="+mn-ea"/>
                <a:cs typeface="+mn-cs"/>
              </a:rPr>
              <a:t>Rencanakan penggunaan uang.</a:t>
            </a:r>
          </a:p>
          <a:p>
            <a:pPr fontAlgn="base"/>
            <a:r>
              <a:rPr lang="id-ID" sz="1200" b="0" i="0" kern="1200" dirty="0">
                <a:solidFill>
                  <a:schemeClr val="tx1"/>
                </a:solidFill>
                <a:effectLst/>
                <a:latin typeface="+mn-lt"/>
                <a:ea typeface="+mn-ea"/>
                <a:cs typeface="+mn-cs"/>
              </a:rPr>
              <a:t>Bahkan saat perusahaan memiliki modal lebih banyak, perusahaan tetap harus merencanakan penggunaan uang sebaik mungkin. Jangan hambur-hamburkan uang meski saldo kas tampaknya berlebihan. Tanpa perencanaan yang matang. Sesuaikan rencana pengeluaran dengan target-target penjualan dan penerimaan kas. Urungkan rencana-rencana belanja modal jika tidak memberikan manfaat dalam meningkatkan penjualan atau menurunkan biaya-biaya. Lakukan analisa “cost and benefit” atau “untung rugi” untuk meyakinkan bahwa penggunaan uang perusahaan tidak bakal sia-sia dan memberikan return yang menguntungkan.</a:t>
            </a:r>
          </a:p>
          <a:p>
            <a:pPr fontAlgn="base"/>
            <a:r>
              <a:rPr lang="id-ID" sz="1200" b="0" i="0" kern="1200" dirty="0">
                <a:solidFill>
                  <a:schemeClr val="tx1"/>
                </a:solidFill>
                <a:effectLst/>
                <a:latin typeface="+mn-lt"/>
                <a:ea typeface="+mn-ea"/>
                <a:cs typeface="+mn-cs"/>
              </a:rPr>
              <a:t>Buat buku catatan keuangan.</a:t>
            </a:r>
          </a:p>
          <a:p>
            <a:pPr fontAlgn="base"/>
            <a:r>
              <a:rPr lang="id-ID" sz="1200" b="0" i="0" kern="1200" dirty="0">
                <a:solidFill>
                  <a:schemeClr val="tx1"/>
                </a:solidFill>
                <a:effectLst/>
                <a:latin typeface="+mn-lt"/>
                <a:ea typeface="+mn-ea"/>
                <a:cs typeface="+mn-cs"/>
              </a:rPr>
              <a:t>Bisnis tidak cukup dikelola berdasarkan ingatan, melainkan dengan catatan yang lengkap. Minimal anda wajib memiliki buku kas yang mencatat keluar masuknya uang. Lalu cocokkan setiap hari saldo uang dengan catatan anda. Ini untuk mengontrol lalu lintas uang dan memastikan tidak ada uang yang terselip. Selanjutnya tingkatkan kemampuan administrasi kita untuk mencatat penjualan dan biaya-biaya. Tidak kalah penting, kita juga harus mencatat saldo-saldo hutang piutang, persediaan dan aset-aset tetap perusahaan. Jika mampu, gunakan sistem komputer untuk memudahkan proses pencatatan. Dan alangkah lebih baik lagi jika anda bisa menerapkan sistem akuntansi yang memadai.</a:t>
            </a:r>
          </a:p>
          <a:p>
            <a:pPr fontAlgn="base"/>
            <a:r>
              <a:rPr lang="id-ID" sz="1200" b="0" i="0" kern="1200" dirty="0">
                <a:solidFill>
                  <a:schemeClr val="tx1"/>
                </a:solidFill>
                <a:effectLst/>
                <a:latin typeface="+mn-lt"/>
                <a:ea typeface="+mn-ea"/>
                <a:cs typeface="+mn-cs"/>
              </a:rPr>
              <a:t>Hitung keuntungan dengan benar.</a:t>
            </a:r>
          </a:p>
          <a:p>
            <a:pPr fontAlgn="base"/>
            <a:r>
              <a:rPr lang="id-ID" sz="1200" b="0" i="0" kern="1200" dirty="0">
                <a:solidFill>
                  <a:schemeClr val="tx1"/>
                </a:solidFill>
                <a:effectLst/>
                <a:latin typeface="+mn-lt"/>
                <a:ea typeface="+mn-ea"/>
                <a:cs typeface="+mn-cs"/>
              </a:rPr>
              <a:t>Menghitung keuntungan dengan tepat sama pentingnya dengan menghasilkan keuntungan itu sendiri. Bagian yang paling kritikal dalam menghitung keuntungan adalah menghitung biaya-biaya. Sebagian besar biaya bisa diketahui karena melibatkan pembayaran uang tunai. Sebagian yang lain tidak berupa uang kas, seperti penyusutan dan amortisasi. Sebagian lagi belum terjadi namun perlu dicadangkan untuk dikeluarkan di masa mendatang, seperti pajak dan bunga pinjaman.</a:t>
            </a:r>
          </a:p>
          <a:p>
            <a:pPr fontAlgn="base"/>
            <a:r>
              <a:rPr lang="id-ID" sz="1200" b="0" i="0" kern="1200" dirty="0">
                <a:solidFill>
                  <a:schemeClr val="tx1"/>
                </a:solidFill>
                <a:effectLst/>
                <a:latin typeface="+mn-lt"/>
                <a:ea typeface="+mn-ea"/>
                <a:cs typeface="+mn-cs"/>
              </a:rPr>
              <a:t>Putar arus kas lebih cepat.</a:t>
            </a:r>
          </a:p>
          <a:p>
            <a:pPr fontAlgn="base"/>
            <a:r>
              <a:rPr lang="id-ID" sz="1200" b="0" i="0" kern="1200" dirty="0">
                <a:solidFill>
                  <a:schemeClr val="tx1"/>
                </a:solidFill>
                <a:effectLst/>
                <a:latin typeface="+mn-lt"/>
                <a:ea typeface="+mn-ea"/>
                <a:cs typeface="+mn-cs"/>
              </a:rPr>
              <a:t>Jangan hanya berpusat pada keuntungan. Manajemen keuangan meliputi juga bagaimana perusahaan mengelola hutang, piutang dan persediaan barang dagangan. Banyak usaha mengalami kesulitan kas meski catatan akuntansi mereka menunjukkan angka berwarna biru. Perhatikan bagaimana anda memutar kas. Putaran kas anda melambat jika termin penjualan kredit anda lebih lama ketimbang kulakannya, atau jika anda harus menyimpan persediaan barang dagangan. Anda harus mengusahakan termin penjualan kredit sama dengan pembelian kredit anda. Anda juga harus mampu menekan tingkat persediaan sedemikian rupa agar tetap dapat memenuhi order namun tanpa membebani keuangan.</a:t>
            </a:r>
          </a:p>
          <a:p>
            <a:pPr fontAlgn="base"/>
            <a:r>
              <a:rPr lang="id-ID" sz="1200" b="0" i="0" kern="1200" dirty="0">
                <a:solidFill>
                  <a:schemeClr val="tx1"/>
                </a:solidFill>
                <a:effectLst/>
                <a:latin typeface="+mn-lt"/>
                <a:ea typeface="+mn-ea"/>
                <a:cs typeface="+mn-cs"/>
              </a:rPr>
              <a:t>Awasi harta, hutang dan modal.</a:t>
            </a:r>
          </a:p>
          <a:p>
            <a:pPr fontAlgn="base"/>
            <a:r>
              <a:rPr lang="id-ID" sz="1200" b="0" i="0" kern="1200" dirty="0">
                <a:solidFill>
                  <a:schemeClr val="tx1"/>
                </a:solidFill>
                <a:effectLst/>
                <a:latin typeface="+mn-lt"/>
                <a:ea typeface="+mn-ea"/>
                <a:cs typeface="+mn-cs"/>
              </a:rPr>
              <a:t>Secara berkala, kita perlu memeriksa persediaan di gudang dan memastikan semuanya dalam keadaan lengkap dan baik. Namun sebelum kita bisa melakukan itu, kita perlu mempunyai administrasi yang memadai untuk mengontrol semua itu. Hal yang sama perlu anda lakukan terhadap piutang-piutang kepada pembeli dan tagihan-tagihan dari suplier. Kita tidak mau ada tagihan yang macet atau kedobelan membayar kepada suplier gara-gara catatan anda berantakan. Jika kita tidak mampu melakukan semua itu sendiri, anda dapat mempekerjakan bagian keuangan dan menetapkan prosedur keuangan yang cukup untuk memastikan bahwa harta kekayaan usaha perusahaan selalu terjaga dengan baik.</a:t>
            </a:r>
          </a:p>
          <a:p>
            <a:pPr fontAlgn="base"/>
            <a:r>
              <a:rPr lang="id-ID" sz="1200" b="0" i="0" kern="1200" dirty="0">
                <a:solidFill>
                  <a:schemeClr val="tx1"/>
                </a:solidFill>
                <a:effectLst/>
                <a:latin typeface="+mn-lt"/>
                <a:ea typeface="+mn-ea"/>
                <a:cs typeface="+mn-cs"/>
              </a:rPr>
              <a:t>Sisihkan keuntungan untuk pengembangan usaha.</a:t>
            </a:r>
          </a:p>
          <a:p>
            <a:pPr fontAlgn="base"/>
            <a:r>
              <a:rPr lang="id-ID" sz="1200" b="0" i="0" kern="1200" dirty="0">
                <a:solidFill>
                  <a:schemeClr val="tx1"/>
                </a:solidFill>
                <a:effectLst/>
                <a:latin typeface="+mn-lt"/>
                <a:ea typeface="+mn-ea"/>
                <a:cs typeface="+mn-cs"/>
              </a:rPr>
              <a:t>Menyisihkan sebagian keuntungan untuk pengembangan usaha. Salah satu tugas penting manajemen keuangan adalah menjaga kelangsungan hidup bisnis dengan mendorong dan mengarahkan investasi ke bidang-bidang yang menguntungkan.</a:t>
            </a:r>
          </a:p>
          <a:p>
            <a:endParaRPr lang="id-ID" dirty="0"/>
          </a:p>
        </p:txBody>
      </p:sp>
      <p:sp>
        <p:nvSpPr>
          <p:cNvPr id="4" name="Slide Number Placeholder 3"/>
          <p:cNvSpPr>
            <a:spLocks noGrp="1"/>
          </p:cNvSpPr>
          <p:nvPr>
            <p:ph type="sldNum" sz="quarter" idx="10"/>
          </p:nvPr>
        </p:nvSpPr>
        <p:spPr/>
        <p:txBody>
          <a:bodyPr/>
          <a:lstStyle/>
          <a:p>
            <a:fld id="{0C35A261-A47B-41F0-B0B1-F66E4615CE8A}" type="slidenum">
              <a:rPr lang="id-ID" smtClean="0"/>
              <a:t>36</a:t>
            </a:fld>
            <a:endParaRPr lang="id-ID"/>
          </a:p>
        </p:txBody>
      </p:sp>
    </p:spTree>
    <p:extLst>
      <p:ext uri="{BB962C8B-B14F-4D97-AF65-F5344CB8AC3E}">
        <p14:creationId xmlns:p14="http://schemas.microsoft.com/office/powerpoint/2010/main" val="2428460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369334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15</a:t>
            </a:fld>
            <a:endParaRPr lang="en-US"/>
          </a:p>
        </p:txBody>
      </p:sp>
    </p:spTree>
    <p:extLst>
      <p:ext uri="{BB962C8B-B14F-4D97-AF65-F5344CB8AC3E}">
        <p14:creationId xmlns:p14="http://schemas.microsoft.com/office/powerpoint/2010/main" val="308954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20</a:t>
            </a:fld>
            <a:endParaRPr lang="en-US"/>
          </a:p>
        </p:txBody>
      </p:sp>
    </p:spTree>
    <p:extLst>
      <p:ext uri="{BB962C8B-B14F-4D97-AF65-F5344CB8AC3E}">
        <p14:creationId xmlns:p14="http://schemas.microsoft.com/office/powerpoint/2010/main" val="52199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a:solidFill>
                  <a:schemeClr val="tx1"/>
                </a:solidFill>
                <a:effectLst/>
                <a:latin typeface="+mn-lt"/>
                <a:ea typeface="+mn-ea"/>
                <a:cs typeface="+mn-cs"/>
              </a:rPr>
              <a:t>Peluang usaha adalah kesempatan atau waktu yang tepat yang seharusnya di ambil atau dimanfaatkan bagi seseorang wirausahawan mendapat keuntungan. Banyak peluang yang di siasiakan, sehingga berlalu begitu saja karena tidak semua orang dapat melihat peluang dan yang melihatpun belum tentu berani memanfaatkan peluang tersebut. Hanya seorang wirausahawan yang dapat berpikir kriatif serta berani mengambil risiko itulah yang dengan tanggap dan cepat memanfaatkan peluang. Peluang usaha yang telah di ambil tentu akan memiliki konsekuensi bagi pengambil keputusan. Jika berhasil dapat dikatakan mendapat keuntungan, namun jika gagal maka itu bagian dari resiko yang harus di hadapi. Namun demikian, hal itu dapat dijadikan pengalaman yang sangat berharga.</a:t>
            </a:r>
          </a:p>
          <a:p>
            <a:r>
              <a:rPr lang="id-ID" sz="1200" b="0" i="0" kern="1200" dirty="0">
                <a:solidFill>
                  <a:schemeClr val="tx1"/>
                </a:solidFill>
                <a:effectLst/>
                <a:latin typeface="+mn-lt"/>
                <a:ea typeface="+mn-ea"/>
                <a:cs typeface="+mn-cs"/>
              </a:rPr>
              <a:t>Peluang usaha merupakan suatu kejadian dimana sesorang atau sekelompok mendaptkan suatu kesempatan untuk menjalankan suatu usaha atau bisnis. Sebuah peluang usaha esensinya adalah asas manfaat. Semua kondisi yang di tawarkan kepada anda adalah penawaran terhadap sebuah aktifitas bisnis yang pantas untuk anda geluti dan tentu saja bisa memberikan keuntungan yang luar biasa kepada anda. Jika peluang usaha yang dimaksud benar-benar di manfaatkan dan di kemas sedemikian rupa, maka akan memberikan manfaat yang di harapkan. Namun, jika Banyak peluang yang di siasiakan, maka akan berlalu begitu saja karena tidak semua orang dapat melihat peluang dan yang melihat pun belum tentu berani memanfaatkan peluang tersebut. hanya seorang wirausahawan yang dapat berpikir kriatif serta berani mengambil risiko itulah yang dengan tanggap dan cepat memanfaatkan peluang.</a:t>
            </a:r>
          </a:p>
          <a:p>
            <a:r>
              <a:rPr lang="id-ID" sz="1200" b="0" i="0" kern="1200" dirty="0">
                <a:solidFill>
                  <a:schemeClr val="tx1"/>
                </a:solidFill>
                <a:effectLst/>
                <a:latin typeface="+mn-lt"/>
                <a:ea typeface="+mn-ea"/>
                <a:cs typeface="+mn-cs"/>
              </a:rPr>
              <a:t>Perlu juga di garis bawahi, bahwa peluang usaha baru adalah sebuah ruang kreasi yang independent dan mandiri. Bukanlah sebuah kegiatan yang ikut-ikutan demi mengikuti sebuah trend dan gaya hidup semata. Seorang wirausahawan harus memiliki pemikiran kreatif dan inovatif untuk mendapatkan hasil yang maksimal supaya tidak ada kendala dalam membuka usaha dan pemilihan bisnis yang tepat dengan modal yang dimiliki oleh calon wirausahawan.</a:t>
            </a:r>
          </a:p>
          <a:p>
            <a:endParaRPr lang="id-ID" dirty="0"/>
          </a:p>
          <a:p>
            <a:endParaRPr lang="id-ID" dirty="0"/>
          </a:p>
        </p:txBody>
      </p:sp>
      <p:sp>
        <p:nvSpPr>
          <p:cNvPr id="4" name="Slide Number Placeholder 3"/>
          <p:cNvSpPr>
            <a:spLocks noGrp="1"/>
          </p:cNvSpPr>
          <p:nvPr>
            <p:ph type="sldNum" sz="quarter" idx="10"/>
          </p:nvPr>
        </p:nvSpPr>
        <p:spPr/>
        <p:txBody>
          <a:bodyPr/>
          <a:lstStyle/>
          <a:p>
            <a:fld id="{0C35A261-A47B-41F0-B0B1-F66E4615CE8A}" type="slidenum">
              <a:rPr lang="id-ID" smtClean="0"/>
              <a:t>22</a:t>
            </a:fld>
            <a:endParaRPr lang="id-ID"/>
          </a:p>
        </p:txBody>
      </p:sp>
    </p:spTree>
    <p:extLst>
      <p:ext uri="{BB962C8B-B14F-4D97-AF65-F5344CB8AC3E}">
        <p14:creationId xmlns:p14="http://schemas.microsoft.com/office/powerpoint/2010/main" val="1012756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id-ID" dirty="0"/>
              <a:t>Bisa dikatakan paling cocok untuk seorang pemula karena menjalankan model bisnis waralaba ini mereka akan dibantu oleh pemilik waralaba (pemegang merek) mulai dari training hingga pada tahap prosesnya.</a:t>
            </a:r>
          </a:p>
          <a:p>
            <a:pPr marL="0" indent="0" fontAlgn="base">
              <a:buNone/>
            </a:pPr>
            <a:r>
              <a:rPr lang="id-ID" dirty="0"/>
              <a:t>Sebagai seorang pemula tidak akan dipusingkan dengan konsep bisnis yang akan dijalani, mereka hanya tinggal menjalankan sesuai kamampuan modalnya dengan tetap bernaung dibawah nama merek perusahaan waralaba yang dipilih atau di ikutinya.</a:t>
            </a:r>
          </a:p>
          <a:p>
            <a:endParaRPr lang="id-ID" dirty="0"/>
          </a:p>
        </p:txBody>
      </p:sp>
      <p:sp>
        <p:nvSpPr>
          <p:cNvPr id="4" name="Slide Number Placeholder 3"/>
          <p:cNvSpPr>
            <a:spLocks noGrp="1"/>
          </p:cNvSpPr>
          <p:nvPr>
            <p:ph type="sldNum" sz="quarter" idx="10"/>
          </p:nvPr>
        </p:nvSpPr>
        <p:spPr/>
        <p:txBody>
          <a:bodyPr/>
          <a:lstStyle/>
          <a:p>
            <a:fld id="{0C35A261-A47B-41F0-B0B1-F66E4615CE8A}" type="slidenum">
              <a:rPr lang="id-ID" smtClean="0"/>
              <a:t>26</a:t>
            </a:fld>
            <a:endParaRPr lang="id-ID"/>
          </a:p>
        </p:txBody>
      </p:sp>
    </p:spTree>
    <p:extLst>
      <p:ext uri="{BB962C8B-B14F-4D97-AF65-F5344CB8AC3E}">
        <p14:creationId xmlns:p14="http://schemas.microsoft.com/office/powerpoint/2010/main" val="15289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id-ID" sz="1200" kern="1200" dirty="0">
                <a:solidFill>
                  <a:schemeClr val="tx1"/>
                </a:solidFill>
                <a:effectLst/>
                <a:latin typeface="+mn-lt"/>
                <a:ea typeface="+mn-ea"/>
                <a:cs typeface="+mn-cs"/>
              </a:rPr>
              <a:t>Peluang bisnis dan usaha di tahun 2017 khususnya untuk bidang entertainment atau hiburan sudah pasti akan berkembang lebih pesat lagi seiring dengan pertumbuhan ekonomi negeri ini.</a:t>
            </a:r>
          </a:p>
          <a:p>
            <a:pPr fontAlgn="base"/>
            <a:r>
              <a:rPr lang="id-ID" sz="1200" kern="1200" dirty="0">
                <a:solidFill>
                  <a:schemeClr val="tx1"/>
                </a:solidFill>
                <a:effectLst/>
                <a:latin typeface="+mn-lt"/>
                <a:ea typeface="+mn-ea"/>
                <a:cs typeface="+mn-cs"/>
              </a:rPr>
              <a:t>Untuk jenis usaha ini memang tergolong sangat cepat mendatangkan penghasilan dan sangat menguntungkan karena biasanya melibatkan orang orang berduit yang akan menjadi konsumennya.</a:t>
            </a:r>
          </a:p>
          <a:p>
            <a:pPr fontAlgn="base"/>
            <a:r>
              <a:rPr lang="id-ID" sz="1200" kern="1200" dirty="0">
                <a:solidFill>
                  <a:schemeClr val="tx1"/>
                </a:solidFill>
                <a:effectLst/>
                <a:latin typeface="+mn-lt"/>
                <a:ea typeface="+mn-ea"/>
                <a:cs typeface="+mn-cs"/>
              </a:rPr>
              <a:t>Dari segi modal memang bisa dikatakan membutuhkan dana yang tidak sedikit untuk dapat menjalankan bisnis hiburan ini. Namun jika anda jeli membaca peluang, sebenarnya masih banyak ragam bisnis hiburan yang bisa dimulai dengan modal kecil.</a:t>
            </a:r>
          </a:p>
          <a:p>
            <a:pPr fontAlgn="base"/>
            <a:r>
              <a:rPr lang="id-ID" sz="1200" kern="1200" dirty="0">
                <a:solidFill>
                  <a:schemeClr val="tx1"/>
                </a:solidFill>
                <a:effectLst/>
                <a:latin typeface="+mn-lt"/>
                <a:ea typeface="+mn-ea"/>
                <a:cs typeface="+mn-cs"/>
              </a:rPr>
              <a:t>Mungkin anda berminat untuk membidik usaha ini, simak artikel yang membahas tentang </a:t>
            </a:r>
            <a:r>
              <a:rPr lang="id-ID" sz="1200" i="1" u="none" strike="noStrike" kern="1200" dirty="0">
                <a:solidFill>
                  <a:schemeClr val="tx1"/>
                </a:solidFill>
                <a:effectLst/>
                <a:latin typeface="+mn-lt"/>
                <a:ea typeface="+mn-ea"/>
                <a:cs typeface="+mn-cs"/>
                <a:hlinkClick r:id="rId3"/>
              </a:rPr>
              <a:t>membuka usaha dengan modal 20 sampai 50 juta omset menggiurkan</a:t>
            </a:r>
            <a:r>
              <a:rPr lang="id-ID" sz="1200" kern="1200" dirty="0">
                <a:solidFill>
                  <a:schemeClr val="tx1"/>
                </a:solidFill>
                <a:effectLst/>
                <a:latin typeface="+mn-lt"/>
                <a:ea typeface="+mn-ea"/>
                <a:cs typeface="+mn-cs"/>
              </a:rPr>
              <a:t>.</a:t>
            </a:r>
          </a:p>
          <a:p>
            <a:endParaRPr lang="id-ID" dirty="0"/>
          </a:p>
        </p:txBody>
      </p:sp>
      <p:sp>
        <p:nvSpPr>
          <p:cNvPr id="4" name="Slide Number Placeholder 3"/>
          <p:cNvSpPr>
            <a:spLocks noGrp="1"/>
          </p:cNvSpPr>
          <p:nvPr>
            <p:ph type="sldNum" sz="quarter" idx="10"/>
          </p:nvPr>
        </p:nvSpPr>
        <p:spPr/>
        <p:txBody>
          <a:bodyPr/>
          <a:lstStyle/>
          <a:p>
            <a:fld id="{0C35A261-A47B-41F0-B0B1-F66E4615CE8A}" type="slidenum">
              <a:rPr lang="id-ID" smtClean="0"/>
              <a:t>28</a:t>
            </a:fld>
            <a:endParaRPr lang="id-ID"/>
          </a:p>
        </p:txBody>
      </p:sp>
    </p:spTree>
    <p:extLst>
      <p:ext uri="{BB962C8B-B14F-4D97-AF65-F5344CB8AC3E}">
        <p14:creationId xmlns:p14="http://schemas.microsoft.com/office/powerpoint/2010/main" val="1000039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a:t>Batasan lain tentang perusahaan diberikan oleh John L. Ward dan Craig E. Arnoff. Menurutnya, suatu perusahaan dinamakan perusahaan keluarga apabila terdiri dari dua atau lebih anggota keluarga yang mengawasi keuangan perusahaan. Sedangkan menurut Robert G. Donnelley dalam bukunya “The Fanily Business” suatu organisasi dinamakan perusahaan keluarga apabila paling sedikit ada keterlibatan dua generasi dalam keluarga itu dan mereka mempengaruhi kebijakan perusahaan.</a:t>
            </a:r>
          </a:p>
          <a:p>
            <a:endParaRPr lang="id-ID" dirty="0"/>
          </a:p>
        </p:txBody>
      </p:sp>
      <p:sp>
        <p:nvSpPr>
          <p:cNvPr id="4" name="Slide Number Placeholder 3"/>
          <p:cNvSpPr>
            <a:spLocks noGrp="1"/>
          </p:cNvSpPr>
          <p:nvPr>
            <p:ph type="sldNum" sz="quarter" idx="10"/>
          </p:nvPr>
        </p:nvSpPr>
        <p:spPr/>
        <p:txBody>
          <a:bodyPr/>
          <a:lstStyle/>
          <a:p>
            <a:fld id="{0C35A261-A47B-41F0-B0B1-F66E4615CE8A}" type="slidenum">
              <a:rPr lang="id-ID" smtClean="0"/>
              <a:t>31</a:t>
            </a:fld>
            <a:endParaRPr lang="id-ID"/>
          </a:p>
        </p:txBody>
      </p:sp>
    </p:spTree>
    <p:extLst>
      <p:ext uri="{BB962C8B-B14F-4D97-AF65-F5344CB8AC3E}">
        <p14:creationId xmlns:p14="http://schemas.microsoft.com/office/powerpoint/2010/main" val="2797520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sz="1200" b="0" i="0" kern="1200" dirty="0">
                <a:solidFill>
                  <a:schemeClr val="tx1"/>
                </a:solidFill>
                <a:effectLst/>
                <a:latin typeface="+mn-lt"/>
                <a:ea typeface="+mn-ea"/>
                <a:cs typeface="+mn-cs"/>
              </a:rPr>
              <a:t>Sebuah perusahaan keluarga bisa menjadi sebuah usaha besar dan profesional tentu tidak terlepas dari proses transformasi dan transisi dari generasi pertama ke generasi kedua dan selanjutnya. Selain itu </a:t>
            </a:r>
            <a:r>
              <a:rPr lang="id-ID" sz="1200" b="0" i="1" kern="1200" dirty="0">
                <a:solidFill>
                  <a:schemeClr val="tx1"/>
                </a:solidFill>
                <a:effectLst/>
                <a:latin typeface="+mn-lt"/>
                <a:ea typeface="+mn-ea"/>
                <a:cs typeface="+mn-cs"/>
              </a:rPr>
              <a:t>leadership</a:t>
            </a:r>
            <a:r>
              <a:rPr lang="id-ID" sz="1200" b="0" i="0" kern="1200" dirty="0">
                <a:solidFill>
                  <a:schemeClr val="tx1"/>
                </a:solidFill>
                <a:effectLst/>
                <a:latin typeface="+mn-lt"/>
                <a:ea typeface="+mn-ea"/>
                <a:cs typeface="+mn-cs"/>
              </a:rPr>
              <a:t> dan </a:t>
            </a:r>
            <a:r>
              <a:rPr lang="id-ID" sz="1200" b="0" i="1" kern="1200" dirty="0">
                <a:solidFill>
                  <a:schemeClr val="tx1"/>
                </a:solidFill>
                <a:effectLst/>
                <a:latin typeface="+mn-lt"/>
                <a:ea typeface="+mn-ea"/>
                <a:cs typeface="+mn-cs"/>
              </a:rPr>
              <a:t>familyvalues</a:t>
            </a:r>
            <a:r>
              <a:rPr lang="id-ID" sz="1200" b="0" i="0" kern="1200" dirty="0">
                <a:solidFill>
                  <a:schemeClr val="tx1"/>
                </a:solidFill>
                <a:effectLst/>
                <a:latin typeface="+mn-lt"/>
                <a:ea typeface="+mn-ea"/>
                <a:cs typeface="+mn-cs"/>
              </a:rPr>
              <a:t> yang tertanam kuat, transformasi organisasi, suksesi, </a:t>
            </a:r>
            <a:r>
              <a:rPr lang="id-ID" sz="1200" b="0" i="1" kern="1200" dirty="0">
                <a:solidFill>
                  <a:schemeClr val="tx1"/>
                </a:solidFill>
                <a:effectLst/>
                <a:latin typeface="+mn-lt"/>
                <a:ea typeface="+mn-ea"/>
                <a:cs typeface="+mn-cs"/>
              </a:rPr>
              <a:t>culture, attracting talents</a:t>
            </a:r>
            <a:r>
              <a:rPr lang="id-ID" sz="1200" b="0" i="0" kern="1200" dirty="0">
                <a:solidFill>
                  <a:schemeClr val="tx1"/>
                </a:solidFill>
                <a:effectLst/>
                <a:latin typeface="+mn-lt"/>
                <a:ea typeface="+mn-ea"/>
                <a:cs typeface="+mn-cs"/>
              </a:rPr>
              <a:t>, sampai membangun kesinambungan (</a:t>
            </a:r>
            <a:r>
              <a:rPr lang="id-ID" sz="1200" b="0" i="1" kern="1200" dirty="0">
                <a:solidFill>
                  <a:schemeClr val="tx1"/>
                </a:solidFill>
                <a:effectLst/>
                <a:latin typeface="+mn-lt"/>
                <a:ea typeface="+mn-ea"/>
                <a:cs typeface="+mn-cs"/>
              </a:rPr>
              <a:t>longevity</a:t>
            </a:r>
            <a:r>
              <a:rPr lang="id-ID" sz="1200" b="0" i="0" kern="1200" dirty="0">
                <a:solidFill>
                  <a:schemeClr val="tx1"/>
                </a:solidFill>
                <a:effectLst/>
                <a:latin typeface="+mn-lt"/>
                <a:ea typeface="+mn-ea"/>
                <a:cs typeface="+mn-cs"/>
              </a:rPr>
              <a:t>) dari generasi ke generasi diperlukan untuk membesarkan sebuah </a:t>
            </a:r>
            <a:r>
              <a:rPr lang="id-ID" sz="1200" b="0" i="1" kern="1200" dirty="0">
                <a:solidFill>
                  <a:schemeClr val="tx1"/>
                </a:solidFill>
                <a:effectLst/>
                <a:latin typeface="+mn-lt"/>
                <a:ea typeface="+mn-ea"/>
                <a:cs typeface="+mn-cs"/>
              </a:rPr>
              <a:t>family business.</a:t>
            </a:r>
            <a:endParaRPr lang="id-ID" dirty="0"/>
          </a:p>
        </p:txBody>
      </p:sp>
      <p:sp>
        <p:nvSpPr>
          <p:cNvPr id="4" name="Slide Number Placeholder 3"/>
          <p:cNvSpPr>
            <a:spLocks noGrp="1"/>
          </p:cNvSpPr>
          <p:nvPr>
            <p:ph type="sldNum" sz="quarter" idx="10"/>
          </p:nvPr>
        </p:nvSpPr>
        <p:spPr/>
        <p:txBody>
          <a:bodyPr/>
          <a:lstStyle/>
          <a:p>
            <a:fld id="{0C35A261-A47B-41F0-B0B1-F66E4615CE8A}" type="slidenum">
              <a:rPr lang="id-ID" smtClean="0"/>
              <a:t>32</a:t>
            </a:fld>
            <a:endParaRPr lang="id-ID"/>
          </a:p>
        </p:txBody>
      </p:sp>
    </p:spTree>
    <p:extLst>
      <p:ext uri="{BB962C8B-B14F-4D97-AF65-F5344CB8AC3E}">
        <p14:creationId xmlns:p14="http://schemas.microsoft.com/office/powerpoint/2010/main" val="154643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BDF7FC-B1AC-4DC0-A78A-ACB5A709E8C6}" type="datetimeFigureOut">
              <a:rPr lang="id-ID" smtClean="0"/>
              <a:t>18/04/24</a:t>
            </a:fld>
            <a:endParaRPr lang="id-ID"/>
          </a:p>
        </p:txBody>
      </p:sp>
      <p:sp>
        <p:nvSpPr>
          <p:cNvPr id="5" name="Footer Placeholder 4"/>
          <p:cNvSpPr>
            <a:spLocks noGrp="1"/>
          </p:cNvSpPr>
          <p:nvPr>
            <p:ph type="ftr" sz="quarter" idx="11"/>
          </p:nvPr>
        </p:nvSpPr>
        <p:spPr>
          <a:xfrm>
            <a:off x="2396319" y="329308"/>
            <a:ext cx="3086292" cy="309201"/>
          </a:xfrm>
        </p:spPr>
        <p:txBody>
          <a:bodyPr/>
          <a:lstStyle/>
          <a:p>
            <a:endParaRPr lang="id-ID"/>
          </a:p>
        </p:txBody>
      </p:sp>
      <p:sp>
        <p:nvSpPr>
          <p:cNvPr id="6" name="Slide Number Placeholder 5"/>
          <p:cNvSpPr>
            <a:spLocks noGrp="1"/>
          </p:cNvSpPr>
          <p:nvPr>
            <p:ph type="sldNum" sz="quarter" idx="12"/>
          </p:nvPr>
        </p:nvSpPr>
        <p:spPr>
          <a:xfrm>
            <a:off x="1434703" y="798973"/>
            <a:ext cx="802005" cy="503578"/>
          </a:xfrm>
        </p:spPr>
        <p:txBody>
          <a:bodyPr/>
          <a:lstStyle/>
          <a:p>
            <a:fld id="{7BFF47F4-9005-4928-9327-0375B7D562FA}" type="slidenum">
              <a:rPr lang="id-ID" smtClean="0"/>
              <a:t>‹#›</a:t>
            </a:fld>
            <a:endParaRPr lang="id-ID"/>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462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DF7FC-B1AC-4DC0-A78A-ACB5A709E8C6}" type="datetimeFigureOut">
              <a:rPr lang="id-ID" smtClean="0"/>
              <a:t>18/04/24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BFF47F4-9005-4928-9327-0375B7D562FA}" type="slidenum">
              <a:rPr lang="id-ID" smtClean="0"/>
              <a:t>‹#›</a:t>
            </a:fld>
            <a:endParaRPr lang="id-ID"/>
          </a:p>
        </p:txBody>
      </p:sp>
    </p:spTree>
    <p:extLst>
      <p:ext uri="{BB962C8B-B14F-4D97-AF65-F5344CB8AC3E}">
        <p14:creationId xmlns:p14="http://schemas.microsoft.com/office/powerpoint/2010/main" val="311650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DF7FC-B1AC-4DC0-A78A-ACB5A709E8C6}" type="datetimeFigureOut">
              <a:rPr lang="id-ID" smtClean="0"/>
              <a:t>18/04/24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BFF47F4-9005-4928-9327-0375B7D562FA}" type="slidenum">
              <a:rPr lang="id-ID" smtClean="0"/>
              <a:t>‹#›</a:t>
            </a:fld>
            <a:endParaRPr lang="id-ID"/>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9447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01 - title">
    <p:spTree>
      <p:nvGrpSpPr>
        <p:cNvPr id="1" name=""/>
        <p:cNvGrpSpPr/>
        <p:nvPr/>
      </p:nvGrpSpPr>
      <p:grpSpPr>
        <a:xfrm>
          <a:off x="0" y="0"/>
          <a:ext cx="0" cy="0"/>
          <a:chOff x="0" y="0"/>
          <a:chExt cx="0" cy="0"/>
        </a:xfrm>
      </p:grpSpPr>
      <p:sp>
        <p:nvSpPr>
          <p:cNvPr id="2" name="Title 1"/>
          <p:cNvSpPr>
            <a:spLocks noGrp="1"/>
          </p:cNvSpPr>
          <p:nvPr>
            <p:ph type="ctrTitle"/>
          </p:nvPr>
        </p:nvSpPr>
        <p:spPr>
          <a:xfrm>
            <a:off x="5598381" y="1973909"/>
            <a:ext cx="3295224" cy="1671117"/>
          </a:xfrm>
          <a:prstGeom prst="rect">
            <a:avLst/>
          </a:prstGeom>
        </p:spPr>
        <p:txBody>
          <a:bodyPr anchor="b">
            <a:noAutofit/>
          </a:bodyPr>
          <a:lstStyle>
            <a:lvl1pPr algn="l">
              <a:lnSpc>
                <a:spcPct val="90000"/>
              </a:lnSpc>
              <a:defRPr sz="3301">
                <a:solidFill>
                  <a:schemeClr val="accent1"/>
                </a:solidFill>
                <a:latin typeface="Arial Black" panose="020B0A04020102020204" pitchFamily="34" charset="0"/>
                <a:cs typeface="Segoe UI" panose="020B0502040204020203" pitchFamily="34" charset="0"/>
              </a:defRPr>
            </a:lvl1pPr>
          </a:lstStyle>
          <a:p>
            <a:r>
              <a:rPr lang="en-US" dirty="0"/>
              <a:t>Click to edit Master title style</a:t>
            </a:r>
          </a:p>
        </p:txBody>
      </p:sp>
      <p:sp>
        <p:nvSpPr>
          <p:cNvPr id="5" name="Footer Placeholder 4"/>
          <p:cNvSpPr>
            <a:spLocks noGrp="1"/>
          </p:cNvSpPr>
          <p:nvPr>
            <p:ph type="ftr" sz="quarter" idx="11"/>
          </p:nvPr>
        </p:nvSpPr>
        <p:spPr>
          <a:xfrm>
            <a:off x="3124201" y="6356353"/>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265499" y="6356352"/>
            <a:ext cx="2133600" cy="365125"/>
          </a:xfrm>
          <a:prstGeom prst="rect">
            <a:avLst/>
          </a:prstGeom>
        </p:spPr>
        <p:txBody>
          <a:bodyPr/>
          <a:lstStyle>
            <a:lvl1pPr algn="r">
              <a:defRPr/>
            </a:lvl1pPr>
          </a:lstStyle>
          <a:p>
            <a:pPr algn="l"/>
            <a:fld id="{96E69268-9C8B-4EBF-A9EE-DC5DC2D48DC3}" type="slidenum">
              <a:rPr lang="en-US" smtClean="0"/>
              <a:pPr algn="l"/>
              <a:t>‹#›</a:t>
            </a:fld>
            <a:endParaRPr lang="en-US" dirty="0"/>
          </a:p>
        </p:txBody>
      </p:sp>
      <p:sp>
        <p:nvSpPr>
          <p:cNvPr id="7" name="Рисунок 9">
            <a:extLst>
              <a:ext uri="{FF2B5EF4-FFF2-40B4-BE49-F238E27FC236}">
                <a16:creationId xmlns:a16="http://schemas.microsoft.com/office/drawing/2014/main" id="{156DB6BA-282A-9A43-8BFA-F361E4AFB471}"/>
              </a:ext>
            </a:extLst>
          </p:cNvPr>
          <p:cNvSpPr>
            <a:spLocks noGrp="1"/>
          </p:cNvSpPr>
          <p:nvPr>
            <p:ph type="pic" sz="quarter" idx="14" hasCustomPrompt="1"/>
          </p:nvPr>
        </p:nvSpPr>
        <p:spPr>
          <a:xfrm>
            <a:off x="7286696" y="6356350"/>
            <a:ext cx="1647437" cy="385930"/>
          </a:xfrm>
        </p:spPr>
        <p:txBody>
          <a:bodyPr anchor="ctr">
            <a:normAutofit/>
          </a:bodyPr>
          <a:lstStyle>
            <a:lvl1pPr algn="ctr">
              <a:buNone/>
              <a:defRPr sz="1350"/>
            </a:lvl1pPr>
          </a:lstStyle>
          <a:p>
            <a:r>
              <a:rPr lang="en-US" dirty="0"/>
              <a:t>Logo</a:t>
            </a:r>
          </a:p>
        </p:txBody>
      </p:sp>
      <p:sp>
        <p:nvSpPr>
          <p:cNvPr id="9" name="Freeform 8">
            <a:extLst>
              <a:ext uri="{FF2B5EF4-FFF2-40B4-BE49-F238E27FC236}">
                <a16:creationId xmlns:a16="http://schemas.microsoft.com/office/drawing/2014/main" id="{518B81D7-3C0A-C54D-BF08-F9274F7B8580}"/>
              </a:ext>
            </a:extLst>
          </p:cNvPr>
          <p:cNvSpPr/>
          <p:nvPr userDrawn="1"/>
        </p:nvSpPr>
        <p:spPr>
          <a:xfrm>
            <a:off x="2735317" y="1492"/>
            <a:ext cx="2678655" cy="6856504"/>
          </a:xfrm>
          <a:custGeom>
            <a:avLst/>
            <a:gdLst>
              <a:gd name="connsiteX0" fmla="*/ 4977284 w 5158977"/>
              <a:gd name="connsiteY0" fmla="*/ 3841859 h 9906583"/>
              <a:gd name="connsiteX1" fmla="*/ 3546234 w 5158977"/>
              <a:gd name="connsiteY1" fmla="*/ 0 h 9906583"/>
              <a:gd name="connsiteX2" fmla="*/ 1697343 w 5158977"/>
              <a:gd name="connsiteY2" fmla="*/ 0 h 9906583"/>
              <a:gd name="connsiteX3" fmla="*/ 3353550 w 5158977"/>
              <a:gd name="connsiteY3" fmla="*/ 4447898 h 9906583"/>
              <a:gd name="connsiteX4" fmla="*/ 3206332 w 5158977"/>
              <a:gd name="connsiteY4" fmla="*/ 5517125 h 9906583"/>
              <a:gd name="connsiteX5" fmla="*/ 0 w 5158977"/>
              <a:gd name="connsiteY5" fmla="*/ 9906584 h 9906583"/>
              <a:gd name="connsiteX6" fmla="*/ 2145493 w 5158977"/>
              <a:gd name="connsiteY6" fmla="*/ 9906584 h 9906583"/>
              <a:gd name="connsiteX7" fmla="*/ 4607073 w 5158977"/>
              <a:gd name="connsiteY7" fmla="*/ 6538735 h 9906583"/>
              <a:gd name="connsiteX8" fmla="*/ 4977284 w 5158977"/>
              <a:gd name="connsiteY8" fmla="*/ 3841859 h 990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8977" h="9906583">
                <a:moveTo>
                  <a:pt x="4977284" y="3841859"/>
                </a:moveTo>
                <a:lnTo>
                  <a:pt x="3546234" y="0"/>
                </a:lnTo>
                <a:lnTo>
                  <a:pt x="1697343" y="0"/>
                </a:lnTo>
                <a:lnTo>
                  <a:pt x="3353550" y="4447898"/>
                </a:lnTo>
                <a:cubicBezTo>
                  <a:pt x="3487779" y="4807193"/>
                  <a:pt x="3431490" y="5207612"/>
                  <a:pt x="3206332" y="5517125"/>
                </a:cubicBezTo>
                <a:lnTo>
                  <a:pt x="0" y="9906584"/>
                </a:lnTo>
                <a:lnTo>
                  <a:pt x="2145493" y="9906584"/>
                </a:lnTo>
                <a:lnTo>
                  <a:pt x="4607073" y="6538735"/>
                </a:lnTo>
                <a:cubicBezTo>
                  <a:pt x="5176462" y="5757377"/>
                  <a:pt x="5315021" y="4748754"/>
                  <a:pt x="4977284" y="3841859"/>
                </a:cubicBezTo>
                <a:close/>
              </a:path>
            </a:pathLst>
          </a:custGeom>
          <a:solidFill>
            <a:schemeClr val="accent1"/>
          </a:solidFill>
          <a:ln w="21638" cap="flat">
            <a:noFill/>
            <a:prstDash val="solid"/>
            <a:miter/>
          </a:ln>
        </p:spPr>
        <p:txBody>
          <a:bodyPr rtlCol="0" anchor="ctr"/>
          <a:lstStyle/>
          <a:p>
            <a:endParaRPr lang="en-US" sz="1350">
              <a:latin typeface="Segoe UI" panose="020B0502040204020203" pitchFamily="34" charset="0"/>
            </a:endParaRPr>
          </a:p>
        </p:txBody>
      </p:sp>
    </p:spTree>
    <p:extLst>
      <p:ext uri="{BB962C8B-B14F-4D97-AF65-F5344CB8AC3E}">
        <p14:creationId xmlns:p14="http://schemas.microsoft.com/office/powerpoint/2010/main" val="372243766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DF7FC-B1AC-4DC0-A78A-ACB5A709E8C6}" type="datetimeFigureOut">
              <a:rPr lang="id-ID" smtClean="0"/>
              <a:t>18/04/24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BFF47F4-9005-4928-9327-0375B7D562FA}" type="slidenum">
              <a:rPr lang="id-ID" smtClean="0"/>
              <a:t>‹#›</a:t>
            </a:fld>
            <a:endParaRPr lang="id-ID"/>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6660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DF7FC-B1AC-4DC0-A78A-ACB5A709E8C6}" type="datetimeFigureOut">
              <a:rPr lang="id-ID" smtClean="0"/>
              <a:t>18/04/24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BFF47F4-9005-4928-9327-0375B7D562FA}" type="slidenum">
              <a:rPr lang="id-ID" smtClean="0"/>
              <a:t>‹#›</a:t>
            </a:fld>
            <a:endParaRPr lang="id-ID"/>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611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BDF7FC-B1AC-4DC0-A78A-ACB5A709E8C6}" type="datetimeFigureOut">
              <a:rPr lang="id-ID" smtClean="0"/>
              <a:t>18/04/24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BFF47F4-9005-4928-9327-0375B7D562FA}" type="slidenum">
              <a:rPr lang="id-ID" smtClean="0"/>
              <a:t>‹#›</a:t>
            </a:fld>
            <a:endParaRPr lang="id-ID"/>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7922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BDF7FC-B1AC-4DC0-A78A-ACB5A709E8C6}" type="datetimeFigureOut">
              <a:rPr lang="id-ID" smtClean="0"/>
              <a:t>18/04/24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BFF47F4-9005-4928-9327-0375B7D562FA}" type="slidenum">
              <a:rPr lang="id-ID" smtClean="0"/>
              <a:t>‹#›</a:t>
            </a:fld>
            <a:endParaRPr lang="id-ID"/>
          </a:p>
        </p:txBody>
      </p:sp>
    </p:spTree>
    <p:extLst>
      <p:ext uri="{BB962C8B-B14F-4D97-AF65-F5344CB8AC3E}">
        <p14:creationId xmlns:p14="http://schemas.microsoft.com/office/powerpoint/2010/main" val="140916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BDF7FC-B1AC-4DC0-A78A-ACB5A709E8C6}" type="datetimeFigureOut">
              <a:rPr lang="id-ID" smtClean="0"/>
              <a:t>18/04/24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BFF47F4-9005-4928-9327-0375B7D562FA}" type="slidenum">
              <a:rPr lang="id-ID" smtClean="0"/>
              <a:t>‹#›</a:t>
            </a:fld>
            <a:endParaRPr lang="id-ID"/>
          </a:p>
        </p:txBody>
      </p:sp>
    </p:spTree>
    <p:extLst>
      <p:ext uri="{BB962C8B-B14F-4D97-AF65-F5344CB8AC3E}">
        <p14:creationId xmlns:p14="http://schemas.microsoft.com/office/powerpoint/2010/main" val="2800989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DF7FC-B1AC-4DC0-A78A-ACB5A709E8C6}" type="datetimeFigureOut">
              <a:rPr lang="id-ID" smtClean="0"/>
              <a:t>18/04/24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BFF47F4-9005-4928-9327-0375B7D562FA}" type="slidenum">
              <a:rPr lang="id-ID" smtClean="0"/>
              <a:t>‹#›</a:t>
            </a:fld>
            <a:endParaRPr lang="id-ID"/>
          </a:p>
        </p:txBody>
      </p:sp>
    </p:spTree>
    <p:extLst>
      <p:ext uri="{BB962C8B-B14F-4D97-AF65-F5344CB8AC3E}">
        <p14:creationId xmlns:p14="http://schemas.microsoft.com/office/powerpoint/2010/main" val="1913312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BDF7FC-B1AC-4DC0-A78A-ACB5A709E8C6}" type="datetimeFigureOut">
              <a:rPr lang="id-ID" smtClean="0"/>
              <a:t>18/04/24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BFF47F4-9005-4928-9327-0375B7D562FA}" type="slidenum">
              <a:rPr lang="id-ID" smtClean="0"/>
              <a:t>‹#›</a:t>
            </a:fld>
            <a:endParaRPr lang="id-ID"/>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572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3DBDF7FC-B1AC-4DC0-A78A-ACB5A709E8C6}" type="datetimeFigureOut">
              <a:rPr lang="id-ID" smtClean="0"/>
              <a:t>18/04/24</a:t>
            </a:fld>
            <a:endParaRPr lang="id-ID"/>
          </a:p>
        </p:txBody>
      </p:sp>
      <p:sp>
        <p:nvSpPr>
          <p:cNvPr id="6" name="Footer Placeholder 5"/>
          <p:cNvSpPr>
            <a:spLocks noGrp="1"/>
          </p:cNvSpPr>
          <p:nvPr>
            <p:ph type="ftr" sz="quarter" idx="11"/>
          </p:nvPr>
        </p:nvSpPr>
        <p:spPr>
          <a:xfrm>
            <a:off x="1437530" y="318641"/>
            <a:ext cx="3251553" cy="320931"/>
          </a:xfrm>
        </p:spPr>
        <p:txBody>
          <a:bodyPr/>
          <a:lstStyle/>
          <a:p>
            <a:endParaRPr lang="id-ID"/>
          </a:p>
        </p:txBody>
      </p:sp>
      <p:sp>
        <p:nvSpPr>
          <p:cNvPr id="7" name="Slide Number Placeholder 6"/>
          <p:cNvSpPr>
            <a:spLocks noGrp="1"/>
          </p:cNvSpPr>
          <p:nvPr>
            <p:ph type="sldNum" sz="quarter" idx="12"/>
          </p:nvPr>
        </p:nvSpPr>
        <p:spPr/>
        <p:txBody>
          <a:bodyPr/>
          <a:lstStyle/>
          <a:p>
            <a:fld id="{7BFF47F4-9005-4928-9327-0375B7D562FA}" type="slidenum">
              <a:rPr lang="id-ID" smtClean="0"/>
              <a:t>‹#›</a:t>
            </a:fld>
            <a:endParaRPr lang="id-ID"/>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179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DBDF7FC-B1AC-4DC0-A78A-ACB5A709E8C6}" type="datetimeFigureOut">
              <a:rPr lang="id-ID" smtClean="0"/>
              <a:t>18/04/24</a:t>
            </a:fld>
            <a:endParaRPr lang="id-ID"/>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7BFF47F4-9005-4928-9327-0375B7D562FA}" type="slidenum">
              <a:rPr lang="id-ID" smtClean="0"/>
              <a:t>‹#›</a:t>
            </a:fld>
            <a:endParaRPr lang="id-ID"/>
          </a:p>
        </p:txBody>
      </p:sp>
    </p:spTree>
    <p:extLst>
      <p:ext uri="{BB962C8B-B14F-4D97-AF65-F5344CB8AC3E}">
        <p14:creationId xmlns:p14="http://schemas.microsoft.com/office/powerpoint/2010/main" val="10626716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91880" y="4293096"/>
            <a:ext cx="4964088" cy="1037977"/>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id-ID" b="1" dirty="0"/>
              <a:t>Peluang Usaha</a:t>
            </a:r>
          </a:p>
        </p:txBody>
      </p:sp>
      <p:sp>
        <p:nvSpPr>
          <p:cNvPr id="3" name="Subtitle 2"/>
          <p:cNvSpPr>
            <a:spLocks noGrp="1"/>
          </p:cNvSpPr>
          <p:nvPr>
            <p:ph type="subTitle" idx="1"/>
          </p:nvPr>
        </p:nvSpPr>
        <p:spPr>
          <a:xfrm>
            <a:off x="4572000" y="5949280"/>
            <a:ext cx="3891677" cy="622920"/>
          </a:xfrm>
        </p:spPr>
        <p:style>
          <a:lnRef idx="1">
            <a:schemeClr val="accent3"/>
          </a:lnRef>
          <a:fillRef idx="2">
            <a:schemeClr val="accent3"/>
          </a:fillRef>
          <a:effectRef idx="1">
            <a:schemeClr val="accent3"/>
          </a:effectRef>
          <a:fontRef idx="minor">
            <a:schemeClr val="dk1"/>
          </a:fontRef>
        </p:style>
        <p:txBody>
          <a:bodyPr/>
          <a:lstStyle/>
          <a:p>
            <a:r>
              <a:rPr lang="id-ID" dirty="0">
                <a:solidFill>
                  <a:srgbClr val="FF0000"/>
                </a:solidFill>
              </a:rPr>
              <a:t>Etik Pratiwi</a:t>
            </a:r>
          </a:p>
        </p:txBody>
      </p:sp>
      <p:pic>
        <p:nvPicPr>
          <p:cNvPr id="1026" name="Picture 2" descr="D:\Kewirausahaan\steve jo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889000"/>
            <a:ext cx="4755277" cy="297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348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5FF5D1A6-820F-7AC5-9547-AD19054181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9530" y="1844824"/>
            <a:ext cx="4564940" cy="3727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252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hand holding a light bulb&#10;&#10;Description automatically generated">
            <a:extLst>
              <a:ext uri="{FF2B5EF4-FFF2-40B4-BE49-F238E27FC236}">
                <a16:creationId xmlns:a16="http://schemas.microsoft.com/office/drawing/2014/main" id="{A90D70C8-804D-92C3-0E8F-5760F21F95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155"/>
          <a:stretch/>
        </p:blipFill>
        <p:spPr>
          <a:xfrm>
            <a:off x="2432021" y="856588"/>
            <a:ext cx="6711980" cy="5144832"/>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10" name="object 8">
            <a:extLst>
              <a:ext uri="{FF2B5EF4-FFF2-40B4-BE49-F238E27FC236}">
                <a16:creationId xmlns:a16="http://schemas.microsoft.com/office/drawing/2014/main" id="{348F71BB-507F-9CA8-5F74-9E2330209B10}"/>
              </a:ext>
            </a:extLst>
          </p:cNvPr>
          <p:cNvSpPr txBox="1"/>
          <p:nvPr/>
        </p:nvSpPr>
        <p:spPr>
          <a:xfrm>
            <a:off x="278321" y="2895652"/>
            <a:ext cx="2579179" cy="2406070"/>
          </a:xfrm>
          <a:prstGeom prst="rect">
            <a:avLst/>
          </a:prstGeom>
        </p:spPr>
        <p:txBody>
          <a:bodyPr vert="horz" lIns="68598" tIns="34299" rIns="68598" bIns="34299" rtlCol="0" anchor="t">
            <a:normAutofit/>
          </a:bodyPr>
          <a:lstStyle/>
          <a:p>
            <a:pPr marL="266295" indent="-171496">
              <a:lnSpc>
                <a:spcPct val="90000"/>
              </a:lnSpc>
              <a:spcBef>
                <a:spcPts val="71"/>
              </a:spcBef>
              <a:buFont typeface="Arial" panose="020B0604020202020204" pitchFamily="34" charset="0"/>
              <a:buChar char="•"/>
              <a:tabLst>
                <a:tab pos="266295" algn="l"/>
              </a:tabLst>
            </a:pPr>
            <a:r>
              <a:rPr lang="en-US" sz="1275" b="1" spc="-19" dirty="0"/>
              <a:t>BMC</a:t>
            </a:r>
            <a:endParaRPr lang="en-US" sz="1275" dirty="0"/>
          </a:p>
          <a:p>
            <a:pPr indent="-171496">
              <a:lnSpc>
                <a:spcPct val="90000"/>
              </a:lnSpc>
              <a:spcBef>
                <a:spcPts val="1429"/>
              </a:spcBef>
              <a:buFont typeface="Arial" panose="020B0604020202020204" pitchFamily="34" charset="0"/>
              <a:buChar char="•"/>
            </a:pPr>
            <a:endParaRPr lang="en-US" sz="1275" dirty="0"/>
          </a:p>
          <a:p>
            <a:pPr marL="266295" indent="-171496">
              <a:lnSpc>
                <a:spcPct val="90000"/>
              </a:lnSpc>
              <a:spcBef>
                <a:spcPts val="4"/>
              </a:spcBef>
              <a:buFont typeface="Arial" panose="020B0604020202020204" pitchFamily="34" charset="0"/>
              <a:buChar char="•"/>
              <a:tabLst>
                <a:tab pos="266295" algn="l"/>
              </a:tabLst>
            </a:pPr>
            <a:r>
              <a:rPr lang="en-US" sz="1275" b="1" spc="-15" dirty="0"/>
              <a:t>SWOT</a:t>
            </a:r>
            <a:endParaRPr lang="en-US" sz="1275" dirty="0"/>
          </a:p>
          <a:p>
            <a:pPr indent="-171496">
              <a:lnSpc>
                <a:spcPct val="90000"/>
              </a:lnSpc>
              <a:spcBef>
                <a:spcPts val="1433"/>
              </a:spcBef>
              <a:buFont typeface="Arial" panose="020B0604020202020204" pitchFamily="34" charset="0"/>
              <a:buChar char="•"/>
            </a:pPr>
            <a:endParaRPr lang="en-US" sz="1275" dirty="0"/>
          </a:p>
          <a:p>
            <a:pPr marL="266295" indent="-171496">
              <a:lnSpc>
                <a:spcPct val="90000"/>
              </a:lnSpc>
              <a:buFont typeface="Arial" panose="020B0604020202020204" pitchFamily="34" charset="0"/>
              <a:buChar char="•"/>
              <a:tabLst>
                <a:tab pos="266295" algn="l"/>
              </a:tabLst>
            </a:pPr>
            <a:r>
              <a:rPr lang="en-US" sz="1275" b="1" spc="-75" dirty="0"/>
              <a:t>FINANCIAL</a:t>
            </a:r>
            <a:r>
              <a:rPr lang="en-US" sz="1275" b="1" spc="49" dirty="0"/>
              <a:t> </a:t>
            </a:r>
            <a:r>
              <a:rPr lang="en-US" sz="1275" b="1" spc="-146" dirty="0"/>
              <a:t>BUSINES</a:t>
            </a:r>
            <a:r>
              <a:rPr lang="en-US" sz="1275" b="1" spc="49" dirty="0"/>
              <a:t>S </a:t>
            </a:r>
            <a:r>
              <a:rPr lang="en-US" sz="1275" b="1" spc="-41" dirty="0"/>
              <a:t>PLAN</a:t>
            </a:r>
            <a:endParaRPr lang="en-US" sz="1275" dirty="0"/>
          </a:p>
        </p:txBody>
      </p:sp>
    </p:spTree>
    <p:extLst>
      <p:ext uri="{BB962C8B-B14F-4D97-AF65-F5344CB8AC3E}">
        <p14:creationId xmlns:p14="http://schemas.microsoft.com/office/powerpoint/2010/main" val="444631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BD11D-B05C-577A-525A-3AE2B418E8FE}"/>
              </a:ext>
            </a:extLst>
          </p:cNvPr>
          <p:cNvSpPr>
            <a:spLocks noGrp="1"/>
          </p:cNvSpPr>
          <p:nvPr>
            <p:ph type="title"/>
          </p:nvPr>
        </p:nvSpPr>
        <p:spPr>
          <a:xfrm>
            <a:off x="480061" y="2412758"/>
            <a:ext cx="2064265" cy="2032486"/>
          </a:xfrm>
          <a:prstGeom prst="ellipse">
            <a:avLst/>
          </a:prstGeom>
          <a:solidFill>
            <a:srgbClr val="262626"/>
          </a:solidFill>
          <a:ln w="174625" cmpd="thinThick">
            <a:solidFill>
              <a:srgbClr val="262626"/>
            </a:solidFill>
          </a:ln>
        </p:spPr>
        <p:txBody>
          <a:bodyPr vert="horz" lIns="68598" tIns="34299" rIns="68598" bIns="34299" rtlCol="0" anchor="ctr">
            <a:normAutofit/>
          </a:bodyPr>
          <a:lstStyle/>
          <a:p>
            <a:pPr defTabSz="685983"/>
            <a:r>
              <a:rPr lang="en-US" sz="1951">
                <a:solidFill>
                  <a:srgbClr val="FFFFFF"/>
                </a:solidFill>
              </a:rPr>
              <a:t>Business Model Canvas</a:t>
            </a:r>
          </a:p>
        </p:txBody>
      </p:sp>
      <p:pic>
        <p:nvPicPr>
          <p:cNvPr id="5122" name="Picture 2" descr="What is a Business Model Canvas?">
            <a:extLst>
              <a:ext uri="{FF2B5EF4-FFF2-40B4-BE49-F238E27FC236}">
                <a16:creationId xmlns:a16="http://schemas.microsoft.com/office/drawing/2014/main" id="{1273FDD5-527E-8A02-E1EA-55DAD0EAEC4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7824" y="2060848"/>
            <a:ext cx="5391149" cy="3369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32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672A-7E37-3E14-135A-E850D32B2222}"/>
              </a:ext>
            </a:extLst>
          </p:cNvPr>
          <p:cNvSpPr>
            <a:spLocks noGrp="1"/>
          </p:cNvSpPr>
          <p:nvPr>
            <p:ph type="title"/>
          </p:nvPr>
        </p:nvSpPr>
        <p:spPr>
          <a:xfrm>
            <a:off x="628650" y="4876233"/>
            <a:ext cx="7886700" cy="707182"/>
          </a:xfrm>
        </p:spPr>
        <p:txBody>
          <a:bodyPr vert="horz" lIns="68598" tIns="34299" rIns="68598" bIns="34299" rtlCol="0" anchor="ctr">
            <a:normAutofit/>
          </a:bodyPr>
          <a:lstStyle/>
          <a:p>
            <a:pPr defTabSz="685983"/>
            <a:r>
              <a:rPr lang="en-US" sz="2101" dirty="0">
                <a:solidFill>
                  <a:srgbClr val="0070C0"/>
                </a:solidFill>
                <a:latin typeface="Abadi" panose="020B0604020104020204" pitchFamily="34" charset="0"/>
              </a:rPr>
              <a:t>Value Proposition Canvas</a:t>
            </a:r>
            <a:r>
              <a:rPr lang="en-US" sz="2101" dirty="0"/>
              <a:t>. </a:t>
            </a:r>
            <a:br>
              <a:rPr lang="en-US" sz="2101" dirty="0"/>
            </a:br>
            <a:endParaRPr lang="en-US" sz="2101" dirty="0"/>
          </a:p>
        </p:txBody>
      </p:sp>
      <p:pic>
        <p:nvPicPr>
          <p:cNvPr id="6146" name="Picture 2" descr="Value Proposition Canvas.  ">
            <a:extLst>
              <a:ext uri="{FF2B5EF4-FFF2-40B4-BE49-F238E27FC236}">
                <a16:creationId xmlns:a16="http://schemas.microsoft.com/office/drawing/2014/main" id="{BBD8CB86-56E6-C6F9-3525-F7CDF2E91E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17837" y="1274581"/>
            <a:ext cx="6308326" cy="347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825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3E6B-AE8B-3F49-CB4D-78E7668B265F}"/>
              </a:ext>
            </a:extLst>
          </p:cNvPr>
          <p:cNvSpPr>
            <a:spLocks noGrp="1"/>
          </p:cNvSpPr>
          <p:nvPr>
            <p:ph type="title"/>
          </p:nvPr>
        </p:nvSpPr>
        <p:spPr/>
        <p:txBody>
          <a:bodyPr/>
          <a:lstStyle/>
          <a:p>
            <a:endParaRPr lang="en-ID"/>
          </a:p>
        </p:txBody>
      </p:sp>
      <p:sp>
        <p:nvSpPr>
          <p:cNvPr id="3" name="Content Placeholder 2">
            <a:extLst>
              <a:ext uri="{FF2B5EF4-FFF2-40B4-BE49-F238E27FC236}">
                <a16:creationId xmlns:a16="http://schemas.microsoft.com/office/drawing/2014/main" id="{02E24196-32DB-BA44-FC50-DDDA2CDDA43B}"/>
              </a:ext>
            </a:extLst>
          </p:cNvPr>
          <p:cNvSpPr>
            <a:spLocks noGrp="1"/>
          </p:cNvSpPr>
          <p:nvPr>
            <p:ph idx="1"/>
          </p:nvPr>
        </p:nvSpPr>
        <p:spPr/>
        <p:txBody>
          <a:bodyPr/>
          <a:lstStyle/>
          <a:p>
            <a:endParaRPr lang="en-ID"/>
          </a:p>
        </p:txBody>
      </p:sp>
      <p:pic>
        <p:nvPicPr>
          <p:cNvPr id="7170" name="Picture 2">
            <a:extLst>
              <a:ext uri="{FF2B5EF4-FFF2-40B4-BE49-F238E27FC236}">
                <a16:creationId xmlns:a16="http://schemas.microsoft.com/office/drawing/2014/main" id="{B1FF5A77-C0A6-8E59-10D4-279BCA7C2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37" y="188640"/>
            <a:ext cx="8677525" cy="557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660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ow to write a financial analysis for a business plan">
            <a:extLst>
              <a:ext uri="{FF2B5EF4-FFF2-40B4-BE49-F238E27FC236}">
                <a16:creationId xmlns:a16="http://schemas.microsoft.com/office/drawing/2014/main" id="{A0B955EA-7EBD-22A7-91AD-A1D9F889126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47" b="1"/>
          <a:stretch/>
        </p:blipFill>
        <p:spPr bwMode="auto">
          <a:xfrm>
            <a:off x="-713" y="476672"/>
            <a:ext cx="9143985" cy="51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87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zzle putih dengan satu bagian warna merah">
            <a:extLst>
              <a:ext uri="{FF2B5EF4-FFF2-40B4-BE49-F238E27FC236}">
                <a16:creationId xmlns:a16="http://schemas.microsoft.com/office/drawing/2014/main" id="{8AC4232B-FE2F-4235-B162-743AA27D1894}"/>
              </a:ext>
            </a:extLst>
          </p:cNvPr>
          <p:cNvPicPr>
            <a:picLocks noChangeAspect="1"/>
          </p:cNvPicPr>
          <p:nvPr/>
        </p:nvPicPr>
        <p:blipFill rotWithShape="1">
          <a:blip r:embed="rId2"/>
          <a:srcRect l="11136" r="9573"/>
          <a:stretch/>
        </p:blipFill>
        <p:spPr>
          <a:xfrm>
            <a:off x="1891767" y="856588"/>
            <a:ext cx="7252232" cy="5144832"/>
          </a:xfrm>
          <a:prstGeom prst="rect">
            <a:avLst/>
          </a:prstGeom>
        </p:spPr>
      </p:pic>
      <p:sp>
        <p:nvSpPr>
          <p:cNvPr id="2" name="Title 1">
            <a:extLst>
              <a:ext uri="{FF2B5EF4-FFF2-40B4-BE49-F238E27FC236}">
                <a16:creationId xmlns:a16="http://schemas.microsoft.com/office/drawing/2014/main" id="{7D8E17E4-DBC3-98DF-DA54-7AB94FBC9F0F}"/>
              </a:ext>
            </a:extLst>
          </p:cNvPr>
          <p:cNvSpPr>
            <a:spLocks noGrp="1"/>
          </p:cNvSpPr>
          <p:nvPr>
            <p:ph type="title"/>
          </p:nvPr>
        </p:nvSpPr>
        <p:spPr>
          <a:xfrm>
            <a:off x="628650" y="1130495"/>
            <a:ext cx="2866642" cy="1425305"/>
          </a:xfrm>
        </p:spPr>
        <p:txBody>
          <a:bodyPr>
            <a:normAutofit/>
          </a:bodyPr>
          <a:lstStyle/>
          <a:p>
            <a:r>
              <a:rPr lang="en-US" sz="2326"/>
              <a:t> Yang Perlu di perhatikan Saat Presentasi Pich Deck</a:t>
            </a:r>
            <a:endParaRPr lang="en-ID" sz="2326"/>
          </a:p>
        </p:txBody>
      </p:sp>
      <p:sp>
        <p:nvSpPr>
          <p:cNvPr id="3" name="Content Placeholder 2">
            <a:extLst>
              <a:ext uri="{FF2B5EF4-FFF2-40B4-BE49-F238E27FC236}">
                <a16:creationId xmlns:a16="http://schemas.microsoft.com/office/drawing/2014/main" id="{EB67B3E2-551B-364C-6D69-25844F072E5D}"/>
              </a:ext>
            </a:extLst>
          </p:cNvPr>
          <p:cNvSpPr>
            <a:spLocks noGrp="1"/>
          </p:cNvSpPr>
          <p:nvPr>
            <p:ph idx="1"/>
          </p:nvPr>
        </p:nvSpPr>
        <p:spPr>
          <a:xfrm>
            <a:off x="628649" y="3158900"/>
            <a:ext cx="2970989" cy="2331609"/>
          </a:xfrm>
        </p:spPr>
        <p:txBody>
          <a:bodyPr>
            <a:normAutofit/>
          </a:bodyPr>
          <a:lstStyle/>
          <a:p>
            <a:r>
              <a:rPr lang="en-US" sz="1500" b="1" dirty="0">
                <a:latin typeface="Lato" panose="020F0502020204030203" pitchFamily="34" charset="0"/>
                <a:ea typeface="Lato" panose="020F0502020204030203" pitchFamily="34" charset="0"/>
                <a:cs typeface="Lato" panose="020F0502020204030203" pitchFamily="34" charset="0"/>
              </a:rPr>
              <a:t>Intention</a:t>
            </a:r>
          </a:p>
          <a:p>
            <a:r>
              <a:rPr lang="en-US" sz="1500" b="1" dirty="0">
                <a:latin typeface="Lato" panose="020F0502020204030203" pitchFamily="34" charset="0"/>
                <a:ea typeface="Lato" panose="020F0502020204030203" pitchFamily="34" charset="0"/>
                <a:cs typeface="Lato" panose="020F0502020204030203" pitchFamily="34" charset="0"/>
              </a:rPr>
              <a:t>Planning</a:t>
            </a:r>
          </a:p>
          <a:p>
            <a:r>
              <a:rPr lang="en-US" sz="1500" b="1" dirty="0">
                <a:latin typeface="Lato" panose="020F0502020204030203" pitchFamily="34" charset="0"/>
                <a:ea typeface="Lato" panose="020F0502020204030203" pitchFamily="34" charset="0"/>
                <a:cs typeface="Lato" panose="020F0502020204030203" pitchFamily="34" charset="0"/>
              </a:rPr>
              <a:t>Awareness</a:t>
            </a:r>
          </a:p>
          <a:p>
            <a:r>
              <a:rPr lang="en-US" sz="1500" b="1" dirty="0">
                <a:latin typeface="Lato" panose="020F0502020204030203" pitchFamily="34" charset="0"/>
                <a:ea typeface="Lato" panose="020F0502020204030203" pitchFamily="34" charset="0"/>
                <a:cs typeface="Lato" panose="020F0502020204030203" pitchFamily="34" charset="0"/>
              </a:rPr>
              <a:t>Practice</a:t>
            </a:r>
          </a:p>
          <a:p>
            <a:r>
              <a:rPr lang="en-US" sz="1500" b="1" dirty="0">
                <a:latin typeface="Lato" panose="020F0502020204030203" pitchFamily="34" charset="0"/>
                <a:ea typeface="Lato" panose="020F0502020204030203" pitchFamily="34" charset="0"/>
                <a:cs typeface="Lato" panose="020F0502020204030203" pitchFamily="34" charset="0"/>
              </a:rPr>
              <a:t>30-Second Pitch</a:t>
            </a:r>
            <a:endParaRPr lang="en-ID" sz="15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8832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tart Line On The Road Ahead Disappearing Into The Distance Stock Photo -  Download Image Now - iStock">
            <a:extLst>
              <a:ext uri="{FF2B5EF4-FFF2-40B4-BE49-F238E27FC236}">
                <a16:creationId xmlns:a16="http://schemas.microsoft.com/office/drawing/2014/main" id="{5A623832-E06B-F5D8-15D0-57FB36EFD1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3" r="4124" b="-1"/>
          <a:stretch/>
        </p:blipFill>
        <p:spPr bwMode="auto">
          <a:xfrm>
            <a:off x="15" y="1556792"/>
            <a:ext cx="6265201" cy="44446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22BC988-4079-2616-05FB-C8CCCFE6BEF7}"/>
              </a:ext>
            </a:extLst>
          </p:cNvPr>
          <p:cNvSpPr>
            <a:spLocks noGrp="1"/>
          </p:cNvSpPr>
          <p:nvPr>
            <p:ph type="title"/>
          </p:nvPr>
        </p:nvSpPr>
        <p:spPr>
          <a:xfrm>
            <a:off x="6533277" y="1772816"/>
            <a:ext cx="2584324" cy="2769742"/>
          </a:xfrm>
          <a:noFill/>
        </p:spPr>
        <p:txBody>
          <a:bodyPr vert="horz" lIns="68598" tIns="34299" rIns="68598" bIns="34299" rtlCol="0" anchor="b">
            <a:normAutofit fontScale="90000"/>
          </a:bodyPr>
          <a:lstStyle/>
          <a:p>
            <a:pPr defTabSz="685983"/>
            <a:r>
              <a:rPr lang="en-US" sz="3826" dirty="0"/>
              <a:t>Intention </a:t>
            </a:r>
            <a:br>
              <a:rPr lang="en-US" sz="3826" dirty="0"/>
            </a:br>
            <a:r>
              <a:rPr lang="en-US" sz="3826" dirty="0"/>
              <a:t>what results do you want to create</a:t>
            </a:r>
          </a:p>
        </p:txBody>
      </p:sp>
    </p:spTree>
    <p:extLst>
      <p:ext uri="{BB962C8B-B14F-4D97-AF65-F5344CB8AC3E}">
        <p14:creationId xmlns:p14="http://schemas.microsoft.com/office/powerpoint/2010/main" val="398278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Working on a business plan | Business Gateway | Business Gateway">
            <a:extLst>
              <a:ext uri="{FF2B5EF4-FFF2-40B4-BE49-F238E27FC236}">
                <a16:creationId xmlns:a16="http://schemas.microsoft.com/office/drawing/2014/main" id="{2CB55DF7-3636-EF42-6930-072FFF6AF7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10" r="23309"/>
          <a:stretch/>
        </p:blipFill>
        <p:spPr bwMode="auto">
          <a:xfrm>
            <a:off x="1891769" y="856588"/>
            <a:ext cx="7252232" cy="5144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502C231-A594-4845-5700-84DEE4D9E12F}"/>
              </a:ext>
            </a:extLst>
          </p:cNvPr>
          <p:cNvSpPr>
            <a:spLocks noGrp="1"/>
          </p:cNvSpPr>
          <p:nvPr>
            <p:ph type="title"/>
          </p:nvPr>
        </p:nvSpPr>
        <p:spPr>
          <a:xfrm>
            <a:off x="107504" y="1268760"/>
            <a:ext cx="1784265" cy="2520280"/>
          </a:xfrm>
          <a:noFill/>
        </p:spPr>
        <p:txBody>
          <a:bodyPr vert="horz" lIns="68598" tIns="34299" rIns="68598" bIns="34299" rtlCol="0" anchor="b">
            <a:normAutofit fontScale="90000"/>
          </a:bodyPr>
          <a:lstStyle/>
          <a:p>
            <a:pPr defTabSz="685983"/>
            <a:r>
              <a:rPr lang="en-US" sz="3826" b="1" dirty="0"/>
              <a:t>Planning your Presentation</a:t>
            </a:r>
          </a:p>
        </p:txBody>
      </p:sp>
    </p:spTree>
    <p:extLst>
      <p:ext uri="{BB962C8B-B14F-4D97-AF65-F5344CB8AC3E}">
        <p14:creationId xmlns:p14="http://schemas.microsoft.com/office/powerpoint/2010/main" val="2539093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Unlocking the Mind: The Neuroscience Behind Our Conscious Reality -  Neuroscience News">
            <a:extLst>
              <a:ext uri="{FF2B5EF4-FFF2-40B4-BE49-F238E27FC236}">
                <a16:creationId xmlns:a16="http://schemas.microsoft.com/office/drawing/2014/main" id="{6A164B73-8DA9-E583-C4A0-51E1CDDB7E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07" b="-1"/>
          <a:stretch/>
        </p:blipFill>
        <p:spPr bwMode="auto">
          <a:xfrm>
            <a:off x="15" y="856588"/>
            <a:ext cx="7252217" cy="5144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E4D9DD-1B7B-CAF5-D73F-5C905200913B}"/>
              </a:ext>
            </a:extLst>
          </p:cNvPr>
          <p:cNvSpPr>
            <a:spLocks noGrp="1"/>
          </p:cNvSpPr>
          <p:nvPr>
            <p:ph type="title"/>
          </p:nvPr>
        </p:nvSpPr>
        <p:spPr>
          <a:xfrm>
            <a:off x="7092280" y="1412776"/>
            <a:ext cx="2160240" cy="2808312"/>
          </a:xfrm>
          <a:noFill/>
        </p:spPr>
        <p:txBody>
          <a:bodyPr vert="horz" lIns="68598" tIns="34299" rIns="68598" bIns="34299" rtlCol="0" anchor="b">
            <a:normAutofit/>
          </a:bodyPr>
          <a:lstStyle/>
          <a:p>
            <a:pPr defTabSz="685983"/>
            <a:r>
              <a:rPr lang="en-US" sz="3826" dirty="0"/>
              <a:t>What’s going in your mind?</a:t>
            </a:r>
          </a:p>
        </p:txBody>
      </p:sp>
    </p:spTree>
    <p:extLst>
      <p:ext uri="{BB962C8B-B14F-4D97-AF65-F5344CB8AC3E}">
        <p14:creationId xmlns:p14="http://schemas.microsoft.com/office/powerpoint/2010/main" val="142259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6C9EC0C-55E0-4800-A490-8A1AF331D1DE}"/>
              </a:ext>
            </a:extLst>
          </p:cNvPr>
          <p:cNvSpPr txBox="1"/>
          <p:nvPr/>
        </p:nvSpPr>
        <p:spPr>
          <a:xfrm>
            <a:off x="2681355" y="1664528"/>
            <a:ext cx="5617973" cy="1228394"/>
          </a:xfrm>
          <a:prstGeom prst="rect">
            <a:avLst/>
          </a:prstGeom>
        </p:spPr>
        <p:txBody>
          <a:bodyPr vert="horz" lIns="68598" tIns="34299" rIns="68598" bIns="34299" rtlCol="0" anchor="ctr">
            <a:normAutofit fontScale="77500" lnSpcReduction="20000"/>
          </a:bodyPr>
          <a:lstStyle/>
          <a:p>
            <a:pPr algn="ctr" defTabSz="342991">
              <a:defRPr/>
            </a:pPr>
            <a:r>
              <a:rPr lang="en-US" sz="4051" spc="79" dirty="0">
                <a:latin typeface="Georgia"/>
                <a:cs typeface="Georgia"/>
              </a:rPr>
              <a:t>NOTHING IS IMPOSSIBLE</a:t>
            </a:r>
            <a:br>
              <a:rPr lang="en-US" sz="4051" spc="79" dirty="0">
                <a:latin typeface="Georgia"/>
                <a:cs typeface="Georgia"/>
              </a:rPr>
            </a:br>
            <a:r>
              <a:rPr lang="en-US" sz="4051" spc="79" dirty="0">
                <a:latin typeface="Georgia"/>
                <a:cs typeface="Georgia"/>
              </a:rPr>
              <a:t>SEMUA BISA JADI….</a:t>
            </a:r>
            <a:endParaRPr lang="en-US" sz="4051" dirty="0">
              <a:latin typeface="Tw Cen MT" panose="020B0602020104020603"/>
            </a:endParaRPr>
          </a:p>
        </p:txBody>
      </p:sp>
      <p:sp>
        <p:nvSpPr>
          <p:cNvPr id="30" name="Flowchart: Data 29">
            <a:extLst>
              <a:ext uri="{FF2B5EF4-FFF2-40B4-BE49-F238E27FC236}">
                <a16:creationId xmlns:a16="http://schemas.microsoft.com/office/drawing/2014/main" id="{812EC9CE-A2CF-4AB5-B398-9115CF02AFBB}"/>
              </a:ext>
            </a:extLst>
          </p:cNvPr>
          <p:cNvSpPr/>
          <p:nvPr/>
        </p:nvSpPr>
        <p:spPr>
          <a:xfrm>
            <a:off x="867174" y="3429000"/>
            <a:ext cx="2546418" cy="2037134"/>
          </a:xfrm>
          <a:prstGeom prst="flowChartInputOutput">
            <a:avLst/>
          </a:prstGeom>
          <a:solidFill>
            <a:srgbClr val="99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31" name="Flowchart: Data 30">
            <a:extLst>
              <a:ext uri="{FF2B5EF4-FFF2-40B4-BE49-F238E27FC236}">
                <a16:creationId xmlns:a16="http://schemas.microsoft.com/office/drawing/2014/main" id="{03ED8029-5D74-4D0C-B142-8F5B9E923F16}"/>
              </a:ext>
            </a:extLst>
          </p:cNvPr>
          <p:cNvSpPr/>
          <p:nvPr/>
        </p:nvSpPr>
        <p:spPr>
          <a:xfrm>
            <a:off x="2140383" y="3418106"/>
            <a:ext cx="2546418" cy="2037134"/>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3" name="TextBox 2">
            <a:extLst>
              <a:ext uri="{FF2B5EF4-FFF2-40B4-BE49-F238E27FC236}">
                <a16:creationId xmlns:a16="http://schemas.microsoft.com/office/drawing/2014/main" id="{7587B3C5-D51B-EA6C-7921-23862936C116}"/>
              </a:ext>
            </a:extLst>
          </p:cNvPr>
          <p:cNvSpPr txBox="1"/>
          <p:nvPr/>
        </p:nvSpPr>
        <p:spPr>
          <a:xfrm>
            <a:off x="114801" y="2775810"/>
            <a:ext cx="9144000" cy="323165"/>
          </a:xfrm>
          <a:prstGeom prst="rect">
            <a:avLst/>
          </a:prstGeom>
          <a:noFill/>
        </p:spPr>
        <p:txBody>
          <a:bodyPr wrap="square" rtlCol="0" anchor="ctr">
            <a:spAutoFit/>
          </a:bodyPr>
          <a:lstStyle/>
          <a:p>
            <a:pPr defTabSz="644824">
              <a:spcAft>
                <a:spcPts val="450"/>
              </a:spcAft>
            </a:pPr>
            <a:r>
              <a:rPr lang="en-ID" sz="1500" b="1" dirty="0">
                <a:solidFill>
                  <a:srgbClr val="FF0000"/>
                </a:solidFill>
              </a:rPr>
              <a:t>MEMBANGUN MINDSET ENTREPRENEUSHIP DALAM MENYAMBUT INDONESIA EMAS 2045 </a:t>
            </a:r>
            <a:endParaRPr lang="en-US" altLang="en-US" sz="1500" b="1" i="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553243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Stop being hard on yourself">
            <a:extLst>
              <a:ext uri="{FF2B5EF4-FFF2-40B4-BE49-F238E27FC236}">
                <a16:creationId xmlns:a16="http://schemas.microsoft.com/office/drawing/2014/main" id="{495B5019-D108-1330-A9BC-48C7D972419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1721"/>
          <a:stretch/>
        </p:blipFill>
        <p:spPr bwMode="auto">
          <a:xfrm>
            <a:off x="16" y="856588"/>
            <a:ext cx="9143985" cy="5144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EE89C8B-E103-DB28-CBAE-B71290A7A27E}"/>
              </a:ext>
            </a:extLst>
          </p:cNvPr>
          <p:cNvSpPr>
            <a:spLocks noGrp="1"/>
          </p:cNvSpPr>
          <p:nvPr>
            <p:ph type="title"/>
          </p:nvPr>
        </p:nvSpPr>
        <p:spPr>
          <a:xfrm>
            <a:off x="392906" y="4845549"/>
            <a:ext cx="8408194" cy="558773"/>
          </a:xfrm>
        </p:spPr>
        <p:txBody>
          <a:bodyPr vert="horz" lIns="68598" tIns="34299" rIns="68598" bIns="34299" rtlCol="0" anchor="ctr">
            <a:normAutofit/>
          </a:bodyPr>
          <a:lstStyle/>
          <a:p>
            <a:pPr defTabSz="685983"/>
            <a:r>
              <a:rPr lang="en-US" sz="2701" b="1" dirty="0">
                <a:solidFill>
                  <a:srgbClr val="C00000"/>
                </a:solidFill>
              </a:rPr>
              <a:t>We are hardest on ourselves</a:t>
            </a:r>
          </a:p>
        </p:txBody>
      </p:sp>
    </p:spTree>
    <p:extLst>
      <p:ext uri="{BB962C8B-B14F-4D97-AF65-F5344CB8AC3E}">
        <p14:creationId xmlns:p14="http://schemas.microsoft.com/office/powerpoint/2010/main" val="3838346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Tujuan Pembelajaran</a:t>
            </a:r>
          </a:p>
        </p:txBody>
      </p:sp>
      <p:sp>
        <p:nvSpPr>
          <p:cNvPr id="3" name="Content Placeholder 2"/>
          <p:cNvSpPr>
            <a:spLocks noGrp="1"/>
          </p:cNvSpPr>
          <p:nvPr>
            <p:ph idx="1"/>
          </p:nvPr>
        </p:nvSpPr>
        <p:spPr/>
        <p:txBody>
          <a:bodyPr/>
          <a:lstStyle/>
          <a:p>
            <a:pPr marL="0" indent="0">
              <a:buNone/>
            </a:pPr>
            <a:r>
              <a:rPr lang="id-ID" dirty="0"/>
              <a:t>Mahasiswa mampu memahami : </a:t>
            </a:r>
          </a:p>
          <a:p>
            <a:r>
              <a:rPr lang="id-ID" dirty="0"/>
              <a:t>Peluang Usaha Kesempatan berwirausaha dan jenis usaha </a:t>
            </a:r>
          </a:p>
          <a:p>
            <a:pPr lvl="0"/>
            <a:r>
              <a:rPr lang="id-ID" dirty="0"/>
              <a:t>Bisnis Keluarga</a:t>
            </a:r>
          </a:p>
          <a:p>
            <a:pPr lvl="0"/>
            <a:r>
              <a:rPr lang="id-ID" dirty="0"/>
              <a:t> Frenchise</a:t>
            </a:r>
          </a:p>
          <a:p>
            <a:r>
              <a:rPr lang="id-ID" dirty="0"/>
              <a:t>Kesempatan membeli bisnis yang ada</a:t>
            </a:r>
          </a:p>
        </p:txBody>
      </p:sp>
    </p:spTree>
    <p:extLst>
      <p:ext uri="{BB962C8B-B14F-4D97-AF65-F5344CB8AC3E}">
        <p14:creationId xmlns:p14="http://schemas.microsoft.com/office/powerpoint/2010/main" val="2994897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Peluang Usaha </a:t>
            </a:r>
          </a:p>
        </p:txBody>
      </p:sp>
      <p:sp>
        <p:nvSpPr>
          <p:cNvPr id="3" name="Content Placeholder 2"/>
          <p:cNvSpPr>
            <a:spLocks noGrp="1"/>
          </p:cNvSpPr>
          <p:nvPr>
            <p:ph idx="1"/>
          </p:nvPr>
        </p:nvSpPr>
        <p:spPr/>
        <p:txBody>
          <a:bodyPr>
            <a:normAutofit/>
          </a:bodyPr>
          <a:lstStyle/>
          <a:p>
            <a:pPr marL="0" indent="0">
              <a:buNone/>
            </a:pPr>
            <a:r>
              <a:rPr lang="id-ID" dirty="0"/>
              <a:t>Peluang usaha adalah kesempatan atau waktu yang tepat yang seharusnya di ambil atau dimanfaatkan bagi seseorang wirausahawan mendapat keuntungan.</a:t>
            </a:r>
          </a:p>
          <a:p>
            <a:pPr marL="514350" indent="-514350">
              <a:buAutoNum type="arabicPeriod"/>
            </a:pPr>
            <a:endParaRPr lang="id-ID" dirty="0"/>
          </a:p>
          <a:p>
            <a:pPr marL="0" indent="0">
              <a:buNone/>
            </a:pPr>
            <a:endParaRPr lang="id-ID" dirty="0"/>
          </a:p>
        </p:txBody>
      </p:sp>
    </p:spTree>
    <p:extLst>
      <p:ext uri="{BB962C8B-B14F-4D97-AF65-F5344CB8AC3E}">
        <p14:creationId xmlns:p14="http://schemas.microsoft.com/office/powerpoint/2010/main" val="4001372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id-ID" dirty="0"/>
              <a:t>Meningkatkan Peluang Usaha </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marL="514350" indent="-514350">
              <a:buAutoNum type="arabicPeriod"/>
            </a:pPr>
            <a:r>
              <a:rPr lang="id-ID" dirty="0"/>
              <a:t>Realisasikan Ide Secara Maksimal </a:t>
            </a:r>
          </a:p>
          <a:p>
            <a:pPr marL="514350" indent="-514350">
              <a:buAutoNum type="arabicPeriod"/>
            </a:pPr>
            <a:r>
              <a:rPr lang="id-ID" dirty="0"/>
              <a:t>Berani Memulai</a:t>
            </a:r>
          </a:p>
          <a:p>
            <a:pPr marL="514350" indent="-514350">
              <a:buAutoNum type="arabicPeriod"/>
            </a:pPr>
            <a:r>
              <a:rPr lang="id-ID" dirty="0"/>
              <a:t>Jangan terlalu banyak analisa (takut rugi ) , JUST DO IT</a:t>
            </a:r>
          </a:p>
          <a:p>
            <a:pPr marL="514350" indent="-514350">
              <a:buAutoNum type="arabicPeriod"/>
            </a:pPr>
            <a:r>
              <a:rPr lang="id-ID" dirty="0"/>
              <a:t>Jangan Berharap Instan : Reality Show, Idol, Ingin mencapai kesuksesan cepat, bagaimana efek nya kedepan??</a:t>
            </a:r>
          </a:p>
          <a:p>
            <a:pPr marL="514350" indent="-514350">
              <a:buAutoNum type="arabicPeriod"/>
            </a:pPr>
            <a:r>
              <a:rPr lang="id-ID" dirty="0"/>
              <a:t>Mimpi Besar , Kisah Sang Pemimpi</a:t>
            </a:r>
          </a:p>
          <a:p>
            <a:pPr marL="514350" indent="-514350">
              <a:buAutoNum type="arabicPeriod"/>
            </a:pPr>
            <a:r>
              <a:rPr lang="id-ID" dirty="0"/>
              <a:t>Jangan terpaku pada Pendidikan  (Sujiwo Tedjo..Matematika..Seniman?? )</a:t>
            </a:r>
          </a:p>
          <a:p>
            <a:pPr marL="514350" indent="-514350">
              <a:buAutoNum type="arabicPeriod"/>
            </a:pPr>
            <a:r>
              <a:rPr lang="id-ID" dirty="0"/>
              <a:t>Berpikir Positif : Thomas Alfa Edison</a:t>
            </a:r>
          </a:p>
          <a:p>
            <a:pPr marL="514350" indent="-514350">
              <a:buAutoNum type="arabicPeriod"/>
            </a:pPr>
            <a:r>
              <a:rPr lang="id-ID" dirty="0"/>
              <a:t>Bekerja Sama  (Clam atas dirinya sendiri ???) </a:t>
            </a:r>
          </a:p>
          <a:p>
            <a:pPr marL="514350" indent="-514350">
              <a:buAutoNum type="arabicPeriod"/>
            </a:pPr>
            <a:r>
              <a:rPr lang="id-ID" dirty="0"/>
              <a:t>Tahu tentang kewirausahaan (Mau perang tapi harus tahu musuh</a:t>
            </a:r>
          </a:p>
          <a:p>
            <a:pPr marL="514350" indent="-514350">
              <a:buAutoNum type="arabicPeriod"/>
            </a:pPr>
            <a:r>
              <a:rPr lang="id-ID" dirty="0"/>
              <a:t>Fokus (Karena ingin kaya , sehingga spesialisasi bisnis terlalu banyak. </a:t>
            </a:r>
          </a:p>
          <a:p>
            <a:pPr marL="0" indent="0">
              <a:buNone/>
            </a:pPr>
            <a:endParaRPr lang="id-ID" dirty="0"/>
          </a:p>
        </p:txBody>
      </p:sp>
    </p:spTree>
    <p:extLst>
      <p:ext uri="{BB962C8B-B14F-4D97-AF65-F5344CB8AC3E}">
        <p14:creationId xmlns:p14="http://schemas.microsoft.com/office/powerpoint/2010/main" val="3033370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id-ID" dirty="0"/>
              <a:t>Meningkatkan Peluang Usaha</a:t>
            </a:r>
          </a:p>
        </p:txBody>
      </p:sp>
      <p:sp>
        <p:nvSpPr>
          <p:cNvPr id="3" name="Content Placeholder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0" indent="0">
              <a:buNone/>
            </a:pPr>
            <a:r>
              <a:rPr lang="id-ID" dirty="0"/>
              <a:t>11. Peduli Konsumen  (Costomer Loyality , Statisfaction )</a:t>
            </a:r>
          </a:p>
          <a:p>
            <a:pPr marL="0" indent="0">
              <a:buNone/>
            </a:pPr>
            <a:r>
              <a:rPr lang="id-ID" dirty="0"/>
              <a:t>12. Utamakan Kualitas  (Steve Jobs)</a:t>
            </a:r>
          </a:p>
          <a:p>
            <a:pPr marL="0" indent="0">
              <a:buNone/>
            </a:pPr>
            <a:r>
              <a:rPr lang="id-ID" dirty="0"/>
              <a:t>13. Kerja keras, Cerdas, Ikhlas, Tuntas </a:t>
            </a:r>
          </a:p>
          <a:p>
            <a:pPr marL="0" indent="0">
              <a:buNone/>
            </a:pPr>
            <a:r>
              <a:rPr lang="id-ID" dirty="0"/>
              <a:t>14. Pandai menempatkan Prioritas </a:t>
            </a:r>
          </a:p>
          <a:p>
            <a:pPr marL="0" indent="0">
              <a:buNone/>
            </a:pPr>
            <a:r>
              <a:rPr lang="id-ID" dirty="0"/>
              <a:t>15. Kerja keras dan kerja cerdas  (mahasiswa </a:t>
            </a:r>
          </a:p>
          <a:p>
            <a:pPr marL="0" indent="0">
              <a:buNone/>
            </a:pPr>
            <a:r>
              <a:rPr lang="id-ID" dirty="0"/>
              <a:t>16. Memilah uaang pribadi dan perusahaan , memacu korupsi </a:t>
            </a:r>
          </a:p>
          <a:p>
            <a:pPr marL="0" indent="0">
              <a:buNone/>
            </a:pPr>
            <a:r>
              <a:rPr lang="id-ID" dirty="0"/>
              <a:t>17. Jangan Menyerah </a:t>
            </a:r>
          </a:p>
          <a:p>
            <a:pPr marL="0" indent="0">
              <a:buNone/>
            </a:pPr>
            <a:r>
              <a:rPr lang="id-ID" dirty="0"/>
              <a:t>18. Berdoa</a:t>
            </a:r>
          </a:p>
          <a:p>
            <a:pPr marL="0" indent="0">
              <a:buNone/>
            </a:pPr>
            <a:r>
              <a:rPr lang="id-ID" dirty="0"/>
              <a:t>19. Berperilaku Baik</a:t>
            </a:r>
          </a:p>
          <a:p>
            <a:pPr marL="0" indent="0">
              <a:buNone/>
            </a:pPr>
            <a:endParaRPr lang="id-ID" dirty="0"/>
          </a:p>
        </p:txBody>
      </p:sp>
    </p:spTree>
    <p:extLst>
      <p:ext uri="{BB962C8B-B14F-4D97-AF65-F5344CB8AC3E}">
        <p14:creationId xmlns:p14="http://schemas.microsoft.com/office/powerpoint/2010/main" val="144811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RAGAM PELUANG BISNIS YNG MASIH MENGUNTUNGKAN</a:t>
            </a:r>
          </a:p>
        </p:txBody>
      </p:sp>
      <p:sp>
        <p:nvSpPr>
          <p:cNvPr id="3" name="Content Placeholder 2"/>
          <p:cNvSpPr>
            <a:spLocks noGrp="1"/>
          </p:cNvSpPr>
          <p:nvPr>
            <p:ph idx="1"/>
          </p:nvPr>
        </p:nvSpPr>
        <p:spPr/>
        <p:txBody>
          <a:bodyPr/>
          <a:lstStyle/>
          <a:p>
            <a:pPr marL="0" indent="0" fontAlgn="base">
              <a:buNone/>
            </a:pPr>
            <a:r>
              <a:rPr lang="id-ID" b="1" dirty="0"/>
              <a:t>1 Bisnis Online ( Internet Marketer)</a:t>
            </a:r>
          </a:p>
          <a:p>
            <a:pPr marL="0" indent="0" fontAlgn="base">
              <a:buNone/>
            </a:pPr>
            <a:endParaRPr lang="id-ID" dirty="0"/>
          </a:p>
          <a:p>
            <a:pPr marL="0" indent="0">
              <a:buNone/>
            </a:pPr>
            <a:endParaRPr lang="id-ID" dirty="0"/>
          </a:p>
        </p:txBody>
      </p:sp>
      <p:pic>
        <p:nvPicPr>
          <p:cNvPr id="4" name="Picture 3" descr="Bisnis Online Paling Menghasilkan"/>
          <p:cNvPicPr/>
          <p:nvPr/>
        </p:nvPicPr>
        <p:blipFill>
          <a:blip r:embed="rId2">
            <a:extLst>
              <a:ext uri="{28A0092B-C50C-407E-A947-70E740481C1C}">
                <a14:useLocalDpi xmlns:a14="http://schemas.microsoft.com/office/drawing/2010/main" val="0"/>
              </a:ext>
            </a:extLst>
          </a:blip>
          <a:srcRect/>
          <a:stretch>
            <a:fillRect/>
          </a:stretch>
        </p:blipFill>
        <p:spPr bwMode="auto">
          <a:xfrm>
            <a:off x="1443491" y="2649188"/>
            <a:ext cx="5907405" cy="2999740"/>
          </a:xfrm>
          <a:prstGeom prst="rect">
            <a:avLst/>
          </a:prstGeom>
          <a:noFill/>
          <a:ln>
            <a:noFill/>
          </a:ln>
        </p:spPr>
      </p:pic>
    </p:spTree>
    <p:extLst>
      <p:ext uri="{BB962C8B-B14F-4D97-AF65-F5344CB8AC3E}">
        <p14:creationId xmlns:p14="http://schemas.microsoft.com/office/powerpoint/2010/main" val="3104664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sz="6400" dirty="0"/>
          </a:p>
          <a:p>
            <a:pPr marL="0" indent="0">
              <a:buNone/>
            </a:pPr>
            <a:r>
              <a:rPr lang="id-ID" sz="6400" dirty="0"/>
              <a:t>Contoh bisnis waralaba yang sudah cukup populer dan terbukti sangat menguntungkan: </a:t>
            </a:r>
          </a:p>
          <a:p>
            <a:pPr marL="0" lvl="0" indent="0" fontAlgn="base">
              <a:buNone/>
            </a:pPr>
            <a:r>
              <a:rPr lang="id-ID" sz="6400" b="1" dirty="0"/>
              <a:t>Martabak Simpsons</a:t>
            </a:r>
            <a:r>
              <a:rPr lang="id-ID" sz="6400" dirty="0"/>
              <a:t> – Kategori bisnis makanan berdiri sejak tahun 2014 dengan nilai investasi sekitar Rp 20 juta untuk dapat bergabung dalam perusahaan ini.</a:t>
            </a:r>
          </a:p>
          <a:p>
            <a:pPr marL="0" lvl="0" indent="0" fontAlgn="base">
              <a:buNone/>
            </a:pPr>
            <a:r>
              <a:rPr lang="id-ID" sz="6400" b="1" dirty="0"/>
              <a:t>Kebab Turki</a:t>
            </a:r>
            <a:r>
              <a:rPr lang="id-ID" sz="6400" dirty="0"/>
              <a:t> – Kategori makanan dan sudah berdiri sejak tahun 2009 dengan modal investasi Rp 19 jutaan.</a:t>
            </a:r>
          </a:p>
          <a:p>
            <a:pPr marL="0" lvl="0" indent="0" fontAlgn="base">
              <a:buNone/>
            </a:pPr>
            <a:r>
              <a:rPr lang="id-ID" sz="6400" b="1" dirty="0"/>
              <a:t>Joker Laundry</a:t>
            </a:r>
            <a:r>
              <a:rPr lang="id-ID" sz="6400" dirty="0"/>
              <a:t> – Kategori bisnis jasa yang sudah ada sejak tahun 2014 dengan investasi sebesar Rp 15 juta.</a:t>
            </a:r>
          </a:p>
          <a:p>
            <a:pPr marL="0" lvl="0" indent="0" fontAlgn="base">
              <a:buNone/>
            </a:pPr>
            <a:r>
              <a:rPr lang="id-ID" sz="6400" b="1" dirty="0"/>
              <a:t>Monster Ice Blend</a:t>
            </a:r>
            <a:r>
              <a:rPr lang="id-ID" sz="6400" dirty="0"/>
              <a:t> – Kategori usaha minuman yang cukup populer dan berdiri sejak 2012 dengan nilai investasi Rp 6,5 juta.</a:t>
            </a:r>
          </a:p>
          <a:p>
            <a:pPr marL="0" indent="0">
              <a:buNone/>
            </a:pPr>
            <a:endParaRPr lang="id-ID" sz="6400" dirty="0"/>
          </a:p>
          <a:p>
            <a:pPr marL="0" indent="0">
              <a:buNone/>
            </a:pPr>
            <a:endParaRPr lang="id-ID" dirty="0"/>
          </a:p>
        </p:txBody>
      </p:sp>
      <p:pic>
        <p:nvPicPr>
          <p:cNvPr id="4" name="Picture 3" descr="Usaha dan Bisnis waralaba makanan yang menguntungkan"/>
          <p:cNvPicPr/>
          <p:nvPr/>
        </p:nvPicPr>
        <p:blipFill>
          <a:blip r:embed="rId3">
            <a:extLst>
              <a:ext uri="{28A0092B-C50C-407E-A947-70E740481C1C}">
                <a14:useLocalDpi xmlns:a14="http://schemas.microsoft.com/office/drawing/2010/main" val="0"/>
              </a:ext>
            </a:extLst>
          </a:blip>
          <a:srcRect/>
          <a:stretch>
            <a:fillRect/>
          </a:stretch>
        </p:blipFill>
        <p:spPr bwMode="auto">
          <a:xfrm>
            <a:off x="1187624" y="731837"/>
            <a:ext cx="5420944" cy="2296616"/>
          </a:xfrm>
          <a:prstGeom prst="rect">
            <a:avLst/>
          </a:prstGeom>
          <a:noFill/>
          <a:ln>
            <a:noFill/>
          </a:ln>
        </p:spPr>
      </p:pic>
    </p:spTree>
    <p:extLst>
      <p:ext uri="{BB962C8B-B14F-4D97-AF65-F5344CB8AC3E}">
        <p14:creationId xmlns:p14="http://schemas.microsoft.com/office/powerpoint/2010/main" val="3535969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8064" y="404664"/>
            <a:ext cx="3538736" cy="6192688"/>
          </a:xfrm>
        </p:spPr>
        <p:style>
          <a:lnRef idx="1">
            <a:schemeClr val="accent2"/>
          </a:lnRef>
          <a:fillRef idx="2">
            <a:schemeClr val="accent2"/>
          </a:fillRef>
          <a:effectRef idx="1">
            <a:schemeClr val="accent2"/>
          </a:effectRef>
          <a:fontRef idx="minor">
            <a:schemeClr val="dk1"/>
          </a:fontRef>
        </p:style>
        <p:txBody>
          <a:bodyPr>
            <a:noAutofit/>
          </a:bodyPr>
          <a:lstStyle/>
          <a:p>
            <a:pPr marL="0" indent="0" fontAlgn="base">
              <a:buNone/>
            </a:pPr>
            <a:r>
              <a:rPr lang="id-ID" sz="1400" dirty="0"/>
              <a:t>Menciptakan Produk yang Bernilai Jual </a:t>
            </a:r>
          </a:p>
          <a:p>
            <a:pPr marL="0" indent="0" fontAlgn="base">
              <a:buNone/>
            </a:pPr>
            <a:endParaRPr lang="id-ID" sz="1400" dirty="0"/>
          </a:p>
          <a:p>
            <a:pPr marL="0" indent="0" fontAlgn="base">
              <a:buNone/>
            </a:pPr>
            <a:r>
              <a:rPr lang="id-ID" sz="1400" dirty="0"/>
              <a:t>Bermula dari hobi </a:t>
            </a:r>
          </a:p>
          <a:p>
            <a:pPr marL="0" indent="0" fontAlgn="base">
              <a:buNone/>
            </a:pPr>
            <a:endParaRPr lang="id-ID" sz="1400" dirty="0"/>
          </a:p>
          <a:p>
            <a:pPr lvl="0" fontAlgn="base"/>
            <a:r>
              <a:rPr lang="id-ID" sz="1400" b="1" dirty="0"/>
              <a:t>Desain gambar</a:t>
            </a:r>
            <a:r>
              <a:rPr lang="id-ID" sz="1400" dirty="0"/>
              <a:t> –</a:t>
            </a:r>
          </a:p>
          <a:p>
            <a:pPr marL="0" lvl="0" indent="0" fontAlgn="base">
              <a:buNone/>
            </a:pPr>
            <a:r>
              <a:rPr lang="id-ID" sz="1400" dirty="0"/>
              <a:t>Seperti desain gambar kaos distro, desain logo, cutting stiker dan jasa editing photo.</a:t>
            </a:r>
          </a:p>
          <a:p>
            <a:pPr lvl="0" fontAlgn="base"/>
            <a:endParaRPr lang="id-ID" sz="1400" dirty="0"/>
          </a:p>
          <a:p>
            <a:pPr lvl="0" fontAlgn="base"/>
            <a:r>
              <a:rPr lang="id-ID" sz="1400" b="1" dirty="0"/>
              <a:t>Daur ulang</a:t>
            </a:r>
            <a:r>
              <a:rPr lang="id-ID" sz="1400" dirty="0"/>
              <a:t> – </a:t>
            </a:r>
          </a:p>
          <a:p>
            <a:pPr marL="0" lvl="0" indent="0" fontAlgn="base">
              <a:buNone/>
            </a:pPr>
            <a:r>
              <a:rPr lang="id-ID" sz="1400" dirty="0"/>
              <a:t>Memanfaatkan barang bekas, mengoptimalkan bakat dan keterampilan serta kreatifitas dengan membuat produk baru layak jual. Contoh: Membuat sourvenir dari bekas korek api yang memiliki nilai jual tinggi.</a:t>
            </a:r>
          </a:p>
          <a:p>
            <a:pPr lvl="0" fontAlgn="base"/>
            <a:endParaRPr lang="id-ID" sz="1400" dirty="0"/>
          </a:p>
          <a:p>
            <a:pPr lvl="0" fontAlgn="base"/>
            <a:r>
              <a:rPr lang="id-ID" sz="1400" b="1" dirty="0"/>
              <a:t>Bidang Kuliner </a:t>
            </a:r>
            <a:r>
              <a:rPr lang="id-ID" sz="1400" dirty="0"/>
              <a:t>– </a:t>
            </a:r>
          </a:p>
          <a:p>
            <a:pPr marL="0" lvl="0" indent="0" fontAlgn="base">
              <a:buNone/>
            </a:pPr>
            <a:r>
              <a:rPr lang="id-ID" sz="1400" dirty="0"/>
              <a:t>Menciptakan menu atau olahan dengan kreasi baru yang dapat menarik minat konsumen seperti ketika masa ngetrendnya </a:t>
            </a:r>
            <a:r>
              <a:rPr lang="id-ID" sz="1400" i="1" dirty="0"/>
              <a:t>rainbow cake, </a:t>
            </a:r>
            <a:r>
              <a:rPr lang="id-ID" sz="1400" dirty="0"/>
              <a:t>tahu bulat, mie setan, mie rampok dan masih banyak lagi.</a:t>
            </a:r>
          </a:p>
          <a:p>
            <a:endParaRPr lang="id-ID" sz="1400" dirty="0"/>
          </a:p>
          <a:p>
            <a:pPr marL="0" indent="0">
              <a:buNone/>
            </a:pPr>
            <a:endParaRPr lang="id-ID" sz="1400" dirty="0"/>
          </a:p>
        </p:txBody>
      </p:sp>
      <p:pic>
        <p:nvPicPr>
          <p:cNvPr id="4" name="Picture 3" descr="Stategi Menciptakan Ide Usaha Kreatif Yang Menjanjikan"/>
          <p:cNvPicPr/>
          <p:nvPr/>
        </p:nvPicPr>
        <p:blipFill>
          <a:blip r:embed="rId2">
            <a:extLst>
              <a:ext uri="{28A0092B-C50C-407E-A947-70E740481C1C}">
                <a14:useLocalDpi xmlns:a14="http://schemas.microsoft.com/office/drawing/2010/main" val="0"/>
              </a:ext>
            </a:extLst>
          </a:blip>
          <a:srcRect/>
          <a:stretch>
            <a:fillRect/>
          </a:stretch>
        </p:blipFill>
        <p:spPr bwMode="auto">
          <a:xfrm>
            <a:off x="179512" y="2267352"/>
            <a:ext cx="4536503" cy="3730552"/>
          </a:xfrm>
          <a:prstGeom prst="rect">
            <a:avLst/>
          </a:prstGeom>
          <a:noFill/>
          <a:ln>
            <a:noFill/>
          </a:ln>
        </p:spPr>
      </p:pic>
      <p:sp>
        <p:nvSpPr>
          <p:cNvPr id="5" name="Content Placeholder 2"/>
          <p:cNvSpPr txBox="1">
            <a:spLocks/>
          </p:cNvSpPr>
          <p:nvPr/>
        </p:nvSpPr>
        <p:spPr>
          <a:xfrm>
            <a:off x="678395" y="369315"/>
            <a:ext cx="3538736" cy="927720"/>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id-ID" sz="3600" dirty="0"/>
              <a:t>Industri Kreatif</a:t>
            </a:r>
          </a:p>
          <a:p>
            <a:pPr marL="0" indent="0">
              <a:buFont typeface="Arial" pitchFamily="34" charset="0"/>
              <a:buNone/>
            </a:pPr>
            <a:endParaRPr lang="id-ID" sz="3600" dirty="0"/>
          </a:p>
        </p:txBody>
      </p:sp>
    </p:spTree>
    <p:extLst>
      <p:ext uri="{BB962C8B-B14F-4D97-AF65-F5344CB8AC3E}">
        <p14:creationId xmlns:p14="http://schemas.microsoft.com/office/powerpoint/2010/main" val="11011032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id-ID" dirty="0"/>
              <a:t>Usaha Hiburan </a:t>
            </a:r>
          </a:p>
        </p:txBody>
      </p:sp>
      <p:pic>
        <p:nvPicPr>
          <p:cNvPr id="4" name="Content Placeholder 3" descr="Peluang Bisnis Hiburan"/>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bwMode="auto">
          <a:xfrm>
            <a:off x="1443038" y="2071380"/>
            <a:ext cx="6572250" cy="3339127"/>
          </a:xfrm>
          <a:prstGeom prst="rect">
            <a:avLst/>
          </a:prstGeom>
          <a:noFill/>
          <a:ln>
            <a:noFill/>
          </a:ln>
        </p:spPr>
      </p:pic>
    </p:spTree>
    <p:extLst>
      <p:ext uri="{BB962C8B-B14F-4D97-AF65-F5344CB8AC3E}">
        <p14:creationId xmlns:p14="http://schemas.microsoft.com/office/powerpoint/2010/main" val="1059261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2656"/>
            <a:ext cx="6571343" cy="1049235"/>
          </a:xfrm>
        </p:spPr>
        <p:style>
          <a:lnRef idx="1">
            <a:schemeClr val="accent1"/>
          </a:lnRef>
          <a:fillRef idx="2">
            <a:schemeClr val="accent1"/>
          </a:fillRef>
          <a:effectRef idx="1">
            <a:schemeClr val="accent1"/>
          </a:effectRef>
          <a:fontRef idx="minor">
            <a:schemeClr val="dk1"/>
          </a:fontRef>
        </p:style>
        <p:txBody>
          <a:bodyPr/>
          <a:lstStyle/>
          <a:p>
            <a:r>
              <a:rPr lang="id-ID" dirty="0"/>
              <a:t>USAHA DI BIDANG JASA </a:t>
            </a:r>
          </a:p>
        </p:txBody>
      </p:sp>
      <p:sp>
        <p:nvSpPr>
          <p:cNvPr id="3" name="Content Placeholder 2"/>
          <p:cNvSpPr>
            <a:spLocks noGrp="1"/>
          </p:cNvSpPr>
          <p:nvPr>
            <p:ph idx="1"/>
          </p:nvPr>
        </p:nvSpPr>
        <p:spPr>
          <a:xfrm>
            <a:off x="5292080" y="1700809"/>
            <a:ext cx="2952328" cy="2808312"/>
          </a:xfrm>
        </p:spPr>
        <p:style>
          <a:lnRef idx="1">
            <a:schemeClr val="accent2"/>
          </a:lnRef>
          <a:fillRef idx="2">
            <a:schemeClr val="accent2"/>
          </a:fillRef>
          <a:effectRef idx="1">
            <a:schemeClr val="accent2"/>
          </a:effectRef>
          <a:fontRef idx="minor">
            <a:schemeClr val="dk1"/>
          </a:fontRef>
        </p:style>
        <p:txBody>
          <a:bodyPr>
            <a:normAutofit/>
          </a:bodyPr>
          <a:lstStyle/>
          <a:p>
            <a:pPr lvl="0" fontAlgn="base"/>
            <a:r>
              <a:rPr lang="id-ID" b="1" dirty="0"/>
              <a:t>Cuci motor</a:t>
            </a:r>
            <a:r>
              <a:rPr lang="id-ID" dirty="0"/>
              <a:t> –modal kurang dari Rp 10 juta </a:t>
            </a:r>
          </a:p>
          <a:p>
            <a:pPr lvl="0" fontAlgn="base"/>
            <a:r>
              <a:rPr lang="id-ID" b="1" dirty="0"/>
              <a:t>Jasa laundry </a:t>
            </a:r>
            <a:endParaRPr lang="id-ID" dirty="0"/>
          </a:p>
          <a:p>
            <a:pPr lvl="0" fontAlgn="base"/>
            <a:r>
              <a:rPr lang="id-ID" b="1" dirty="0"/>
              <a:t>Bimbingan belajar</a:t>
            </a:r>
            <a:r>
              <a:rPr lang="id-ID" dirty="0"/>
              <a:t> </a:t>
            </a:r>
          </a:p>
          <a:p>
            <a:pPr lvl="0" fontAlgn="base"/>
            <a:r>
              <a:rPr lang="id-ID" b="1" dirty="0"/>
              <a:t>Percetakan </a:t>
            </a:r>
            <a:r>
              <a:rPr lang="id-ID" dirty="0"/>
              <a:t> / Printing </a:t>
            </a:r>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a:p>
            <a:pPr marL="0" indent="0">
              <a:buNone/>
            </a:pPr>
            <a:endParaRPr lang="id-ID" dirty="0"/>
          </a:p>
        </p:txBody>
      </p:sp>
      <p:pic>
        <p:nvPicPr>
          <p:cNvPr id="4" name="Picture 3" descr="Usaha Modal 2 Sampai 5 Juta"/>
          <p:cNvPicPr/>
          <p:nvPr/>
        </p:nvPicPr>
        <p:blipFill>
          <a:blip r:embed="rId2">
            <a:extLst>
              <a:ext uri="{28A0092B-C50C-407E-A947-70E740481C1C}">
                <a14:useLocalDpi xmlns:a14="http://schemas.microsoft.com/office/drawing/2010/main" val="0"/>
              </a:ext>
            </a:extLst>
          </a:blip>
          <a:srcRect/>
          <a:stretch>
            <a:fillRect/>
          </a:stretch>
        </p:blipFill>
        <p:spPr bwMode="auto">
          <a:xfrm>
            <a:off x="174220" y="1700808"/>
            <a:ext cx="4752528" cy="2999740"/>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834051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3CEA40F-7C18-CCA0-2C8E-6AC80057642E}"/>
              </a:ext>
            </a:extLst>
          </p:cNvPr>
          <p:cNvSpPr txBox="1"/>
          <p:nvPr/>
        </p:nvSpPr>
        <p:spPr>
          <a:xfrm>
            <a:off x="473202" y="1336345"/>
            <a:ext cx="2571750" cy="1289640"/>
          </a:xfrm>
          <a:prstGeom prst="rect">
            <a:avLst/>
          </a:prstGeom>
        </p:spPr>
        <p:txBody>
          <a:bodyPr vert="horz" lIns="68598" tIns="34299" rIns="68598" bIns="34299" rtlCol="0" anchor="b">
            <a:normAutofit/>
          </a:bodyPr>
          <a:lstStyle/>
          <a:p>
            <a:pPr>
              <a:lnSpc>
                <a:spcPct val="90000"/>
              </a:lnSpc>
              <a:spcBef>
                <a:spcPct val="0"/>
              </a:spcBef>
              <a:spcAft>
                <a:spcPts val="450"/>
              </a:spcAft>
              <a:defRPr/>
            </a:pPr>
            <a:r>
              <a:rPr lang="en-US" sz="3976" spc="79">
                <a:latin typeface="+mj-lt"/>
                <a:ea typeface="+mj-ea"/>
                <a:cs typeface="+mj-cs"/>
              </a:rPr>
              <a:t>MINDSET</a:t>
            </a:r>
            <a:endParaRPr lang="en-US" sz="3976">
              <a:latin typeface="+mj-lt"/>
              <a:ea typeface="+mj-ea"/>
              <a:cs typeface="+mj-cs"/>
            </a:endParaRPr>
          </a:p>
        </p:txBody>
      </p:sp>
      <p:sp>
        <p:nvSpPr>
          <p:cNvPr id="13317" name="Title 1">
            <a:extLst>
              <a:ext uri="{FF2B5EF4-FFF2-40B4-BE49-F238E27FC236}">
                <a16:creationId xmlns:a16="http://schemas.microsoft.com/office/drawing/2014/main" id="{2A80A9F0-A44C-C8BE-64D4-38FC4E01E20B}"/>
              </a:ext>
            </a:extLst>
          </p:cNvPr>
          <p:cNvSpPr txBox="1">
            <a:spLocks noChangeArrowheads="1"/>
          </p:cNvSpPr>
          <p:nvPr/>
        </p:nvSpPr>
        <p:spPr bwMode="auto">
          <a:xfrm>
            <a:off x="473202" y="2962535"/>
            <a:ext cx="2571750" cy="25587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98" tIns="34299" rIns="68598" bIns="34299" rtlCol="0" anchor="t">
            <a:norm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Aft>
                <a:spcPts val="450"/>
              </a:spcAft>
            </a:pPr>
            <a:r>
              <a:rPr lang="en-US" altLang="en-US" sz="1650" b="1" dirty="0">
                <a:latin typeface="+mn-lt"/>
                <a:cs typeface="+mn-cs"/>
              </a:rPr>
              <a:t>Hal </a:t>
            </a:r>
            <a:r>
              <a:rPr lang="en-US" altLang="en-US" sz="1650" b="1" dirty="0" err="1">
                <a:latin typeface="+mn-lt"/>
                <a:cs typeface="+mn-cs"/>
              </a:rPr>
              <a:t>utama</a:t>
            </a:r>
            <a:r>
              <a:rPr lang="en-US" altLang="en-US" sz="1650" b="1" dirty="0">
                <a:latin typeface="+mn-lt"/>
                <a:cs typeface="+mn-cs"/>
              </a:rPr>
              <a:t> yang </a:t>
            </a:r>
            <a:r>
              <a:rPr lang="en-US" altLang="en-US" sz="1650" b="1" dirty="0" err="1">
                <a:latin typeface="+mn-lt"/>
                <a:cs typeface="+mn-cs"/>
              </a:rPr>
              <a:t>perlu</a:t>
            </a:r>
            <a:r>
              <a:rPr lang="en-US" altLang="en-US" sz="1650" b="1" dirty="0">
                <a:latin typeface="+mn-lt"/>
                <a:cs typeface="+mn-cs"/>
              </a:rPr>
              <a:t> </a:t>
            </a:r>
            <a:r>
              <a:rPr lang="en-US" altLang="en-US" sz="1650" b="1" dirty="0" err="1">
                <a:latin typeface="+mn-lt"/>
                <a:cs typeface="+mn-cs"/>
              </a:rPr>
              <a:t>diubah</a:t>
            </a:r>
            <a:r>
              <a:rPr lang="en-US" altLang="en-US" sz="1650" b="1" dirty="0">
                <a:latin typeface="+mn-lt"/>
                <a:cs typeface="+mn-cs"/>
              </a:rPr>
              <a:t> </a:t>
            </a:r>
            <a:r>
              <a:rPr lang="en-US" altLang="en-US" sz="1650" b="1" dirty="0" err="1">
                <a:latin typeface="+mn-lt"/>
                <a:cs typeface="+mn-cs"/>
              </a:rPr>
              <a:t>adalah</a:t>
            </a:r>
            <a:r>
              <a:rPr lang="en-US" altLang="en-US" sz="1650" b="1" dirty="0">
                <a:latin typeface="+mn-lt"/>
                <a:cs typeface="+mn-cs"/>
              </a:rPr>
              <a:t> </a:t>
            </a:r>
            <a:r>
              <a:rPr lang="en-US" altLang="en-US" sz="1650" b="1" dirty="0" err="1">
                <a:latin typeface="+mn-lt"/>
                <a:cs typeface="+mn-cs"/>
              </a:rPr>
              <a:t>cara</a:t>
            </a:r>
            <a:r>
              <a:rPr lang="en-US" altLang="en-US" sz="1650" b="1" dirty="0">
                <a:latin typeface="+mn-lt"/>
                <a:cs typeface="+mn-cs"/>
              </a:rPr>
              <a:t> </a:t>
            </a:r>
            <a:r>
              <a:rPr lang="en-US" altLang="en-US" sz="1650" b="1" dirty="0" err="1">
                <a:latin typeface="+mn-lt"/>
                <a:cs typeface="+mn-cs"/>
              </a:rPr>
              <a:t>berfikir</a:t>
            </a:r>
            <a:r>
              <a:rPr lang="en-US" altLang="en-US" sz="1650" b="1" dirty="0">
                <a:latin typeface="+mn-lt"/>
                <a:cs typeface="+mn-cs"/>
              </a:rPr>
              <a:t> </a:t>
            </a:r>
            <a:r>
              <a:rPr lang="en-US" altLang="en-US" sz="1650" b="1" dirty="0" err="1">
                <a:latin typeface="+mn-lt"/>
                <a:cs typeface="+mn-cs"/>
              </a:rPr>
              <a:t>kita</a:t>
            </a:r>
            <a:endParaRPr lang="en-US" altLang="en-US" sz="1650" b="1" dirty="0">
              <a:latin typeface="+mn-lt"/>
              <a:cs typeface="+mn-cs"/>
            </a:endParaRPr>
          </a:p>
          <a:p>
            <a:pPr indent="-171496">
              <a:lnSpc>
                <a:spcPct val="90000"/>
              </a:lnSpc>
              <a:spcAft>
                <a:spcPts val="450"/>
              </a:spcAft>
              <a:buFont typeface="Arial" panose="020B0604020202020204" pitchFamily="34" charset="0"/>
              <a:buChar char="•"/>
            </a:pPr>
            <a:endParaRPr lang="en-US" altLang="en-US" sz="1650" b="1" dirty="0">
              <a:latin typeface="+mn-lt"/>
              <a:cs typeface="+mn-cs"/>
            </a:endParaRPr>
          </a:p>
          <a:p>
            <a:pPr indent="-171496">
              <a:lnSpc>
                <a:spcPct val="90000"/>
              </a:lnSpc>
              <a:spcAft>
                <a:spcPts val="450"/>
              </a:spcAft>
              <a:buFont typeface="Arial" panose="020B0604020202020204" pitchFamily="34" charset="0"/>
              <a:buChar char="•"/>
            </a:pPr>
            <a:endParaRPr lang="en-US" altLang="en-US" sz="1650" b="1" dirty="0">
              <a:latin typeface="+mn-lt"/>
              <a:cs typeface="+mn-cs"/>
            </a:endParaRPr>
          </a:p>
          <a:p>
            <a:pPr indent="-171496">
              <a:lnSpc>
                <a:spcPct val="90000"/>
              </a:lnSpc>
              <a:spcAft>
                <a:spcPts val="450"/>
              </a:spcAft>
              <a:buFont typeface="Arial" panose="020B0604020202020204" pitchFamily="34" charset="0"/>
              <a:buChar char="•"/>
            </a:pPr>
            <a:endParaRPr lang="en-US" altLang="en-US" sz="1650" b="1" dirty="0">
              <a:latin typeface="+mn-lt"/>
              <a:cs typeface="+mn-cs"/>
            </a:endParaRPr>
          </a:p>
          <a:p>
            <a:pPr indent="-171496">
              <a:lnSpc>
                <a:spcPct val="90000"/>
              </a:lnSpc>
              <a:spcAft>
                <a:spcPts val="450"/>
              </a:spcAft>
              <a:buFont typeface="Arial" panose="020B0604020202020204" pitchFamily="34" charset="0"/>
              <a:buChar char="•"/>
            </a:pPr>
            <a:endParaRPr lang="en-US" altLang="en-US" sz="1650" b="1" i="1" dirty="0">
              <a:latin typeface="+mn-lt"/>
              <a:cs typeface="+mn-cs"/>
            </a:endParaRPr>
          </a:p>
        </p:txBody>
      </p:sp>
      <p:pic>
        <p:nvPicPr>
          <p:cNvPr id="2050" name="Picture 2" descr="Unlock Your Potential with a Growth Mindset - Mike Rashid — Eightify">
            <a:extLst>
              <a:ext uri="{FF2B5EF4-FFF2-40B4-BE49-F238E27FC236}">
                <a16:creationId xmlns:a16="http://schemas.microsoft.com/office/drawing/2014/main" id="{CEC2FA60-6868-2E8F-F9CE-999A78FE26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90722" y="1487329"/>
            <a:ext cx="5177791" cy="38833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143000"/>
          </a:xfrm>
        </p:spPr>
        <p:style>
          <a:lnRef idx="2">
            <a:schemeClr val="accent1"/>
          </a:lnRef>
          <a:fillRef idx="1">
            <a:schemeClr val="lt1"/>
          </a:fillRef>
          <a:effectRef idx="0">
            <a:schemeClr val="accent1"/>
          </a:effectRef>
          <a:fontRef idx="minor">
            <a:schemeClr val="dk1"/>
          </a:fontRef>
        </p:style>
        <p:txBody>
          <a:bodyPr/>
          <a:lstStyle/>
          <a:p>
            <a:r>
              <a:rPr lang="id-ID" dirty="0"/>
              <a:t>Bisnis Properti </a:t>
            </a:r>
          </a:p>
        </p:txBody>
      </p:sp>
      <p:sp>
        <p:nvSpPr>
          <p:cNvPr id="3" name="Content Placeholder 2"/>
          <p:cNvSpPr>
            <a:spLocks noGrp="1"/>
          </p:cNvSpPr>
          <p:nvPr>
            <p:ph idx="1"/>
          </p:nvPr>
        </p:nvSpPr>
        <p:spPr>
          <a:xfrm>
            <a:off x="4572000" y="3086101"/>
            <a:ext cx="3200044" cy="1143000"/>
          </a:xfrm>
        </p:spPr>
        <p:style>
          <a:lnRef idx="2">
            <a:schemeClr val="accent2"/>
          </a:lnRef>
          <a:fillRef idx="1">
            <a:schemeClr val="lt1"/>
          </a:fillRef>
          <a:effectRef idx="0">
            <a:schemeClr val="accent2"/>
          </a:effectRef>
          <a:fontRef idx="minor">
            <a:schemeClr val="dk1"/>
          </a:fontRef>
        </p:style>
        <p:txBody>
          <a:bodyPr/>
          <a:lstStyle/>
          <a:p>
            <a:pPr marL="0" indent="0">
              <a:buNone/>
            </a:pPr>
            <a:r>
              <a:rPr lang="id-ID" dirty="0"/>
              <a:t>Modal Cukup Tinggi </a:t>
            </a:r>
          </a:p>
          <a:p>
            <a:pPr marL="0" indent="0">
              <a:buNone/>
            </a:pPr>
            <a:r>
              <a:rPr lang="id-ID" dirty="0"/>
              <a:t>Keuntungan yang tinggi </a:t>
            </a:r>
          </a:p>
        </p:txBody>
      </p:sp>
      <p:pic>
        <p:nvPicPr>
          <p:cNvPr id="2050" name="Picture 2" descr="D:\Kewirausahaan\prope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3816424" cy="302433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808285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Family Business (Bisnis Keluarga)</a:t>
            </a:r>
          </a:p>
        </p:txBody>
      </p:sp>
      <p:sp>
        <p:nvSpPr>
          <p:cNvPr id="3" name="Content Placeholder 2"/>
          <p:cNvSpPr>
            <a:spLocks noGrp="1"/>
          </p:cNvSpPr>
          <p:nvPr>
            <p:ph idx="1"/>
          </p:nvPr>
        </p:nvSpPr>
        <p:spPr/>
        <p:txBody>
          <a:bodyPr>
            <a:normAutofit/>
          </a:bodyPr>
          <a:lstStyle/>
          <a:p>
            <a:pPr marL="0" indent="0" fontAlgn="base">
              <a:buNone/>
            </a:pPr>
            <a:r>
              <a:rPr lang="id-ID" dirty="0"/>
              <a:t>Family business (bisnis keluarga) merupakan salah satu bentuk bisnis yang melibatkan sebagian anggota keluarga di dalam kepemilikan atau operasi bisnis.</a:t>
            </a:r>
          </a:p>
          <a:p>
            <a:pPr marL="0" indent="0" fontAlgn="base">
              <a:buNone/>
            </a:pPr>
            <a:endParaRPr lang="id-ID" dirty="0"/>
          </a:p>
          <a:p>
            <a:pPr marL="0" indent="0" fontAlgn="base">
              <a:buNone/>
            </a:pPr>
            <a:endParaRPr lang="id-ID" dirty="0"/>
          </a:p>
          <a:p>
            <a:pPr marL="0" indent="0" fontAlgn="base">
              <a:buNone/>
            </a:pPr>
            <a:endParaRPr lang="id-ID" dirty="0"/>
          </a:p>
          <a:p>
            <a:pPr marL="0" indent="0">
              <a:buNone/>
            </a:pPr>
            <a:endParaRPr lang="id-ID" dirty="0"/>
          </a:p>
        </p:txBody>
      </p:sp>
    </p:spTree>
    <p:extLst>
      <p:ext uri="{BB962C8B-B14F-4D97-AF65-F5344CB8AC3E}">
        <p14:creationId xmlns:p14="http://schemas.microsoft.com/office/powerpoint/2010/main" val="1913160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URGENSI BISNIS KELUARGA ???</a:t>
            </a:r>
          </a:p>
        </p:txBody>
      </p:sp>
      <p:sp>
        <p:nvSpPr>
          <p:cNvPr id="3" name="Content Placeholder 2"/>
          <p:cNvSpPr>
            <a:spLocks noGrp="1"/>
          </p:cNvSpPr>
          <p:nvPr>
            <p:ph idx="1"/>
          </p:nvPr>
        </p:nvSpPr>
        <p:spPr/>
        <p:txBody>
          <a:bodyPr>
            <a:normAutofit fontScale="92500" lnSpcReduction="20000"/>
          </a:bodyPr>
          <a:lstStyle/>
          <a:p>
            <a:pPr marL="0" indent="0">
              <a:buNone/>
            </a:pPr>
            <a:r>
              <a:rPr lang="id-ID" b="1" dirty="0"/>
              <a:t>Memenuhi kebutuhan </a:t>
            </a:r>
            <a:r>
              <a:rPr lang="id-ID" b="1" i="1" dirty="0"/>
              <a:t>financial</a:t>
            </a:r>
            <a:r>
              <a:rPr lang="id-ID" b="1" dirty="0"/>
              <a:t> sebuah keluarga? </a:t>
            </a:r>
          </a:p>
          <a:p>
            <a:pPr marL="0" indent="0">
              <a:buNone/>
            </a:pPr>
            <a:r>
              <a:rPr lang="id-ID" b="1" dirty="0"/>
              <a:t>Upaya membuka lapangan kerja seluas-luasnya bagi banyak orang? </a:t>
            </a:r>
          </a:p>
          <a:p>
            <a:pPr marL="0" indent="0">
              <a:buNone/>
            </a:pPr>
            <a:endParaRPr lang="id-ID" dirty="0"/>
          </a:p>
          <a:p>
            <a:pPr marL="0" indent="0">
              <a:buNone/>
            </a:pPr>
            <a:r>
              <a:rPr lang="id-ID" dirty="0"/>
              <a:t>Perusahaan keluarga memiliki kontribusi yang sangat strategis terhadap perekonomian Indonesia. Sebesar 95% perusahaan di Indonesia dimiliki oleh keluarga. Dengan omset sekitar US$ 5-10 juta (PWC, 2015), dan total kekayaan mencapai US$ 134 miliar (PWC 2014), atau sekitar 25% dari produk domestik bruto Indonesia </a:t>
            </a:r>
            <a:r>
              <a:rPr lang="id-ID" sz="2600" dirty="0"/>
              <a:t>(Indonesia Brand Forum) </a:t>
            </a:r>
          </a:p>
          <a:p>
            <a:pPr marL="0" indent="0">
              <a:buNone/>
            </a:pPr>
            <a:endParaRPr lang="id-ID" dirty="0"/>
          </a:p>
        </p:txBody>
      </p:sp>
    </p:spTree>
    <p:extLst>
      <p:ext uri="{BB962C8B-B14F-4D97-AF65-F5344CB8AC3E}">
        <p14:creationId xmlns:p14="http://schemas.microsoft.com/office/powerpoint/2010/main" val="3516101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Bentuk-Bentuk Family Business</a:t>
            </a:r>
          </a:p>
        </p:txBody>
      </p:sp>
      <p:sp>
        <p:nvSpPr>
          <p:cNvPr id="3" name="Content Placeholder 2"/>
          <p:cNvSpPr>
            <a:spLocks noGrp="1"/>
          </p:cNvSpPr>
          <p:nvPr>
            <p:ph idx="1"/>
          </p:nvPr>
        </p:nvSpPr>
        <p:spPr/>
        <p:txBody>
          <a:bodyPr>
            <a:normAutofit fontScale="92500" lnSpcReduction="20000"/>
          </a:bodyPr>
          <a:lstStyle/>
          <a:p>
            <a:pPr marL="0" indent="0" fontAlgn="base">
              <a:buNone/>
            </a:pPr>
            <a:r>
              <a:rPr lang="id-ID" dirty="0"/>
              <a:t>A. Family owned business (FOB). Pada bentuk FOB keluarga hanya sebagai shareholder, pengelolaan perusahaan diserahkan kepada eksekutif profesional dari luar lingkungan keluarga, dan saudara yang lain tidak ikut mengendalikan perusahaan.</a:t>
            </a:r>
          </a:p>
          <a:p>
            <a:pPr marL="0" indent="0" fontAlgn="base">
              <a:buNone/>
            </a:pPr>
            <a:r>
              <a:rPr lang="id-ID" dirty="0"/>
              <a:t>B. Family business (FB). Pada FB, keluarga bertindak sebagai shareholder juga mengurus perusahaan artinya perusahaan dimiliki dan dikelola oleh anggota keluarga pendiri.</a:t>
            </a:r>
          </a:p>
          <a:p>
            <a:pPr marL="0" indent="0" fontAlgn="base">
              <a:buNone/>
            </a:pPr>
            <a:r>
              <a:rPr lang="id-ID" dirty="0"/>
              <a:t>C. Business family (BF). Bentuk perusahaan BF keluarga sebagai pemilik perusahaan cenderung menekankan pada hubungan kekerabatan saja.</a:t>
            </a:r>
          </a:p>
          <a:p>
            <a:pPr marL="0" indent="0">
              <a:buNone/>
            </a:pPr>
            <a:endParaRPr lang="id-ID" dirty="0"/>
          </a:p>
        </p:txBody>
      </p:sp>
    </p:spTree>
    <p:extLst>
      <p:ext uri="{BB962C8B-B14F-4D97-AF65-F5344CB8AC3E}">
        <p14:creationId xmlns:p14="http://schemas.microsoft.com/office/powerpoint/2010/main" val="25721447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a:bodyPr>
          <a:lstStyle/>
          <a:p>
            <a:pPr marL="0" indent="0">
              <a:buNone/>
            </a:pPr>
            <a:r>
              <a:rPr lang="id-ID" dirty="0"/>
              <a:t>Seiring dengan tumbuh dan berkembangnya perusahaan, tidak jarang perusahaan keluarga “berubah bentuk” dari FB menjadi FOB, misalnya: Salim Group, Lippo, Bakrie Group, Ciputra, dan lain-lain. </a:t>
            </a:r>
          </a:p>
          <a:p>
            <a:pPr marL="0" indent="0">
              <a:buNone/>
            </a:pPr>
            <a:r>
              <a:rPr lang="id-ID" dirty="0"/>
              <a:t>Apapun bentuk atau golongan bisnis keluarga yang dipilih, keluarga harus mampu mengatasi sejumlah masalah yang sering timbul, antara lain soal kepemimpinan, konflik, suksesi, transparansi, kompetisi dan budaya perusahaan.</a:t>
            </a:r>
          </a:p>
        </p:txBody>
      </p:sp>
    </p:spTree>
    <p:extLst>
      <p:ext uri="{BB962C8B-B14F-4D97-AF65-F5344CB8AC3E}">
        <p14:creationId xmlns:p14="http://schemas.microsoft.com/office/powerpoint/2010/main" val="2049720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0"/>
            <a:ext cx="7437512" cy="980728"/>
          </a:xfrm>
        </p:spPr>
        <p:style>
          <a:lnRef idx="1">
            <a:schemeClr val="accent2"/>
          </a:lnRef>
          <a:fillRef idx="2">
            <a:schemeClr val="accent2"/>
          </a:fillRef>
          <a:effectRef idx="1">
            <a:schemeClr val="accent2"/>
          </a:effectRef>
          <a:fontRef idx="minor">
            <a:schemeClr val="dk1"/>
          </a:fontRef>
        </p:style>
        <p:txBody>
          <a:bodyPr>
            <a:normAutofit fontScale="90000"/>
          </a:bodyPr>
          <a:lstStyle/>
          <a:p>
            <a:br>
              <a:rPr lang="id-ID" dirty="0"/>
            </a:br>
            <a:r>
              <a:rPr lang="id-ID" dirty="0"/>
              <a:t>Manajemen Bisnis Keluarga</a:t>
            </a:r>
            <a:br>
              <a:rPr lang="id-ID" dirty="0"/>
            </a:br>
            <a:endParaRPr lang="id-ID" dirty="0"/>
          </a:p>
        </p:txBody>
      </p:sp>
      <p:sp>
        <p:nvSpPr>
          <p:cNvPr id="3" name="Content Placeholder 2"/>
          <p:cNvSpPr>
            <a:spLocks noGrp="1"/>
          </p:cNvSpPr>
          <p:nvPr>
            <p:ph idx="1"/>
          </p:nvPr>
        </p:nvSpPr>
        <p:spPr>
          <a:xfrm>
            <a:off x="457200" y="1124744"/>
            <a:ext cx="8229600" cy="5001419"/>
          </a:xfrm>
        </p:spPr>
        <p:txBody>
          <a:bodyPr>
            <a:normAutofit/>
          </a:bodyPr>
          <a:lstStyle/>
          <a:p>
            <a:pPr marL="0" indent="0" fontAlgn="base">
              <a:buNone/>
            </a:pPr>
            <a:r>
              <a:rPr lang="id-ID" dirty="0"/>
              <a:t>Kompleksitas hubungan dalam perusahaan keluarga memerlukan manajemen yang terbuka, artinya manajemen yang dikelola secara profesional. Manajemen yang baik diperlukan untuk kesuksesan tiap bisnis. Praktek manajemen bisnis keluarga yang baik memiliki ciri-ciri sebagai berikut:</a:t>
            </a:r>
          </a:p>
          <a:p>
            <a:pPr marL="514350" indent="-514350" fontAlgn="base">
              <a:buAutoNum type="alphaUcPeriod"/>
            </a:pPr>
            <a:r>
              <a:rPr lang="id-ID" dirty="0"/>
              <a:t>Merangsang pemikiran dan pemahaman strategi bisnis yang baru</a:t>
            </a:r>
          </a:p>
          <a:p>
            <a:pPr marL="514350" indent="-514350" fontAlgn="base">
              <a:buAutoNum type="alphaUcPeriod"/>
            </a:pPr>
            <a:r>
              <a:rPr lang="id-ID" dirty="0"/>
              <a:t>Merekrut dan mempertahankan manajer non keluarga yang baik</a:t>
            </a:r>
          </a:p>
          <a:p>
            <a:pPr marL="514350" indent="-514350" fontAlgn="base">
              <a:buAutoNum type="alphaUcPeriod"/>
            </a:pPr>
            <a:r>
              <a:rPr lang="id-ID" dirty="0"/>
              <a:t>Menciptakan organisasi yang fleksibel dan inovatif</a:t>
            </a:r>
          </a:p>
          <a:p>
            <a:pPr marL="514350" indent="-514350" fontAlgn="base">
              <a:buAutoNum type="alphaUcPeriod"/>
            </a:pPr>
            <a:r>
              <a:rPr lang="id-ID" dirty="0"/>
              <a:t>Menciptakan dan melindungi modal</a:t>
            </a:r>
          </a:p>
          <a:p>
            <a:pPr marL="514350" indent="-514350" fontAlgn="base">
              <a:buAutoNum type="alphaUcPeriod"/>
            </a:pPr>
            <a:r>
              <a:rPr lang="id-ID" dirty="0"/>
              <a:t>Menyiapkan pengganti kepemimpinan (suksesi)</a:t>
            </a:r>
          </a:p>
          <a:p>
            <a:pPr marL="0" indent="0">
              <a:buNone/>
            </a:pPr>
            <a:endParaRPr lang="id-ID" dirty="0"/>
          </a:p>
        </p:txBody>
      </p:sp>
    </p:spTree>
    <p:extLst>
      <p:ext uri="{BB962C8B-B14F-4D97-AF65-F5344CB8AC3E}">
        <p14:creationId xmlns:p14="http://schemas.microsoft.com/office/powerpoint/2010/main" val="2385354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Dasar manajemen keuangan bagi bisnis keluarga.</a:t>
            </a:r>
          </a:p>
        </p:txBody>
      </p:sp>
      <p:sp>
        <p:nvSpPr>
          <p:cNvPr id="3" name="Content Placeholder 2"/>
          <p:cNvSpPr>
            <a:spLocks noGrp="1"/>
          </p:cNvSpPr>
          <p:nvPr>
            <p:ph idx="1"/>
          </p:nvPr>
        </p:nvSpPr>
        <p:spPr/>
        <p:txBody>
          <a:bodyPr>
            <a:normAutofit/>
          </a:bodyPr>
          <a:lstStyle/>
          <a:p>
            <a:pPr marL="514350" indent="-514350" fontAlgn="base">
              <a:buAutoNum type="arabicPeriod"/>
            </a:pPr>
            <a:r>
              <a:rPr lang="id-ID" dirty="0"/>
              <a:t>Pisahkan uang pribadi dan usaha</a:t>
            </a:r>
          </a:p>
          <a:p>
            <a:pPr marL="514350" indent="-514350" fontAlgn="base">
              <a:buAutoNum type="arabicPeriod"/>
            </a:pPr>
            <a:r>
              <a:rPr lang="id-ID" dirty="0"/>
              <a:t>Rencanakan penggunaan uang.</a:t>
            </a:r>
          </a:p>
          <a:p>
            <a:pPr marL="514350" indent="-514350" fontAlgn="base">
              <a:buAutoNum type="arabicPeriod"/>
            </a:pPr>
            <a:r>
              <a:rPr lang="id-ID" dirty="0"/>
              <a:t>Buat buku catatan keuangan.</a:t>
            </a:r>
          </a:p>
          <a:p>
            <a:pPr marL="514350" indent="-514350" fontAlgn="base">
              <a:buAutoNum type="arabicPeriod"/>
            </a:pPr>
            <a:r>
              <a:rPr lang="id-ID" dirty="0"/>
              <a:t>Hitung keuntungan dengan benar.</a:t>
            </a:r>
          </a:p>
          <a:p>
            <a:pPr marL="514350" indent="-514350" fontAlgn="base">
              <a:buAutoNum type="arabicPeriod"/>
            </a:pPr>
            <a:r>
              <a:rPr lang="id-ID" dirty="0"/>
              <a:t>Putar arus kas lebih cepat.</a:t>
            </a:r>
          </a:p>
          <a:p>
            <a:pPr marL="514350" indent="-514350" fontAlgn="base">
              <a:buAutoNum type="arabicPeriod"/>
            </a:pPr>
            <a:r>
              <a:rPr lang="id-ID" dirty="0"/>
              <a:t>Awasi harta, hutang dan modal.</a:t>
            </a:r>
          </a:p>
          <a:p>
            <a:pPr marL="514350" indent="-514350" fontAlgn="base">
              <a:buAutoNum type="arabicPeriod"/>
            </a:pPr>
            <a:r>
              <a:rPr lang="id-ID" dirty="0"/>
              <a:t>Sisihkan keuntungan untuk pengembangan usaha.</a:t>
            </a:r>
          </a:p>
        </p:txBody>
      </p:sp>
    </p:spTree>
    <p:extLst>
      <p:ext uri="{BB962C8B-B14F-4D97-AF65-F5344CB8AC3E}">
        <p14:creationId xmlns:p14="http://schemas.microsoft.com/office/powerpoint/2010/main" val="2064939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TOP FAMILY BISNIS DI INDONESIA</a:t>
            </a:r>
          </a:p>
        </p:txBody>
      </p:sp>
      <p:sp>
        <p:nvSpPr>
          <p:cNvPr id="3" name="Content Placeholder 2"/>
          <p:cNvSpPr>
            <a:spLocks noGrp="1"/>
          </p:cNvSpPr>
          <p:nvPr>
            <p:ph idx="1"/>
          </p:nvPr>
        </p:nvSpPr>
        <p:spPr>
          <a:xfrm>
            <a:off x="576180" y="3501009"/>
            <a:ext cx="7812244" cy="2880320"/>
          </a:xfrm>
        </p:spPr>
        <p:txBody>
          <a:bodyPr>
            <a:normAutofit fontScale="92500" lnSpcReduction="10000"/>
          </a:bodyPr>
          <a:lstStyle/>
          <a:p>
            <a:pPr marL="0" indent="0">
              <a:buNone/>
            </a:pPr>
            <a:r>
              <a:rPr lang="id-ID" b="1" dirty="0"/>
              <a:t>Robert Budi Hartono</a:t>
            </a:r>
            <a:endParaRPr lang="id-ID" dirty="0"/>
          </a:p>
          <a:p>
            <a:pPr marL="0" indent="0">
              <a:buNone/>
            </a:pPr>
            <a:r>
              <a:rPr lang="id-ID" dirty="0"/>
              <a:t>Robert Budi Hartono adalah konglomerat terkaya di Indonesia dengan kekayaan bersih mencapai $17.1 miliar (November 2012). Keluarga Hartono menjalankan Grup Djarum dan memegang saham di Bank Central Asia, Djarum Black Mild, Grand Indonesia, Sarana Menara Nusantara, dan industri kelapa sawit. Kini Djarum, yang telah dimulai oleh ayahnya, tengah dijalankan oleh Victor, anak dari Budi Hartono. Sedangkan anaknya yang lain, Arman d, menjadi direktur BCA, serta anaknya yang ketiga berinvestasi di startup.</a:t>
            </a:r>
          </a:p>
        </p:txBody>
      </p:sp>
      <p:pic>
        <p:nvPicPr>
          <p:cNvPr id="1026" name="Picture 2" descr="D:\Kewirausahaan\Budi Harto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26112"/>
            <a:ext cx="7920880" cy="2058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2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17032"/>
            <a:ext cx="8229600" cy="2409131"/>
          </a:xfrm>
        </p:spPr>
        <p:txBody>
          <a:bodyPr>
            <a:normAutofit fontScale="85000" lnSpcReduction="10000"/>
          </a:bodyPr>
          <a:lstStyle/>
          <a:p>
            <a:pPr marL="0" indent="0">
              <a:buNone/>
            </a:pPr>
            <a:r>
              <a:rPr lang="id-ID" b="1" dirty="0"/>
              <a:t>Anthony Salim</a:t>
            </a:r>
            <a:endParaRPr lang="id-ID" dirty="0"/>
          </a:p>
          <a:p>
            <a:r>
              <a:rPr lang="id-ID" dirty="0"/>
              <a:t>Anthony Salim mengelola Salim Group dengan kekayaan sebesar $5.7 miliar. Dia anak dari Sudono Salim atau Liem Sioe Liong, pendiri legendaries kelompok Salim. </a:t>
            </a:r>
          </a:p>
          <a:p>
            <a:r>
              <a:rPr lang="id-ID" dirty="0"/>
              <a:t>Dimulai pada tahun 1969, bisnis keluarga Salim berakar pada perdagangan pakaian dan sekarang telah memiliki investiasi di First Pacific, Indofood, Indomobil Sukses, dan beberapa perusahaan publik dan swasta lainnya termasuk bisnis ritel semen dan makanan.</a:t>
            </a:r>
          </a:p>
        </p:txBody>
      </p:sp>
      <p:pic>
        <p:nvPicPr>
          <p:cNvPr id="2050" name="Picture 2" descr="D:\Kewirausahaan\Antony Sali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96944"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649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3057203"/>
          </a:xfrm>
        </p:spPr>
        <p:style>
          <a:lnRef idx="1">
            <a:schemeClr val="accent3"/>
          </a:lnRef>
          <a:fillRef idx="2">
            <a:schemeClr val="accent3"/>
          </a:fillRef>
          <a:effectRef idx="1">
            <a:schemeClr val="accent3"/>
          </a:effectRef>
          <a:fontRef idx="minor">
            <a:schemeClr val="dk1"/>
          </a:fontRef>
        </p:style>
        <p:txBody>
          <a:bodyPr/>
          <a:lstStyle/>
          <a:p>
            <a:pPr marL="0" indent="0" algn="ctr">
              <a:buNone/>
            </a:pPr>
            <a:r>
              <a:rPr lang="id-ID" dirty="0">
                <a:solidFill>
                  <a:srgbClr val="FF0000"/>
                </a:solidFill>
                <a:latin typeface="MS Reference Sans Serif" pitchFamily="34" charset="0"/>
              </a:rPr>
              <a:t>SELAMAT BELAJAR DAN </a:t>
            </a:r>
          </a:p>
          <a:p>
            <a:pPr marL="0" indent="0" algn="ctr">
              <a:buNone/>
            </a:pPr>
            <a:endParaRPr lang="id-ID" dirty="0">
              <a:solidFill>
                <a:srgbClr val="FF0000"/>
              </a:solidFill>
              <a:latin typeface="MS Reference Sans Serif" pitchFamily="34" charset="0"/>
            </a:endParaRPr>
          </a:p>
          <a:p>
            <a:pPr marL="0" indent="0" algn="ctr">
              <a:buNone/>
            </a:pPr>
            <a:endParaRPr lang="id-ID" dirty="0">
              <a:solidFill>
                <a:srgbClr val="FF0000"/>
              </a:solidFill>
              <a:latin typeface="MS Reference Sans Serif" pitchFamily="34" charset="0"/>
            </a:endParaRPr>
          </a:p>
          <a:p>
            <a:pPr marL="0" indent="0" algn="ctr">
              <a:buNone/>
            </a:pPr>
            <a:r>
              <a:rPr lang="id-ID" dirty="0">
                <a:solidFill>
                  <a:srgbClr val="FF0000"/>
                </a:solidFill>
                <a:latin typeface="MS Reference Sans Serif" pitchFamily="34" charset="0"/>
              </a:rPr>
              <a:t>SELAMAT BERWIRAUSAHA</a:t>
            </a:r>
          </a:p>
          <a:p>
            <a:pPr marL="0" indent="0" algn="ctr">
              <a:buNone/>
            </a:pPr>
            <a:endParaRPr lang="id-ID" dirty="0"/>
          </a:p>
        </p:txBody>
      </p:sp>
    </p:spTree>
    <p:extLst>
      <p:ext uri="{BB962C8B-B14F-4D97-AF65-F5344CB8AC3E}">
        <p14:creationId xmlns:p14="http://schemas.microsoft.com/office/powerpoint/2010/main" val="1151542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99BCB7-BD64-7868-95C0-752C01117C81}"/>
              </a:ext>
            </a:extLst>
          </p:cNvPr>
          <p:cNvSpPr txBox="1"/>
          <p:nvPr/>
        </p:nvSpPr>
        <p:spPr>
          <a:xfrm>
            <a:off x="2537012" y="2074962"/>
            <a:ext cx="6124388" cy="1718419"/>
          </a:xfrm>
          <a:prstGeom prst="rect">
            <a:avLst/>
          </a:prstGeom>
          <a:noFill/>
        </p:spPr>
        <p:txBody>
          <a:bodyPr wrap="square">
            <a:spAutoFit/>
          </a:bodyPr>
          <a:lstStyle/>
          <a:p>
            <a:pPr marL="3549276" indent="-246954" defTabSz="658544">
              <a:spcBef>
                <a:spcPts val="72"/>
              </a:spcBef>
              <a:buFont typeface="Arial MT"/>
              <a:buChar char="•"/>
              <a:tabLst>
                <a:tab pos="3549276" algn="l"/>
              </a:tabLst>
            </a:pPr>
            <a:r>
              <a:rPr lang="en-ID" b="1" spc="-8" dirty="0">
                <a:latin typeface="Tahoma"/>
                <a:cs typeface="Tahoma"/>
              </a:rPr>
              <a:t>Knowledge</a:t>
            </a:r>
            <a:endParaRPr lang="en-ID" dirty="0">
              <a:latin typeface="Tahoma"/>
              <a:cs typeface="Tahoma"/>
            </a:endParaRPr>
          </a:p>
          <a:p>
            <a:pPr marL="3549276" indent="-246954" defTabSz="658544">
              <a:spcBef>
                <a:spcPts val="3111"/>
              </a:spcBef>
              <a:buFont typeface="Arial MT"/>
              <a:buChar char="•"/>
              <a:tabLst>
                <a:tab pos="3549276" algn="l"/>
              </a:tabLst>
            </a:pPr>
            <a:r>
              <a:rPr lang="en-ID" b="1" spc="-62" dirty="0">
                <a:latin typeface="Tahoma"/>
                <a:cs typeface="Tahoma"/>
              </a:rPr>
              <a:t>Skills</a:t>
            </a:r>
            <a:endParaRPr lang="en-ID" dirty="0">
              <a:latin typeface="Tahoma"/>
              <a:cs typeface="Tahoma"/>
            </a:endParaRPr>
          </a:p>
          <a:p>
            <a:pPr marL="3549276" indent="-246954" defTabSz="658544">
              <a:spcBef>
                <a:spcPts val="3111"/>
              </a:spcBef>
              <a:buFont typeface="Arial MT"/>
              <a:buChar char="•"/>
              <a:tabLst>
                <a:tab pos="3549276" algn="l"/>
              </a:tabLst>
            </a:pPr>
            <a:r>
              <a:rPr lang="en-ID" b="1" spc="-44" dirty="0">
                <a:latin typeface="Tahoma"/>
                <a:cs typeface="Tahoma"/>
              </a:rPr>
              <a:t>Attitudes</a:t>
            </a:r>
            <a:endParaRPr lang="en-ID" dirty="0">
              <a:latin typeface="Tahoma"/>
              <a:cs typeface="Tahoma"/>
            </a:endParaRPr>
          </a:p>
        </p:txBody>
      </p:sp>
      <p:sp>
        <p:nvSpPr>
          <p:cNvPr id="7" name="TextBox 6">
            <a:extLst>
              <a:ext uri="{FF2B5EF4-FFF2-40B4-BE49-F238E27FC236}">
                <a16:creationId xmlns:a16="http://schemas.microsoft.com/office/drawing/2014/main" id="{E8485092-F643-3120-02FA-CA43D7A15FCE}"/>
              </a:ext>
            </a:extLst>
          </p:cNvPr>
          <p:cNvSpPr txBox="1"/>
          <p:nvPr/>
        </p:nvSpPr>
        <p:spPr>
          <a:xfrm>
            <a:off x="844615" y="4805044"/>
            <a:ext cx="8103010" cy="369332"/>
          </a:xfrm>
          <a:prstGeom prst="rect">
            <a:avLst/>
          </a:prstGeom>
          <a:noFill/>
        </p:spPr>
        <p:txBody>
          <a:bodyPr wrap="square">
            <a:spAutoFit/>
          </a:bodyPr>
          <a:lstStyle/>
          <a:p>
            <a:pPr marL="9146" marR="3659" defTabSz="658544">
              <a:spcBef>
                <a:spcPts val="2107"/>
              </a:spcBef>
            </a:pPr>
            <a:r>
              <a:rPr lang="en-ID" b="1" dirty="0" err="1">
                <a:solidFill>
                  <a:srgbClr val="FF0000"/>
                </a:solidFill>
                <a:latin typeface="Arial"/>
                <a:cs typeface="Arial"/>
              </a:rPr>
              <a:t>Tiga</a:t>
            </a:r>
            <a:r>
              <a:rPr lang="en-ID" b="1" spc="-86" dirty="0">
                <a:solidFill>
                  <a:srgbClr val="FF0000"/>
                </a:solidFill>
                <a:latin typeface="Arial"/>
                <a:cs typeface="Arial"/>
              </a:rPr>
              <a:t> </a:t>
            </a:r>
            <a:r>
              <a:rPr lang="en-ID" b="1" spc="-32" dirty="0" err="1">
                <a:solidFill>
                  <a:srgbClr val="FF0000"/>
                </a:solidFill>
                <a:latin typeface="Arial"/>
                <a:cs typeface="Arial"/>
              </a:rPr>
              <a:t>Kompetensi</a:t>
            </a:r>
            <a:r>
              <a:rPr lang="en-ID" b="1" spc="-65" dirty="0">
                <a:solidFill>
                  <a:srgbClr val="FF0000"/>
                </a:solidFill>
                <a:latin typeface="Arial"/>
                <a:cs typeface="Arial"/>
              </a:rPr>
              <a:t> </a:t>
            </a:r>
            <a:r>
              <a:rPr lang="en-ID" b="1" spc="-32" dirty="0">
                <a:latin typeface="Arial"/>
                <a:cs typeface="Arial"/>
              </a:rPr>
              <a:t>Yang</a:t>
            </a:r>
            <a:r>
              <a:rPr lang="en-ID" b="1" spc="-82" dirty="0">
                <a:latin typeface="Arial"/>
                <a:cs typeface="Arial"/>
              </a:rPr>
              <a:t> </a:t>
            </a:r>
            <a:r>
              <a:rPr lang="en-ID" b="1" spc="-36" dirty="0" err="1">
                <a:latin typeface="Arial"/>
                <a:cs typeface="Arial"/>
              </a:rPr>
              <a:t>Sudah</a:t>
            </a:r>
            <a:r>
              <a:rPr lang="en-ID" b="1" spc="-82" dirty="0">
                <a:latin typeface="Arial"/>
                <a:cs typeface="Arial"/>
              </a:rPr>
              <a:t> </a:t>
            </a:r>
            <a:r>
              <a:rPr lang="en-ID" b="1" spc="-40" dirty="0" err="1">
                <a:latin typeface="Arial"/>
                <a:cs typeface="Arial"/>
              </a:rPr>
              <a:t>Seharusnya</a:t>
            </a:r>
            <a:r>
              <a:rPr lang="en-ID" b="1" spc="-72" dirty="0">
                <a:latin typeface="Arial"/>
                <a:cs typeface="Arial"/>
              </a:rPr>
              <a:t> </a:t>
            </a:r>
            <a:r>
              <a:rPr lang="en-ID" b="1" dirty="0" err="1">
                <a:latin typeface="Arial"/>
                <a:cs typeface="Arial"/>
              </a:rPr>
              <a:t>Dimiliki</a:t>
            </a:r>
            <a:r>
              <a:rPr lang="en-ID" b="1" spc="-82" dirty="0">
                <a:latin typeface="Arial"/>
                <a:cs typeface="Arial"/>
              </a:rPr>
              <a:t> </a:t>
            </a:r>
            <a:r>
              <a:rPr lang="en-ID" b="1" spc="-14" dirty="0">
                <a:latin typeface="Arial"/>
                <a:cs typeface="Arial"/>
              </a:rPr>
              <a:t>Oleh </a:t>
            </a:r>
            <a:r>
              <a:rPr lang="en-ID" b="1" dirty="0" err="1">
                <a:latin typeface="Arial"/>
                <a:cs typeface="Arial"/>
              </a:rPr>
              <a:t>Setiap</a:t>
            </a:r>
            <a:r>
              <a:rPr lang="en-ID" b="1" spc="-119" dirty="0">
                <a:latin typeface="Arial"/>
                <a:cs typeface="Arial"/>
              </a:rPr>
              <a:t> </a:t>
            </a:r>
            <a:r>
              <a:rPr lang="en-ID" b="1" spc="-8" dirty="0">
                <a:latin typeface="Arial"/>
                <a:cs typeface="Arial"/>
              </a:rPr>
              <a:t>Orang</a:t>
            </a:r>
            <a:endParaRPr lang="en-ID" dirty="0">
              <a:latin typeface="Arial"/>
              <a:cs typeface="Arial"/>
            </a:endParaRPr>
          </a:p>
        </p:txBody>
      </p:sp>
      <p:pic>
        <p:nvPicPr>
          <p:cNvPr id="1026" name="Picture 2" descr="The Triangle of Success …">
            <a:extLst>
              <a:ext uri="{FF2B5EF4-FFF2-40B4-BE49-F238E27FC236}">
                <a16:creationId xmlns:a16="http://schemas.microsoft.com/office/drawing/2014/main" id="{4F80E404-B51A-162E-899D-D462F539A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1" y="1587087"/>
            <a:ext cx="4496468" cy="283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55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05B9E1-6CEA-4DB1-0638-3D7AF545A17D}"/>
              </a:ext>
            </a:extLst>
          </p:cNvPr>
          <p:cNvSpPr>
            <a:spLocks noGrp="1"/>
          </p:cNvSpPr>
          <p:nvPr>
            <p:ph idx="1"/>
          </p:nvPr>
        </p:nvSpPr>
        <p:spPr>
          <a:xfrm>
            <a:off x="553701" y="3320959"/>
            <a:ext cx="3658259" cy="756113"/>
          </a:xfrm>
        </p:spPr>
        <p:txBody>
          <a:bodyPr anchor="t">
            <a:normAutofit lnSpcReduction="10000"/>
          </a:bodyPr>
          <a:lstStyle/>
          <a:p>
            <a:pPr marL="0" indent="0">
              <a:buNone/>
            </a:pPr>
            <a:r>
              <a:rPr lang="en-US" sz="1350" b="1" spc="-26" dirty="0">
                <a:solidFill>
                  <a:schemeClr val="tx2"/>
                </a:solidFill>
                <a:latin typeface="Arial"/>
                <a:cs typeface="Arial"/>
              </a:rPr>
              <a:t>“Life</a:t>
            </a:r>
            <a:r>
              <a:rPr lang="en-US" sz="1350" b="1" spc="-101" dirty="0">
                <a:solidFill>
                  <a:schemeClr val="tx2"/>
                </a:solidFill>
                <a:latin typeface="Arial"/>
                <a:cs typeface="Arial"/>
              </a:rPr>
              <a:t> </a:t>
            </a:r>
            <a:r>
              <a:rPr lang="en-US" sz="1350" b="1" spc="-19" dirty="0">
                <a:solidFill>
                  <a:schemeClr val="tx2"/>
                </a:solidFill>
                <a:latin typeface="Arial"/>
                <a:cs typeface="Arial"/>
              </a:rPr>
              <a:t>isn’t</a:t>
            </a:r>
            <a:r>
              <a:rPr lang="en-US" sz="1350" b="1" spc="-105" dirty="0">
                <a:solidFill>
                  <a:schemeClr val="tx2"/>
                </a:solidFill>
                <a:latin typeface="Arial"/>
                <a:cs typeface="Arial"/>
              </a:rPr>
              <a:t> </a:t>
            </a:r>
            <a:r>
              <a:rPr lang="en-US" sz="1350" b="1" dirty="0">
                <a:solidFill>
                  <a:schemeClr val="tx2"/>
                </a:solidFill>
                <a:latin typeface="Arial"/>
                <a:cs typeface="Arial"/>
              </a:rPr>
              <a:t>about</a:t>
            </a:r>
            <a:r>
              <a:rPr lang="en-US" sz="1350" b="1" spc="-86" dirty="0">
                <a:solidFill>
                  <a:schemeClr val="tx2"/>
                </a:solidFill>
                <a:latin typeface="Arial"/>
                <a:cs typeface="Arial"/>
              </a:rPr>
              <a:t> </a:t>
            </a:r>
            <a:r>
              <a:rPr lang="en-US" sz="1350" b="1" spc="-15" dirty="0">
                <a:solidFill>
                  <a:schemeClr val="tx2"/>
                </a:solidFill>
                <a:latin typeface="Arial"/>
                <a:cs typeface="Arial"/>
              </a:rPr>
              <a:t>finding</a:t>
            </a:r>
            <a:r>
              <a:rPr lang="en-US" sz="1350" b="1" spc="-98" dirty="0">
                <a:solidFill>
                  <a:schemeClr val="tx2"/>
                </a:solidFill>
                <a:latin typeface="Arial"/>
                <a:cs typeface="Arial"/>
              </a:rPr>
              <a:t> </a:t>
            </a:r>
            <a:r>
              <a:rPr lang="en-US" sz="1350" b="1" spc="-23" dirty="0">
                <a:solidFill>
                  <a:schemeClr val="tx2"/>
                </a:solidFill>
                <a:latin typeface="Arial"/>
                <a:cs typeface="Arial"/>
              </a:rPr>
              <a:t>yourself.</a:t>
            </a:r>
            <a:r>
              <a:rPr lang="en-US" sz="1350" b="1" spc="-83" dirty="0">
                <a:solidFill>
                  <a:schemeClr val="tx2"/>
                </a:solidFill>
                <a:latin typeface="Arial"/>
                <a:cs typeface="Arial"/>
              </a:rPr>
              <a:t> </a:t>
            </a:r>
            <a:r>
              <a:rPr lang="en-US" sz="1350" b="1" dirty="0">
                <a:solidFill>
                  <a:schemeClr val="tx2"/>
                </a:solidFill>
                <a:latin typeface="Arial"/>
                <a:cs typeface="Arial"/>
              </a:rPr>
              <a:t>Life</a:t>
            </a:r>
            <a:r>
              <a:rPr lang="en-US" sz="1350" b="1" spc="-94" dirty="0">
                <a:solidFill>
                  <a:schemeClr val="tx2"/>
                </a:solidFill>
                <a:latin typeface="Arial"/>
                <a:cs typeface="Arial"/>
              </a:rPr>
              <a:t> </a:t>
            </a:r>
            <a:r>
              <a:rPr lang="en-US" sz="1350" b="1" spc="-60" dirty="0">
                <a:solidFill>
                  <a:schemeClr val="tx2"/>
                </a:solidFill>
                <a:latin typeface="Arial"/>
                <a:cs typeface="Arial"/>
              </a:rPr>
              <a:t>is</a:t>
            </a:r>
            <a:r>
              <a:rPr lang="en-US" sz="1350" b="1" spc="-64" dirty="0">
                <a:solidFill>
                  <a:schemeClr val="tx2"/>
                </a:solidFill>
                <a:latin typeface="Arial"/>
                <a:cs typeface="Arial"/>
              </a:rPr>
              <a:t> </a:t>
            </a:r>
            <a:r>
              <a:rPr lang="en-US" sz="1350" b="1" dirty="0">
                <a:solidFill>
                  <a:schemeClr val="tx2"/>
                </a:solidFill>
                <a:latin typeface="Arial"/>
                <a:cs typeface="Arial"/>
              </a:rPr>
              <a:t>about</a:t>
            </a:r>
            <a:r>
              <a:rPr lang="en-US" sz="1350" b="1" spc="-94" dirty="0">
                <a:solidFill>
                  <a:schemeClr val="tx2"/>
                </a:solidFill>
                <a:latin typeface="Arial"/>
                <a:cs typeface="Arial"/>
              </a:rPr>
              <a:t> </a:t>
            </a:r>
            <a:r>
              <a:rPr lang="en-US" sz="1350" b="1" spc="-8" dirty="0">
                <a:solidFill>
                  <a:schemeClr val="tx2"/>
                </a:solidFill>
                <a:latin typeface="Arial"/>
                <a:cs typeface="Arial"/>
              </a:rPr>
              <a:t>creating </a:t>
            </a:r>
            <a:r>
              <a:rPr lang="en-US" sz="1350" b="1" spc="-30" dirty="0">
                <a:solidFill>
                  <a:schemeClr val="tx2"/>
                </a:solidFill>
                <a:latin typeface="Arial"/>
                <a:cs typeface="Arial"/>
              </a:rPr>
              <a:t>yourself.”</a:t>
            </a:r>
            <a:r>
              <a:rPr lang="en-US" sz="1350" b="1" spc="-86" dirty="0">
                <a:solidFill>
                  <a:schemeClr val="tx2"/>
                </a:solidFill>
                <a:latin typeface="Arial"/>
                <a:cs typeface="Arial"/>
              </a:rPr>
              <a:t> </a:t>
            </a:r>
            <a:r>
              <a:rPr lang="en-US" sz="1350" b="1" spc="-41" dirty="0">
                <a:solidFill>
                  <a:schemeClr val="tx2"/>
                </a:solidFill>
                <a:latin typeface="Arial"/>
                <a:cs typeface="Arial"/>
              </a:rPr>
              <a:t>–George</a:t>
            </a:r>
            <a:r>
              <a:rPr lang="en-US" sz="1350" b="1" spc="-86" dirty="0">
                <a:solidFill>
                  <a:schemeClr val="tx2"/>
                </a:solidFill>
                <a:latin typeface="Arial"/>
                <a:cs typeface="Arial"/>
              </a:rPr>
              <a:t> </a:t>
            </a:r>
            <a:r>
              <a:rPr lang="en-US" sz="1350" b="1" spc="-15" dirty="0">
                <a:solidFill>
                  <a:schemeClr val="tx2"/>
                </a:solidFill>
                <a:latin typeface="Arial"/>
                <a:cs typeface="Arial"/>
              </a:rPr>
              <a:t>Bernard</a:t>
            </a:r>
            <a:r>
              <a:rPr lang="en-US" sz="1350" b="1" spc="-90" dirty="0">
                <a:solidFill>
                  <a:schemeClr val="tx2"/>
                </a:solidFill>
                <a:latin typeface="Arial"/>
                <a:cs typeface="Arial"/>
              </a:rPr>
              <a:t> </a:t>
            </a:r>
            <a:r>
              <a:rPr lang="en-US" sz="1350" b="1" spc="-15" dirty="0">
                <a:solidFill>
                  <a:schemeClr val="tx2"/>
                </a:solidFill>
                <a:latin typeface="Arial"/>
                <a:cs typeface="Arial"/>
              </a:rPr>
              <a:t>Shaw</a:t>
            </a:r>
            <a:endParaRPr lang="en-US" sz="1350" dirty="0">
              <a:solidFill>
                <a:schemeClr val="tx2"/>
              </a:solidFill>
              <a:latin typeface="Arial"/>
              <a:cs typeface="Arial"/>
            </a:endParaRPr>
          </a:p>
        </p:txBody>
      </p:sp>
      <p:grpSp>
        <p:nvGrpSpPr>
          <p:cNvPr id="4" name="object 7">
            <a:extLst>
              <a:ext uri="{FF2B5EF4-FFF2-40B4-BE49-F238E27FC236}">
                <a16:creationId xmlns:a16="http://schemas.microsoft.com/office/drawing/2014/main" id="{CFD77625-B948-58CA-EB7B-C83E4512CDCE}"/>
              </a:ext>
            </a:extLst>
          </p:cNvPr>
          <p:cNvGrpSpPr/>
          <p:nvPr/>
        </p:nvGrpSpPr>
        <p:grpSpPr>
          <a:xfrm>
            <a:off x="5483726" y="2597897"/>
            <a:ext cx="3106573" cy="1933534"/>
            <a:chOff x="2703576" y="2462783"/>
            <a:chExt cx="3915283" cy="2436876"/>
          </a:xfrm>
        </p:grpSpPr>
        <p:pic>
          <p:nvPicPr>
            <p:cNvPr id="5" name="object 8">
              <a:extLst>
                <a:ext uri="{FF2B5EF4-FFF2-40B4-BE49-F238E27FC236}">
                  <a16:creationId xmlns:a16="http://schemas.microsoft.com/office/drawing/2014/main" id="{0EB99AA0-DD9C-B7AD-8434-45D48F13F311}"/>
                </a:ext>
              </a:extLst>
            </p:cNvPr>
            <p:cNvPicPr/>
            <p:nvPr/>
          </p:nvPicPr>
          <p:blipFill>
            <a:blip r:embed="rId2" cstate="print"/>
            <a:stretch>
              <a:fillRect/>
            </a:stretch>
          </p:blipFill>
          <p:spPr>
            <a:xfrm>
              <a:off x="2703576" y="2462783"/>
              <a:ext cx="3915283" cy="2436876"/>
            </a:xfrm>
            <a:prstGeom prst="rect">
              <a:avLst/>
            </a:prstGeom>
          </p:spPr>
        </p:pic>
        <p:pic>
          <p:nvPicPr>
            <p:cNvPr id="6" name="object 9">
              <a:extLst>
                <a:ext uri="{FF2B5EF4-FFF2-40B4-BE49-F238E27FC236}">
                  <a16:creationId xmlns:a16="http://schemas.microsoft.com/office/drawing/2014/main" id="{AA79D35D-5EBA-A3C9-62A9-59B9F310255C}"/>
                </a:ext>
              </a:extLst>
            </p:cNvPr>
            <p:cNvPicPr/>
            <p:nvPr/>
          </p:nvPicPr>
          <p:blipFill>
            <a:blip r:embed="rId3" cstate="print"/>
            <a:stretch>
              <a:fillRect/>
            </a:stretch>
          </p:blipFill>
          <p:spPr>
            <a:xfrm>
              <a:off x="2898648" y="2657855"/>
              <a:ext cx="3345179" cy="1866900"/>
            </a:xfrm>
            <a:prstGeom prst="rect">
              <a:avLst/>
            </a:prstGeom>
          </p:spPr>
        </p:pic>
      </p:grpSp>
    </p:spTree>
    <p:extLst>
      <p:ext uri="{BB962C8B-B14F-4D97-AF65-F5344CB8AC3E}">
        <p14:creationId xmlns:p14="http://schemas.microsoft.com/office/powerpoint/2010/main" val="193947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6">
            <a:extLst>
              <a:ext uri="{FF2B5EF4-FFF2-40B4-BE49-F238E27FC236}">
                <a16:creationId xmlns:a16="http://schemas.microsoft.com/office/drawing/2014/main" id="{9F98370C-BACC-F810-B597-DC97ACFC6AC6}"/>
              </a:ext>
            </a:extLst>
          </p:cNvPr>
          <p:cNvPicPr/>
          <p:nvPr/>
        </p:nvPicPr>
        <p:blipFill rotWithShape="1">
          <a:blip r:embed="rId2" cstate="print"/>
          <a:srcRect l="9408" t="9091" r="21090" b="1"/>
          <a:stretch/>
        </p:blipFill>
        <p:spPr>
          <a:xfrm>
            <a:off x="2642617" y="856588"/>
            <a:ext cx="6501384" cy="5144832"/>
          </a:xfrm>
          <a:prstGeom prst="rect">
            <a:avLst/>
          </a:prstGeom>
        </p:spPr>
      </p:pic>
      <p:sp>
        <p:nvSpPr>
          <p:cNvPr id="6" name="TextBox 5">
            <a:extLst>
              <a:ext uri="{FF2B5EF4-FFF2-40B4-BE49-F238E27FC236}">
                <a16:creationId xmlns:a16="http://schemas.microsoft.com/office/drawing/2014/main" id="{004F23A1-86AB-01A3-776B-13CD95F9E63C}"/>
              </a:ext>
            </a:extLst>
          </p:cNvPr>
          <p:cNvSpPr txBox="1"/>
          <p:nvPr/>
        </p:nvSpPr>
        <p:spPr>
          <a:xfrm>
            <a:off x="358486" y="1698572"/>
            <a:ext cx="3017520" cy="2403726"/>
          </a:xfrm>
          <a:prstGeom prst="rect">
            <a:avLst/>
          </a:prstGeom>
        </p:spPr>
        <p:txBody>
          <a:bodyPr vert="horz" lIns="68598" tIns="34299" rIns="68598" bIns="34299" rtlCol="0" anchor="b">
            <a:normAutofit/>
          </a:bodyPr>
          <a:lstStyle/>
          <a:p>
            <a:pPr>
              <a:lnSpc>
                <a:spcPct val="90000"/>
              </a:lnSpc>
              <a:spcBef>
                <a:spcPct val="0"/>
              </a:spcBef>
              <a:spcAft>
                <a:spcPts val="450"/>
              </a:spcAft>
            </a:pPr>
            <a:r>
              <a:rPr lang="en-US" sz="3601" b="1" dirty="0" err="1">
                <a:latin typeface="+mj-lt"/>
                <a:ea typeface="+mj-ea"/>
                <a:cs typeface="+mj-cs"/>
              </a:rPr>
              <a:t>Untuk</a:t>
            </a:r>
            <a:r>
              <a:rPr lang="en-US" sz="3601" b="1" spc="-68" dirty="0">
                <a:latin typeface="+mj-lt"/>
                <a:ea typeface="+mj-ea"/>
                <a:cs typeface="+mj-cs"/>
              </a:rPr>
              <a:t> </a:t>
            </a:r>
            <a:r>
              <a:rPr lang="en-US" sz="3601" b="1" dirty="0" err="1">
                <a:latin typeface="+mj-lt"/>
                <a:ea typeface="+mj-ea"/>
                <a:cs typeface="+mj-cs"/>
              </a:rPr>
              <a:t>apa</a:t>
            </a:r>
            <a:r>
              <a:rPr lang="en-US" sz="3601" b="1" spc="-75" dirty="0">
                <a:latin typeface="+mj-lt"/>
                <a:ea typeface="+mj-ea"/>
                <a:cs typeface="+mj-cs"/>
              </a:rPr>
              <a:t> </a:t>
            </a:r>
            <a:r>
              <a:rPr lang="en-US" sz="3601" b="1" dirty="0">
                <a:latin typeface="+mj-lt"/>
                <a:ea typeface="+mj-ea"/>
                <a:cs typeface="+mj-cs"/>
              </a:rPr>
              <a:t>Anda</a:t>
            </a:r>
            <a:r>
              <a:rPr lang="en-US" sz="3601" b="1" spc="-68" dirty="0">
                <a:latin typeface="+mj-lt"/>
                <a:ea typeface="+mj-ea"/>
                <a:cs typeface="+mj-cs"/>
              </a:rPr>
              <a:t> </a:t>
            </a:r>
            <a:r>
              <a:rPr lang="en-US" sz="3601" b="1" spc="-8" dirty="0" err="1">
                <a:latin typeface="+mj-lt"/>
                <a:ea typeface="+mj-ea"/>
                <a:cs typeface="+mj-cs"/>
              </a:rPr>
              <a:t>kuliah</a:t>
            </a:r>
            <a:r>
              <a:rPr lang="en-US" sz="3601" b="1" spc="-8" dirty="0">
                <a:latin typeface="+mj-lt"/>
                <a:ea typeface="+mj-ea"/>
                <a:cs typeface="+mj-cs"/>
              </a:rPr>
              <a:t>?</a:t>
            </a:r>
            <a:endParaRPr lang="en-US" sz="3601" dirty="0">
              <a:latin typeface="+mj-lt"/>
              <a:ea typeface="+mj-ea"/>
              <a:cs typeface="+mj-cs"/>
            </a:endParaRPr>
          </a:p>
        </p:txBody>
      </p:sp>
    </p:spTree>
    <p:extLst>
      <p:ext uri="{BB962C8B-B14F-4D97-AF65-F5344CB8AC3E}">
        <p14:creationId xmlns:p14="http://schemas.microsoft.com/office/powerpoint/2010/main" val="222352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y Achilles Heel As An Entrepreneur">
            <a:extLst>
              <a:ext uri="{FF2B5EF4-FFF2-40B4-BE49-F238E27FC236}">
                <a16:creationId xmlns:a16="http://schemas.microsoft.com/office/drawing/2014/main" id="{FDE453B1-88FF-D4A0-F00A-DC465BD15E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025"/>
          <a:stretch/>
        </p:blipFill>
        <p:spPr bwMode="auto">
          <a:xfrm>
            <a:off x="2432021" y="856588"/>
            <a:ext cx="6711980" cy="5144832"/>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D41D7AD-9B2A-61A8-3AC7-35A9D6FC94A9}"/>
              </a:ext>
            </a:extLst>
          </p:cNvPr>
          <p:cNvSpPr txBox="1"/>
          <p:nvPr/>
        </p:nvSpPr>
        <p:spPr>
          <a:xfrm>
            <a:off x="278321" y="2895652"/>
            <a:ext cx="2579179" cy="2406070"/>
          </a:xfrm>
          <a:prstGeom prst="rect">
            <a:avLst/>
          </a:prstGeom>
        </p:spPr>
        <p:txBody>
          <a:bodyPr vert="horz" lIns="68598" tIns="34299" rIns="68598" bIns="34299" rtlCol="0" anchor="t">
            <a:normAutofit/>
          </a:bodyPr>
          <a:lstStyle/>
          <a:p>
            <a:pPr marR="3811">
              <a:lnSpc>
                <a:spcPct val="90000"/>
              </a:lnSpc>
              <a:spcBef>
                <a:spcPct val="0"/>
              </a:spcBef>
              <a:spcAft>
                <a:spcPts val="450"/>
              </a:spcAft>
            </a:pPr>
            <a:r>
              <a:rPr lang="en-US" spc="-8" dirty="0"/>
              <a:t>SEORANG</a:t>
            </a:r>
            <a:r>
              <a:rPr lang="en-US" spc="-146" dirty="0"/>
              <a:t> </a:t>
            </a:r>
            <a:r>
              <a:rPr lang="en-US" spc="-19" dirty="0"/>
              <a:t>INTRAPRENEUR</a:t>
            </a:r>
            <a:r>
              <a:rPr lang="en-US" spc="-165" dirty="0"/>
              <a:t> </a:t>
            </a:r>
            <a:r>
              <a:rPr lang="en-US" dirty="0"/>
              <a:t>MEMILIKI</a:t>
            </a:r>
            <a:r>
              <a:rPr lang="en-US" spc="-116" dirty="0"/>
              <a:t> </a:t>
            </a:r>
            <a:r>
              <a:rPr lang="en-US" spc="-15" dirty="0">
                <a:solidFill>
                  <a:srgbClr val="EC400A"/>
                </a:solidFill>
              </a:rPr>
              <a:t>KEAMANAN</a:t>
            </a:r>
            <a:r>
              <a:rPr lang="en-US" spc="-146" dirty="0">
                <a:solidFill>
                  <a:srgbClr val="EC400A"/>
                </a:solidFill>
              </a:rPr>
              <a:t> </a:t>
            </a:r>
            <a:r>
              <a:rPr lang="en-US" spc="-8" dirty="0">
                <a:solidFill>
                  <a:srgbClr val="EC400A"/>
                </a:solidFill>
              </a:rPr>
              <a:t>PENDAPATAN</a:t>
            </a:r>
            <a:r>
              <a:rPr lang="en-US" spc="-8" dirty="0"/>
              <a:t>, </a:t>
            </a:r>
            <a:r>
              <a:rPr lang="en-US" spc="-15" dirty="0"/>
              <a:t>SEDANGKAN</a:t>
            </a:r>
            <a:r>
              <a:rPr lang="en-US" spc="-143" dirty="0"/>
              <a:t> </a:t>
            </a:r>
            <a:r>
              <a:rPr lang="en-US" spc="-19" dirty="0"/>
              <a:t>ENTREPRENEUR</a:t>
            </a:r>
            <a:r>
              <a:rPr lang="en-US" spc="-135" dirty="0"/>
              <a:t> </a:t>
            </a:r>
            <a:r>
              <a:rPr lang="en-US" dirty="0">
                <a:solidFill>
                  <a:srgbClr val="0070C0"/>
                </a:solidFill>
              </a:rPr>
              <a:t>TOTAL</a:t>
            </a:r>
            <a:r>
              <a:rPr lang="en-US" spc="-128" dirty="0">
                <a:solidFill>
                  <a:srgbClr val="0070C0"/>
                </a:solidFill>
              </a:rPr>
              <a:t> </a:t>
            </a:r>
            <a:r>
              <a:rPr lang="en-US" spc="-8" dirty="0">
                <a:solidFill>
                  <a:srgbClr val="0070C0"/>
                </a:solidFill>
              </a:rPr>
              <a:t>CONTROL</a:t>
            </a:r>
            <a:r>
              <a:rPr lang="en-US" spc="-131" dirty="0"/>
              <a:t> </a:t>
            </a:r>
            <a:r>
              <a:rPr lang="en-US" dirty="0"/>
              <a:t>NAMUN</a:t>
            </a:r>
            <a:r>
              <a:rPr lang="en-US" spc="-139" dirty="0"/>
              <a:t> </a:t>
            </a:r>
            <a:r>
              <a:rPr lang="en-US" spc="-8" dirty="0"/>
              <a:t>RESIKO TINGGI</a:t>
            </a:r>
            <a:endParaRPr lang="en-US" dirty="0"/>
          </a:p>
        </p:txBody>
      </p:sp>
    </p:spTree>
    <p:extLst>
      <p:ext uri="{BB962C8B-B14F-4D97-AF65-F5344CB8AC3E}">
        <p14:creationId xmlns:p14="http://schemas.microsoft.com/office/powerpoint/2010/main" val="188470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7">
            <a:extLst>
              <a:ext uri="{FF2B5EF4-FFF2-40B4-BE49-F238E27FC236}">
                <a16:creationId xmlns:a16="http://schemas.microsoft.com/office/drawing/2014/main" id="{DB2C33F2-ECC0-1FA3-25ED-6E0F3964E3D0}"/>
              </a:ext>
            </a:extLst>
          </p:cNvPr>
          <p:cNvPicPr/>
          <p:nvPr/>
        </p:nvPicPr>
        <p:blipFill>
          <a:blip r:embed="rId2" cstate="print"/>
          <a:stretch>
            <a:fillRect/>
          </a:stretch>
        </p:blipFill>
        <p:spPr>
          <a:xfrm>
            <a:off x="2364684" y="1339307"/>
            <a:ext cx="4414633" cy="4179387"/>
          </a:xfrm>
          <a:prstGeom prst="rect">
            <a:avLst/>
          </a:prstGeom>
          <a:ln>
            <a:noFill/>
          </a:ln>
        </p:spPr>
      </p:pic>
    </p:spTree>
    <p:extLst>
      <p:ext uri="{BB962C8B-B14F-4D97-AF65-F5344CB8AC3E}">
        <p14:creationId xmlns:p14="http://schemas.microsoft.com/office/powerpoint/2010/main" val="92323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7B542E-C2DE-FEE5-D483-76CA2D528EFC}"/>
              </a:ext>
            </a:extLst>
          </p:cNvPr>
          <p:cNvSpPr txBox="1"/>
          <p:nvPr/>
        </p:nvSpPr>
        <p:spPr>
          <a:xfrm>
            <a:off x="628650" y="984985"/>
            <a:ext cx="2130137" cy="1778824"/>
          </a:xfrm>
          <a:prstGeom prst="rect">
            <a:avLst/>
          </a:prstGeom>
        </p:spPr>
        <p:txBody>
          <a:bodyPr vert="horz" lIns="68598" tIns="34299" rIns="68598" bIns="34299" rtlCol="0" anchor="ctr">
            <a:normAutofit/>
          </a:bodyPr>
          <a:lstStyle/>
          <a:p>
            <a:pPr>
              <a:lnSpc>
                <a:spcPct val="90000"/>
              </a:lnSpc>
              <a:spcBef>
                <a:spcPct val="0"/>
              </a:spcBef>
              <a:spcAft>
                <a:spcPts val="450"/>
              </a:spcAft>
            </a:pPr>
            <a:r>
              <a:rPr lang="en-US" sz="2401" b="1">
                <a:solidFill>
                  <a:srgbClr val="FFFFFF"/>
                </a:solidFill>
                <a:latin typeface="+mj-lt"/>
                <a:ea typeface="+mj-ea"/>
                <a:cs typeface="+mj-cs"/>
              </a:rPr>
              <a:t>Start With Why</a:t>
            </a:r>
            <a:endParaRPr lang="en-US" sz="2401">
              <a:solidFill>
                <a:srgbClr val="FFFFFF"/>
              </a:solidFill>
              <a:latin typeface="+mj-lt"/>
              <a:ea typeface="+mj-ea"/>
              <a:cs typeface="+mj-cs"/>
            </a:endParaRPr>
          </a:p>
        </p:txBody>
      </p:sp>
      <p:pic>
        <p:nvPicPr>
          <p:cNvPr id="4100" name="Picture 4" descr="A black and white diagram&#10;&#10;Description automatically generated">
            <a:extLst>
              <a:ext uri="{FF2B5EF4-FFF2-40B4-BE49-F238E27FC236}">
                <a16:creationId xmlns:a16="http://schemas.microsoft.com/office/drawing/2014/main" id="{7FCC18E0-10D9-9707-3A6F-FA2810F21E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55951" y="1362872"/>
            <a:ext cx="5510652" cy="413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79830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{CE745CCB-E63C-6A41-8B0F-F371683D6ECC}tf10001119</Template>
  <TotalTime>3496</TotalTime>
  <Words>2676</Words>
  <Application>Microsoft Macintosh PowerPoint</Application>
  <PresentationFormat>On-screen Show (4:3)</PresentationFormat>
  <Paragraphs>190</Paragraphs>
  <Slides>39</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39</vt:i4>
      </vt:variant>
    </vt:vector>
  </HeadingPairs>
  <TitlesOfParts>
    <vt:vector size="53" baseType="lpstr">
      <vt:lpstr>Abadi</vt:lpstr>
      <vt:lpstr>Arial</vt:lpstr>
      <vt:lpstr>Arial Black</vt:lpstr>
      <vt:lpstr>Arial MT</vt:lpstr>
      <vt:lpstr>Arial Narrow</vt:lpstr>
      <vt:lpstr>Calibri</vt:lpstr>
      <vt:lpstr>Georgia</vt:lpstr>
      <vt:lpstr>Gill Sans MT</vt:lpstr>
      <vt:lpstr>Lato</vt:lpstr>
      <vt:lpstr>MS Reference Sans Serif</vt:lpstr>
      <vt:lpstr>Segoe UI</vt:lpstr>
      <vt:lpstr>Tahoma</vt:lpstr>
      <vt:lpstr>Tw Cen MT</vt:lpstr>
      <vt:lpstr>Gallery</vt:lpstr>
      <vt:lpstr>Peluang Usaha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Model Canvas</vt:lpstr>
      <vt:lpstr>Value Proposition Canvas.  </vt:lpstr>
      <vt:lpstr>PowerPoint Presentation</vt:lpstr>
      <vt:lpstr>PowerPoint Presentation</vt:lpstr>
      <vt:lpstr> Yang Perlu di perhatikan Saat Presentasi Pich Deck</vt:lpstr>
      <vt:lpstr>Intention  what results do you want to create</vt:lpstr>
      <vt:lpstr>Planning your Presentation</vt:lpstr>
      <vt:lpstr>What’s going in your mind?</vt:lpstr>
      <vt:lpstr>We are hardest on ourselves</vt:lpstr>
      <vt:lpstr>Tujuan Pembelajaran</vt:lpstr>
      <vt:lpstr>Peluang Usaha </vt:lpstr>
      <vt:lpstr>Meningkatkan Peluang Usaha </vt:lpstr>
      <vt:lpstr>Meningkatkan Peluang Usaha</vt:lpstr>
      <vt:lpstr>RAGAM PELUANG BISNIS YNG MASIH MENGUNTUNGKAN</vt:lpstr>
      <vt:lpstr>PowerPoint Presentation</vt:lpstr>
      <vt:lpstr>PowerPoint Presentation</vt:lpstr>
      <vt:lpstr>Usaha Hiburan </vt:lpstr>
      <vt:lpstr>USAHA DI BIDANG JASA </vt:lpstr>
      <vt:lpstr>Bisnis Properti </vt:lpstr>
      <vt:lpstr>Family Business (Bisnis Keluarga)</vt:lpstr>
      <vt:lpstr>URGENSI BISNIS KELUARGA ???</vt:lpstr>
      <vt:lpstr>Bentuk-Bentuk Family Business</vt:lpstr>
      <vt:lpstr>PowerPoint Presentation</vt:lpstr>
      <vt:lpstr> Manajemen Bisnis Keluarga </vt:lpstr>
      <vt:lpstr>Dasar manajemen keuangan bagi bisnis keluarga.</vt:lpstr>
      <vt:lpstr>TOP FAMILY BISNIS DI INDONESIA</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Peluang Usaha</dc:title>
  <dc:creator>ismail - [2010]</dc:creator>
  <cp:lastModifiedBy>etik pratiwi</cp:lastModifiedBy>
  <cp:revision>22</cp:revision>
  <dcterms:created xsi:type="dcterms:W3CDTF">2017-04-27T04:18:51Z</dcterms:created>
  <dcterms:modified xsi:type="dcterms:W3CDTF">2024-04-19T08:03:13Z</dcterms:modified>
</cp:coreProperties>
</file>