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57" r:id="rId3"/>
    <p:sldId id="259" r:id="rId4"/>
    <p:sldId id="279" r:id="rId5"/>
    <p:sldId id="258" r:id="rId6"/>
    <p:sldId id="260" r:id="rId7"/>
    <p:sldId id="261" r:id="rId8"/>
    <p:sldId id="262" r:id="rId9"/>
    <p:sldId id="263" r:id="rId10"/>
    <p:sldId id="264" r:id="rId11"/>
    <p:sldId id="265" r:id="rId12"/>
    <p:sldId id="266" r:id="rId13"/>
    <p:sldId id="267" r:id="rId14"/>
    <p:sldId id="268" r:id="rId15"/>
    <p:sldId id="339" r:id="rId16"/>
    <p:sldId id="340" r:id="rId17"/>
    <p:sldId id="269" r:id="rId18"/>
    <p:sldId id="333" r:id="rId19"/>
    <p:sldId id="334" r:id="rId20"/>
    <p:sldId id="335" r:id="rId21"/>
    <p:sldId id="336" r:id="rId22"/>
    <p:sldId id="337" r:id="rId23"/>
    <p:sldId id="271" r:id="rId24"/>
    <p:sldId id="272" r:id="rId25"/>
    <p:sldId id="273" r:id="rId26"/>
    <p:sldId id="274" r:id="rId27"/>
    <p:sldId id="275" r:id="rId28"/>
    <p:sldId id="276" r:id="rId29"/>
    <p:sldId id="277" r:id="rId30"/>
    <p:sldId id="278" r:id="rId31"/>
    <p:sldId id="270" r:id="rId32"/>
    <p:sldId id="341" r:id="rId33"/>
    <p:sldId id="342" r:id="rId34"/>
    <p:sldId id="34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37"/>
  </p:normalViewPr>
  <p:slideViewPr>
    <p:cSldViewPr>
      <p:cViewPr varScale="1">
        <p:scale>
          <a:sx n="93" d="100"/>
          <a:sy n="93" d="100"/>
        </p:scale>
        <p:origin x="1952" y="2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B5314B-DE86-4727-95A7-A9DB1DF9BCA5}" type="datetimeFigureOut">
              <a:rPr lang="id-ID" smtClean="0"/>
              <a:t>16/04/24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36007-AB42-4B49-BCB4-F3BACE1B327A}" type="slidenum">
              <a:rPr lang="id-ID" smtClean="0"/>
              <a:t>‹#›</a:t>
            </a:fld>
            <a:endParaRPr lang="id-ID"/>
          </a:p>
        </p:txBody>
      </p:sp>
    </p:spTree>
    <p:extLst>
      <p:ext uri="{BB962C8B-B14F-4D97-AF65-F5344CB8AC3E}">
        <p14:creationId xmlns:p14="http://schemas.microsoft.com/office/powerpoint/2010/main" val="138824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Mengetahui keuntungan yang didapatkan dari usaha yang dijalankan, tentunya mengasah kemampuan akuntansi bisnis kita agar menjadi lebih baik. Selain itu, yang terpenting, kita dapat mengetahui perkembangan usaha kita dari waktu ke waktu.</a:t>
            </a:r>
          </a:p>
          <a:p>
            <a:pPr marL="0" indent="0">
              <a:buNone/>
            </a:pPr>
            <a:endParaRPr lang="id-ID" dirty="0"/>
          </a:p>
          <a:p>
            <a:endParaRPr lang="id-ID" dirty="0"/>
          </a:p>
        </p:txBody>
      </p:sp>
      <p:sp>
        <p:nvSpPr>
          <p:cNvPr id="4" name="Slide Number Placeholder 3"/>
          <p:cNvSpPr>
            <a:spLocks noGrp="1"/>
          </p:cNvSpPr>
          <p:nvPr>
            <p:ph type="sldNum" sz="quarter" idx="10"/>
          </p:nvPr>
        </p:nvSpPr>
        <p:spPr/>
        <p:txBody>
          <a:bodyPr/>
          <a:lstStyle/>
          <a:p>
            <a:fld id="{E5736007-AB42-4B49-BCB4-F3BACE1B327A}" type="slidenum">
              <a:rPr lang="id-ID" smtClean="0"/>
              <a:t>13</a:t>
            </a:fld>
            <a:endParaRPr lang="id-ID"/>
          </a:p>
        </p:txBody>
      </p:sp>
    </p:spTree>
    <p:extLst>
      <p:ext uri="{BB962C8B-B14F-4D97-AF65-F5344CB8AC3E}">
        <p14:creationId xmlns:p14="http://schemas.microsoft.com/office/powerpoint/2010/main" val="2759990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EDEB833-14D0-4E58-B14C-07D3E5528BC3}" type="datetimeFigureOut">
              <a:rPr lang="id-ID" smtClean="0"/>
              <a:t>16/04/24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1017F3A-CC14-4B2B-B0E0-462316D2C583}" type="slidenum">
              <a:rPr lang="id-ID" smtClean="0"/>
              <a:t>‹#›</a:t>
            </a:fld>
            <a:endParaRPr lang="id-ID"/>
          </a:p>
        </p:txBody>
      </p:sp>
    </p:spTree>
    <p:extLst>
      <p:ext uri="{BB962C8B-B14F-4D97-AF65-F5344CB8AC3E}">
        <p14:creationId xmlns:p14="http://schemas.microsoft.com/office/powerpoint/2010/main" val="17976595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DEB833-14D0-4E58-B14C-07D3E5528BC3}" type="datetimeFigureOut">
              <a:rPr lang="id-ID" smtClean="0"/>
              <a:t>16/04/24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1017F3A-CC14-4B2B-B0E0-462316D2C583}" type="slidenum">
              <a:rPr lang="id-ID" smtClean="0"/>
              <a:t>‹#›</a:t>
            </a:fld>
            <a:endParaRPr lang="id-ID"/>
          </a:p>
        </p:txBody>
      </p:sp>
    </p:spTree>
    <p:extLst>
      <p:ext uri="{BB962C8B-B14F-4D97-AF65-F5344CB8AC3E}">
        <p14:creationId xmlns:p14="http://schemas.microsoft.com/office/powerpoint/2010/main" val="245970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DEB833-14D0-4E58-B14C-07D3E5528BC3}" type="datetimeFigureOut">
              <a:rPr lang="id-ID" smtClean="0"/>
              <a:t>16/04/24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1017F3A-CC14-4B2B-B0E0-462316D2C583}" type="slidenum">
              <a:rPr lang="id-ID" smtClean="0"/>
              <a:t>‹#›</a:t>
            </a:fld>
            <a:endParaRPr lang="id-ID"/>
          </a:p>
        </p:txBody>
      </p:sp>
    </p:spTree>
    <p:extLst>
      <p:ext uri="{BB962C8B-B14F-4D97-AF65-F5344CB8AC3E}">
        <p14:creationId xmlns:p14="http://schemas.microsoft.com/office/powerpoint/2010/main" val="366940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DEB833-14D0-4E58-B14C-07D3E5528BC3}" type="datetimeFigureOut">
              <a:rPr lang="id-ID" smtClean="0"/>
              <a:t>16/04/24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1017F3A-CC14-4B2B-B0E0-462316D2C583}" type="slidenum">
              <a:rPr lang="id-ID" smtClean="0"/>
              <a:t>‹#›</a:t>
            </a:fld>
            <a:endParaRPr lang="id-ID"/>
          </a:p>
        </p:txBody>
      </p:sp>
    </p:spTree>
    <p:extLst>
      <p:ext uri="{BB962C8B-B14F-4D97-AF65-F5344CB8AC3E}">
        <p14:creationId xmlns:p14="http://schemas.microsoft.com/office/powerpoint/2010/main" val="246160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EDEB833-14D0-4E58-B14C-07D3E5528BC3}" type="datetimeFigureOut">
              <a:rPr lang="id-ID" smtClean="0"/>
              <a:t>16/04/24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1017F3A-CC14-4B2B-B0E0-462316D2C583}" type="slidenum">
              <a:rPr lang="id-ID" smtClean="0"/>
              <a:t>‹#›</a:t>
            </a:fld>
            <a:endParaRPr lang="id-ID"/>
          </a:p>
        </p:txBody>
      </p:sp>
    </p:spTree>
    <p:extLst>
      <p:ext uri="{BB962C8B-B14F-4D97-AF65-F5344CB8AC3E}">
        <p14:creationId xmlns:p14="http://schemas.microsoft.com/office/powerpoint/2010/main" val="9217384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EDEB833-14D0-4E58-B14C-07D3E5528BC3}" type="datetimeFigureOut">
              <a:rPr lang="id-ID" smtClean="0"/>
              <a:t>16/04/24</a:t>
            </a:fld>
            <a:endParaRPr lang="id-ID"/>
          </a:p>
        </p:txBody>
      </p:sp>
      <p:sp>
        <p:nvSpPr>
          <p:cNvPr id="9" name="Footer Placeholder 8"/>
          <p:cNvSpPr>
            <a:spLocks noGrp="1"/>
          </p:cNvSpPr>
          <p:nvPr>
            <p:ph type="ftr" sz="quarter" idx="11"/>
          </p:nvPr>
        </p:nvSpPr>
        <p:spPr/>
        <p:txBody>
          <a:bodyPr/>
          <a:lstStyle/>
          <a:p>
            <a:endParaRPr lang="id-ID"/>
          </a:p>
        </p:txBody>
      </p:sp>
      <p:sp>
        <p:nvSpPr>
          <p:cNvPr id="10" name="Slide Number Placeholder 9"/>
          <p:cNvSpPr>
            <a:spLocks noGrp="1"/>
          </p:cNvSpPr>
          <p:nvPr>
            <p:ph type="sldNum" sz="quarter" idx="12"/>
          </p:nvPr>
        </p:nvSpPr>
        <p:spPr/>
        <p:txBody>
          <a:bodyPr/>
          <a:lstStyle/>
          <a:p>
            <a:fld id="{E1017F3A-CC14-4B2B-B0E0-462316D2C583}" type="slidenum">
              <a:rPr lang="id-ID" smtClean="0"/>
              <a:t>‹#›</a:t>
            </a:fld>
            <a:endParaRPr lang="id-ID"/>
          </a:p>
        </p:txBody>
      </p:sp>
    </p:spTree>
    <p:extLst>
      <p:ext uri="{BB962C8B-B14F-4D97-AF65-F5344CB8AC3E}">
        <p14:creationId xmlns:p14="http://schemas.microsoft.com/office/powerpoint/2010/main" val="232473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EDEB833-14D0-4E58-B14C-07D3E5528BC3}" type="datetimeFigureOut">
              <a:rPr lang="id-ID" smtClean="0"/>
              <a:t>16/04/24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1017F3A-CC14-4B2B-B0E0-462316D2C583}" type="slidenum">
              <a:rPr lang="id-ID" smtClean="0"/>
              <a:t>‹#›</a:t>
            </a:fld>
            <a:endParaRPr lang="id-ID"/>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67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DEB833-14D0-4E58-B14C-07D3E5528BC3}" type="datetimeFigureOut">
              <a:rPr lang="id-ID" smtClean="0"/>
              <a:t>16/04/24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1017F3A-CC14-4B2B-B0E0-462316D2C583}" type="slidenum">
              <a:rPr lang="id-ID" smtClean="0"/>
              <a:t>‹#›</a:t>
            </a:fld>
            <a:endParaRPr lang="id-ID"/>
          </a:p>
        </p:txBody>
      </p:sp>
    </p:spTree>
    <p:extLst>
      <p:ext uri="{BB962C8B-B14F-4D97-AF65-F5344CB8AC3E}">
        <p14:creationId xmlns:p14="http://schemas.microsoft.com/office/powerpoint/2010/main" val="338363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EB833-14D0-4E58-B14C-07D3E5528BC3}" type="datetimeFigureOut">
              <a:rPr lang="id-ID" smtClean="0"/>
              <a:t>16/04/24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1017F3A-CC14-4B2B-B0E0-462316D2C583}" type="slidenum">
              <a:rPr lang="id-ID" smtClean="0"/>
              <a:t>‹#›</a:t>
            </a:fld>
            <a:endParaRPr lang="id-ID"/>
          </a:p>
        </p:txBody>
      </p:sp>
    </p:spTree>
    <p:extLst>
      <p:ext uri="{BB962C8B-B14F-4D97-AF65-F5344CB8AC3E}">
        <p14:creationId xmlns:p14="http://schemas.microsoft.com/office/powerpoint/2010/main" val="112403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EDEB833-14D0-4E58-B14C-07D3E5528BC3}" type="datetimeFigureOut">
              <a:rPr lang="id-ID" smtClean="0"/>
              <a:t>16/04/24</a:t>
            </a:fld>
            <a:endParaRPr lang="id-ID"/>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id-ID"/>
          </a:p>
        </p:txBody>
      </p:sp>
      <p:sp>
        <p:nvSpPr>
          <p:cNvPr id="11" name="Slide Number Placeholder 10"/>
          <p:cNvSpPr>
            <a:spLocks noGrp="1"/>
          </p:cNvSpPr>
          <p:nvPr>
            <p:ph type="sldNum" sz="quarter" idx="12"/>
          </p:nvPr>
        </p:nvSpPr>
        <p:spPr/>
        <p:txBody>
          <a:bodyPr/>
          <a:lstStyle/>
          <a:p>
            <a:fld id="{E1017F3A-CC14-4B2B-B0E0-462316D2C583}" type="slidenum">
              <a:rPr lang="id-ID" smtClean="0"/>
              <a:t>‹#›</a:t>
            </a:fld>
            <a:endParaRPr lang="id-ID"/>
          </a:p>
        </p:txBody>
      </p:sp>
    </p:spTree>
    <p:extLst>
      <p:ext uri="{BB962C8B-B14F-4D97-AF65-F5344CB8AC3E}">
        <p14:creationId xmlns:p14="http://schemas.microsoft.com/office/powerpoint/2010/main" val="15831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EDEB833-14D0-4E58-B14C-07D3E5528BC3}" type="datetimeFigureOut">
              <a:rPr lang="id-ID" smtClean="0"/>
              <a:t>16/04/24</a:t>
            </a:fld>
            <a:endParaRPr lang="id-ID"/>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E1017F3A-CC14-4B2B-B0E0-462316D2C583}" type="slidenum">
              <a:rPr lang="id-ID" smtClean="0"/>
              <a:t>‹#›</a:t>
            </a:fld>
            <a:endParaRPr lang="id-ID"/>
          </a:p>
        </p:txBody>
      </p:sp>
    </p:spTree>
    <p:extLst>
      <p:ext uri="{BB962C8B-B14F-4D97-AF65-F5344CB8AC3E}">
        <p14:creationId xmlns:p14="http://schemas.microsoft.com/office/powerpoint/2010/main" val="295735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0EDEB833-14D0-4E58-B14C-07D3E5528BC3}" type="datetimeFigureOut">
              <a:rPr lang="id-ID" smtClean="0"/>
              <a:t>16/04/24</a:t>
            </a:fld>
            <a:endParaRPr lang="id-ID"/>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id-ID"/>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E1017F3A-CC14-4B2B-B0E0-462316D2C583}" type="slidenum">
              <a:rPr lang="id-ID" smtClean="0"/>
              <a:t>‹#›</a:t>
            </a:fld>
            <a:endParaRPr lang="id-ID"/>
          </a:p>
        </p:txBody>
      </p:sp>
    </p:spTree>
    <p:extLst>
      <p:ext uri="{BB962C8B-B14F-4D97-AF65-F5344CB8AC3E}">
        <p14:creationId xmlns:p14="http://schemas.microsoft.com/office/powerpoint/2010/main" val="2289847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google.co.id/search?tbo=p&amp;tbm=bks&amp;q=inauthor:%22Kho+Sin+Hien+%26+Fransiska+Ida+Mariani%22&amp;source=gbs_metadata_r&amp;cad=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265661"/>
            <a:ext cx="4606280" cy="2403699"/>
          </a:xfrm>
        </p:spPr>
        <p:style>
          <a:lnRef idx="1">
            <a:schemeClr val="accent6"/>
          </a:lnRef>
          <a:fillRef idx="2">
            <a:schemeClr val="accent6"/>
          </a:fillRef>
          <a:effectRef idx="1">
            <a:schemeClr val="accent6"/>
          </a:effectRef>
          <a:fontRef idx="minor">
            <a:schemeClr val="dk1"/>
          </a:fontRef>
        </p:style>
        <p:txBody>
          <a:bodyPr>
            <a:normAutofit/>
          </a:bodyPr>
          <a:lstStyle/>
          <a:p>
            <a:r>
              <a:rPr lang="id-ID" dirty="0"/>
              <a:t>Pengelolaan Rencana Keuangan </a:t>
            </a:r>
          </a:p>
        </p:txBody>
      </p:sp>
      <p:sp>
        <p:nvSpPr>
          <p:cNvPr id="3" name="Subtitle 2"/>
          <p:cNvSpPr>
            <a:spLocks noGrp="1"/>
          </p:cNvSpPr>
          <p:nvPr>
            <p:ph type="subTitle" idx="1"/>
          </p:nvPr>
        </p:nvSpPr>
        <p:spPr>
          <a:xfrm>
            <a:off x="6228184" y="5229200"/>
            <a:ext cx="2336304" cy="720080"/>
          </a:xfrm>
        </p:spPr>
        <p:style>
          <a:lnRef idx="2">
            <a:schemeClr val="accent1"/>
          </a:lnRef>
          <a:fillRef idx="1">
            <a:schemeClr val="lt1"/>
          </a:fillRef>
          <a:effectRef idx="0">
            <a:schemeClr val="accent1"/>
          </a:effectRef>
          <a:fontRef idx="minor">
            <a:schemeClr val="dk1"/>
          </a:fontRef>
        </p:style>
        <p:txBody>
          <a:bodyPr/>
          <a:lstStyle/>
          <a:p>
            <a:r>
              <a:rPr lang="id-ID" dirty="0"/>
              <a:t>Etik Pratiwi</a:t>
            </a:r>
          </a:p>
        </p:txBody>
      </p:sp>
      <p:pic>
        <p:nvPicPr>
          <p:cNvPr id="4" name="Picture 3">
            <a:extLst>
              <a:ext uri="{FF2B5EF4-FFF2-40B4-BE49-F238E27FC236}">
                <a16:creationId xmlns:a16="http://schemas.microsoft.com/office/drawing/2014/main" id="{61CE81C9-122C-D99A-1A03-391254BC375B}"/>
              </a:ext>
            </a:extLst>
          </p:cNvPr>
          <p:cNvPicPr>
            <a:picLocks noChangeAspect="1"/>
          </p:cNvPicPr>
          <p:nvPr/>
        </p:nvPicPr>
        <p:blipFill rotWithShape="1">
          <a:blip r:embed="rId2">
            <a:extLst>
              <a:ext uri="{28A0092B-C50C-407E-A947-70E740481C1C}">
                <a14:useLocalDpi xmlns:a14="http://schemas.microsoft.com/office/drawing/2010/main" val="0"/>
              </a:ext>
            </a:extLst>
          </a:blip>
          <a:srcRect l="26397" t="34106" r="32838" b="19755"/>
          <a:stretch/>
        </p:blipFill>
        <p:spPr>
          <a:xfrm>
            <a:off x="179511" y="188640"/>
            <a:ext cx="8784977" cy="3672408"/>
          </a:xfrm>
          <a:prstGeom prst="rect">
            <a:avLst/>
          </a:prstGeom>
        </p:spPr>
      </p:pic>
    </p:spTree>
    <p:extLst>
      <p:ext uri="{BB962C8B-B14F-4D97-AF65-F5344CB8AC3E}">
        <p14:creationId xmlns:p14="http://schemas.microsoft.com/office/powerpoint/2010/main" val="95984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buNone/>
            </a:pPr>
            <a:r>
              <a:rPr lang="id-ID" b="1" dirty="0"/>
              <a:t>2.  Identifikasi Item Biaya Produksi</a:t>
            </a:r>
          </a:p>
          <a:p>
            <a:r>
              <a:rPr lang="id-ID" dirty="0"/>
              <a:t>Perhitungkan biaya tetap dan biaya variable yang termasuk pada biaya produksi ini. Biaya tetao seperti biaya gaji karyawan, biaya sewa gedung dan penyusutan. </a:t>
            </a:r>
          </a:p>
          <a:p>
            <a:pPr marL="0" indent="0">
              <a:buNone/>
            </a:pPr>
            <a:r>
              <a:rPr lang="id-ID" b="1" dirty="0"/>
              <a:t>3.  Susun Laporan Laba Rugi</a:t>
            </a:r>
          </a:p>
          <a:p>
            <a:pPr marL="0" indent="0">
              <a:buNone/>
            </a:pPr>
            <a:r>
              <a:rPr lang="id-ID" dirty="0"/>
              <a:t>Laba bersih = Pendapatan – Biaya Produksi</a:t>
            </a:r>
          </a:p>
          <a:p>
            <a:pPr marL="0" indent="0">
              <a:buNone/>
            </a:pPr>
            <a:r>
              <a:rPr lang="id-ID" dirty="0"/>
              <a:t> </a:t>
            </a:r>
          </a:p>
          <a:p>
            <a:pPr marL="0" indent="0">
              <a:buNone/>
            </a:pPr>
            <a:r>
              <a:rPr lang="id-ID" dirty="0"/>
              <a:t>Dari perhitungan tersebut dapat menentukan harga barang/jasa yang diberikan kepada konsumen</a:t>
            </a:r>
          </a:p>
          <a:p>
            <a:pPr marL="0" indent="0">
              <a:buNone/>
            </a:pPr>
            <a:endParaRPr lang="id-ID" dirty="0"/>
          </a:p>
        </p:txBody>
      </p:sp>
    </p:spTree>
    <p:extLst>
      <p:ext uri="{BB962C8B-B14F-4D97-AF65-F5344CB8AC3E}">
        <p14:creationId xmlns:p14="http://schemas.microsoft.com/office/powerpoint/2010/main" val="327078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id-ID" b="1" dirty="0"/>
            </a:br>
            <a:r>
              <a:rPr lang="id-ID" b="1" dirty="0"/>
              <a:t>Menghitung Semua Biaya Pembentuk Harga Pokok Penjualan (HPP)</a:t>
            </a:r>
            <a:br>
              <a:rPr lang="id-ID" b="1" dirty="0"/>
            </a:br>
            <a:endParaRPr lang="id-ID" dirty="0"/>
          </a:p>
        </p:txBody>
      </p:sp>
      <p:sp>
        <p:nvSpPr>
          <p:cNvPr id="3" name="Content Placeholder 2"/>
          <p:cNvSpPr>
            <a:spLocks noGrp="1"/>
          </p:cNvSpPr>
          <p:nvPr>
            <p:ph idx="1"/>
          </p:nvPr>
        </p:nvSpPr>
        <p:spPr>
          <a:xfrm>
            <a:off x="395536" y="2332037"/>
            <a:ext cx="8229600" cy="3329211"/>
          </a:xfrm>
        </p:spPr>
        <p:style>
          <a:lnRef idx="2">
            <a:schemeClr val="dk1"/>
          </a:lnRef>
          <a:fillRef idx="1">
            <a:schemeClr val="lt1"/>
          </a:fillRef>
          <a:effectRef idx="0">
            <a:schemeClr val="dk1"/>
          </a:effectRef>
          <a:fontRef idx="minor">
            <a:schemeClr val="dk1"/>
          </a:fontRef>
        </p:style>
        <p:txBody>
          <a:bodyPr>
            <a:normAutofit/>
          </a:bodyPr>
          <a:lstStyle/>
          <a:p>
            <a:r>
              <a:rPr lang="id-ID" dirty="0"/>
              <a:t>HPP = Bahan baku yang digunakan + Total produksi + Saldo akhir persediaan </a:t>
            </a:r>
          </a:p>
          <a:p>
            <a:pPr marL="0" indent="0">
              <a:buNone/>
            </a:pPr>
            <a:endParaRPr lang="id-ID" dirty="0"/>
          </a:p>
          <a:p>
            <a:r>
              <a:rPr lang="id-ID" dirty="0"/>
              <a:t>Harga pokok penjualan juga merupakan hasil perhitungan seluruh biaya yang dikeluarkan dalam proses produksi sampai ke gudang.</a:t>
            </a:r>
          </a:p>
          <a:p>
            <a:pPr marL="0" indent="0">
              <a:buNone/>
            </a:pPr>
            <a:endParaRPr lang="id-ID" dirty="0"/>
          </a:p>
        </p:txBody>
      </p:sp>
    </p:spTree>
    <p:extLst>
      <p:ext uri="{BB962C8B-B14F-4D97-AF65-F5344CB8AC3E}">
        <p14:creationId xmlns:p14="http://schemas.microsoft.com/office/powerpoint/2010/main" val="174645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Identifikasi Saldo Persediaan Awal dengan Saldo Persediaan Akhir</a:t>
            </a:r>
            <a:br>
              <a:rPr lang="id-ID" b="1" dirty="0"/>
            </a:br>
            <a:endParaRPr lang="id-ID" dirty="0"/>
          </a:p>
        </p:txBody>
      </p:sp>
      <p:sp>
        <p:nvSpPr>
          <p:cNvPr id="3" name="Content Placeholder 2"/>
          <p:cNvSpPr>
            <a:spLocks noGrp="1"/>
          </p:cNvSpPr>
          <p:nvPr>
            <p:ph idx="1"/>
          </p:nvPr>
        </p:nvSpPr>
        <p:spPr>
          <a:xfrm>
            <a:off x="395536" y="2060848"/>
            <a:ext cx="8229600" cy="4525963"/>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r>
              <a:rPr lang="id-ID" dirty="0"/>
              <a:t>Saldo ini merupakan awal persediaan bahan baku yang merupakan total nilai persediaan bahan baku di awal periode dihitung.</a:t>
            </a:r>
          </a:p>
          <a:p>
            <a:pPr marL="0" indent="0">
              <a:buNone/>
            </a:pPr>
            <a:r>
              <a:rPr lang="id-ID" dirty="0"/>
              <a:t> Kemudian, saldo awal dihitung dengan saldo akhir periode sebelumnya, yang bisa dilihat dari neraca. </a:t>
            </a:r>
          </a:p>
        </p:txBody>
      </p:sp>
    </p:spTree>
    <p:extLst>
      <p:ext uri="{BB962C8B-B14F-4D97-AF65-F5344CB8AC3E}">
        <p14:creationId xmlns:p14="http://schemas.microsoft.com/office/powerpoint/2010/main" val="261858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76672"/>
            <a:ext cx="5937755" cy="1188720"/>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id-ID" b="1" dirty="0"/>
            </a:br>
            <a:r>
              <a:rPr lang="id-ID" b="1" dirty="0"/>
              <a:t>Hitung Penjualan Bersih</a:t>
            </a:r>
            <a:br>
              <a:rPr lang="id-ID" b="1" dirty="0"/>
            </a:br>
            <a:endParaRPr lang="id-ID" dirty="0"/>
          </a:p>
        </p:txBody>
      </p:sp>
      <p:sp>
        <p:nvSpPr>
          <p:cNvPr id="3" name="Content Placeholder 2"/>
          <p:cNvSpPr>
            <a:spLocks noGrp="1"/>
          </p:cNvSpPr>
          <p:nvPr>
            <p:ph idx="1"/>
          </p:nvPr>
        </p:nvSpPr>
        <p:spPr>
          <a:xfrm>
            <a:off x="467544" y="2132857"/>
            <a:ext cx="8229600" cy="3888432"/>
          </a:xfrm>
        </p:spPr>
        <p:style>
          <a:lnRef idx="1">
            <a:schemeClr val="accent1"/>
          </a:lnRef>
          <a:fillRef idx="2">
            <a:schemeClr val="accent1"/>
          </a:fillRef>
          <a:effectRef idx="1">
            <a:schemeClr val="accent1"/>
          </a:effectRef>
          <a:fontRef idx="minor">
            <a:schemeClr val="dk1"/>
          </a:fontRef>
        </p:style>
        <p:txBody>
          <a:bodyPr>
            <a:normAutofit/>
          </a:bodyPr>
          <a:lstStyle/>
          <a:p>
            <a:r>
              <a:rPr lang="id-ID" dirty="0"/>
              <a:t>Menghitung keuntungan usaha , dengan menghitung penjualan bersih. </a:t>
            </a:r>
          </a:p>
          <a:p>
            <a:r>
              <a:rPr lang="id-ID" dirty="0"/>
              <a:t>Penjualan bersih adalah hasil penjualan bruto atau kotor setelah dikurangi dengan potongan dan pengurangan lainya. </a:t>
            </a:r>
          </a:p>
          <a:p>
            <a:r>
              <a:rPr lang="id-ID" dirty="0"/>
              <a:t>Total pendapatan dan penjualan dikurangi factor-faktor pengurang seperti retur, diskon dan komisi.</a:t>
            </a:r>
          </a:p>
          <a:p>
            <a:pPr marL="0" indent="0">
              <a:buNone/>
            </a:pPr>
            <a:r>
              <a:rPr lang="id-ID" b="1" dirty="0">
                <a:solidFill>
                  <a:srgbClr val="FF0000"/>
                </a:solidFill>
              </a:rPr>
              <a:t>Penjualan bersih = Penjualan – retur penjualan dan pengurangan harga – potongan penjualan.</a:t>
            </a:r>
          </a:p>
        </p:txBody>
      </p:sp>
    </p:spTree>
    <p:extLst>
      <p:ext uri="{BB962C8B-B14F-4D97-AF65-F5344CB8AC3E}">
        <p14:creationId xmlns:p14="http://schemas.microsoft.com/office/powerpoint/2010/main" val="303896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404664"/>
            <a:ext cx="5937755" cy="1188720"/>
          </a:xfrm>
        </p:spPr>
        <p:txBody>
          <a:bodyPr>
            <a:normAutofit fontScale="90000"/>
          </a:bodyPr>
          <a:lstStyle/>
          <a:p>
            <a:r>
              <a:rPr lang="id-ID" b="1" dirty="0"/>
              <a:t>Gunakan </a:t>
            </a:r>
            <a:r>
              <a:rPr lang="id-ID" b="1" dirty="0" err="1"/>
              <a:t>Software</a:t>
            </a:r>
            <a:r>
              <a:rPr lang="id-ID" b="1" dirty="0"/>
              <a:t>/ </a:t>
            </a:r>
            <a:r>
              <a:rPr lang="id-ID" b="1" dirty="0" err="1"/>
              <a:t>Artificial</a:t>
            </a:r>
            <a:r>
              <a:rPr lang="id-ID" b="1" dirty="0"/>
              <a:t> </a:t>
            </a:r>
            <a:r>
              <a:rPr lang="id-ID" b="1" dirty="0" err="1"/>
              <a:t>Intelegent</a:t>
            </a:r>
            <a:r>
              <a:rPr lang="id-ID" b="1" dirty="0"/>
              <a:t> (AI) Akuntansi Terbaik</a:t>
            </a:r>
            <a:br>
              <a:rPr lang="id-ID" b="1" dirty="0"/>
            </a:br>
            <a:endParaRPr lang="id-ID" dirty="0"/>
          </a:p>
        </p:txBody>
      </p:sp>
      <p:sp>
        <p:nvSpPr>
          <p:cNvPr id="3" name="Content Placeholder 2"/>
          <p:cNvSpPr>
            <a:spLocks noGrp="1"/>
          </p:cNvSpPr>
          <p:nvPr>
            <p:ph idx="1"/>
          </p:nvPr>
        </p:nvSpPr>
        <p:spPr>
          <a:xfrm>
            <a:off x="251520" y="1916832"/>
            <a:ext cx="8712967" cy="4417556"/>
          </a:xfrm>
          <a:noFill/>
          <a:ln>
            <a:solidFill>
              <a:srgbClr val="FFC000"/>
            </a:solidFill>
          </a:ln>
        </p:spPr>
        <p:txBody>
          <a:bodyPr>
            <a:normAutofit/>
          </a:bodyPr>
          <a:lstStyle/>
          <a:p>
            <a:pPr marL="0" indent="0">
              <a:buNone/>
            </a:pPr>
            <a:r>
              <a:rPr lang="id-ID" dirty="0" err="1">
                <a:highlight>
                  <a:srgbClr val="00FF00"/>
                </a:highlight>
              </a:rPr>
              <a:t>Accurate</a:t>
            </a:r>
            <a:r>
              <a:rPr lang="id-ID" dirty="0">
                <a:highlight>
                  <a:srgbClr val="00FF00"/>
                </a:highlight>
              </a:rPr>
              <a:t> Online, </a:t>
            </a:r>
            <a:r>
              <a:rPr lang="id-ID" dirty="0" err="1">
                <a:highlight>
                  <a:srgbClr val="00FF00"/>
                </a:highlight>
              </a:rPr>
              <a:t>Mekari</a:t>
            </a:r>
            <a:r>
              <a:rPr lang="id-ID" dirty="0">
                <a:highlight>
                  <a:srgbClr val="00FF00"/>
                </a:highlight>
              </a:rPr>
              <a:t> Jurnal, </a:t>
            </a:r>
            <a:r>
              <a:rPr lang="id-ID" dirty="0" err="1">
                <a:highlight>
                  <a:srgbClr val="00FF00"/>
                </a:highlight>
              </a:rPr>
              <a:t>Wave</a:t>
            </a:r>
            <a:r>
              <a:rPr lang="id-ID" dirty="0">
                <a:highlight>
                  <a:srgbClr val="00FF00"/>
                </a:highlight>
              </a:rPr>
              <a:t>, </a:t>
            </a:r>
            <a:r>
              <a:rPr lang="id-ID" dirty="0" err="1">
                <a:highlight>
                  <a:srgbClr val="00FF00"/>
                </a:highlight>
              </a:rPr>
              <a:t>Fresh</a:t>
            </a:r>
            <a:r>
              <a:rPr lang="id-ID" dirty="0">
                <a:highlight>
                  <a:srgbClr val="00FF00"/>
                </a:highlight>
              </a:rPr>
              <a:t> </a:t>
            </a:r>
            <a:r>
              <a:rPr lang="id-ID" dirty="0" err="1">
                <a:highlight>
                  <a:srgbClr val="00FF00"/>
                </a:highlight>
              </a:rPr>
              <a:t>Books</a:t>
            </a:r>
            <a:r>
              <a:rPr lang="id-ID" dirty="0">
                <a:highlight>
                  <a:srgbClr val="00FF00"/>
                </a:highlight>
              </a:rPr>
              <a:t>, </a:t>
            </a:r>
            <a:r>
              <a:rPr lang="id-ID" dirty="0" err="1">
                <a:highlight>
                  <a:srgbClr val="00FF00"/>
                </a:highlight>
              </a:rPr>
              <a:t>QuickBooks</a:t>
            </a:r>
            <a:r>
              <a:rPr lang="id-ID" dirty="0">
                <a:highlight>
                  <a:srgbClr val="00FF00"/>
                </a:highlight>
              </a:rPr>
              <a:t>, </a:t>
            </a:r>
            <a:r>
              <a:rPr lang="id-ID" dirty="0" err="1">
                <a:highlight>
                  <a:srgbClr val="00FF00"/>
                </a:highlight>
              </a:rPr>
              <a:t>Zoho</a:t>
            </a:r>
            <a:r>
              <a:rPr lang="id-ID" dirty="0">
                <a:highlight>
                  <a:srgbClr val="00FF00"/>
                </a:highlight>
              </a:rPr>
              <a:t>, </a:t>
            </a:r>
            <a:r>
              <a:rPr lang="id-ID" dirty="0" err="1">
                <a:highlight>
                  <a:srgbClr val="00FF00"/>
                </a:highlight>
              </a:rPr>
              <a:t>Xero</a:t>
            </a:r>
            <a:endParaRPr lang="id-ID" dirty="0">
              <a:highlight>
                <a:srgbClr val="00FF00"/>
              </a:highlight>
            </a:endParaRPr>
          </a:p>
          <a:p>
            <a:pPr marL="0" indent="0">
              <a:buNone/>
            </a:pPr>
            <a:r>
              <a:rPr lang="id-ID" dirty="0"/>
              <a:t>Dapat menghitung keuntungan usaha dengan mudah sekaligus membuat laporan keuangan dengan cepat dan tepat. </a:t>
            </a:r>
          </a:p>
          <a:p>
            <a:pPr algn="l">
              <a:buFont typeface="Arial" panose="020B0604020202020204" pitchFamily="34" charset="0"/>
              <a:buChar char="•"/>
            </a:pPr>
            <a:r>
              <a:rPr lang="en-ID" b="1" i="0" u="none" strike="noStrike" dirty="0" err="1">
                <a:solidFill>
                  <a:srgbClr val="232933"/>
                </a:solidFill>
                <a:effectLst/>
                <a:latin typeface="Inter"/>
              </a:rPr>
              <a:t>Biaya</a:t>
            </a:r>
            <a:r>
              <a:rPr lang="en-ID" b="1" i="0" u="none" strike="noStrike" dirty="0">
                <a:solidFill>
                  <a:srgbClr val="232933"/>
                </a:solidFill>
                <a:effectLst/>
                <a:latin typeface="Inter"/>
              </a:rPr>
              <a:t> &amp; </a:t>
            </a:r>
            <a:r>
              <a:rPr lang="en-ID" b="1" i="0" u="none" strike="noStrike" dirty="0" err="1">
                <a:solidFill>
                  <a:srgbClr val="232933"/>
                </a:solidFill>
                <a:effectLst/>
                <a:latin typeface="Inter"/>
              </a:rPr>
              <a:t>Anggaran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Membantu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menjaga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biaya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operasional</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bisnis</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dengan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memantau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pengeluaran-pemasukan</a:t>
            </a:r>
            <a:r>
              <a:rPr lang="en-ID" b="0" i="0" u="none" strike="noStrike" dirty="0">
                <a:solidFill>
                  <a:srgbClr val="232933"/>
                </a:solidFill>
                <a:effectLst/>
                <a:latin typeface="Inter"/>
              </a:rPr>
              <a:t> yang </a:t>
            </a:r>
            <a:r>
              <a:rPr lang="en-ID" b="0" i="0" u="none" strike="noStrike" dirty="0" err="1">
                <a:solidFill>
                  <a:srgbClr val="232933"/>
                </a:solidFill>
                <a:effectLst/>
                <a:latin typeface="Inter"/>
              </a:rPr>
              <a:t>ter</a:t>
            </a:r>
            <a:r>
              <a:rPr lang="en-ID" b="0" i="0" u="none" strike="noStrike" dirty="0">
                <a:solidFill>
                  <a:srgbClr val="232933"/>
                </a:solidFill>
                <a:effectLst/>
                <a:latin typeface="Inter"/>
              </a:rPr>
              <a:t>-</a:t>
            </a:r>
            <a:r>
              <a:rPr lang="en-ID" b="0" i="1" u="none" strike="noStrike" dirty="0">
                <a:solidFill>
                  <a:srgbClr val="232933"/>
                </a:solidFill>
                <a:effectLst/>
                <a:latin typeface="Inter"/>
              </a:rPr>
              <a:t>update</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secara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otomatis</a:t>
            </a:r>
            <a:r>
              <a:rPr lang="en-ID" b="0" i="0" u="none" strike="noStrike" dirty="0">
                <a:solidFill>
                  <a:srgbClr val="232933"/>
                </a:solidFill>
                <a:effectLst/>
                <a:latin typeface="Inter"/>
              </a:rPr>
              <a:t>.</a:t>
            </a:r>
          </a:p>
          <a:p>
            <a:pPr algn="l">
              <a:buFont typeface="Arial" panose="020B0604020202020204" pitchFamily="34" charset="0"/>
              <a:buChar char="•"/>
            </a:pPr>
            <a:r>
              <a:rPr lang="en-ID" b="1" i="0" u="none" strike="noStrike" dirty="0" err="1">
                <a:solidFill>
                  <a:srgbClr val="232933"/>
                </a:solidFill>
                <a:effectLst/>
                <a:latin typeface="Inter"/>
              </a:rPr>
              <a:t>Pembukuan</a:t>
            </a:r>
            <a:r>
              <a:rPr lang="en-ID" b="1" i="0" u="none" strike="noStrike" dirty="0">
                <a:solidFill>
                  <a:srgbClr val="232933"/>
                </a:solidFill>
                <a:effectLst/>
                <a:latin typeface="Inter"/>
              </a:rPr>
              <a:t> </a:t>
            </a:r>
            <a:r>
              <a:rPr lang="en-ID" b="1" i="0" u="none" strike="noStrike" dirty="0" err="1">
                <a:solidFill>
                  <a:srgbClr val="232933"/>
                </a:solidFill>
                <a:effectLst/>
                <a:latin typeface="Inter"/>
              </a:rPr>
              <a:t>Keuangan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Catat</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segala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bentuk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pembukuan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perusahaan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baik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dari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sisi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pendapatan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beban</a:t>
            </a:r>
            <a:r>
              <a:rPr lang="en-ID" b="0" i="0" u="none" strike="noStrike" dirty="0">
                <a:solidFill>
                  <a:srgbClr val="232933"/>
                </a:solidFill>
                <a:effectLst/>
                <a:latin typeface="Inter"/>
              </a:rPr>
              <a:t> dan </a:t>
            </a:r>
            <a:r>
              <a:rPr lang="en-ID" b="0" i="0" u="none" strike="noStrike" dirty="0" err="1">
                <a:solidFill>
                  <a:srgbClr val="232933"/>
                </a:solidFill>
                <a:effectLst/>
                <a:latin typeface="Inter"/>
              </a:rPr>
              <a:t>lainnya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dengan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rapi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otomatis</a:t>
            </a:r>
            <a:r>
              <a:rPr lang="en-ID" b="0" i="0" u="none" strike="noStrike" dirty="0">
                <a:solidFill>
                  <a:srgbClr val="232933"/>
                </a:solidFill>
                <a:effectLst/>
                <a:latin typeface="Inter"/>
              </a:rPr>
              <a:t> dan </a:t>
            </a:r>
            <a:r>
              <a:rPr lang="en-ID" b="0" i="0" u="none" strike="noStrike" dirty="0" err="1">
                <a:solidFill>
                  <a:srgbClr val="232933"/>
                </a:solidFill>
                <a:effectLst/>
                <a:latin typeface="Inter"/>
              </a:rPr>
              <a:t>akurat</a:t>
            </a:r>
            <a:r>
              <a:rPr lang="en-ID" b="0" i="0" u="none" strike="noStrike" dirty="0">
                <a:solidFill>
                  <a:srgbClr val="232933"/>
                </a:solidFill>
                <a:effectLst/>
                <a:latin typeface="Inter"/>
              </a:rPr>
              <a:t>.</a:t>
            </a:r>
          </a:p>
          <a:p>
            <a:pPr algn="l">
              <a:buFont typeface="Arial" panose="020B0604020202020204" pitchFamily="34" charset="0"/>
              <a:buChar char="•"/>
            </a:pPr>
            <a:r>
              <a:rPr lang="en-ID" b="1" i="0" u="none" strike="noStrike" dirty="0" err="1">
                <a:solidFill>
                  <a:srgbClr val="232933"/>
                </a:solidFill>
                <a:effectLst/>
                <a:latin typeface="Inter"/>
              </a:rPr>
              <a:t>Membuat</a:t>
            </a:r>
            <a:r>
              <a:rPr lang="en-ID" b="1" i="0" u="none" strike="noStrike" dirty="0">
                <a:solidFill>
                  <a:srgbClr val="232933"/>
                </a:solidFill>
                <a:effectLst/>
                <a:latin typeface="Inter"/>
              </a:rPr>
              <a:t> </a:t>
            </a:r>
            <a:r>
              <a:rPr lang="en-ID" b="1" i="0" u="none" strike="noStrike" dirty="0" err="1">
                <a:solidFill>
                  <a:srgbClr val="232933"/>
                </a:solidFill>
                <a:effectLst/>
                <a:latin typeface="Inter"/>
              </a:rPr>
              <a:t>Laporan</a:t>
            </a:r>
            <a:r>
              <a:rPr lang="en-ID" b="1" i="0" u="none" strike="noStrike" dirty="0">
                <a:solidFill>
                  <a:srgbClr val="232933"/>
                </a:solidFill>
                <a:effectLst/>
                <a:latin typeface="Inter"/>
              </a:rPr>
              <a:t> </a:t>
            </a:r>
            <a:r>
              <a:rPr lang="en-ID" b="1" i="0" u="none" strike="noStrike" dirty="0" err="1">
                <a:solidFill>
                  <a:srgbClr val="232933"/>
                </a:solidFill>
                <a:effectLst/>
                <a:latin typeface="Inter"/>
              </a:rPr>
              <a:t>Keuangan</a:t>
            </a:r>
            <a:r>
              <a:rPr lang="en-ID" b="0" i="0" u="none" strike="noStrike" dirty="0">
                <a:solidFill>
                  <a:srgbClr val="232933"/>
                </a:solidFill>
                <a:effectLst/>
                <a:latin typeface="Inter"/>
              </a:rPr>
              <a:t>: Data yang </a:t>
            </a:r>
            <a:r>
              <a:rPr lang="en-ID" b="0" i="0" u="none" strike="noStrike" dirty="0" err="1">
                <a:solidFill>
                  <a:srgbClr val="232933"/>
                </a:solidFill>
                <a:effectLst/>
                <a:latin typeface="Inter"/>
              </a:rPr>
              <a:t>sudah</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tersinkronisasi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dengan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pembukuan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akan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menghasilkan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laporan</a:t>
            </a:r>
            <a:r>
              <a:rPr lang="en-ID" b="0" i="0" u="none" strike="noStrike" dirty="0">
                <a:solidFill>
                  <a:srgbClr val="232933"/>
                </a:solidFill>
                <a:effectLst/>
                <a:latin typeface="Inter"/>
              </a:rPr>
              <a:t> yang </a:t>
            </a:r>
            <a:r>
              <a:rPr lang="en-ID" b="0" i="0" u="none" strike="noStrike" dirty="0" err="1">
                <a:solidFill>
                  <a:srgbClr val="232933"/>
                </a:solidFill>
                <a:effectLst/>
                <a:latin typeface="Inter"/>
              </a:rPr>
              <a:t>terupdate</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secara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otomatis</a:t>
            </a:r>
            <a:r>
              <a:rPr lang="en-ID" b="0" i="0" u="none" strike="noStrike" dirty="0">
                <a:solidFill>
                  <a:srgbClr val="232933"/>
                </a:solidFill>
                <a:effectLst/>
                <a:latin typeface="Inter"/>
              </a:rPr>
              <a:t>, dan </a:t>
            </a:r>
            <a:r>
              <a:rPr lang="en-ID" b="0" i="0" u="none" strike="noStrike" dirty="0" err="1">
                <a:solidFill>
                  <a:srgbClr val="232933"/>
                </a:solidFill>
                <a:effectLst/>
                <a:latin typeface="Inter"/>
              </a:rPr>
              <a:t>membantu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membuat</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keputusan</a:t>
            </a:r>
            <a:r>
              <a:rPr lang="en-ID" b="0" i="0" u="none" strike="noStrike" dirty="0">
                <a:solidFill>
                  <a:srgbClr val="232933"/>
                </a:solidFill>
                <a:effectLst/>
                <a:latin typeface="Inter"/>
              </a:rPr>
              <a:t> yang </a:t>
            </a:r>
            <a:r>
              <a:rPr lang="en-ID" b="0" i="0" u="none" strike="noStrike" dirty="0" err="1">
                <a:solidFill>
                  <a:srgbClr val="232933"/>
                </a:solidFill>
                <a:effectLst/>
                <a:latin typeface="Inter"/>
              </a:rPr>
              <a:t>jauh</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lebih</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cepat</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tepat</a:t>
            </a:r>
            <a:r>
              <a:rPr lang="en-ID" b="0" i="0" u="none" strike="noStrike" dirty="0">
                <a:solidFill>
                  <a:srgbClr val="232933"/>
                </a:solidFill>
                <a:effectLst/>
                <a:latin typeface="Inter"/>
              </a:rPr>
              <a:t> dan </a:t>
            </a:r>
            <a:r>
              <a:rPr lang="en-ID" b="0" i="0" u="none" strike="noStrike" dirty="0" err="1">
                <a:solidFill>
                  <a:srgbClr val="232933"/>
                </a:solidFill>
                <a:effectLst/>
                <a:latin typeface="Inter"/>
              </a:rPr>
              <a:t>akurat</a:t>
            </a:r>
            <a:r>
              <a:rPr lang="en-ID" b="0" i="0" u="none" strike="noStrike" dirty="0">
                <a:solidFill>
                  <a:srgbClr val="232933"/>
                </a:solidFill>
                <a:effectLst/>
                <a:latin typeface="Inter"/>
              </a:rPr>
              <a:t>.</a:t>
            </a:r>
          </a:p>
          <a:p>
            <a:pPr algn="l">
              <a:buFont typeface="Arial" panose="020B0604020202020204" pitchFamily="34" charset="0"/>
              <a:buChar char="•"/>
            </a:pPr>
            <a:r>
              <a:rPr lang="en-ID" b="1" i="0" u="none" strike="noStrike" dirty="0" err="1">
                <a:solidFill>
                  <a:srgbClr val="232933"/>
                </a:solidFill>
                <a:effectLst/>
                <a:latin typeface="Inter"/>
              </a:rPr>
              <a:t>Manajemen</a:t>
            </a:r>
            <a:r>
              <a:rPr lang="en-ID" b="1" i="0" u="none" strike="noStrike" dirty="0">
                <a:solidFill>
                  <a:srgbClr val="232933"/>
                </a:solidFill>
                <a:effectLst/>
                <a:latin typeface="Inter"/>
              </a:rPr>
              <a:t> </a:t>
            </a:r>
            <a:r>
              <a:rPr lang="en-ID" b="1" i="0" u="none" strike="noStrike" dirty="0" err="1">
                <a:solidFill>
                  <a:srgbClr val="232933"/>
                </a:solidFill>
                <a:effectLst/>
                <a:latin typeface="Inter"/>
              </a:rPr>
              <a:t>Aset</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Membantu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bisnis</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untuk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menjaga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nilai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aset</a:t>
            </a:r>
            <a:r>
              <a:rPr lang="en-ID" b="0" i="0" u="none" strike="noStrike" dirty="0">
                <a:solidFill>
                  <a:srgbClr val="232933"/>
                </a:solidFill>
                <a:effectLst/>
                <a:latin typeface="Inter"/>
              </a:rPr>
              <a:t> agar </a:t>
            </a:r>
            <a:r>
              <a:rPr lang="en-ID" b="0" i="0" u="none" strike="noStrike" dirty="0" err="1">
                <a:solidFill>
                  <a:srgbClr val="232933"/>
                </a:solidFill>
                <a:effectLst/>
                <a:latin typeface="Inter"/>
              </a:rPr>
              <a:t>tetap</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tinggi</a:t>
            </a:r>
            <a:r>
              <a:rPr lang="en-ID" b="0" i="0" u="none" strike="noStrike" dirty="0">
                <a:solidFill>
                  <a:srgbClr val="232933"/>
                </a:solidFill>
                <a:effectLst/>
                <a:latin typeface="Inter"/>
              </a:rPr>
              <a:t> dan </a:t>
            </a:r>
            <a:r>
              <a:rPr lang="en-ID" b="0" i="0" u="none" strike="noStrike" dirty="0" err="1">
                <a:solidFill>
                  <a:srgbClr val="232933"/>
                </a:solidFill>
                <a:effectLst/>
                <a:latin typeface="Inter"/>
              </a:rPr>
              <a:t>memiliki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jangka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waktu</a:t>
            </a:r>
            <a:r>
              <a:rPr lang="en-ID" b="0" i="0" u="none" strike="noStrike" dirty="0">
                <a:solidFill>
                  <a:srgbClr val="232933"/>
                </a:solidFill>
                <a:effectLst/>
                <a:latin typeface="Inter"/>
              </a:rPr>
              <a:t> yang lama.</a:t>
            </a:r>
          </a:p>
          <a:p>
            <a:pPr marL="0" indent="0">
              <a:buNone/>
            </a:pPr>
            <a:endParaRPr lang="id-ID" dirty="0"/>
          </a:p>
        </p:txBody>
      </p:sp>
    </p:spTree>
    <p:extLst>
      <p:ext uri="{BB962C8B-B14F-4D97-AF65-F5344CB8AC3E}">
        <p14:creationId xmlns:p14="http://schemas.microsoft.com/office/powerpoint/2010/main" val="107691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568951" cy="6120680"/>
          </a:xfrm>
          <a:solidFill>
            <a:schemeClr val="bg1">
              <a:lumMod val="95000"/>
            </a:schemeClr>
          </a:solidFill>
          <a:ln>
            <a:solidFill>
              <a:schemeClr val="accent1"/>
            </a:solidFill>
          </a:ln>
        </p:spPr>
        <p:txBody>
          <a:bodyPr>
            <a:normAutofit/>
          </a:bodyPr>
          <a:lstStyle/>
          <a:p>
            <a:pPr algn="l">
              <a:buFont typeface="Arial" panose="020B0604020202020204" pitchFamily="34" charset="0"/>
              <a:buChar char="•"/>
            </a:pPr>
            <a:r>
              <a:rPr lang="en-ID" b="1" i="0" u="none" strike="noStrike" dirty="0" err="1">
                <a:solidFill>
                  <a:srgbClr val="232933"/>
                </a:solidFill>
                <a:effectLst/>
                <a:latin typeface="Inter"/>
              </a:rPr>
              <a:t>Manajemen</a:t>
            </a:r>
            <a:r>
              <a:rPr lang="en-ID" b="1" i="0" u="none" strike="noStrike" dirty="0">
                <a:solidFill>
                  <a:srgbClr val="232933"/>
                </a:solidFill>
                <a:effectLst/>
                <a:latin typeface="Inter"/>
              </a:rPr>
              <a:t> Stok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Membantu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dalam</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mengelola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ketersediaan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stok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barang</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mulai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dari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memantau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aktivitas</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gudang</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melakukan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pencatatan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penjualan</a:t>
            </a:r>
            <a:r>
              <a:rPr lang="en-ID" b="0" i="0" u="none" strike="noStrike" dirty="0">
                <a:solidFill>
                  <a:srgbClr val="232933"/>
                </a:solidFill>
                <a:effectLst/>
                <a:latin typeface="Inter"/>
              </a:rPr>
              <a:t> dan </a:t>
            </a:r>
            <a:r>
              <a:rPr lang="en-ID" b="0" i="0" u="none" strike="noStrike" dirty="0" err="1">
                <a:solidFill>
                  <a:srgbClr val="232933"/>
                </a:solidFill>
                <a:effectLst/>
                <a:latin typeface="Inter"/>
              </a:rPr>
              <a:t>pembelian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barang</a:t>
            </a:r>
            <a:r>
              <a:rPr lang="en-ID" b="0" i="0" u="none" strike="noStrike" dirty="0">
                <a:solidFill>
                  <a:srgbClr val="232933"/>
                </a:solidFill>
                <a:effectLst/>
                <a:latin typeface="Inter"/>
              </a:rPr>
              <a:t>, dan </a:t>
            </a:r>
            <a:r>
              <a:rPr lang="en-ID" b="0" i="1" u="none" strike="noStrike" dirty="0">
                <a:solidFill>
                  <a:srgbClr val="232933"/>
                </a:solidFill>
                <a:effectLst/>
                <a:latin typeface="Inter"/>
              </a:rPr>
              <a:t>stock </a:t>
            </a:r>
            <a:r>
              <a:rPr lang="en-ID" b="0" i="1" u="none" strike="noStrike" dirty="0" err="1">
                <a:solidFill>
                  <a:srgbClr val="232933"/>
                </a:solidFill>
                <a:effectLst/>
                <a:latin typeface="Inter"/>
              </a:rPr>
              <a:t>opname</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secara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cepat</a:t>
            </a:r>
            <a:r>
              <a:rPr lang="en-ID" b="0" i="0" u="none" strike="noStrike" dirty="0">
                <a:solidFill>
                  <a:srgbClr val="232933"/>
                </a:solidFill>
                <a:effectLst/>
                <a:latin typeface="Inter"/>
              </a:rPr>
              <a:t>, </a:t>
            </a:r>
            <a:r>
              <a:rPr lang="en-ID" b="0" i="1" u="none" strike="noStrike" dirty="0" err="1">
                <a:solidFill>
                  <a:srgbClr val="232933"/>
                </a:solidFill>
                <a:effectLst/>
                <a:latin typeface="Inter"/>
              </a:rPr>
              <a:t>realtime</a:t>
            </a:r>
            <a:r>
              <a:rPr lang="en-ID" b="0" i="0" u="none" strike="noStrike" dirty="0">
                <a:solidFill>
                  <a:srgbClr val="232933"/>
                </a:solidFill>
                <a:effectLst/>
                <a:latin typeface="Inter"/>
              </a:rPr>
              <a:t> dan </a:t>
            </a:r>
            <a:r>
              <a:rPr lang="en-ID" b="0" i="0" u="none" strike="noStrike" dirty="0" err="1">
                <a:solidFill>
                  <a:srgbClr val="232933"/>
                </a:solidFill>
                <a:effectLst/>
                <a:latin typeface="Inter"/>
              </a:rPr>
              <a:t>lebih</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mudah</a:t>
            </a:r>
            <a:r>
              <a:rPr lang="en-ID" b="0" i="0" u="none" strike="noStrike" dirty="0">
                <a:solidFill>
                  <a:srgbClr val="232933"/>
                </a:solidFill>
                <a:effectLst/>
                <a:latin typeface="Inter"/>
              </a:rPr>
              <a:t>.</a:t>
            </a:r>
          </a:p>
          <a:p>
            <a:pPr algn="l">
              <a:buFont typeface="Arial" panose="020B0604020202020204" pitchFamily="34" charset="0"/>
              <a:buChar char="•"/>
            </a:pPr>
            <a:r>
              <a:rPr lang="en-ID" b="1" i="0" u="none" strike="noStrike" dirty="0">
                <a:solidFill>
                  <a:srgbClr val="232933"/>
                </a:solidFill>
                <a:effectLst/>
                <a:latin typeface="Inter"/>
              </a:rPr>
              <a:t>Invoice &amp; </a:t>
            </a:r>
            <a:r>
              <a:rPr lang="en-ID" b="1" i="0" u="none" strike="noStrike" dirty="0" err="1">
                <a:solidFill>
                  <a:srgbClr val="232933"/>
                </a:solidFill>
                <a:effectLst/>
                <a:latin typeface="Inter"/>
              </a:rPr>
              <a:t>Faktur</a:t>
            </a:r>
            <a:r>
              <a:rPr lang="en-ID" b="1" i="0" u="none" strike="noStrike" dirty="0">
                <a:solidFill>
                  <a:srgbClr val="232933"/>
                </a:solidFill>
                <a:effectLst/>
                <a:latin typeface="Inter"/>
              </a:rPr>
              <a:t> Online</a:t>
            </a:r>
            <a:r>
              <a:rPr lang="en-ID" b="0" i="0" u="none" strike="noStrike" dirty="0">
                <a:solidFill>
                  <a:srgbClr val="232933"/>
                </a:solidFill>
                <a:effectLst/>
                <a:latin typeface="Inter"/>
              </a:rPr>
              <a:t>: Anda </a:t>
            </a:r>
            <a:r>
              <a:rPr lang="en-ID" b="0" i="0" u="none" strike="noStrike" dirty="0" err="1">
                <a:solidFill>
                  <a:srgbClr val="232933"/>
                </a:solidFill>
                <a:effectLst/>
                <a:latin typeface="Inter"/>
              </a:rPr>
              <a:t>bisa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membuat</a:t>
            </a:r>
            <a:r>
              <a:rPr lang="en-ID" b="0" i="0" u="none" strike="noStrike" dirty="0">
                <a:solidFill>
                  <a:srgbClr val="232933"/>
                </a:solidFill>
                <a:effectLst/>
                <a:latin typeface="Inter"/>
              </a:rPr>
              <a:t>, dan </a:t>
            </a:r>
            <a:r>
              <a:rPr lang="en-ID" b="0" i="0" u="none" strike="noStrike" dirty="0" err="1">
                <a:solidFill>
                  <a:srgbClr val="232933"/>
                </a:solidFill>
                <a:effectLst/>
                <a:latin typeface="Inter"/>
              </a:rPr>
              <a:t>mengirim</a:t>
            </a:r>
            <a:r>
              <a:rPr lang="en-ID" b="0" i="0" u="none" strike="noStrike" dirty="0">
                <a:solidFill>
                  <a:srgbClr val="232933"/>
                </a:solidFill>
                <a:effectLst/>
                <a:latin typeface="Inter"/>
              </a:rPr>
              <a:t> invoice </a:t>
            </a:r>
            <a:r>
              <a:rPr lang="en-ID" b="0" i="0" u="none" strike="noStrike" dirty="0" err="1">
                <a:solidFill>
                  <a:srgbClr val="232933"/>
                </a:solidFill>
                <a:effectLst/>
                <a:latin typeface="Inter"/>
              </a:rPr>
              <a:t>beserta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faktur</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penjualan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secara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otomatis</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Selain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itu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terdapat</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fitur</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dukungan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seperti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notifikasi</a:t>
            </a:r>
            <a:r>
              <a:rPr lang="en-ID" b="0" i="0" u="none" strike="noStrike" dirty="0">
                <a:solidFill>
                  <a:srgbClr val="232933"/>
                </a:solidFill>
                <a:effectLst/>
                <a:latin typeface="Inter"/>
              </a:rPr>
              <a:t> status </a:t>
            </a:r>
            <a:r>
              <a:rPr lang="en-ID" b="0" i="0" u="none" strike="noStrike" dirty="0" err="1">
                <a:solidFill>
                  <a:srgbClr val="232933"/>
                </a:solidFill>
                <a:effectLst/>
                <a:latin typeface="Inter"/>
              </a:rPr>
              <a:t>pembayaran</a:t>
            </a:r>
            <a:r>
              <a:rPr lang="en-ID" b="0" i="0" u="none" strike="noStrike" dirty="0">
                <a:solidFill>
                  <a:srgbClr val="232933"/>
                </a:solidFill>
                <a:effectLst/>
                <a:latin typeface="Inter"/>
              </a:rPr>
              <a:t> dan </a:t>
            </a:r>
            <a:r>
              <a:rPr lang="en-ID" b="0" i="1" u="none" strike="noStrike" dirty="0">
                <a:solidFill>
                  <a:srgbClr val="232933"/>
                </a:solidFill>
                <a:effectLst/>
                <a:latin typeface="Inter"/>
              </a:rPr>
              <a:t>recurring invoice</a:t>
            </a:r>
            <a:r>
              <a:rPr lang="en-ID" b="0" i="0" u="none" strike="noStrike" dirty="0">
                <a:solidFill>
                  <a:srgbClr val="232933"/>
                </a:solidFill>
                <a:effectLst/>
                <a:latin typeface="Inter"/>
              </a:rPr>
              <a:t>.</a:t>
            </a:r>
          </a:p>
          <a:p>
            <a:pPr algn="l">
              <a:buFont typeface="Arial" panose="020B0604020202020204" pitchFamily="34" charset="0"/>
              <a:buChar char="•"/>
            </a:pPr>
            <a:r>
              <a:rPr lang="en-ID" b="1" i="0" u="none" strike="noStrike" dirty="0" err="1">
                <a:solidFill>
                  <a:srgbClr val="232933"/>
                </a:solidFill>
                <a:effectLst/>
                <a:latin typeface="Inter"/>
              </a:rPr>
              <a:t>Perhitungan</a:t>
            </a:r>
            <a:r>
              <a:rPr lang="en-ID" b="1" i="0" u="none" strike="noStrike" dirty="0">
                <a:solidFill>
                  <a:srgbClr val="232933"/>
                </a:solidFill>
                <a:effectLst/>
                <a:latin typeface="Inter"/>
              </a:rPr>
              <a:t> </a:t>
            </a:r>
            <a:r>
              <a:rPr lang="en-ID" b="1" i="0" u="none" strike="noStrike" dirty="0" err="1">
                <a:solidFill>
                  <a:srgbClr val="232933"/>
                </a:solidFill>
                <a:effectLst/>
                <a:latin typeface="Inter"/>
              </a:rPr>
              <a:t>Pajak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Perhitungan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terkait</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pajak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bisa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dilakukan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dengan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otomatis</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tanpa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kesalahan</a:t>
            </a:r>
            <a:r>
              <a:rPr lang="en-ID" b="0" i="0" u="none" strike="noStrike" dirty="0">
                <a:solidFill>
                  <a:srgbClr val="232933"/>
                </a:solidFill>
                <a:effectLst/>
                <a:latin typeface="Inter"/>
              </a:rPr>
              <a:t> dan </a:t>
            </a:r>
            <a:r>
              <a:rPr lang="en-ID" b="0" i="0" u="none" strike="noStrike" dirty="0" err="1">
                <a:solidFill>
                  <a:srgbClr val="232933"/>
                </a:solidFill>
                <a:effectLst/>
                <a:latin typeface="Inter"/>
              </a:rPr>
              <a:t>sesuai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aturan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perpajakan</a:t>
            </a:r>
            <a:r>
              <a:rPr lang="en-ID" b="0" i="0" u="none" strike="noStrike" dirty="0">
                <a:solidFill>
                  <a:srgbClr val="232933"/>
                </a:solidFill>
                <a:effectLst/>
                <a:latin typeface="Inter"/>
              </a:rPr>
              <a:t> yang </a:t>
            </a:r>
            <a:r>
              <a:rPr lang="en-ID" b="0" i="0" u="none" strike="noStrike" dirty="0" err="1">
                <a:solidFill>
                  <a:srgbClr val="232933"/>
                </a:solidFill>
                <a:effectLst/>
                <a:latin typeface="Inter"/>
              </a:rPr>
              <a:t>berlaku</a:t>
            </a:r>
            <a:r>
              <a:rPr lang="en-ID" b="0" i="0" u="none" strike="noStrike" dirty="0">
                <a:solidFill>
                  <a:srgbClr val="232933"/>
                </a:solidFill>
                <a:effectLst/>
                <a:latin typeface="Inter"/>
              </a:rPr>
              <a:t> di Indonesia. </a:t>
            </a:r>
            <a:r>
              <a:rPr lang="en-ID" b="0" i="0" u="none" strike="noStrike" dirty="0" err="1">
                <a:solidFill>
                  <a:srgbClr val="232933"/>
                </a:solidFill>
                <a:effectLst/>
                <a:latin typeface="Inter"/>
              </a:rPr>
              <a:t>Melalui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fitur</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ini</a:t>
            </a:r>
            <a:r>
              <a:rPr lang="en-ID" b="0" i="0" u="none" strike="noStrike" dirty="0">
                <a:solidFill>
                  <a:srgbClr val="232933"/>
                </a:solidFill>
                <a:effectLst/>
                <a:latin typeface="Inter"/>
              </a:rPr>
              <a:t>, Anda juga </a:t>
            </a:r>
            <a:r>
              <a:rPr lang="en-ID" b="0" i="0" u="none" strike="noStrike" dirty="0" err="1">
                <a:solidFill>
                  <a:srgbClr val="232933"/>
                </a:solidFill>
                <a:effectLst/>
                <a:latin typeface="Inter"/>
              </a:rPr>
              <a:t>bisa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membuat</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laporan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pajak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pemotongan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pajak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penjualan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pajak</a:t>
            </a:r>
            <a:r>
              <a:rPr lang="en-ID" b="0" i="0" u="none" strike="noStrike" dirty="0">
                <a:solidFill>
                  <a:srgbClr val="232933"/>
                </a:solidFill>
                <a:effectLst/>
                <a:latin typeface="Inter"/>
              </a:rPr>
              <a:t> PPN dan e-</a:t>
            </a:r>
            <a:r>
              <a:rPr lang="en-ID" b="0" i="0" u="none" strike="noStrike" dirty="0" err="1">
                <a:solidFill>
                  <a:srgbClr val="232933"/>
                </a:solidFill>
                <a:effectLst/>
                <a:latin typeface="Inter"/>
              </a:rPr>
              <a:t>faktur</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hanya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perlu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satu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klik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saja</a:t>
            </a:r>
            <a:r>
              <a:rPr lang="en-ID" b="0" i="0" u="none" strike="noStrike" dirty="0">
                <a:solidFill>
                  <a:srgbClr val="232933"/>
                </a:solidFill>
                <a:effectLst/>
                <a:latin typeface="Inter"/>
              </a:rPr>
              <a:t>.</a:t>
            </a:r>
          </a:p>
          <a:p>
            <a:pPr algn="l">
              <a:buFont typeface="Arial" panose="020B0604020202020204" pitchFamily="34" charset="0"/>
              <a:buChar char="•"/>
            </a:pPr>
            <a:r>
              <a:rPr lang="en-ID" b="1" i="0" u="none" strike="noStrike" dirty="0" err="1">
                <a:solidFill>
                  <a:srgbClr val="232933"/>
                </a:solidFill>
                <a:effectLst/>
                <a:latin typeface="Inter"/>
              </a:rPr>
              <a:t>Rekonsiliasi</a:t>
            </a:r>
            <a:r>
              <a:rPr lang="en-ID" b="1" i="0" u="none" strike="noStrike" dirty="0">
                <a:solidFill>
                  <a:srgbClr val="232933"/>
                </a:solidFill>
                <a:effectLst/>
                <a:latin typeface="Inter"/>
              </a:rPr>
              <a:t> Bank</a:t>
            </a:r>
            <a:r>
              <a:rPr lang="en-ID" b="0" i="0" u="none" strike="noStrike" dirty="0">
                <a:solidFill>
                  <a:srgbClr val="232933"/>
                </a:solidFill>
                <a:effectLst/>
                <a:latin typeface="Inter"/>
              </a:rPr>
              <a:t>: Anda </a:t>
            </a:r>
            <a:r>
              <a:rPr lang="en-ID" b="0" i="0" u="none" strike="noStrike" dirty="0" err="1">
                <a:solidFill>
                  <a:srgbClr val="232933"/>
                </a:solidFill>
                <a:effectLst/>
                <a:latin typeface="Inter"/>
              </a:rPr>
              <a:t>dapat</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melakukan</a:t>
            </a:r>
            <a:r>
              <a:rPr lang="en-ID" b="0" i="0" u="none" strike="noStrike" dirty="0">
                <a:solidFill>
                  <a:srgbClr val="232933"/>
                </a:solidFill>
                <a:effectLst/>
                <a:latin typeface="Inter"/>
              </a:rPr>
              <a:t> transfer uang </a:t>
            </a:r>
            <a:r>
              <a:rPr lang="en-ID" b="0" i="0" u="none" strike="noStrike" dirty="0" err="1">
                <a:solidFill>
                  <a:srgbClr val="232933"/>
                </a:solidFill>
                <a:effectLst/>
                <a:latin typeface="Inter"/>
              </a:rPr>
              <a:t>untuk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kegiatan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bisnis</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langsung</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dalam</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satu</a:t>
            </a:r>
            <a:r>
              <a:rPr lang="en-ID" b="0" i="0" u="none" strike="noStrike" dirty="0">
                <a:solidFill>
                  <a:srgbClr val="232933"/>
                </a:solidFill>
                <a:effectLst/>
                <a:latin typeface="Inter"/>
              </a:rPr>
              <a:t> </a:t>
            </a:r>
            <a:r>
              <a:rPr lang="en-ID" b="0" i="1" u="none" strike="noStrike" dirty="0">
                <a:solidFill>
                  <a:srgbClr val="232933"/>
                </a:solidFill>
                <a:effectLst/>
                <a:latin typeface="Inter"/>
              </a:rPr>
              <a:t>platform</a:t>
            </a:r>
            <a:r>
              <a:rPr lang="en-ID" b="0" i="0" u="none" strike="noStrike" dirty="0">
                <a:solidFill>
                  <a:srgbClr val="232933"/>
                </a:solidFill>
                <a:effectLst/>
                <a:latin typeface="Inter"/>
              </a:rPr>
              <a:t> dan </a:t>
            </a:r>
            <a:r>
              <a:rPr lang="en-ID" b="0" i="0" u="none" strike="noStrike" dirty="0" err="1">
                <a:solidFill>
                  <a:srgbClr val="232933"/>
                </a:solidFill>
                <a:effectLst/>
                <a:latin typeface="Inter"/>
              </a:rPr>
              <a:t>semua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transaksi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akan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otomatis</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terekam</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dalam</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laporan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rekonsiliasi</a:t>
            </a:r>
            <a:r>
              <a:rPr lang="en-ID" b="0" i="0" u="none" strike="noStrike" dirty="0">
                <a:solidFill>
                  <a:srgbClr val="232933"/>
                </a:solidFill>
                <a:effectLst/>
                <a:latin typeface="Inter"/>
              </a:rPr>
              <a:t> bank Anda.</a:t>
            </a:r>
          </a:p>
          <a:p>
            <a:pPr algn="l">
              <a:buFont typeface="Arial" panose="020B0604020202020204" pitchFamily="34" charset="0"/>
              <a:buChar char="•"/>
            </a:pPr>
            <a:r>
              <a:rPr lang="en-ID" b="1" i="0" u="none" strike="noStrike" dirty="0" err="1">
                <a:solidFill>
                  <a:srgbClr val="232933"/>
                </a:solidFill>
                <a:effectLst/>
                <a:latin typeface="Inter"/>
              </a:rPr>
              <a:t>Mekari</a:t>
            </a:r>
            <a:r>
              <a:rPr lang="en-ID" b="1" i="0" u="none" strike="noStrike" dirty="0">
                <a:solidFill>
                  <a:srgbClr val="232933"/>
                </a:solidFill>
                <a:effectLst/>
                <a:latin typeface="Inter"/>
              </a:rPr>
              <a:t> Pay</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Membantu</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memudahkan</a:t>
            </a:r>
            <a:r>
              <a:rPr lang="en-ID" b="0" i="0" u="none" strike="noStrike" dirty="0">
                <a:solidFill>
                  <a:srgbClr val="232933"/>
                </a:solidFill>
                <a:effectLst/>
                <a:latin typeface="Inter"/>
              </a:rPr>
              <a:t> Anda </a:t>
            </a:r>
            <a:r>
              <a:rPr lang="en-ID" b="0" i="0" u="none" strike="noStrike" dirty="0" err="1">
                <a:solidFill>
                  <a:srgbClr val="232933"/>
                </a:solidFill>
                <a:effectLst/>
                <a:latin typeface="Inter"/>
              </a:rPr>
              <a:t>untuk</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menerima</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pembayaran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melalui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berbagai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metode</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dari</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pelanggan</a:t>
            </a:r>
            <a:r>
              <a:rPr lang="en-ID" b="0" i="0" u="none" strike="noStrike" dirty="0">
                <a:solidFill>
                  <a:srgbClr val="232933"/>
                </a:solidFill>
                <a:effectLst/>
                <a:latin typeface="Inter"/>
              </a:rPr>
              <a:t> dan </a:t>
            </a:r>
            <a:r>
              <a:rPr lang="en-ID" b="0" i="0" u="none" strike="noStrike" dirty="0" err="1">
                <a:solidFill>
                  <a:srgbClr val="232933"/>
                </a:solidFill>
                <a:effectLst/>
                <a:latin typeface="Inter"/>
              </a:rPr>
              <a:t>otomatis</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tercatat</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dalam</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pembukuan</a:t>
            </a:r>
            <a:r>
              <a:rPr lang="en-ID" b="0" i="0" u="none" strike="noStrike" dirty="0">
                <a:solidFill>
                  <a:srgbClr val="232933"/>
                </a:solidFill>
                <a:effectLst/>
                <a:latin typeface="Inter"/>
              </a:rPr>
              <a:t> </a:t>
            </a:r>
            <a:r>
              <a:rPr lang="en-ID" b="0" i="0" u="none" strike="noStrike" dirty="0" err="1">
                <a:solidFill>
                  <a:srgbClr val="232933"/>
                </a:solidFill>
                <a:effectLst/>
                <a:latin typeface="Inter"/>
              </a:rPr>
              <a:t>Jurnal</a:t>
            </a:r>
            <a:r>
              <a:rPr lang="en-ID" b="0" i="0" u="none" strike="noStrike" dirty="0">
                <a:solidFill>
                  <a:srgbClr val="232933"/>
                </a:solidFill>
                <a:effectLst/>
                <a:latin typeface="Inter"/>
              </a:rPr>
              <a:t>.</a:t>
            </a:r>
          </a:p>
          <a:p>
            <a:pPr algn="l">
              <a:buFont typeface="Arial" panose="020B0604020202020204" pitchFamily="34" charset="0"/>
              <a:buChar char="•"/>
            </a:pPr>
            <a:r>
              <a:rPr lang="en-ID" b="1" i="0" u="none" strike="noStrike" dirty="0">
                <a:solidFill>
                  <a:srgbClr val="232933"/>
                </a:solidFill>
                <a:effectLst/>
                <a:highlight>
                  <a:srgbClr val="00FF00"/>
                </a:highlight>
                <a:latin typeface="Inter"/>
              </a:rPr>
              <a:t>Analisa </a:t>
            </a:r>
            <a:r>
              <a:rPr lang="en-ID" b="1" i="0" u="none" strike="noStrike" dirty="0" err="1">
                <a:solidFill>
                  <a:srgbClr val="232933"/>
                </a:solidFill>
                <a:effectLst/>
                <a:highlight>
                  <a:srgbClr val="00FF00"/>
                </a:highlight>
                <a:latin typeface="Inter"/>
              </a:rPr>
              <a:t>Laporan</a:t>
            </a:r>
            <a:r>
              <a:rPr lang="en-ID" b="1" i="0" u="none" strike="noStrike" dirty="0">
                <a:solidFill>
                  <a:srgbClr val="232933"/>
                </a:solidFill>
                <a:effectLst/>
                <a:highlight>
                  <a:srgbClr val="00FF00"/>
                </a:highlight>
                <a:latin typeface="Inter"/>
              </a:rPr>
              <a:t> </a:t>
            </a:r>
            <a:r>
              <a:rPr lang="en-ID" b="1" i="0" u="none" strike="noStrike" dirty="0" err="1">
                <a:solidFill>
                  <a:srgbClr val="232933"/>
                </a:solidFill>
                <a:effectLst/>
                <a:highlight>
                  <a:srgbClr val="00FF00"/>
                </a:highlight>
                <a:latin typeface="Inter"/>
              </a:rPr>
              <a:t>berbasis</a:t>
            </a:r>
            <a:r>
              <a:rPr lang="en-ID" b="1" i="0" u="none" strike="noStrike" dirty="0">
                <a:solidFill>
                  <a:srgbClr val="232933"/>
                </a:solidFill>
                <a:effectLst/>
                <a:highlight>
                  <a:srgbClr val="00FF00"/>
                </a:highlight>
                <a:latin typeface="Inter"/>
              </a:rPr>
              <a:t> AI</a:t>
            </a:r>
            <a:r>
              <a:rPr lang="en-ID" b="0" i="0" u="none" strike="noStrike" dirty="0">
                <a:solidFill>
                  <a:srgbClr val="232933"/>
                </a:solidFill>
                <a:effectLst/>
                <a:highlight>
                  <a:srgbClr val="00FF00"/>
                </a:highlight>
                <a:latin typeface="Inter"/>
              </a:rPr>
              <a:t>: Fitur </a:t>
            </a:r>
            <a:r>
              <a:rPr lang="en-ID" b="0" i="0" u="none" strike="noStrike" dirty="0" err="1">
                <a:solidFill>
                  <a:srgbClr val="232933"/>
                </a:solidFill>
                <a:effectLst/>
                <a:highlight>
                  <a:srgbClr val="00FF00"/>
                </a:highlight>
                <a:latin typeface="Inter"/>
              </a:rPr>
              <a:t>berbasis</a:t>
            </a:r>
            <a:r>
              <a:rPr lang="en-ID" b="0" i="0" u="none" strike="noStrike" dirty="0">
                <a:solidFill>
                  <a:srgbClr val="232933"/>
                </a:solidFill>
                <a:effectLst/>
                <a:highlight>
                  <a:srgbClr val="00FF00"/>
                </a:highlight>
                <a:latin typeface="Inter"/>
              </a:rPr>
              <a:t> AI yang </a:t>
            </a:r>
            <a:r>
              <a:rPr lang="en-ID" b="0" i="0" u="none" strike="noStrike" dirty="0" err="1">
                <a:solidFill>
                  <a:srgbClr val="232933"/>
                </a:solidFill>
                <a:effectLst/>
                <a:highlight>
                  <a:srgbClr val="00FF00"/>
                </a:highlight>
                <a:latin typeface="Inter"/>
              </a:rPr>
              <a:t>mempermudah</a:t>
            </a:r>
            <a:r>
              <a:rPr lang="en-ID" b="0" i="0" u="none" strike="noStrike" dirty="0">
                <a:solidFill>
                  <a:srgbClr val="232933"/>
                </a:solidFill>
                <a:effectLst/>
                <a:highlight>
                  <a:srgbClr val="00FF00"/>
                </a:highlight>
                <a:latin typeface="Inter"/>
              </a:rPr>
              <a:t> </a:t>
            </a:r>
            <a:r>
              <a:rPr lang="en-ID" b="0" i="0" u="none" strike="noStrike" dirty="0" err="1">
                <a:solidFill>
                  <a:srgbClr val="232933"/>
                </a:solidFill>
                <a:effectLst/>
                <a:highlight>
                  <a:srgbClr val="00FF00"/>
                </a:highlight>
                <a:latin typeface="Inter"/>
              </a:rPr>
              <a:t>analisa</a:t>
            </a:r>
            <a:r>
              <a:rPr lang="en-ID" b="0" i="0" u="none" strike="noStrike" dirty="0">
                <a:solidFill>
                  <a:srgbClr val="232933"/>
                </a:solidFill>
                <a:effectLst/>
                <a:highlight>
                  <a:srgbClr val="00FF00"/>
                </a:highlight>
                <a:latin typeface="Inter"/>
              </a:rPr>
              <a:t> </a:t>
            </a:r>
            <a:r>
              <a:rPr lang="en-ID" b="0" i="0" u="none" strike="noStrike" dirty="0" err="1">
                <a:solidFill>
                  <a:srgbClr val="232933"/>
                </a:solidFill>
                <a:effectLst/>
                <a:highlight>
                  <a:srgbClr val="00FF00"/>
                </a:highlight>
                <a:latin typeface="Inter"/>
              </a:rPr>
              <a:t>mendalam</a:t>
            </a:r>
            <a:r>
              <a:rPr lang="en-ID" b="0" i="0" u="none" strike="noStrike" dirty="0">
                <a:solidFill>
                  <a:srgbClr val="232933"/>
                </a:solidFill>
                <a:effectLst/>
                <a:highlight>
                  <a:srgbClr val="00FF00"/>
                </a:highlight>
                <a:latin typeface="Inter"/>
              </a:rPr>
              <a:t> </a:t>
            </a:r>
            <a:r>
              <a:rPr lang="en-ID" b="0" i="0" u="none" strike="noStrike" dirty="0" err="1">
                <a:solidFill>
                  <a:srgbClr val="232933"/>
                </a:solidFill>
                <a:effectLst/>
                <a:highlight>
                  <a:srgbClr val="00FF00"/>
                </a:highlight>
                <a:latin typeface="Inter"/>
              </a:rPr>
              <a:t>khususnya</a:t>
            </a:r>
            <a:r>
              <a:rPr lang="en-ID" b="0" i="0" u="none" strike="noStrike" dirty="0">
                <a:solidFill>
                  <a:srgbClr val="232933"/>
                </a:solidFill>
                <a:effectLst/>
                <a:highlight>
                  <a:srgbClr val="00FF00"/>
                </a:highlight>
                <a:latin typeface="Inter"/>
              </a:rPr>
              <a:t> pada </a:t>
            </a:r>
            <a:r>
              <a:rPr lang="en-ID" b="0" i="0" u="none" strike="noStrike" dirty="0" err="1">
                <a:solidFill>
                  <a:srgbClr val="232933"/>
                </a:solidFill>
                <a:effectLst/>
                <a:highlight>
                  <a:srgbClr val="00FF00"/>
                </a:highlight>
                <a:latin typeface="Inter"/>
              </a:rPr>
              <a:t>laporan</a:t>
            </a:r>
            <a:r>
              <a:rPr lang="en-ID" b="0" i="0" u="none" strike="noStrike" dirty="0">
                <a:solidFill>
                  <a:srgbClr val="232933"/>
                </a:solidFill>
                <a:effectLst/>
                <a:highlight>
                  <a:srgbClr val="00FF00"/>
                </a:highlight>
                <a:latin typeface="Inter"/>
              </a:rPr>
              <a:t> </a:t>
            </a:r>
            <a:r>
              <a:rPr lang="en-ID" b="0" i="0" u="none" strike="noStrike" dirty="0" err="1">
                <a:solidFill>
                  <a:srgbClr val="232933"/>
                </a:solidFill>
                <a:effectLst/>
                <a:highlight>
                  <a:srgbClr val="00FF00"/>
                </a:highlight>
                <a:latin typeface="Inter"/>
              </a:rPr>
              <a:t>laba</a:t>
            </a:r>
            <a:r>
              <a:rPr lang="en-ID" b="0" i="0" u="none" strike="noStrike" dirty="0">
                <a:solidFill>
                  <a:srgbClr val="232933"/>
                </a:solidFill>
                <a:effectLst/>
                <a:highlight>
                  <a:srgbClr val="00FF00"/>
                </a:highlight>
                <a:latin typeface="Inter"/>
              </a:rPr>
              <a:t> </a:t>
            </a:r>
            <a:r>
              <a:rPr lang="en-ID" b="0" i="0" u="none" strike="noStrike" dirty="0" err="1">
                <a:solidFill>
                  <a:srgbClr val="232933"/>
                </a:solidFill>
                <a:effectLst/>
                <a:highlight>
                  <a:srgbClr val="00FF00"/>
                </a:highlight>
                <a:latin typeface="Inter"/>
              </a:rPr>
              <a:t>rugi</a:t>
            </a:r>
            <a:r>
              <a:rPr lang="en-ID" b="0" i="0" u="none" strike="noStrike" dirty="0">
                <a:solidFill>
                  <a:srgbClr val="232933"/>
                </a:solidFill>
                <a:effectLst/>
                <a:highlight>
                  <a:srgbClr val="00FF00"/>
                </a:highlight>
                <a:latin typeface="Inter"/>
              </a:rPr>
              <a:t> dan </a:t>
            </a:r>
            <a:r>
              <a:rPr lang="en-ID" b="0" i="0" u="none" strike="noStrike" dirty="0" err="1">
                <a:solidFill>
                  <a:srgbClr val="232933"/>
                </a:solidFill>
                <a:effectLst/>
                <a:highlight>
                  <a:srgbClr val="00FF00"/>
                </a:highlight>
                <a:latin typeface="Inter"/>
              </a:rPr>
              <a:t>arus</a:t>
            </a:r>
            <a:r>
              <a:rPr lang="en-ID" b="0" i="0" u="none" strike="noStrike" dirty="0">
                <a:solidFill>
                  <a:srgbClr val="232933"/>
                </a:solidFill>
                <a:effectLst/>
                <a:highlight>
                  <a:srgbClr val="00FF00"/>
                </a:highlight>
                <a:latin typeface="Inter"/>
              </a:rPr>
              <a:t> kas.</a:t>
            </a:r>
          </a:p>
          <a:p>
            <a:pPr marL="0" indent="0">
              <a:buNone/>
            </a:pPr>
            <a:endParaRPr lang="id-ID" dirty="0"/>
          </a:p>
        </p:txBody>
      </p:sp>
    </p:spTree>
    <p:extLst>
      <p:ext uri="{BB962C8B-B14F-4D97-AF65-F5344CB8AC3E}">
        <p14:creationId xmlns:p14="http://schemas.microsoft.com/office/powerpoint/2010/main" val="3789562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2A1131-8B5F-D9D9-8C02-7798ABA729F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926" t="30129" r="26564" b="4873"/>
          <a:stretch/>
        </p:blipFill>
        <p:spPr>
          <a:xfrm>
            <a:off x="29197" y="332656"/>
            <a:ext cx="8935291" cy="6336704"/>
          </a:xfrm>
          <a:prstGeom prst="rect">
            <a:avLst/>
          </a:prstGeom>
        </p:spPr>
      </p:pic>
    </p:spTree>
    <p:extLst>
      <p:ext uri="{BB962C8B-B14F-4D97-AF65-F5344CB8AC3E}">
        <p14:creationId xmlns:p14="http://schemas.microsoft.com/office/powerpoint/2010/main" val="3786299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984776" cy="72008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id-ID" dirty="0"/>
              <a:t>Membuat Rencana Anggaran</a:t>
            </a:r>
          </a:p>
        </p:txBody>
      </p:sp>
      <p:pic>
        <p:nvPicPr>
          <p:cNvPr id="4" name="Picture 2" descr="D:\Kewirausahaan\inde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06" y="1520788"/>
            <a:ext cx="5256584" cy="45365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012160" y="2492896"/>
            <a:ext cx="2880320" cy="309634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2800" dirty="0"/>
              <a:t>Buatlah Rencana Anggaran Usaha Kalian dan aplikasikan penggunaan arus kas dalam menjalankan proses usaha anda</a:t>
            </a:r>
          </a:p>
        </p:txBody>
      </p:sp>
    </p:spTree>
    <p:extLst>
      <p:ext uri="{BB962C8B-B14F-4D97-AF65-F5344CB8AC3E}">
        <p14:creationId xmlns:p14="http://schemas.microsoft.com/office/powerpoint/2010/main" val="169661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2DBF2E-0B11-4E8C-B09E-9F69B11A1A6D}"/>
              </a:ext>
            </a:extLst>
          </p:cNvPr>
          <p:cNvSpPr>
            <a:spLocks noGrp="1"/>
          </p:cNvSpPr>
          <p:nvPr>
            <p:ph idx="1"/>
          </p:nvPr>
        </p:nvSpPr>
        <p:spPr>
          <a:xfrm>
            <a:off x="457200" y="1325880"/>
            <a:ext cx="8229600" cy="4125997"/>
          </a:xfrm>
        </p:spPr>
        <p:txBody>
          <a:bodyPr>
            <a:normAutofit/>
          </a:bodyPr>
          <a:lstStyle/>
          <a:p>
            <a:pPr indent="0" algn="just">
              <a:spcBef>
                <a:spcPts val="0"/>
              </a:spcBef>
              <a:buNone/>
            </a:pPr>
            <a:r>
              <a:rPr lang="en-US" dirty="0" err="1">
                <a:ea typeface="Calibri" panose="020F0502020204030204" pitchFamily="34" charset="0"/>
                <a:cs typeface="Times New Roman" panose="02020603050405020304" pitchFamily="18" charset="0"/>
              </a:rPr>
              <a:t>Aspek</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keuangan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dari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perencanaan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usaha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harus</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dapat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memperlihatkan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potensi</a:t>
            </a:r>
            <a:r>
              <a:rPr lang="en-US" dirty="0">
                <a:ea typeface="Calibri" panose="020F0502020204030204" pitchFamily="34" charset="0"/>
                <a:cs typeface="Times New Roman" panose="02020603050405020304" pitchFamily="18" charset="0"/>
              </a:rPr>
              <a:t> dana yang </a:t>
            </a:r>
            <a:r>
              <a:rPr lang="en-US" dirty="0" err="1">
                <a:ea typeface="Calibri" panose="020F0502020204030204" pitchFamily="34" charset="0"/>
                <a:cs typeface="Times New Roman" panose="02020603050405020304" pitchFamily="18" charset="0"/>
              </a:rPr>
              <a:t>dimiliki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kebutuhan</a:t>
            </a:r>
            <a:r>
              <a:rPr lang="en-US" dirty="0">
                <a:ea typeface="Calibri" panose="020F0502020204030204" pitchFamily="34" charset="0"/>
                <a:cs typeface="Times New Roman" panose="02020603050405020304" pitchFamily="18" charset="0"/>
              </a:rPr>
              <a:t> dana </a:t>
            </a:r>
            <a:r>
              <a:rPr lang="en-US" dirty="0" err="1">
                <a:ea typeface="Calibri" panose="020F0502020204030204" pitchFamily="34" charset="0"/>
                <a:cs typeface="Times New Roman" panose="02020603050405020304" pitchFamily="18" charset="0"/>
              </a:rPr>
              <a:t>eksternal</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perhitungan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kelayakan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usaha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termasuk</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laporan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keuangan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neraca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rugi-laba</a:t>
            </a:r>
            <a:r>
              <a:rPr lang="en-US" dirty="0">
                <a:ea typeface="Calibri" panose="020F0502020204030204" pitchFamily="34" charset="0"/>
                <a:cs typeface="Times New Roman" panose="02020603050405020304" pitchFamily="18" charset="0"/>
              </a:rPr>
              <a:t>, dan </a:t>
            </a:r>
            <a:r>
              <a:rPr lang="en-US" i="1" dirty="0">
                <a:ea typeface="Calibri" panose="020F0502020204030204" pitchFamily="34" charset="0"/>
                <a:cs typeface="Times New Roman" panose="02020603050405020304" pitchFamily="18" charset="0"/>
              </a:rPr>
              <a:t>cash flow</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Beberapa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hal</a:t>
            </a:r>
            <a:r>
              <a:rPr lang="en-US" dirty="0">
                <a:ea typeface="Calibri" panose="020F0502020204030204" pitchFamily="34" charset="0"/>
                <a:cs typeface="Times New Roman" panose="02020603050405020304" pitchFamily="18" charset="0"/>
              </a:rPr>
              <a:t> yang </a:t>
            </a:r>
            <a:r>
              <a:rPr lang="en-US" dirty="0" err="1">
                <a:ea typeface="Calibri" panose="020F0502020204030204" pitchFamily="34" charset="0"/>
                <a:cs typeface="Times New Roman" panose="02020603050405020304" pitchFamily="18" charset="0"/>
              </a:rPr>
              <a:t>perlu</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disampaikan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dalam</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aspek</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ini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adalah</a:t>
            </a:r>
            <a:r>
              <a:rPr lang="en-US" dirty="0">
                <a:ea typeface="Calibri" panose="020F0502020204030204" pitchFamily="34" charset="0"/>
                <a:cs typeface="Times New Roman" panose="02020603050405020304" pitchFamily="18" charset="0"/>
              </a:rPr>
              <a:t>:</a:t>
            </a:r>
            <a:endParaRPr lang="en-ID" dirty="0">
              <a:ea typeface="Calibri" panose="020F0502020204030204" pitchFamily="34" charset="0"/>
              <a:cs typeface="Times New Roman" panose="02020603050405020304" pitchFamily="18" charset="0"/>
            </a:endParaRPr>
          </a:p>
          <a:p>
            <a:pPr>
              <a:spcBef>
                <a:spcPts val="0"/>
              </a:spcBef>
              <a:buFont typeface="+mj-lt"/>
              <a:buAutoNum type="arabicPeriod"/>
            </a:pPr>
            <a:r>
              <a:rPr lang="en-US" dirty="0" err="1">
                <a:ea typeface="Calibri" panose="020F0502020204030204" pitchFamily="34" charset="0"/>
                <a:cs typeface="Times New Roman" panose="02020603050405020304" pitchFamily="18" charset="0"/>
              </a:rPr>
              <a:t>Sumber</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Pendanaan</a:t>
            </a:r>
            <a:endParaRPr lang="en-US" dirty="0">
              <a:ea typeface="Calibri" panose="020F0502020204030204" pitchFamily="34" charset="0"/>
              <a:cs typeface="Times New Roman" panose="02020603050405020304" pitchFamily="18" charset="0"/>
            </a:endParaRPr>
          </a:p>
          <a:p>
            <a:pPr marL="469106">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Modal </a:t>
            </a:r>
            <a:r>
              <a:rPr lang="en-US" dirty="0" err="1">
                <a:ea typeface="Calibri" panose="020F0502020204030204" pitchFamily="34" charset="0"/>
                <a:cs typeface="Times New Roman" panose="02020603050405020304" pitchFamily="18" charset="0"/>
              </a:rPr>
              <a:t>sendiri</a:t>
            </a:r>
            <a:endParaRPr lang="en-US" dirty="0">
              <a:ea typeface="Calibri" panose="020F0502020204030204" pitchFamily="34" charset="0"/>
              <a:cs typeface="Times New Roman" panose="02020603050405020304" pitchFamily="18" charset="0"/>
            </a:endParaRPr>
          </a:p>
          <a:p>
            <a:pPr marL="469106">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Modal </a:t>
            </a:r>
            <a:r>
              <a:rPr lang="en-US" dirty="0" err="1">
                <a:ea typeface="Calibri" panose="020F0502020204030204" pitchFamily="34" charset="0"/>
                <a:cs typeface="Times New Roman" panose="02020603050405020304" pitchFamily="18" charset="0"/>
              </a:rPr>
              <a:t>pinjaman</a:t>
            </a:r>
            <a:endParaRPr lang="en-US" dirty="0">
              <a:ea typeface="Calibri" panose="020F0502020204030204" pitchFamily="34" charset="0"/>
              <a:cs typeface="Times New Roman" panose="02020603050405020304" pitchFamily="18" charset="0"/>
            </a:endParaRPr>
          </a:p>
          <a:p>
            <a:pPr marL="0" indent="0">
              <a:spcBef>
                <a:spcPts val="0"/>
              </a:spcBef>
              <a:buNone/>
            </a:pPr>
            <a:r>
              <a:rPr lang="en-US" dirty="0">
                <a:ea typeface="Calibri" panose="020F0502020204030204" pitchFamily="34" charset="0"/>
                <a:cs typeface="Times New Roman" panose="02020603050405020304" pitchFamily="18" charset="0"/>
              </a:rPr>
              <a:t>2. </a:t>
            </a:r>
            <a:r>
              <a:rPr lang="en-US" dirty="0" err="1">
                <a:latin typeface="Times New Roman" panose="02020603050405020304" pitchFamily="18" charset="0"/>
                <a:ea typeface="Calibri" panose="020F0502020204030204" pitchFamily="34" charset="0"/>
                <a:cs typeface="Times New Roman" panose="02020603050405020304" pitchFamily="18" charset="0"/>
              </a:rPr>
              <a:t>Kebutuhan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Pembiayaan</a:t>
            </a:r>
            <a:r>
              <a:rPr lang="en-US" dirty="0">
                <a:latin typeface="Times New Roman" panose="02020603050405020304" pitchFamily="18" charset="0"/>
                <a:ea typeface="Calibri" panose="020F0502020204030204" pitchFamily="34" charset="0"/>
                <a:cs typeface="Times New Roman" panose="02020603050405020304" pitchFamily="18" charset="0"/>
              </a:rPr>
              <a:t>/Modal </a:t>
            </a:r>
            <a:r>
              <a:rPr lang="en-US" dirty="0" err="1">
                <a:latin typeface="Times New Roman" panose="02020603050405020304" pitchFamily="18" charset="0"/>
                <a:ea typeface="Calibri" panose="020F0502020204030204" pitchFamily="34" charset="0"/>
                <a:cs typeface="Times New Roman" panose="02020603050405020304" pitchFamily="18" charset="0"/>
              </a:rPr>
              <a:t>Investasi</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69106">
              <a:spcBef>
                <a:spcPts val="0"/>
              </a:spcBef>
              <a:buFont typeface="Courier New" panose="02070309020205020404" pitchFamily="49" charset="0"/>
              <a:buChar char="o"/>
            </a:pPr>
            <a:r>
              <a:rPr lang="en-ID" dirty="0">
                <a:latin typeface="Calibri" panose="020F0502020204030204" pitchFamily="34" charset="0"/>
                <a:ea typeface="Calibri" panose="020F0502020204030204" pitchFamily="34" charset="0"/>
                <a:cs typeface="Times New Roman" panose="02020603050405020304" pitchFamily="18" charset="0"/>
              </a:rPr>
              <a:t>Tanah </a:t>
            </a:r>
          </a:p>
          <a:p>
            <a:pPr marL="469106">
              <a:spcBef>
                <a:spcPts val="0"/>
              </a:spcBef>
              <a:buFont typeface="Courier New" panose="02070309020205020404" pitchFamily="49" charset="0"/>
              <a:buChar char="o"/>
            </a:pPr>
            <a:r>
              <a:rPr lang="en-ID" dirty="0" err="1">
                <a:latin typeface="Calibri" panose="020F0502020204030204" pitchFamily="34" charset="0"/>
                <a:ea typeface="Calibri" panose="020F0502020204030204" pitchFamily="34" charset="0"/>
                <a:cs typeface="Times New Roman" panose="02020603050405020304" pitchFamily="18" charset="0"/>
              </a:rPr>
              <a:t>Bangunan</a:t>
            </a:r>
            <a:endParaRPr lang="en-ID" dirty="0">
              <a:latin typeface="Calibri" panose="020F0502020204030204" pitchFamily="34" charset="0"/>
              <a:ea typeface="Calibri" panose="020F0502020204030204" pitchFamily="34" charset="0"/>
              <a:cs typeface="Times New Roman" panose="02020603050405020304" pitchFamily="18" charset="0"/>
            </a:endParaRPr>
          </a:p>
          <a:p>
            <a:pPr marL="469106">
              <a:spcBef>
                <a:spcPts val="0"/>
              </a:spcBef>
              <a:buFont typeface="Courier New" panose="02070309020205020404" pitchFamily="49" charset="0"/>
              <a:buChar char="o"/>
            </a:pPr>
            <a:r>
              <a:rPr lang="en-ID" dirty="0">
                <a:latin typeface="Calibri" panose="020F0502020204030204" pitchFamily="34" charset="0"/>
                <a:ea typeface="Calibri" panose="020F0502020204030204" pitchFamily="34" charset="0"/>
                <a:cs typeface="Times New Roman" panose="02020603050405020304" pitchFamily="18" charset="0"/>
              </a:rPr>
              <a:t> </a:t>
            </a:r>
            <a:r>
              <a:rPr lang="en-ID" dirty="0" err="1">
                <a:latin typeface="Calibri" panose="020F0502020204030204" pitchFamily="34" charset="0"/>
                <a:ea typeface="Calibri" panose="020F0502020204030204" pitchFamily="34" charset="0"/>
                <a:cs typeface="Times New Roman" panose="02020603050405020304" pitchFamily="18" charset="0"/>
              </a:rPr>
              <a:t>Peralatan</a:t>
            </a:r>
            <a:endParaRPr lang="en-ID" dirty="0">
              <a:latin typeface="Calibri" panose="020F0502020204030204" pitchFamily="34" charset="0"/>
              <a:ea typeface="Calibri" panose="020F0502020204030204" pitchFamily="34" charset="0"/>
              <a:cs typeface="Times New Roman" panose="02020603050405020304" pitchFamily="18" charset="0"/>
            </a:endParaRPr>
          </a:p>
          <a:p>
            <a:pPr marL="469106">
              <a:spcBef>
                <a:spcPts val="0"/>
              </a:spcBef>
              <a:buFont typeface="Courier New" panose="02070309020205020404" pitchFamily="49" charset="0"/>
              <a:buChar char="o"/>
            </a:pPr>
            <a:r>
              <a:rPr lang="en-ID" dirty="0" err="1">
                <a:latin typeface="Calibri" panose="020F0502020204030204" pitchFamily="34" charset="0"/>
                <a:ea typeface="Calibri" panose="020F0502020204030204" pitchFamily="34" charset="0"/>
                <a:cs typeface="Times New Roman" panose="02020603050405020304" pitchFamily="18" charset="0"/>
              </a:rPr>
              <a:t>Biaya</a:t>
            </a:r>
            <a:r>
              <a:rPr lang="en-ID" dirty="0">
                <a:latin typeface="Calibri" panose="020F0502020204030204" pitchFamily="34" charset="0"/>
                <a:ea typeface="Calibri" panose="020F0502020204030204" pitchFamily="34" charset="0"/>
                <a:cs typeface="Times New Roman" panose="02020603050405020304" pitchFamily="18" charset="0"/>
              </a:rPr>
              <a:t> </a:t>
            </a:r>
            <a:r>
              <a:rPr lang="en-ID" dirty="0" err="1">
                <a:latin typeface="Calibri" panose="020F0502020204030204" pitchFamily="34" charset="0"/>
                <a:ea typeface="Calibri" panose="020F0502020204030204" pitchFamily="34" charset="0"/>
                <a:cs typeface="Times New Roman" panose="02020603050405020304" pitchFamily="18" charset="0"/>
              </a:rPr>
              <a:t>Pra</a:t>
            </a:r>
            <a:r>
              <a:rPr lang="en-ID" dirty="0">
                <a:latin typeface="Calibri" panose="020F0502020204030204" pitchFamily="34" charset="0"/>
                <a:ea typeface="Calibri" panose="020F0502020204030204" pitchFamily="34" charset="0"/>
                <a:cs typeface="Times New Roman" panose="02020603050405020304" pitchFamily="18" charset="0"/>
              </a:rPr>
              <a:t> </a:t>
            </a:r>
            <a:r>
              <a:rPr lang="en-ID" dirty="0" err="1">
                <a:latin typeface="Calibri" panose="020F0502020204030204" pitchFamily="34" charset="0"/>
                <a:ea typeface="Calibri" panose="020F0502020204030204" pitchFamily="34" charset="0"/>
                <a:cs typeface="Times New Roman" panose="02020603050405020304" pitchFamily="18" charset="0"/>
              </a:rPr>
              <a:t>operasi</a:t>
            </a:r>
            <a:endParaRPr lang="en-ID" dirty="0">
              <a:latin typeface="Calibri" panose="020F0502020204030204" pitchFamily="34" charset="0"/>
              <a:ea typeface="Calibri" panose="020F0502020204030204" pitchFamily="34" charset="0"/>
              <a:cs typeface="Times New Roman" panose="02020603050405020304" pitchFamily="18" charset="0"/>
            </a:endParaRPr>
          </a:p>
          <a:p>
            <a:pPr marL="469106">
              <a:spcBef>
                <a:spcPts val="0"/>
              </a:spcBef>
              <a:buFont typeface="Courier New" panose="02070309020205020404" pitchFamily="49" charset="0"/>
              <a:buChar char="o"/>
            </a:pPr>
            <a:r>
              <a:rPr lang="en-ID" dirty="0" err="1">
                <a:latin typeface="Calibri" panose="020F0502020204030204" pitchFamily="34" charset="0"/>
                <a:ea typeface="Calibri" panose="020F0502020204030204" pitchFamily="34" charset="0"/>
                <a:cs typeface="Times New Roman" panose="02020603050405020304" pitchFamily="18" charset="0"/>
              </a:rPr>
              <a:t>Biaya</a:t>
            </a:r>
            <a:r>
              <a:rPr lang="en-ID" dirty="0">
                <a:latin typeface="Calibri" panose="020F0502020204030204" pitchFamily="34" charset="0"/>
                <a:ea typeface="Calibri" panose="020F0502020204030204" pitchFamily="34" charset="0"/>
                <a:cs typeface="Times New Roman" panose="02020603050405020304" pitchFamily="18" charset="0"/>
              </a:rPr>
              <a:t> lain-lain</a:t>
            </a:r>
          </a:p>
          <a:p>
            <a:pPr marL="0" indent="0">
              <a:spcBef>
                <a:spcPts val="0"/>
              </a:spcBef>
              <a:buNone/>
            </a:pPr>
            <a:endParaRPr lang="en-ID" dirty="0">
              <a:ea typeface="Calibri" panose="020F0502020204030204" pitchFamily="34" charset="0"/>
              <a:cs typeface="Times New Roman" panose="02020603050405020304" pitchFamily="18" charset="0"/>
            </a:endParaRPr>
          </a:p>
          <a:p>
            <a:pPr marL="0" indent="0">
              <a:buNone/>
            </a:pPr>
            <a:endParaRPr lang="en-ID" dirty="0"/>
          </a:p>
        </p:txBody>
      </p:sp>
    </p:spTree>
    <p:extLst>
      <p:ext uri="{BB962C8B-B14F-4D97-AF65-F5344CB8AC3E}">
        <p14:creationId xmlns:p14="http://schemas.microsoft.com/office/powerpoint/2010/main" val="2928229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1195A8-32CA-432C-A59B-F75CCF89FFE5}"/>
              </a:ext>
            </a:extLst>
          </p:cNvPr>
          <p:cNvSpPr>
            <a:spLocks noGrp="1"/>
          </p:cNvSpPr>
          <p:nvPr>
            <p:ph idx="1"/>
          </p:nvPr>
        </p:nvSpPr>
        <p:spPr>
          <a:xfrm>
            <a:off x="457200" y="1348740"/>
            <a:ext cx="8229600" cy="4103137"/>
          </a:xfrm>
        </p:spPr>
        <p:txBody>
          <a:bodyPr>
            <a:normAutofit fontScale="92500" lnSpcReduction="20000"/>
          </a:bodyPr>
          <a:lstStyle/>
          <a:p>
            <a:pPr marL="0" indent="0">
              <a:buNone/>
            </a:pPr>
            <a:r>
              <a:rPr lang="en-US" dirty="0"/>
              <a:t>3. </a:t>
            </a:r>
            <a:r>
              <a:rPr lang="en-US" dirty="0" err="1"/>
              <a:t>Kebutuhan</a:t>
            </a:r>
            <a:r>
              <a:rPr lang="en-US" dirty="0"/>
              <a:t> </a:t>
            </a:r>
            <a:r>
              <a:rPr lang="en-US" dirty="0" err="1"/>
              <a:t>pembiayaan</a:t>
            </a:r>
            <a:r>
              <a:rPr lang="en-US" dirty="0"/>
              <a:t> /Modal </a:t>
            </a:r>
            <a:r>
              <a:rPr lang="en-US" dirty="0" err="1"/>
              <a:t>kerja</a:t>
            </a:r>
            <a:endParaRPr lang="en-US" dirty="0"/>
          </a:p>
          <a:p>
            <a:pPr marL="469106">
              <a:buFont typeface="Courier New" panose="02070309020205020404" pitchFamily="49" charset="0"/>
              <a:buChar char="o"/>
            </a:pPr>
            <a:r>
              <a:rPr lang="en-US" dirty="0" err="1"/>
              <a:t>Bahan</a:t>
            </a:r>
            <a:r>
              <a:rPr lang="en-US" dirty="0"/>
              <a:t> </a:t>
            </a:r>
            <a:r>
              <a:rPr lang="en-US" dirty="0" err="1"/>
              <a:t>baku</a:t>
            </a:r>
            <a:endParaRPr lang="en-US" dirty="0"/>
          </a:p>
          <a:p>
            <a:pPr marL="469106">
              <a:buFont typeface="Courier New" panose="02070309020205020404" pitchFamily="49" charset="0"/>
              <a:buChar char="o"/>
            </a:pPr>
            <a:r>
              <a:rPr lang="en-US" dirty="0" err="1"/>
              <a:t>Bahan</a:t>
            </a:r>
            <a:r>
              <a:rPr lang="en-US" dirty="0"/>
              <a:t> </a:t>
            </a:r>
            <a:r>
              <a:rPr lang="en-US" dirty="0" err="1"/>
              <a:t>pelengkap</a:t>
            </a:r>
            <a:endParaRPr lang="en-US" dirty="0"/>
          </a:p>
          <a:p>
            <a:pPr marL="469106">
              <a:buFont typeface="Courier New" panose="02070309020205020404" pitchFamily="49" charset="0"/>
              <a:buChar char="o"/>
            </a:pPr>
            <a:r>
              <a:rPr lang="en-US" dirty="0" err="1"/>
              <a:t>Biaya</a:t>
            </a:r>
            <a:r>
              <a:rPr lang="en-US" dirty="0"/>
              <a:t> </a:t>
            </a:r>
            <a:r>
              <a:rPr lang="en-US" dirty="0" err="1"/>
              <a:t>tenaga</a:t>
            </a:r>
            <a:r>
              <a:rPr lang="en-US" dirty="0"/>
              <a:t> </a:t>
            </a:r>
            <a:r>
              <a:rPr lang="en-US" dirty="0" err="1"/>
              <a:t>kerja</a:t>
            </a:r>
            <a:endParaRPr lang="en-US" dirty="0"/>
          </a:p>
          <a:p>
            <a:pPr marL="469106">
              <a:buFont typeface="Courier New" panose="02070309020205020404" pitchFamily="49" charset="0"/>
              <a:buChar char="o"/>
            </a:pPr>
            <a:r>
              <a:rPr lang="en-US" dirty="0" err="1"/>
              <a:t>Biaya</a:t>
            </a:r>
            <a:r>
              <a:rPr lang="en-US" dirty="0"/>
              <a:t> </a:t>
            </a:r>
            <a:r>
              <a:rPr lang="en-US" dirty="0" err="1"/>
              <a:t>listrik</a:t>
            </a:r>
            <a:r>
              <a:rPr lang="en-US" dirty="0"/>
              <a:t>, air, </a:t>
            </a:r>
            <a:r>
              <a:rPr lang="en-US" dirty="0" err="1"/>
              <a:t>telpon</a:t>
            </a:r>
            <a:r>
              <a:rPr lang="en-US" dirty="0"/>
              <a:t>, </a:t>
            </a:r>
            <a:r>
              <a:rPr lang="en-US" dirty="0" err="1"/>
              <a:t>alat</a:t>
            </a:r>
            <a:r>
              <a:rPr lang="en-US" dirty="0"/>
              <a:t> </a:t>
            </a:r>
            <a:r>
              <a:rPr lang="en-US" dirty="0" err="1"/>
              <a:t>kantor</a:t>
            </a:r>
            <a:endParaRPr lang="en-US" dirty="0"/>
          </a:p>
          <a:p>
            <a:pPr marL="469106">
              <a:buFont typeface="Courier New" panose="02070309020205020404" pitchFamily="49" charset="0"/>
              <a:buChar char="o"/>
            </a:pPr>
            <a:r>
              <a:rPr lang="en-US" dirty="0" err="1"/>
              <a:t>Biaya</a:t>
            </a:r>
            <a:r>
              <a:rPr lang="en-US" dirty="0"/>
              <a:t> lain-lain</a:t>
            </a:r>
          </a:p>
          <a:p>
            <a:pPr marL="205979" indent="-205979">
              <a:buNone/>
            </a:pPr>
            <a:r>
              <a:rPr lang="en-US" dirty="0"/>
              <a:t>4. Analisa </a:t>
            </a:r>
            <a:r>
              <a:rPr lang="en-US" dirty="0" err="1"/>
              <a:t>biaya</a:t>
            </a:r>
            <a:r>
              <a:rPr lang="en-US" dirty="0"/>
              <a:t> </a:t>
            </a:r>
            <a:r>
              <a:rPr lang="en-US" dirty="0" err="1"/>
              <a:t>tetap</a:t>
            </a:r>
            <a:endParaRPr lang="en-US" dirty="0"/>
          </a:p>
          <a:p>
            <a:pPr marL="469106">
              <a:buFont typeface="Courier New" panose="02070309020205020404" pitchFamily="49" charset="0"/>
              <a:buChar char="o"/>
            </a:pPr>
            <a:r>
              <a:rPr lang="en-US" dirty="0" err="1"/>
              <a:t>Gaji</a:t>
            </a:r>
            <a:endParaRPr lang="en-US" dirty="0"/>
          </a:p>
          <a:p>
            <a:pPr marL="469106">
              <a:buFont typeface="Courier New" panose="02070309020205020404" pitchFamily="49" charset="0"/>
              <a:buChar char="o"/>
            </a:pPr>
            <a:r>
              <a:rPr lang="en-US" dirty="0" err="1"/>
              <a:t>Penyusutan</a:t>
            </a:r>
            <a:endParaRPr lang="en-US" dirty="0"/>
          </a:p>
          <a:p>
            <a:pPr marL="469106">
              <a:buFont typeface="Courier New" panose="02070309020205020404" pitchFamily="49" charset="0"/>
              <a:buChar char="o"/>
            </a:pPr>
            <a:r>
              <a:rPr lang="en-US" dirty="0" err="1"/>
              <a:t>Bunga</a:t>
            </a:r>
            <a:r>
              <a:rPr lang="en-US" dirty="0"/>
              <a:t> </a:t>
            </a:r>
            <a:r>
              <a:rPr lang="en-US" dirty="0" err="1"/>
              <a:t>pinjaman</a:t>
            </a:r>
            <a:r>
              <a:rPr lang="en-US" dirty="0"/>
              <a:t> </a:t>
            </a:r>
          </a:p>
          <a:p>
            <a:pPr marL="469106">
              <a:buFont typeface="Courier New" panose="02070309020205020404" pitchFamily="49" charset="0"/>
              <a:buChar char="o"/>
            </a:pPr>
            <a:r>
              <a:rPr lang="en-US" dirty="0" err="1"/>
              <a:t>Biaya</a:t>
            </a:r>
            <a:r>
              <a:rPr lang="en-US" dirty="0"/>
              <a:t>  </a:t>
            </a:r>
            <a:r>
              <a:rPr lang="en-US" dirty="0" err="1"/>
              <a:t>iklan</a:t>
            </a:r>
            <a:endParaRPr lang="en-US" dirty="0"/>
          </a:p>
          <a:p>
            <a:pPr marL="469106">
              <a:buFont typeface="Courier New" panose="02070309020205020404" pitchFamily="49" charset="0"/>
              <a:buChar char="o"/>
            </a:pPr>
            <a:r>
              <a:rPr lang="en-US" dirty="0" err="1"/>
              <a:t>Biaya</a:t>
            </a:r>
            <a:r>
              <a:rPr lang="en-US" dirty="0"/>
              <a:t> lain-lain</a:t>
            </a:r>
          </a:p>
          <a:p>
            <a:pPr marL="469106">
              <a:buFont typeface="Courier New" panose="02070309020205020404" pitchFamily="49" charset="0"/>
              <a:buChar char="o"/>
            </a:pPr>
            <a:endParaRPr lang="en-ID" dirty="0"/>
          </a:p>
        </p:txBody>
      </p:sp>
    </p:spTree>
    <p:extLst>
      <p:ext uri="{BB962C8B-B14F-4D97-AF65-F5344CB8AC3E}">
        <p14:creationId xmlns:p14="http://schemas.microsoft.com/office/powerpoint/2010/main" val="240555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Pengelolaan Rencana Keuangan</a:t>
            </a:r>
          </a:p>
        </p:txBody>
      </p:sp>
      <p:sp>
        <p:nvSpPr>
          <p:cNvPr id="3" name="Content Placeholder 2"/>
          <p:cNvSpPr>
            <a:spLocks noGrp="1"/>
          </p:cNvSpPr>
          <p:nvPr>
            <p:ph idx="1"/>
          </p:nvPr>
        </p:nvSpPr>
        <p:spPr/>
        <p:txBody>
          <a:bodyPr/>
          <a:lstStyle/>
          <a:p>
            <a:pPr marL="0" indent="0">
              <a:buNone/>
            </a:pPr>
            <a:r>
              <a:rPr lang="id-ID" dirty="0"/>
              <a:t>Konsep Manajemen Keuangan</a:t>
            </a:r>
          </a:p>
          <a:p>
            <a:pPr marL="0" indent="0">
              <a:buNone/>
            </a:pPr>
            <a:r>
              <a:rPr lang="id-ID" dirty="0"/>
              <a:t>Menentukan besarnya profit yang akan dicapai</a:t>
            </a:r>
          </a:p>
          <a:p>
            <a:pPr marL="0" indent="0">
              <a:buNone/>
            </a:pPr>
            <a:r>
              <a:rPr lang="id-ID" dirty="0"/>
              <a:t>Membuat rancangan anggaran </a:t>
            </a:r>
          </a:p>
          <a:p>
            <a:pPr marL="0" indent="0">
              <a:buNone/>
            </a:pPr>
            <a:r>
              <a:rPr lang="id-ID" dirty="0"/>
              <a:t>Mengelola perputaran kas </a:t>
            </a:r>
          </a:p>
        </p:txBody>
      </p:sp>
    </p:spTree>
    <p:extLst>
      <p:ext uri="{BB962C8B-B14F-4D97-AF65-F5344CB8AC3E}">
        <p14:creationId xmlns:p14="http://schemas.microsoft.com/office/powerpoint/2010/main" val="1529761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ACAA4-D0FF-4F55-ABC1-A549507905F5}"/>
              </a:ext>
            </a:extLst>
          </p:cNvPr>
          <p:cNvSpPr>
            <a:spLocks noGrp="1"/>
          </p:cNvSpPr>
          <p:nvPr>
            <p:ph idx="1"/>
          </p:nvPr>
        </p:nvSpPr>
        <p:spPr>
          <a:xfrm>
            <a:off x="457200" y="1303020"/>
            <a:ext cx="8229600" cy="4148857"/>
          </a:xfrm>
        </p:spPr>
        <p:txBody>
          <a:bodyPr>
            <a:normAutofit/>
          </a:bodyPr>
          <a:lstStyle/>
          <a:p>
            <a:pPr marL="0" indent="0">
              <a:buNone/>
            </a:pPr>
            <a:r>
              <a:rPr lang="en-US" dirty="0"/>
              <a:t>5. </a:t>
            </a:r>
            <a:r>
              <a:rPr lang="en-US" dirty="0" err="1"/>
              <a:t>Biaya</a:t>
            </a:r>
            <a:r>
              <a:rPr lang="en-US" dirty="0"/>
              <a:t> per </a:t>
            </a:r>
            <a:r>
              <a:rPr lang="en-US" dirty="0" err="1"/>
              <a:t>produksi</a:t>
            </a:r>
            <a:r>
              <a:rPr lang="en-US" dirty="0"/>
              <a:t>:</a:t>
            </a:r>
          </a:p>
          <a:p>
            <a:pPr marL="400050">
              <a:buFont typeface="Courier New" panose="02070309020205020404" pitchFamily="49" charset="0"/>
              <a:buChar char="o"/>
            </a:pPr>
            <a:r>
              <a:rPr lang="en-US" dirty="0" err="1"/>
              <a:t>Upah</a:t>
            </a:r>
            <a:endParaRPr lang="en-US" dirty="0"/>
          </a:p>
          <a:p>
            <a:pPr marL="400050">
              <a:buFont typeface="Courier New" panose="02070309020205020404" pitchFamily="49" charset="0"/>
              <a:buChar char="o"/>
            </a:pPr>
            <a:r>
              <a:rPr lang="en-US" dirty="0" err="1"/>
              <a:t>Biaya</a:t>
            </a:r>
            <a:r>
              <a:rPr lang="en-US" dirty="0"/>
              <a:t> </a:t>
            </a:r>
            <a:r>
              <a:rPr lang="en-US" dirty="0" err="1"/>
              <a:t>bahan</a:t>
            </a:r>
            <a:endParaRPr lang="en-US" dirty="0"/>
          </a:p>
          <a:p>
            <a:pPr marL="400050">
              <a:buFont typeface="Courier New" panose="02070309020205020404" pitchFamily="49" charset="0"/>
              <a:buChar char="o"/>
            </a:pPr>
            <a:r>
              <a:rPr lang="en-US" dirty="0" err="1"/>
              <a:t>Biaya</a:t>
            </a:r>
            <a:r>
              <a:rPr lang="en-US" dirty="0"/>
              <a:t> </a:t>
            </a:r>
            <a:r>
              <a:rPr lang="en-US" dirty="0" err="1"/>
              <a:t>kemasan</a:t>
            </a:r>
            <a:endParaRPr lang="en-US" dirty="0"/>
          </a:p>
          <a:p>
            <a:pPr marL="0" indent="0">
              <a:buNone/>
            </a:pPr>
            <a:r>
              <a:rPr lang="en-US" dirty="0"/>
              <a:t>6. </a:t>
            </a:r>
            <a:r>
              <a:rPr lang="en-US" dirty="0" err="1"/>
              <a:t>Proyeksi</a:t>
            </a:r>
            <a:r>
              <a:rPr lang="en-US" dirty="0"/>
              <a:t> </a:t>
            </a:r>
            <a:r>
              <a:rPr lang="en-US" dirty="0" err="1"/>
              <a:t>aliran</a:t>
            </a:r>
            <a:r>
              <a:rPr lang="en-US" dirty="0"/>
              <a:t> kas</a:t>
            </a:r>
          </a:p>
          <a:p>
            <a:pPr marL="0" indent="0">
              <a:buNone/>
            </a:pPr>
            <a:endParaRPr lang="en-ID" dirty="0"/>
          </a:p>
        </p:txBody>
      </p:sp>
      <p:graphicFrame>
        <p:nvGraphicFramePr>
          <p:cNvPr id="4" name="Table 3">
            <a:extLst>
              <a:ext uri="{FF2B5EF4-FFF2-40B4-BE49-F238E27FC236}">
                <a16:creationId xmlns:a16="http://schemas.microsoft.com/office/drawing/2014/main" id="{377BD653-0FDE-49CC-8BF7-2FEA8E5F59FE}"/>
              </a:ext>
            </a:extLst>
          </p:cNvPr>
          <p:cNvGraphicFramePr>
            <a:graphicFrameLocks noGrp="1"/>
          </p:cNvGraphicFramePr>
          <p:nvPr/>
        </p:nvGraphicFramePr>
        <p:xfrm>
          <a:off x="765811" y="3211830"/>
          <a:ext cx="7383781" cy="2985471"/>
        </p:xfrm>
        <a:graphic>
          <a:graphicData uri="http://schemas.openxmlformats.org/drawingml/2006/table">
            <a:tbl>
              <a:tblPr firstRow="1" firstCol="1" bandRow="1">
                <a:tableStyleId>{5C22544A-7EE6-4342-B048-85BDC9FD1C3A}</a:tableStyleId>
              </a:tblPr>
              <a:tblGrid>
                <a:gridCol w="3779546">
                  <a:extLst>
                    <a:ext uri="{9D8B030D-6E8A-4147-A177-3AD203B41FA5}">
                      <a16:colId xmlns:a16="http://schemas.microsoft.com/office/drawing/2014/main" val="1439541672"/>
                    </a:ext>
                  </a:extLst>
                </a:gridCol>
                <a:gridCol w="720847">
                  <a:extLst>
                    <a:ext uri="{9D8B030D-6E8A-4147-A177-3AD203B41FA5}">
                      <a16:colId xmlns:a16="http://schemas.microsoft.com/office/drawing/2014/main" val="2018124702"/>
                    </a:ext>
                  </a:extLst>
                </a:gridCol>
                <a:gridCol w="720847">
                  <a:extLst>
                    <a:ext uri="{9D8B030D-6E8A-4147-A177-3AD203B41FA5}">
                      <a16:colId xmlns:a16="http://schemas.microsoft.com/office/drawing/2014/main" val="84204000"/>
                    </a:ext>
                  </a:extLst>
                </a:gridCol>
                <a:gridCol w="720847">
                  <a:extLst>
                    <a:ext uri="{9D8B030D-6E8A-4147-A177-3AD203B41FA5}">
                      <a16:colId xmlns:a16="http://schemas.microsoft.com/office/drawing/2014/main" val="1011866931"/>
                    </a:ext>
                  </a:extLst>
                </a:gridCol>
                <a:gridCol w="720847">
                  <a:extLst>
                    <a:ext uri="{9D8B030D-6E8A-4147-A177-3AD203B41FA5}">
                      <a16:colId xmlns:a16="http://schemas.microsoft.com/office/drawing/2014/main" val="3386340984"/>
                    </a:ext>
                  </a:extLst>
                </a:gridCol>
                <a:gridCol w="720847">
                  <a:extLst>
                    <a:ext uri="{9D8B030D-6E8A-4147-A177-3AD203B41FA5}">
                      <a16:colId xmlns:a16="http://schemas.microsoft.com/office/drawing/2014/main" val="2857317562"/>
                    </a:ext>
                  </a:extLst>
                </a:gridCol>
              </a:tblGrid>
              <a:tr h="367713">
                <a:tc rowSpan="2">
                  <a:txBody>
                    <a:bodyPr/>
                    <a:lstStyle/>
                    <a:p>
                      <a:pPr>
                        <a:lnSpc>
                          <a:spcPct val="150000"/>
                        </a:lnSpc>
                        <a:spcAft>
                          <a:spcPts val="0"/>
                        </a:spcAft>
                      </a:pPr>
                      <a:r>
                        <a:rPr lang="en-US" sz="1800" dirty="0" err="1">
                          <a:effectLst/>
                        </a:rPr>
                        <a:t>Uraian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5">
                  <a:txBody>
                    <a:bodyPr/>
                    <a:lstStyle/>
                    <a:p>
                      <a:pPr>
                        <a:lnSpc>
                          <a:spcPct val="150000"/>
                        </a:lnSpc>
                        <a:spcAft>
                          <a:spcPts val="0"/>
                        </a:spcAft>
                      </a:pPr>
                      <a:r>
                        <a:rPr lang="en-US" sz="1800">
                          <a:effectLst/>
                        </a:rPr>
                        <a:t>Tahun</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354559020"/>
                  </a:ext>
                </a:extLst>
              </a:tr>
              <a:tr h="367713">
                <a:tc vMerge="1">
                  <a:txBody>
                    <a:bodyPr/>
                    <a:lstStyle/>
                    <a:p>
                      <a:endParaRPr lang="en-ID"/>
                    </a:p>
                  </a:txBody>
                  <a:tcPr/>
                </a:tc>
                <a:tc>
                  <a:txBody>
                    <a:bodyPr/>
                    <a:lstStyle/>
                    <a:p>
                      <a:pPr>
                        <a:lnSpc>
                          <a:spcPct val="150000"/>
                        </a:lnSpc>
                        <a:spcAft>
                          <a:spcPts val="0"/>
                        </a:spcAft>
                      </a:pPr>
                      <a:r>
                        <a:rPr lang="en-US" sz="1800">
                          <a:effectLst/>
                        </a:rPr>
                        <a:t>1</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2</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3</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4</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5</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79134452"/>
                  </a:ext>
                </a:extLst>
              </a:tr>
              <a:tr h="367713">
                <a:tc>
                  <a:txBody>
                    <a:bodyPr/>
                    <a:lstStyle/>
                    <a:p>
                      <a:pPr>
                        <a:lnSpc>
                          <a:spcPct val="150000"/>
                        </a:lnSpc>
                        <a:spcAft>
                          <a:spcPts val="0"/>
                        </a:spcAft>
                      </a:pPr>
                      <a:r>
                        <a:rPr lang="en-US" sz="1800" dirty="0">
                          <a:effectLst/>
                        </a:rPr>
                        <a:t>a. </a:t>
                      </a:r>
                      <a:r>
                        <a:rPr lang="en-US" sz="1800" dirty="0" err="1">
                          <a:effectLst/>
                        </a:rPr>
                        <a:t>Sumber</a:t>
                      </a:r>
                      <a:r>
                        <a:rPr lang="en-US" sz="1800" dirty="0">
                          <a:effectLst/>
                        </a:rPr>
                        <a:t> Dana (in flow)</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67375171"/>
                  </a:ext>
                </a:extLst>
              </a:tr>
              <a:tr h="367713">
                <a:tc>
                  <a:txBody>
                    <a:bodyPr/>
                    <a:lstStyle/>
                    <a:p>
                      <a:pPr>
                        <a:lnSpc>
                          <a:spcPct val="150000"/>
                        </a:lnSpc>
                        <a:spcAft>
                          <a:spcPts val="0"/>
                        </a:spcAft>
                      </a:pPr>
                      <a:r>
                        <a:rPr lang="en-US" sz="1800" dirty="0">
                          <a:effectLst/>
                        </a:rPr>
                        <a:t>b. </a:t>
                      </a:r>
                      <a:r>
                        <a:rPr lang="en-US" sz="1800" dirty="0" err="1">
                          <a:effectLst/>
                        </a:rPr>
                        <a:t>Penggunaan</a:t>
                      </a:r>
                      <a:r>
                        <a:rPr lang="en-US" sz="1800" dirty="0">
                          <a:effectLst/>
                        </a:rPr>
                        <a:t> Dana (out flow)</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1912336"/>
                  </a:ext>
                </a:extLst>
              </a:tr>
              <a:tr h="779193">
                <a:tc>
                  <a:txBody>
                    <a:bodyPr/>
                    <a:lstStyle/>
                    <a:p>
                      <a:pPr>
                        <a:lnSpc>
                          <a:spcPct val="150000"/>
                        </a:lnSpc>
                        <a:spcAft>
                          <a:spcPts val="0"/>
                        </a:spcAft>
                      </a:pPr>
                      <a:r>
                        <a:rPr lang="en-US" sz="1800" dirty="0">
                          <a:effectLst/>
                        </a:rPr>
                        <a:t>c. </a:t>
                      </a:r>
                      <a:r>
                        <a:rPr lang="en-US" sz="1800" dirty="0" err="1">
                          <a:effectLst/>
                        </a:rPr>
                        <a:t>Arus</a:t>
                      </a:r>
                      <a:r>
                        <a:rPr lang="en-US" sz="1800" dirty="0">
                          <a:effectLst/>
                        </a:rPr>
                        <a:t> Kas </a:t>
                      </a:r>
                      <a:r>
                        <a:rPr lang="en-US" sz="1800" dirty="0" err="1">
                          <a:effectLst/>
                        </a:rPr>
                        <a:t>Bersih</a:t>
                      </a:r>
                      <a:r>
                        <a:rPr lang="en-US" sz="1800" dirty="0">
                          <a:effectLst/>
                        </a:rPr>
                        <a:t> (net flow = a - b)</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6869587"/>
                  </a:ext>
                </a:extLst>
              </a:tr>
              <a:tr h="367713">
                <a:tc>
                  <a:txBody>
                    <a:bodyPr/>
                    <a:lstStyle/>
                    <a:p>
                      <a:pPr>
                        <a:lnSpc>
                          <a:spcPct val="150000"/>
                        </a:lnSpc>
                        <a:spcAft>
                          <a:spcPts val="0"/>
                        </a:spcAft>
                      </a:pPr>
                      <a:r>
                        <a:rPr lang="en-US" sz="1800" dirty="0">
                          <a:effectLst/>
                        </a:rPr>
                        <a:t>d. </a:t>
                      </a:r>
                      <a:r>
                        <a:rPr lang="en-US" sz="1800" dirty="0" err="1">
                          <a:effectLst/>
                        </a:rPr>
                        <a:t>Keadaan</a:t>
                      </a:r>
                      <a:r>
                        <a:rPr lang="en-US" sz="1800" dirty="0">
                          <a:effectLst/>
                        </a:rPr>
                        <a:t> Kas </a:t>
                      </a:r>
                      <a:r>
                        <a:rPr lang="en-US" sz="1800" dirty="0" err="1">
                          <a:effectLst/>
                        </a:rPr>
                        <a:t>awal</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dirty="0">
                          <a:effectLst/>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a:effectLst/>
                        </a:rPr>
                        <a:t> </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90739185"/>
                  </a:ext>
                </a:extLst>
              </a:tr>
              <a:tr h="367713">
                <a:tc>
                  <a:txBody>
                    <a:bodyPr/>
                    <a:lstStyle/>
                    <a:p>
                      <a:pPr>
                        <a:lnSpc>
                          <a:spcPct val="150000"/>
                        </a:lnSpc>
                        <a:spcAft>
                          <a:spcPts val="0"/>
                        </a:spcAft>
                      </a:pPr>
                      <a:r>
                        <a:rPr lang="en-US" sz="1800">
                          <a:effectLst/>
                        </a:rPr>
                        <a:t>e. Keadaan Kas Akhir (c + d)</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dirty="0">
                          <a:effectLst/>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dirty="0">
                          <a:effectLst/>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dirty="0">
                          <a:effectLst/>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dirty="0">
                          <a:effectLst/>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50000"/>
                        </a:lnSpc>
                        <a:spcAft>
                          <a:spcPts val="0"/>
                        </a:spcAft>
                      </a:pPr>
                      <a:r>
                        <a:rPr lang="en-US" sz="1800" dirty="0">
                          <a:effectLst/>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94676820"/>
                  </a:ext>
                </a:extLst>
              </a:tr>
            </a:tbl>
          </a:graphicData>
        </a:graphic>
      </p:graphicFrame>
    </p:spTree>
    <p:extLst>
      <p:ext uri="{BB962C8B-B14F-4D97-AF65-F5344CB8AC3E}">
        <p14:creationId xmlns:p14="http://schemas.microsoft.com/office/powerpoint/2010/main" val="300842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9765F4-08D7-45BF-B93F-681B1ED76478}"/>
              </a:ext>
            </a:extLst>
          </p:cNvPr>
          <p:cNvSpPr>
            <a:spLocks noGrp="1"/>
          </p:cNvSpPr>
          <p:nvPr>
            <p:ph idx="1"/>
          </p:nvPr>
        </p:nvSpPr>
        <p:spPr>
          <a:xfrm>
            <a:off x="457200" y="404665"/>
            <a:ext cx="8229600" cy="5596086"/>
          </a:xfrm>
        </p:spPr>
        <p:txBody>
          <a:bodyPr>
            <a:normAutofit fontScale="92500" lnSpcReduction="10000"/>
          </a:bodyPr>
          <a:lstStyle/>
          <a:p>
            <a:pPr marL="0" indent="0">
              <a:buNone/>
            </a:pPr>
            <a:r>
              <a:rPr lang="en-US" dirty="0"/>
              <a:t>7. </a:t>
            </a:r>
            <a:r>
              <a:rPr lang="en-US" dirty="0" err="1"/>
              <a:t>Penentuan</a:t>
            </a:r>
            <a:r>
              <a:rPr lang="en-US" dirty="0"/>
              <a:t> </a:t>
            </a:r>
            <a:r>
              <a:rPr lang="en-US" dirty="0" err="1"/>
              <a:t>Harga</a:t>
            </a:r>
            <a:r>
              <a:rPr lang="en-US" dirty="0"/>
              <a:t> </a:t>
            </a:r>
            <a:r>
              <a:rPr lang="en-US" dirty="0" err="1"/>
              <a:t>Pokok</a:t>
            </a:r>
            <a:r>
              <a:rPr lang="en-US" dirty="0"/>
              <a:t> </a:t>
            </a:r>
            <a:r>
              <a:rPr lang="en-US" dirty="0" err="1"/>
              <a:t>Produksi</a:t>
            </a:r>
            <a:endParaRPr lang="en-US" dirty="0"/>
          </a:p>
          <a:p>
            <a:pPr indent="0" algn="just">
              <a:spcBef>
                <a:spcPts val="0"/>
              </a:spcBef>
              <a:buNone/>
            </a:pPr>
            <a:r>
              <a:rPr lang="en-US" dirty="0" err="1">
                <a:ea typeface="Calibri" panose="020F0502020204030204" pitchFamily="34" charset="0"/>
                <a:cs typeface="Times New Roman" panose="02020603050405020304" pitchFamily="18" charset="0"/>
              </a:rPr>
              <a:t>Perhitungan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harga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pokok</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penjualan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harus</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dibuat</a:t>
            </a:r>
            <a:r>
              <a:rPr lang="en-US" dirty="0">
                <a:ea typeface="Calibri" panose="020F0502020204030204" pitchFamily="34" charset="0"/>
                <a:cs typeface="Times New Roman" panose="02020603050405020304" pitchFamily="18" charset="0"/>
              </a:rPr>
              <a:t> agar </a:t>
            </a:r>
            <a:r>
              <a:rPr lang="en-US" dirty="0" err="1">
                <a:ea typeface="Calibri" panose="020F0502020204030204" pitchFamily="34" charset="0"/>
                <a:cs typeface="Times New Roman" panose="02020603050405020304" pitchFamily="18" charset="0"/>
              </a:rPr>
              <a:t>dapat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diketahui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berapa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besar</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biaya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pokok</a:t>
            </a:r>
            <a:r>
              <a:rPr lang="en-US" dirty="0">
                <a:ea typeface="Calibri" panose="020F0502020204030204" pitchFamily="34" charset="0"/>
                <a:cs typeface="Times New Roman" panose="02020603050405020304" pitchFamily="18" charset="0"/>
              </a:rPr>
              <a:t> yang </a:t>
            </a:r>
            <a:r>
              <a:rPr lang="en-US" dirty="0" err="1">
                <a:ea typeface="Calibri" panose="020F0502020204030204" pitchFamily="34" charset="0"/>
                <a:cs typeface="Times New Roman" panose="02020603050405020304" pitchFamily="18" charset="0"/>
              </a:rPr>
              <a:t>dikeluarkan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untuk</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membuat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sebuah</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barang</a:t>
            </a:r>
            <a:r>
              <a:rPr lang="en-US" dirty="0">
                <a:ea typeface="Calibri" panose="020F0502020204030204" pitchFamily="34" charset="0"/>
                <a:cs typeface="Times New Roman" panose="02020603050405020304" pitchFamily="18" charset="0"/>
              </a:rPr>
              <a:t> dan </a:t>
            </a:r>
            <a:r>
              <a:rPr lang="en-US" dirty="0" err="1">
                <a:ea typeface="Calibri" panose="020F0502020204030204" pitchFamily="34" charset="0"/>
                <a:cs typeface="Times New Roman" panose="02020603050405020304" pitchFamily="18" charset="0"/>
              </a:rPr>
              <a:t>digunakan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sebagai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dasar</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penetapan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harga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ataupun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perhitungan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laba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dalam</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perusahaan</a:t>
            </a:r>
            <a:r>
              <a:rPr lang="en-US" dirty="0">
                <a:ea typeface="Calibri" panose="020F0502020204030204" pitchFamily="34" charset="0"/>
                <a:cs typeface="Times New Roman" panose="02020603050405020304" pitchFamily="18" charset="0"/>
              </a:rPr>
              <a:t>.</a:t>
            </a:r>
            <a:endParaRPr lang="en-ID" dirty="0">
              <a:ea typeface="Calibri" panose="020F0502020204030204" pitchFamily="34" charset="0"/>
              <a:cs typeface="Times New Roman" panose="02020603050405020304" pitchFamily="18" charset="0"/>
            </a:endParaRPr>
          </a:p>
          <a:p>
            <a:pPr marL="201216" indent="-201216" algn="just">
              <a:spcBef>
                <a:spcPts val="0"/>
              </a:spcBef>
              <a:buNone/>
            </a:pP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Sebagai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contoh</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perusahaan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industri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pembuat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permen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susu</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dalam</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sekali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produksi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mengeluarkan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biaya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sebagai</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berikut</a:t>
            </a:r>
            <a:r>
              <a:rPr lang="en-US" dirty="0">
                <a:ea typeface="Calibri" panose="020F0502020204030204" pitchFamily="34" charset="0"/>
                <a:cs typeface="Times New Roman" panose="02020603050405020304" pitchFamily="18" charset="0"/>
              </a:rPr>
              <a:t> :</a:t>
            </a:r>
          </a:p>
          <a:p>
            <a:pPr marL="201216" indent="-201216" algn="just">
              <a:spcBef>
                <a:spcPts val="0"/>
              </a:spcBef>
              <a:buNone/>
            </a:pPr>
            <a:endParaRPr lang="en-US" dirty="0">
              <a:ea typeface="Calibri" panose="020F0502020204030204" pitchFamily="34" charset="0"/>
              <a:cs typeface="Times New Roman" panose="02020603050405020304" pitchFamily="18" charset="0"/>
            </a:endParaRPr>
          </a:p>
          <a:p>
            <a:pPr marL="201216" indent="-201216" algn="just">
              <a:spcBef>
                <a:spcPts val="0"/>
              </a:spcBef>
              <a:buNone/>
            </a:pPr>
            <a:endParaRPr lang="en-US" dirty="0">
              <a:ea typeface="Calibri" panose="020F0502020204030204" pitchFamily="34" charset="0"/>
              <a:cs typeface="Times New Roman" panose="02020603050405020304" pitchFamily="18" charset="0"/>
            </a:endParaRPr>
          </a:p>
          <a:p>
            <a:pPr marL="201216" indent="-201216" algn="just">
              <a:spcBef>
                <a:spcPts val="0"/>
              </a:spcBef>
              <a:buNone/>
            </a:pPr>
            <a:endParaRPr lang="en-US" dirty="0">
              <a:ea typeface="Calibri" panose="020F0502020204030204" pitchFamily="34" charset="0"/>
              <a:cs typeface="Times New Roman" panose="02020603050405020304" pitchFamily="18" charset="0"/>
            </a:endParaRPr>
          </a:p>
          <a:p>
            <a:pPr marL="201216" indent="-201216" algn="just">
              <a:spcBef>
                <a:spcPts val="0"/>
              </a:spcBef>
              <a:buNone/>
            </a:pPr>
            <a:endParaRPr lang="en-US" dirty="0">
              <a:ea typeface="Calibri" panose="020F0502020204030204" pitchFamily="34" charset="0"/>
              <a:cs typeface="Times New Roman" panose="02020603050405020304" pitchFamily="18" charset="0"/>
            </a:endParaRPr>
          </a:p>
          <a:p>
            <a:pPr marL="201216" indent="-201216" algn="just">
              <a:spcBef>
                <a:spcPts val="0"/>
              </a:spcBef>
              <a:buNone/>
            </a:pPr>
            <a:endParaRPr lang="en-US" dirty="0">
              <a:ea typeface="Calibri" panose="020F0502020204030204" pitchFamily="34" charset="0"/>
              <a:cs typeface="Times New Roman" panose="02020603050405020304" pitchFamily="18" charset="0"/>
            </a:endParaRPr>
          </a:p>
          <a:p>
            <a:pPr marL="201216" indent="-201216" algn="just">
              <a:spcBef>
                <a:spcPts val="0"/>
              </a:spcBef>
              <a:buNone/>
            </a:pPr>
            <a:endParaRPr lang="en-US" dirty="0">
              <a:ea typeface="Calibri" panose="020F0502020204030204" pitchFamily="34" charset="0"/>
              <a:cs typeface="Times New Roman" panose="02020603050405020304" pitchFamily="18" charset="0"/>
            </a:endParaRPr>
          </a:p>
          <a:p>
            <a:pPr marL="202406" algn="just">
              <a:lnSpc>
                <a:spcPct val="110000"/>
              </a:lnSpc>
            </a:pPr>
            <a:endParaRPr lang="en-US" dirty="0">
              <a:ea typeface="Calibri" panose="020F0502020204030204" pitchFamily="34" charset="0"/>
              <a:cs typeface="Times New Roman" panose="02020603050405020304" pitchFamily="18" charset="0"/>
            </a:endParaRPr>
          </a:p>
          <a:p>
            <a:pPr marL="0" indent="0" algn="just">
              <a:lnSpc>
                <a:spcPct val="110000"/>
              </a:lnSpc>
              <a:buNone/>
            </a:pPr>
            <a:endParaRPr lang="en-US" dirty="0">
              <a:ea typeface="Calibri" panose="020F0502020204030204" pitchFamily="34" charset="0"/>
              <a:cs typeface="Times New Roman" panose="02020603050405020304" pitchFamily="18" charset="0"/>
            </a:endParaRPr>
          </a:p>
          <a:p>
            <a:pPr marL="0" indent="0" algn="just">
              <a:lnSpc>
                <a:spcPct val="110000"/>
              </a:lnSpc>
              <a:buNone/>
            </a:pPr>
            <a:r>
              <a:rPr lang="en-US" dirty="0">
                <a:ea typeface="Calibri" panose="020F0502020204030204" pitchFamily="34" charset="0"/>
                <a:cs typeface="Times New Roman" panose="02020603050405020304" pitchFamily="18" charset="0"/>
              </a:rPr>
              <a:t>Dari </a:t>
            </a:r>
            <a:r>
              <a:rPr lang="en-US" dirty="0" err="1">
                <a:ea typeface="Calibri" panose="020F0502020204030204" pitchFamily="34" charset="0"/>
                <a:cs typeface="Times New Roman" panose="02020603050405020304" pitchFamily="18" charset="0"/>
              </a:rPr>
              <a:t>bahan-bahan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tersebut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dapat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dihasilkan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permen</a:t>
            </a:r>
            <a:r>
              <a:rPr lang="en-US" dirty="0">
                <a:ea typeface="Calibri" panose="020F0502020204030204" pitchFamily="34" charset="0"/>
                <a:cs typeface="Times New Roman" panose="02020603050405020304" pitchFamily="18" charset="0"/>
              </a:rPr>
              <a:t> susu </a:t>
            </a:r>
            <a:r>
              <a:rPr lang="en-US" dirty="0" err="1">
                <a:ea typeface="Calibri" panose="020F0502020204030204" pitchFamily="34" charset="0"/>
                <a:cs typeface="Times New Roman" panose="02020603050405020304" pitchFamily="18" charset="0"/>
              </a:rPr>
              <a:t>sebesar</a:t>
            </a:r>
            <a:r>
              <a:rPr lang="en-US" dirty="0">
                <a:ea typeface="Calibri" panose="020F0502020204030204" pitchFamily="34" charset="0"/>
                <a:cs typeface="Times New Roman" panose="02020603050405020304" pitchFamily="18" charset="0"/>
              </a:rPr>
              <a:t> 7,5 kg </a:t>
            </a:r>
            <a:r>
              <a:rPr lang="en-US" dirty="0" err="1">
                <a:ea typeface="Calibri" panose="020F0502020204030204" pitchFamily="34" charset="0"/>
                <a:cs typeface="Times New Roman" panose="02020603050405020304" pitchFamily="18" charset="0"/>
              </a:rPr>
              <a:t>sehingga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dapat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dihitung</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harga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pokok</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permen</a:t>
            </a:r>
            <a:r>
              <a:rPr lang="en-US" dirty="0">
                <a:ea typeface="Calibri" panose="020F0502020204030204" pitchFamily="34" charset="0"/>
                <a:cs typeface="Times New Roman" panose="02020603050405020304" pitchFamily="18" charset="0"/>
              </a:rPr>
              <a:t> susu </a:t>
            </a:r>
            <a:r>
              <a:rPr lang="en-US" dirty="0" err="1">
                <a:ea typeface="Calibri" panose="020F0502020204030204" pitchFamily="34" charset="0"/>
                <a:cs typeface="Times New Roman" panose="02020603050405020304" pitchFamily="18" charset="0"/>
              </a:rPr>
              <a:t>setiap</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satu</a:t>
            </a:r>
            <a:r>
              <a:rPr lang="en-US" dirty="0">
                <a:ea typeface="Calibri" panose="020F0502020204030204" pitchFamily="34" charset="0"/>
                <a:cs typeface="Times New Roman" panose="02020603050405020304" pitchFamily="18" charset="0"/>
              </a:rPr>
              <a:t> kilogram </a:t>
            </a:r>
            <a:r>
              <a:rPr lang="en-US" dirty="0" err="1">
                <a:ea typeface="Calibri" panose="020F0502020204030204" pitchFamily="34" charset="0"/>
                <a:cs typeface="Times New Roman" panose="02020603050405020304" pitchFamily="18" charset="0"/>
              </a:rPr>
              <a:t>adalah</a:t>
            </a:r>
            <a:r>
              <a:rPr lang="en-US" dirty="0">
                <a:ea typeface="Calibri" panose="020F0502020204030204" pitchFamily="34" charset="0"/>
                <a:cs typeface="Times New Roman" panose="02020603050405020304" pitchFamily="18" charset="0"/>
              </a:rPr>
              <a:t>:</a:t>
            </a:r>
            <a:endParaRPr lang="en-ID" sz="1500" dirty="0">
              <a:ea typeface="Calibri" panose="020F0502020204030204" pitchFamily="34" charset="0"/>
              <a:cs typeface="Times New Roman" panose="02020603050405020304" pitchFamily="18" charset="0"/>
            </a:endParaRPr>
          </a:p>
          <a:p>
            <a:pPr marL="0" indent="0" algn="just">
              <a:lnSpc>
                <a:spcPct val="110000"/>
              </a:lnSpc>
              <a:buNone/>
            </a:pP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Rp</a:t>
            </a:r>
            <a:r>
              <a:rPr lang="en-US" dirty="0">
                <a:ea typeface="Calibri" panose="020F0502020204030204" pitchFamily="34" charset="0"/>
                <a:cs typeface="Times New Roman" panose="02020603050405020304" pitchFamily="18" charset="0"/>
              </a:rPr>
              <a:t>. 33.750,00 :  7,5	= </a:t>
            </a:r>
            <a:r>
              <a:rPr lang="en-US" dirty="0" err="1">
                <a:ea typeface="Calibri" panose="020F0502020204030204" pitchFamily="34" charset="0"/>
                <a:cs typeface="Times New Roman" panose="02020603050405020304" pitchFamily="18" charset="0"/>
              </a:rPr>
              <a:t>Rp</a:t>
            </a:r>
            <a:r>
              <a:rPr lang="en-US" dirty="0">
                <a:ea typeface="Calibri" panose="020F0502020204030204" pitchFamily="34" charset="0"/>
                <a:cs typeface="Times New Roman" panose="02020603050405020304" pitchFamily="18" charset="0"/>
              </a:rPr>
              <a:t>. 4.500,00</a:t>
            </a:r>
          </a:p>
          <a:p>
            <a:pPr marL="0" indent="0" algn="just">
              <a:lnSpc>
                <a:spcPct val="110000"/>
              </a:lnSpc>
              <a:buNone/>
            </a:pPr>
            <a:r>
              <a:rPr lang="en-US" dirty="0" err="1">
                <a:ea typeface="Calibri" panose="020F0502020204030204" pitchFamily="34" charset="0"/>
                <a:cs typeface="Times New Roman" panose="02020603050405020304" pitchFamily="18" charset="0"/>
              </a:rPr>
              <a:t>Apabila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perusahaan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ingin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mendapatkan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keuntungan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kotor</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sebesar</a:t>
            </a:r>
            <a:r>
              <a:rPr lang="en-US" dirty="0">
                <a:ea typeface="Calibri" panose="020F0502020204030204" pitchFamily="34" charset="0"/>
                <a:cs typeface="Times New Roman" panose="02020603050405020304" pitchFamily="18" charset="0"/>
              </a:rPr>
              <a:t> 25% </a:t>
            </a:r>
            <a:r>
              <a:rPr lang="en-US" dirty="0" err="1">
                <a:ea typeface="Calibri" panose="020F0502020204030204" pitchFamily="34" charset="0"/>
                <a:cs typeface="Times New Roman" panose="02020603050405020304" pitchFamily="18" charset="0"/>
              </a:rPr>
              <a:t>maka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besarnya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harga</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jual</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permen</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susu</a:t>
            </a:r>
            <a:r>
              <a:rPr lang="en-US" dirty="0">
                <a:ea typeface="Calibri" panose="020F0502020204030204" pitchFamily="34" charset="0"/>
                <a:cs typeface="Times New Roman" panose="02020603050405020304" pitchFamily="18" charset="0"/>
              </a:rPr>
              <a:t> per Kg </a:t>
            </a:r>
            <a:r>
              <a:rPr lang="en-US" dirty="0" err="1">
                <a:ea typeface="Calibri" panose="020F0502020204030204" pitchFamily="34" charset="0"/>
                <a:cs typeface="Times New Roman" panose="02020603050405020304" pitchFamily="18" charset="0"/>
              </a:rPr>
              <a:t>Rp</a:t>
            </a:r>
            <a:r>
              <a:rPr lang="en-US" dirty="0">
                <a:ea typeface="Calibri" panose="020F0502020204030204" pitchFamily="34" charset="0"/>
                <a:cs typeface="Times New Roman" panose="02020603050405020304" pitchFamily="18" charset="0"/>
              </a:rPr>
              <a:t>. 4.500,00 + (</a:t>
            </a:r>
            <a:r>
              <a:rPr lang="en-US" dirty="0" err="1">
                <a:ea typeface="Calibri" panose="020F0502020204030204" pitchFamily="34" charset="0"/>
                <a:cs typeface="Times New Roman" panose="02020603050405020304" pitchFamily="18" charset="0"/>
              </a:rPr>
              <a:t>Rp</a:t>
            </a:r>
            <a:r>
              <a:rPr lang="en-US" dirty="0">
                <a:ea typeface="Calibri" panose="020F0502020204030204" pitchFamily="34" charset="0"/>
                <a:cs typeface="Times New Roman" panose="02020603050405020304" pitchFamily="18" charset="0"/>
              </a:rPr>
              <a:t> 4.500,00 x 25%) = </a:t>
            </a:r>
            <a:r>
              <a:rPr lang="en-US" dirty="0" err="1">
                <a:ea typeface="Calibri" panose="020F0502020204030204" pitchFamily="34" charset="0"/>
                <a:cs typeface="Times New Roman" panose="02020603050405020304" pitchFamily="18" charset="0"/>
              </a:rPr>
              <a:t>Rp</a:t>
            </a:r>
            <a:r>
              <a:rPr lang="en-US" dirty="0">
                <a:ea typeface="Calibri" panose="020F0502020204030204" pitchFamily="34" charset="0"/>
                <a:cs typeface="Times New Roman" panose="02020603050405020304" pitchFamily="18" charset="0"/>
              </a:rPr>
              <a:t> 5.625,00</a:t>
            </a:r>
            <a:endParaRPr lang="en-ID" sz="1500" dirty="0">
              <a:ea typeface="Calibri" panose="020F0502020204030204" pitchFamily="34" charset="0"/>
              <a:cs typeface="Times New Roman" panose="02020603050405020304" pitchFamily="18" charset="0"/>
            </a:endParaRPr>
          </a:p>
          <a:p>
            <a:pPr marL="201216" indent="-201216" algn="just">
              <a:spcBef>
                <a:spcPts val="0"/>
              </a:spcBef>
              <a:buNone/>
            </a:pPr>
            <a:endParaRPr lang="en-ID" dirty="0">
              <a:ea typeface="Calibri" panose="020F0502020204030204" pitchFamily="34" charset="0"/>
              <a:cs typeface="Times New Roman" panose="02020603050405020304" pitchFamily="18" charset="0"/>
            </a:endParaRPr>
          </a:p>
          <a:p>
            <a:pPr marL="0" indent="0">
              <a:buNone/>
            </a:pPr>
            <a:endParaRPr lang="en-ID" dirty="0"/>
          </a:p>
        </p:txBody>
      </p:sp>
      <p:graphicFrame>
        <p:nvGraphicFramePr>
          <p:cNvPr id="6" name="Table 5">
            <a:extLst>
              <a:ext uri="{FF2B5EF4-FFF2-40B4-BE49-F238E27FC236}">
                <a16:creationId xmlns:a16="http://schemas.microsoft.com/office/drawing/2014/main" id="{B0C47792-078E-40D3-BB1D-8949F45AB169}"/>
              </a:ext>
            </a:extLst>
          </p:cNvPr>
          <p:cNvGraphicFramePr>
            <a:graphicFrameLocks noGrp="1"/>
          </p:cNvGraphicFramePr>
          <p:nvPr>
            <p:extLst>
              <p:ext uri="{D42A27DB-BD31-4B8C-83A1-F6EECF244321}">
                <p14:modId xmlns:p14="http://schemas.microsoft.com/office/powerpoint/2010/main" val="3609167747"/>
              </p:ext>
            </p:extLst>
          </p:nvPr>
        </p:nvGraphicFramePr>
        <p:xfrm>
          <a:off x="1331640" y="2132856"/>
          <a:ext cx="5239555" cy="1882332"/>
        </p:xfrm>
        <a:graphic>
          <a:graphicData uri="http://schemas.openxmlformats.org/drawingml/2006/table">
            <a:tbl>
              <a:tblPr firstRow="1" firstCol="1" lastRow="1" lastCol="1" bandRow="1" bandCol="1">
                <a:tableStyleId>{5C22544A-7EE6-4342-B048-85BDC9FD1C3A}</a:tableStyleId>
              </a:tblPr>
              <a:tblGrid>
                <a:gridCol w="1901716">
                  <a:extLst>
                    <a:ext uri="{9D8B030D-6E8A-4147-A177-3AD203B41FA5}">
                      <a16:colId xmlns:a16="http://schemas.microsoft.com/office/drawing/2014/main" val="1716772144"/>
                    </a:ext>
                  </a:extLst>
                </a:gridCol>
                <a:gridCol w="1753076">
                  <a:extLst>
                    <a:ext uri="{9D8B030D-6E8A-4147-A177-3AD203B41FA5}">
                      <a16:colId xmlns:a16="http://schemas.microsoft.com/office/drawing/2014/main" val="3934780022"/>
                    </a:ext>
                  </a:extLst>
                </a:gridCol>
                <a:gridCol w="1584763">
                  <a:extLst>
                    <a:ext uri="{9D8B030D-6E8A-4147-A177-3AD203B41FA5}">
                      <a16:colId xmlns:a16="http://schemas.microsoft.com/office/drawing/2014/main" val="386084667"/>
                    </a:ext>
                  </a:extLst>
                </a:gridCol>
              </a:tblGrid>
              <a:tr h="779193">
                <a:tc>
                  <a:txBody>
                    <a:bodyPr/>
                    <a:lstStyle/>
                    <a:p>
                      <a:pPr algn="just">
                        <a:lnSpc>
                          <a:spcPct val="150000"/>
                        </a:lnSpc>
                        <a:spcAft>
                          <a:spcPts val="0"/>
                        </a:spcAft>
                      </a:pPr>
                      <a:r>
                        <a:rPr lang="en-US" sz="1800" dirty="0">
                          <a:effectLst/>
                        </a:rPr>
                        <a:t>5 liter </a:t>
                      </a:r>
                      <a:r>
                        <a:rPr lang="en-US" sz="1800" dirty="0" err="1">
                          <a:effectLst/>
                        </a:rPr>
                        <a:t>susu</a:t>
                      </a:r>
                      <a:r>
                        <a:rPr lang="en-US" sz="1800" dirty="0">
                          <a:effectLst/>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Aft>
                          <a:spcPts val="0"/>
                        </a:spcAft>
                      </a:pPr>
                      <a:r>
                        <a:rPr lang="en-US" sz="1800" dirty="0">
                          <a:effectLst/>
                        </a:rPr>
                        <a:t>@ Rp. 1.200,00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Aft>
                          <a:spcPts val="0"/>
                        </a:spcAft>
                      </a:pPr>
                      <a:r>
                        <a:rPr lang="en-US" sz="1800">
                          <a:effectLst/>
                        </a:rPr>
                        <a:t>Rp. 6.000,00</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06886096"/>
                  </a:ext>
                </a:extLst>
              </a:tr>
              <a:tr h="367713">
                <a:tc>
                  <a:txBody>
                    <a:bodyPr/>
                    <a:lstStyle/>
                    <a:p>
                      <a:pPr algn="just">
                        <a:lnSpc>
                          <a:spcPct val="150000"/>
                        </a:lnSpc>
                        <a:spcAft>
                          <a:spcPts val="0"/>
                        </a:spcAft>
                      </a:pPr>
                      <a:r>
                        <a:rPr lang="en-US" sz="1800" dirty="0">
                          <a:effectLst/>
                        </a:rPr>
                        <a:t>5 Kg </a:t>
                      </a:r>
                      <a:r>
                        <a:rPr lang="en-US" sz="1800" dirty="0" err="1">
                          <a:effectLst/>
                        </a:rPr>
                        <a:t>gula</a:t>
                      </a:r>
                      <a:r>
                        <a:rPr lang="en-US" sz="1800" dirty="0">
                          <a:effectLst/>
                        </a:rPr>
                        <a:t> </a:t>
                      </a:r>
                      <a:r>
                        <a:rPr lang="en-US" sz="1800" dirty="0" err="1">
                          <a:effectLst/>
                        </a:rPr>
                        <a:t>pasir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Aft>
                          <a:spcPts val="0"/>
                        </a:spcAft>
                      </a:pPr>
                      <a:r>
                        <a:rPr lang="en-US" sz="1800" dirty="0">
                          <a:effectLst/>
                        </a:rPr>
                        <a:t>@ Rp. 5.000,00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Aft>
                          <a:spcPts val="0"/>
                        </a:spcAft>
                      </a:pPr>
                      <a:r>
                        <a:rPr lang="en-US" sz="1800">
                          <a:effectLst/>
                        </a:rPr>
                        <a:t>Rp. 25.000,00</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6020465"/>
                  </a:ext>
                </a:extLst>
              </a:tr>
              <a:tr h="367713">
                <a:tc>
                  <a:txBody>
                    <a:bodyPr/>
                    <a:lstStyle/>
                    <a:p>
                      <a:pPr algn="just">
                        <a:lnSpc>
                          <a:spcPct val="150000"/>
                        </a:lnSpc>
                        <a:spcAft>
                          <a:spcPts val="0"/>
                        </a:spcAft>
                      </a:pPr>
                      <a:r>
                        <a:rPr lang="en-US" sz="1800" dirty="0" err="1">
                          <a:effectLst/>
                        </a:rPr>
                        <a:t>Bahan</a:t>
                      </a:r>
                      <a:r>
                        <a:rPr lang="en-US" sz="1800" dirty="0">
                          <a:effectLst/>
                        </a:rPr>
                        <a:t> Bakar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Aft>
                          <a:spcPts val="0"/>
                        </a:spcAft>
                      </a:pPr>
                      <a:r>
                        <a:rPr lang="en-US" sz="1800" dirty="0">
                          <a:effectLst/>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Aft>
                          <a:spcPts val="0"/>
                        </a:spcAft>
                      </a:pPr>
                      <a:r>
                        <a:rPr lang="en-US" sz="1800" dirty="0" err="1">
                          <a:effectLst/>
                        </a:rPr>
                        <a:t>Rp</a:t>
                      </a:r>
                      <a:r>
                        <a:rPr lang="en-US" sz="1800" dirty="0">
                          <a:effectLst/>
                        </a:rPr>
                        <a:t>. 2.750,00</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04994605"/>
                  </a:ext>
                </a:extLst>
              </a:tr>
              <a:tr h="367713">
                <a:tc>
                  <a:txBody>
                    <a:bodyPr/>
                    <a:lstStyle/>
                    <a:p>
                      <a:pPr algn="just">
                        <a:lnSpc>
                          <a:spcPct val="150000"/>
                        </a:lnSpc>
                        <a:spcAft>
                          <a:spcPts val="0"/>
                        </a:spcAft>
                      </a:pPr>
                      <a:r>
                        <a:rPr lang="en-US" sz="1800">
                          <a:effectLst/>
                        </a:rPr>
                        <a:t>Jumlah</a:t>
                      </a:r>
                      <a:endParaRPr lang="en-ID"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Aft>
                          <a:spcPts val="0"/>
                        </a:spcAft>
                      </a:pPr>
                      <a:r>
                        <a:rPr lang="en-US" sz="1800" dirty="0">
                          <a:effectLst/>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r">
                        <a:lnSpc>
                          <a:spcPct val="150000"/>
                        </a:lnSpc>
                        <a:spcAft>
                          <a:spcPts val="0"/>
                        </a:spcAft>
                      </a:pPr>
                      <a:r>
                        <a:rPr lang="en-US" sz="1800" dirty="0" err="1">
                          <a:effectLst/>
                        </a:rPr>
                        <a:t>Rp</a:t>
                      </a:r>
                      <a:r>
                        <a:rPr lang="en-US" sz="1800" dirty="0">
                          <a:effectLst/>
                        </a:rPr>
                        <a:t>. 33.750,00</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5680079"/>
                  </a:ext>
                </a:extLst>
              </a:tr>
            </a:tbl>
          </a:graphicData>
        </a:graphic>
      </p:graphicFrame>
    </p:spTree>
    <p:extLst>
      <p:ext uri="{BB962C8B-B14F-4D97-AF65-F5344CB8AC3E}">
        <p14:creationId xmlns:p14="http://schemas.microsoft.com/office/powerpoint/2010/main" val="2502523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B4C564-B444-476B-B98C-900983066B10}"/>
                  </a:ext>
                </a:extLst>
              </p:cNvPr>
              <p:cNvSpPr>
                <a:spLocks noGrp="1"/>
              </p:cNvSpPr>
              <p:nvPr>
                <p:ph idx="1"/>
              </p:nvPr>
            </p:nvSpPr>
            <p:spPr>
              <a:xfrm>
                <a:off x="457200" y="1245870"/>
                <a:ext cx="8229600" cy="4206007"/>
              </a:xfrm>
            </p:spPr>
            <p:txBody>
              <a:bodyPr>
                <a:normAutofit fontScale="77500" lnSpcReduction="20000"/>
              </a:bodyPr>
              <a:lstStyle/>
              <a:p>
                <a:pPr marL="0" indent="0">
                  <a:buNone/>
                </a:pPr>
                <a:r>
                  <a:rPr lang="en-US" dirty="0"/>
                  <a:t>8</a:t>
                </a:r>
                <a:r>
                  <a:rPr lang="en-ID" dirty="0"/>
                  <a:t>. </a:t>
                </a:r>
                <a:r>
                  <a:rPr lang="en-ID" dirty="0" err="1"/>
                  <a:t>Alat</a:t>
                </a:r>
                <a:r>
                  <a:rPr lang="en-ID" dirty="0"/>
                  <a:t> </a:t>
                </a:r>
                <a:r>
                  <a:rPr lang="en-ID" dirty="0" err="1"/>
                  <a:t>analisis</a:t>
                </a:r>
                <a:r>
                  <a:rPr lang="en-ID" dirty="0"/>
                  <a:t> </a:t>
                </a:r>
                <a:r>
                  <a:rPr lang="en-ID" dirty="0" err="1"/>
                  <a:t>dalam</a:t>
                </a:r>
                <a:r>
                  <a:rPr lang="en-ID" dirty="0"/>
                  <a:t> </a:t>
                </a:r>
                <a:r>
                  <a:rPr lang="en-ID" dirty="0" err="1"/>
                  <a:t>aspek</a:t>
                </a:r>
                <a:r>
                  <a:rPr lang="en-ID" dirty="0"/>
                  <a:t> </a:t>
                </a:r>
                <a:r>
                  <a:rPr lang="en-ID" dirty="0" err="1"/>
                  <a:t>keuangan</a:t>
                </a:r>
                <a:endParaRPr lang="en-ID" dirty="0"/>
              </a:p>
              <a:p>
                <a:pPr marL="0" indent="0" algn="just">
                  <a:buNone/>
                </a:pPr>
                <a:r>
                  <a:rPr lang="en-ID" dirty="0"/>
                  <a:t>	</a:t>
                </a:r>
                <a:r>
                  <a:rPr lang="en-ID" dirty="0" err="1"/>
                  <a:t>Dalam</a:t>
                </a:r>
                <a:r>
                  <a:rPr lang="en-ID" dirty="0"/>
                  <a:t> </a:t>
                </a:r>
                <a:r>
                  <a:rPr lang="en-ID" dirty="0" err="1"/>
                  <a:t>rangka</a:t>
                </a:r>
                <a:r>
                  <a:rPr lang="en-ID" dirty="0"/>
                  <a:t> </a:t>
                </a:r>
                <a:r>
                  <a:rPr lang="en-ID" dirty="0" err="1"/>
                  <a:t>mengukur</a:t>
                </a:r>
                <a:r>
                  <a:rPr lang="en-ID" dirty="0"/>
                  <a:t> </a:t>
                </a:r>
                <a:r>
                  <a:rPr lang="en-ID" dirty="0" err="1"/>
                  <a:t>kelayakan</a:t>
                </a:r>
                <a:r>
                  <a:rPr lang="en-ID" dirty="0"/>
                  <a:t> </a:t>
                </a:r>
                <a:r>
                  <a:rPr lang="en-ID" dirty="0" err="1"/>
                  <a:t>suatu</a:t>
                </a:r>
                <a:r>
                  <a:rPr lang="en-ID" dirty="0"/>
                  <a:t> </a:t>
                </a:r>
                <a:r>
                  <a:rPr lang="en-ID" dirty="0" err="1"/>
                  <a:t>usaha</a:t>
                </a:r>
                <a:r>
                  <a:rPr lang="en-ID" dirty="0"/>
                  <a:t> </a:t>
                </a:r>
                <a:r>
                  <a:rPr lang="en-ID" dirty="0" err="1"/>
                  <a:t>dari</a:t>
                </a:r>
                <a:r>
                  <a:rPr lang="en-ID" dirty="0"/>
                  <a:t> </a:t>
                </a:r>
                <a:r>
                  <a:rPr lang="en-ID" dirty="0" err="1"/>
                  <a:t>sisi</a:t>
                </a:r>
                <a:r>
                  <a:rPr lang="en-ID" dirty="0"/>
                  <a:t> </a:t>
                </a:r>
                <a:r>
                  <a:rPr lang="en-ID" dirty="0" err="1"/>
                  <a:t>keuangan</a:t>
                </a:r>
                <a:r>
                  <a:rPr lang="en-ID" dirty="0"/>
                  <a:t>, </a:t>
                </a:r>
                <a:r>
                  <a:rPr lang="en-ID" dirty="0" err="1"/>
                  <a:t>maka</a:t>
                </a:r>
                <a:r>
                  <a:rPr lang="en-ID" dirty="0"/>
                  <a:t> </a:t>
                </a:r>
                <a:r>
                  <a:rPr lang="en-ID" dirty="0" err="1"/>
                  <a:t>diperlukan</a:t>
                </a:r>
                <a:r>
                  <a:rPr lang="en-ID" dirty="0"/>
                  <a:t> </a:t>
                </a:r>
                <a:r>
                  <a:rPr lang="en-ID" dirty="0" err="1"/>
                  <a:t>pengukuran</a:t>
                </a:r>
                <a:r>
                  <a:rPr lang="en-ID" dirty="0"/>
                  <a:t> </a:t>
                </a:r>
                <a:r>
                  <a:rPr lang="en-ID" dirty="0" err="1"/>
                  <a:t>kelayakan</a:t>
                </a:r>
                <a:r>
                  <a:rPr lang="en-ID" dirty="0"/>
                  <a:t> </a:t>
                </a:r>
                <a:r>
                  <a:rPr lang="en-ID" dirty="0" err="1"/>
                  <a:t>usaha</a:t>
                </a:r>
                <a:r>
                  <a:rPr lang="en-ID" dirty="0"/>
                  <a:t> </a:t>
                </a:r>
                <a:r>
                  <a:rPr lang="en-ID" dirty="0" err="1"/>
                  <a:t>dimana</a:t>
                </a:r>
                <a:r>
                  <a:rPr lang="en-ID" dirty="0"/>
                  <a:t> </a:t>
                </a:r>
                <a:r>
                  <a:rPr lang="en-ID" dirty="0" err="1"/>
                  <a:t>intinya</a:t>
                </a:r>
                <a:r>
                  <a:rPr lang="en-ID" dirty="0"/>
                  <a:t> </a:t>
                </a:r>
                <a:r>
                  <a:rPr lang="en-ID" dirty="0" err="1"/>
                  <a:t>adalah</a:t>
                </a:r>
                <a:r>
                  <a:rPr lang="en-ID" dirty="0"/>
                  <a:t> </a:t>
                </a:r>
                <a:r>
                  <a:rPr lang="en-ID" dirty="0" err="1"/>
                  <a:t>kondisi</a:t>
                </a:r>
                <a:r>
                  <a:rPr lang="en-ID" dirty="0"/>
                  <a:t> </a:t>
                </a:r>
                <a:r>
                  <a:rPr lang="en-ID" dirty="0" err="1"/>
                  <a:t>dimana</a:t>
                </a:r>
                <a:r>
                  <a:rPr lang="en-ID" dirty="0"/>
                  <a:t> </a:t>
                </a:r>
                <a:r>
                  <a:rPr lang="en-ID" dirty="0" err="1"/>
                  <a:t>hasil</a:t>
                </a:r>
                <a:r>
                  <a:rPr lang="en-ID" dirty="0"/>
                  <a:t> yang </a:t>
                </a:r>
                <a:r>
                  <a:rPr lang="en-ID" dirty="0" err="1"/>
                  <a:t>diperoleh</a:t>
                </a:r>
                <a:r>
                  <a:rPr lang="en-ID" dirty="0"/>
                  <a:t> </a:t>
                </a:r>
                <a:r>
                  <a:rPr lang="en-ID" dirty="0" err="1"/>
                  <a:t>lebih</a:t>
                </a:r>
                <a:r>
                  <a:rPr lang="en-ID" dirty="0"/>
                  <a:t> </a:t>
                </a:r>
                <a:r>
                  <a:rPr lang="en-ID" dirty="0" err="1"/>
                  <a:t>besar</a:t>
                </a:r>
                <a:r>
                  <a:rPr lang="en-ID" dirty="0"/>
                  <a:t> </a:t>
                </a:r>
                <a:r>
                  <a:rPr lang="en-ID" dirty="0" err="1"/>
                  <a:t>dari</a:t>
                </a:r>
                <a:r>
                  <a:rPr lang="en-ID" dirty="0"/>
                  <a:t> </a:t>
                </a:r>
                <a:r>
                  <a:rPr lang="en-ID" dirty="0" err="1"/>
                  <a:t>sana</a:t>
                </a:r>
                <a:r>
                  <a:rPr lang="en-ID" dirty="0"/>
                  <a:t> yang </a:t>
                </a:r>
                <a:r>
                  <a:rPr lang="en-ID" dirty="0" err="1"/>
                  <a:t>diinvestasikan</a:t>
                </a:r>
                <a:r>
                  <a:rPr lang="en-ID" dirty="0"/>
                  <a:t> (</a:t>
                </a:r>
                <a:r>
                  <a:rPr lang="en-ID" dirty="0" err="1"/>
                  <a:t>pendapatan</a:t>
                </a:r>
                <a:r>
                  <a:rPr lang="en-ID" dirty="0"/>
                  <a:t> &gt; total </a:t>
                </a:r>
                <a:r>
                  <a:rPr lang="en-ID" dirty="0" err="1"/>
                  <a:t>biaya</a:t>
                </a:r>
                <a:r>
                  <a:rPr lang="en-ID" dirty="0"/>
                  <a:t>). Ada </a:t>
                </a:r>
                <a:r>
                  <a:rPr lang="en-ID" dirty="0" err="1"/>
                  <a:t>beberapa</a:t>
                </a:r>
                <a:r>
                  <a:rPr lang="en-ID" dirty="0"/>
                  <a:t> </a:t>
                </a:r>
                <a:r>
                  <a:rPr lang="en-ID" dirty="0" err="1"/>
                  <a:t>cara</a:t>
                </a:r>
                <a:r>
                  <a:rPr lang="en-ID" dirty="0"/>
                  <a:t> </a:t>
                </a:r>
                <a:r>
                  <a:rPr lang="en-ID" dirty="0" err="1"/>
                  <a:t>untuk</a:t>
                </a:r>
                <a:r>
                  <a:rPr lang="en-ID" dirty="0"/>
                  <a:t> </a:t>
                </a:r>
                <a:r>
                  <a:rPr lang="en-ID" dirty="0" err="1"/>
                  <a:t>mengukur</a:t>
                </a:r>
                <a:r>
                  <a:rPr lang="en-ID" dirty="0"/>
                  <a:t> </a:t>
                </a:r>
                <a:r>
                  <a:rPr lang="en-ID" dirty="0" err="1"/>
                  <a:t>kelayakan</a:t>
                </a:r>
                <a:r>
                  <a:rPr lang="en-ID" dirty="0"/>
                  <a:t> </a:t>
                </a:r>
                <a:r>
                  <a:rPr lang="en-ID" dirty="0" err="1"/>
                  <a:t>usaha</a:t>
                </a:r>
                <a:r>
                  <a:rPr lang="en-ID" dirty="0"/>
                  <a:t> </a:t>
                </a:r>
                <a:r>
                  <a:rPr lang="en-ID" dirty="0" err="1"/>
                  <a:t>dari</a:t>
                </a:r>
                <a:r>
                  <a:rPr lang="en-ID" dirty="0"/>
                  <a:t> </a:t>
                </a:r>
                <a:r>
                  <a:rPr lang="en-ID" dirty="0" err="1"/>
                  <a:t>sisi</a:t>
                </a:r>
                <a:r>
                  <a:rPr lang="en-ID" dirty="0"/>
                  <a:t> </a:t>
                </a:r>
                <a:r>
                  <a:rPr lang="en-ID" dirty="0" err="1"/>
                  <a:t>keungan</a:t>
                </a:r>
                <a:r>
                  <a:rPr lang="en-ID" dirty="0"/>
                  <a:t>, </a:t>
                </a:r>
                <a:r>
                  <a:rPr lang="en-ID" dirty="0" err="1"/>
                  <a:t>yaitu</a:t>
                </a:r>
                <a:r>
                  <a:rPr lang="en-ID" dirty="0"/>
                  <a:t> :</a:t>
                </a:r>
              </a:p>
              <a:p>
                <a:pPr marL="385763" indent="-385763" algn="just">
                  <a:buAutoNum type="alphaLcParenR"/>
                </a:pPr>
                <a:r>
                  <a:rPr lang="en-ID" dirty="0"/>
                  <a:t>Return on Investment (ROI)</a:t>
                </a:r>
              </a:p>
              <a:p>
                <a:pPr marL="0" indent="0" algn="just">
                  <a:buNone/>
                </a:pPr>
                <a:r>
                  <a:rPr lang="en-ID" dirty="0" err="1"/>
                  <a:t>Merupakan</a:t>
                </a:r>
                <a:r>
                  <a:rPr lang="en-ID" dirty="0"/>
                  <a:t> </a:t>
                </a:r>
                <a:r>
                  <a:rPr lang="en-ID" dirty="0" err="1"/>
                  <a:t>ukuran</a:t>
                </a:r>
                <a:r>
                  <a:rPr lang="en-ID" dirty="0"/>
                  <a:t> </a:t>
                </a:r>
                <a:r>
                  <a:rPr lang="en-ID" dirty="0" err="1"/>
                  <a:t>atau</a:t>
                </a:r>
                <a:r>
                  <a:rPr lang="en-ID" dirty="0"/>
                  <a:t> </a:t>
                </a:r>
                <a:r>
                  <a:rPr lang="en-ID" dirty="0" err="1"/>
                  <a:t>besaran</a:t>
                </a:r>
                <a:r>
                  <a:rPr lang="en-ID" dirty="0"/>
                  <a:t> yang </a:t>
                </a:r>
                <a:r>
                  <a:rPr lang="en-ID" dirty="0" err="1"/>
                  <a:t>digunakan</a:t>
                </a:r>
                <a:r>
                  <a:rPr lang="en-ID" dirty="0"/>
                  <a:t> </a:t>
                </a:r>
                <a:r>
                  <a:rPr lang="en-ID" dirty="0" err="1"/>
                  <a:t>untuk</a:t>
                </a:r>
                <a:r>
                  <a:rPr lang="en-ID" dirty="0"/>
                  <a:t> </a:t>
                </a:r>
                <a:r>
                  <a:rPr lang="en-ID" dirty="0" err="1"/>
                  <a:t>mengevaluasi</a:t>
                </a:r>
                <a:r>
                  <a:rPr lang="en-ID" dirty="0"/>
                  <a:t> </a:t>
                </a:r>
                <a:r>
                  <a:rPr lang="en-ID" dirty="0" err="1"/>
                  <a:t>efisiensi</a:t>
                </a:r>
                <a:r>
                  <a:rPr lang="en-ID" dirty="0"/>
                  <a:t> </a:t>
                </a:r>
                <a:r>
                  <a:rPr lang="en-ID" dirty="0" err="1"/>
                  <a:t>sebuah</a:t>
                </a:r>
                <a:r>
                  <a:rPr lang="en-ID" dirty="0"/>
                  <a:t> </a:t>
                </a:r>
                <a:r>
                  <a:rPr lang="en-ID" dirty="0" err="1"/>
                  <a:t>usaha</a:t>
                </a:r>
                <a:r>
                  <a:rPr lang="en-ID" dirty="0"/>
                  <a:t> </a:t>
                </a:r>
                <a:r>
                  <a:rPr lang="en-ID" dirty="0" err="1"/>
                  <a:t>dibandingkan</a:t>
                </a:r>
                <a:r>
                  <a:rPr lang="en-ID" dirty="0"/>
                  <a:t> </a:t>
                </a:r>
                <a:r>
                  <a:rPr lang="en-ID" dirty="0" err="1"/>
                  <a:t>dengan</a:t>
                </a:r>
                <a:r>
                  <a:rPr lang="en-ID" dirty="0"/>
                  <a:t> </a:t>
                </a:r>
                <a:r>
                  <a:rPr lang="en-ID" dirty="0" err="1"/>
                  <a:t>baiya</a:t>
                </a:r>
                <a:r>
                  <a:rPr lang="en-ID" dirty="0"/>
                  <a:t> dan modal </a:t>
                </a:r>
                <a:r>
                  <a:rPr lang="en-ID" dirty="0" err="1"/>
                  <a:t>awal</a:t>
                </a:r>
                <a:r>
                  <a:rPr lang="en-ID" dirty="0"/>
                  <a:t> yang </a:t>
                </a:r>
                <a:r>
                  <a:rPr lang="en-ID" dirty="0" err="1"/>
                  <a:t>dikeluarkan</a:t>
                </a:r>
                <a:r>
                  <a:rPr lang="en-ID" dirty="0"/>
                  <a:t>. Cara </a:t>
                </a:r>
                <a:r>
                  <a:rPr lang="en-ID" dirty="0" err="1"/>
                  <a:t>ini</a:t>
                </a:r>
                <a:r>
                  <a:rPr lang="en-ID" dirty="0"/>
                  <a:t> </a:t>
                </a:r>
                <a:r>
                  <a:rPr lang="en-ID" dirty="0" err="1"/>
                  <a:t>merupakan</a:t>
                </a:r>
                <a:r>
                  <a:rPr lang="en-ID" dirty="0"/>
                  <a:t> </a:t>
                </a:r>
                <a:r>
                  <a:rPr lang="en-ID" dirty="0" err="1"/>
                  <a:t>perhitungan</a:t>
                </a:r>
                <a:r>
                  <a:rPr lang="en-ID" dirty="0"/>
                  <a:t> yang </a:t>
                </a:r>
                <a:r>
                  <a:rPr lang="en-ID" dirty="0" err="1"/>
                  <a:t>sangat</a:t>
                </a:r>
                <a:r>
                  <a:rPr lang="en-ID" dirty="0"/>
                  <a:t> </a:t>
                </a:r>
                <a:r>
                  <a:rPr lang="en-ID" dirty="0" err="1"/>
                  <a:t>sederhana</a:t>
                </a:r>
                <a:r>
                  <a:rPr lang="en-ID" dirty="0"/>
                  <a:t> dan </a:t>
                </a:r>
                <a:r>
                  <a:rPr lang="en-ID" dirty="0" err="1"/>
                  <a:t>cukup</a:t>
                </a:r>
                <a:r>
                  <a:rPr lang="en-ID" dirty="0"/>
                  <a:t> </a:t>
                </a:r>
                <a:r>
                  <a:rPr lang="en-ID" dirty="0" err="1"/>
                  <a:t>mudah</a:t>
                </a:r>
                <a:r>
                  <a:rPr lang="en-ID" dirty="0"/>
                  <a:t> </a:t>
                </a:r>
                <a:r>
                  <a:rPr lang="en-ID" dirty="0" err="1"/>
                  <a:t>untuk</a:t>
                </a:r>
                <a:r>
                  <a:rPr lang="en-ID" dirty="0"/>
                  <a:t> </a:t>
                </a:r>
                <a:r>
                  <a:rPr lang="en-ID" dirty="0" err="1"/>
                  <a:t>dilakukan</a:t>
                </a:r>
                <a:r>
                  <a:rPr lang="en-ID" dirty="0"/>
                  <a:t>. </a:t>
                </a:r>
                <a:r>
                  <a:rPr lang="en-ID" dirty="0" err="1"/>
                  <a:t>Rumus</a:t>
                </a:r>
                <a:r>
                  <a:rPr lang="en-ID" dirty="0"/>
                  <a:t> </a:t>
                </a:r>
                <a:r>
                  <a:rPr lang="en-ID" dirty="0" err="1"/>
                  <a:t>perhitungannya</a:t>
                </a:r>
                <a:r>
                  <a:rPr lang="en-ID" dirty="0"/>
                  <a:t> </a:t>
                </a:r>
                <a:r>
                  <a:rPr lang="en-ID" dirty="0" err="1"/>
                  <a:t>adalah</a:t>
                </a:r>
                <a:r>
                  <a:rPr lang="en-ID" dirty="0"/>
                  <a:t> :</a:t>
                </a:r>
              </a:p>
              <a:p>
                <a:pPr marL="0" indent="0" algn="just">
                  <a:buNone/>
                </a:pPr>
                <a:r>
                  <a:rPr lang="en-ID" dirty="0"/>
                  <a:t>ROI = </a:t>
                </a:r>
                <a14:m>
                  <m:oMath xmlns:m="http://schemas.openxmlformats.org/officeDocument/2006/math">
                    <m:f>
                      <m:fPr>
                        <m:ctrlPr>
                          <a:rPr lang="en-ID" i="1" smtClean="0">
                            <a:latin typeface="Cambria Math" panose="02040503050406030204" pitchFamily="18" charset="0"/>
                          </a:rPr>
                        </m:ctrlPr>
                      </m:fPr>
                      <m:num>
                        <m:r>
                          <a:rPr lang="en-US" b="0" i="1" smtClean="0">
                            <a:latin typeface="Cambria Math" panose="02040503050406030204" pitchFamily="18" charset="0"/>
                          </a:rPr>
                          <m:t>𝑃𝑒𝑛𝑑𝑎𝑝𝑎𝑡𝑎𝑛</m:t>
                        </m:r>
                        <m:r>
                          <a:rPr lang="en-US" b="0" i="1" smtClean="0">
                            <a:latin typeface="Cambria Math" panose="02040503050406030204" pitchFamily="18" charset="0"/>
                          </a:rPr>
                          <m:t> </m:t>
                        </m:r>
                        <m:r>
                          <a:rPr lang="en-US" b="0" i="1" smtClean="0">
                            <a:latin typeface="Cambria Math" panose="02040503050406030204" pitchFamily="18" charset="0"/>
                          </a:rPr>
                          <m:t>𝑦𝑎𝑛𝑔</m:t>
                        </m:r>
                        <m:r>
                          <a:rPr lang="en-US" b="0" i="1" smtClean="0">
                            <a:latin typeface="Cambria Math" panose="02040503050406030204" pitchFamily="18" charset="0"/>
                          </a:rPr>
                          <m:t> </m:t>
                        </m:r>
                        <m:r>
                          <a:rPr lang="en-US" b="0" i="1" smtClean="0">
                            <a:latin typeface="Cambria Math" panose="02040503050406030204" pitchFamily="18" charset="0"/>
                          </a:rPr>
                          <m:t>𝑑𝑖h𝑎𝑠𝑖𝑙𝑘𝑎𝑛</m:t>
                        </m:r>
                      </m:num>
                      <m:den>
                        <m:r>
                          <a:rPr lang="en-US" b="0" i="1" smtClean="0">
                            <a:latin typeface="Cambria Math" panose="02040503050406030204" pitchFamily="18" charset="0"/>
                          </a:rPr>
                          <m:t>𝑀𝑜𝑑𝑎𝑙</m:t>
                        </m:r>
                        <m:r>
                          <a:rPr lang="en-US" b="0" i="1" smtClean="0">
                            <a:latin typeface="Cambria Math" panose="02040503050406030204" pitchFamily="18" charset="0"/>
                          </a:rPr>
                          <m:t> </m:t>
                        </m:r>
                        <m:r>
                          <a:rPr lang="en-US" b="0" i="1" smtClean="0">
                            <a:latin typeface="Cambria Math" panose="02040503050406030204" pitchFamily="18" charset="0"/>
                          </a:rPr>
                          <m:t>𝑦𝑎𝑛𝑔</m:t>
                        </m:r>
                        <m:r>
                          <a:rPr lang="en-US" b="0" i="1" smtClean="0">
                            <a:latin typeface="Cambria Math" panose="02040503050406030204" pitchFamily="18" charset="0"/>
                          </a:rPr>
                          <m:t> </m:t>
                        </m:r>
                        <m:r>
                          <a:rPr lang="en-US" b="0" i="1" smtClean="0">
                            <a:latin typeface="Cambria Math" panose="02040503050406030204" pitchFamily="18" charset="0"/>
                          </a:rPr>
                          <m:t>𝑑𝑖𝑡𝑎𝑛𝑎𝑚</m:t>
                        </m:r>
                      </m:den>
                    </m:f>
                  </m:oMath>
                </a14:m>
                <a:r>
                  <a:rPr lang="en-ID" dirty="0"/>
                  <a:t> x 100%</a:t>
                </a:r>
              </a:p>
              <a:p>
                <a:pPr marL="0" indent="0" algn="just">
                  <a:buNone/>
                </a:pPr>
                <a:r>
                  <a:rPr lang="en-ID" dirty="0" err="1"/>
                  <a:t>Pendatan</a:t>
                </a:r>
                <a:r>
                  <a:rPr lang="en-ID" dirty="0"/>
                  <a:t> yang </a:t>
                </a:r>
                <a:r>
                  <a:rPr lang="en-ID" dirty="0" err="1"/>
                  <a:t>dihasilkan</a:t>
                </a:r>
                <a:r>
                  <a:rPr lang="en-ID" dirty="0"/>
                  <a:t> </a:t>
                </a:r>
                <a:r>
                  <a:rPr lang="en-ID" dirty="0" err="1"/>
                  <a:t>dapat</a:t>
                </a:r>
                <a:r>
                  <a:rPr lang="en-ID" dirty="0"/>
                  <a:t> </a:t>
                </a:r>
                <a:r>
                  <a:rPr lang="en-ID" dirty="0" err="1"/>
                  <a:t>berupa</a:t>
                </a:r>
                <a:r>
                  <a:rPr lang="en-ID" dirty="0"/>
                  <a:t> </a:t>
                </a:r>
                <a:r>
                  <a:rPr lang="en-ID" dirty="0" err="1"/>
                  <a:t>arus</a:t>
                </a:r>
                <a:r>
                  <a:rPr lang="en-ID" dirty="0"/>
                  <a:t> kas yang </a:t>
                </a:r>
                <a:r>
                  <a:rPr lang="en-ID" dirty="0" err="1"/>
                  <a:t>diterima</a:t>
                </a:r>
                <a:r>
                  <a:rPr lang="en-ID" dirty="0"/>
                  <a:t> </a:t>
                </a:r>
                <a:r>
                  <a:rPr lang="en-ID" dirty="0" err="1"/>
                  <a:t>setiap</a:t>
                </a:r>
                <a:r>
                  <a:rPr lang="en-ID" dirty="0"/>
                  <a:t> </a:t>
                </a:r>
                <a:r>
                  <a:rPr lang="en-ID" dirty="0" err="1"/>
                  <a:t>periode</a:t>
                </a:r>
                <a:r>
                  <a:rPr lang="en-ID" dirty="0"/>
                  <a:t> </a:t>
                </a:r>
                <a:r>
                  <a:rPr lang="en-ID" dirty="0" err="1"/>
                  <a:t>atau</a:t>
                </a:r>
                <a:r>
                  <a:rPr lang="en-ID" dirty="0"/>
                  <a:t> </a:t>
                </a:r>
                <a:r>
                  <a:rPr lang="en-ID" dirty="0" err="1"/>
                  <a:t>pendapatan</a:t>
                </a:r>
                <a:r>
                  <a:rPr lang="en-ID" dirty="0"/>
                  <a:t> </a:t>
                </a:r>
                <a:r>
                  <a:rPr lang="en-ID" dirty="0" err="1"/>
                  <a:t>dalam</a:t>
                </a:r>
                <a:r>
                  <a:rPr lang="en-ID" dirty="0"/>
                  <a:t> </a:t>
                </a:r>
                <a:r>
                  <a:rPr lang="en-ID" dirty="0" err="1"/>
                  <a:t>jumlah</a:t>
                </a:r>
                <a:r>
                  <a:rPr lang="en-ID" dirty="0"/>
                  <a:t> </a:t>
                </a:r>
                <a:r>
                  <a:rPr lang="en-ID" dirty="0" err="1"/>
                  <a:t>besar</a:t>
                </a:r>
                <a:r>
                  <a:rPr lang="en-ID" dirty="0"/>
                  <a:t>. ROI </a:t>
                </a:r>
                <a:r>
                  <a:rPr lang="en-ID" dirty="0" err="1"/>
                  <a:t>tidak</a:t>
                </a:r>
                <a:r>
                  <a:rPr lang="en-ID" dirty="0"/>
                  <a:t> </a:t>
                </a:r>
                <a:r>
                  <a:rPr lang="en-ID" dirty="0" err="1"/>
                  <a:t>memberikan</a:t>
                </a:r>
                <a:r>
                  <a:rPr lang="en-ID" dirty="0"/>
                  <a:t> </a:t>
                </a:r>
                <a:r>
                  <a:rPr lang="en-ID" dirty="0" err="1"/>
                  <a:t>indikasi</a:t>
                </a:r>
                <a:r>
                  <a:rPr lang="en-ID" dirty="0"/>
                  <a:t> </a:t>
                </a:r>
                <a:r>
                  <a:rPr lang="en-ID" dirty="0" err="1"/>
                  <a:t>berapa</a:t>
                </a:r>
                <a:r>
                  <a:rPr lang="en-ID" dirty="0"/>
                  <a:t> lama </a:t>
                </a:r>
                <a:r>
                  <a:rPr lang="en-ID" dirty="0" err="1"/>
                  <a:t>suatu</a:t>
                </a:r>
                <a:r>
                  <a:rPr lang="en-ID" dirty="0"/>
                  <a:t> </a:t>
                </a:r>
                <a:r>
                  <a:rPr lang="en-ID" dirty="0" err="1"/>
                  <a:t>investasi</a:t>
                </a:r>
                <a:r>
                  <a:rPr lang="en-ID" dirty="0"/>
                  <a:t>, </a:t>
                </a:r>
                <a:r>
                  <a:rPr lang="en-ID" dirty="0" err="1"/>
                  <a:t>namun</a:t>
                </a:r>
                <a:r>
                  <a:rPr lang="en-ID" dirty="0"/>
                  <a:t> </a:t>
                </a:r>
                <a:r>
                  <a:rPr lang="en-ID" dirty="0" err="1"/>
                  <a:t>demikian</a:t>
                </a:r>
                <a:r>
                  <a:rPr lang="en-ID" dirty="0"/>
                  <a:t> </a:t>
                </a:r>
                <a:r>
                  <a:rPr lang="en-ID" dirty="0" err="1"/>
                  <a:t>terkadang</a:t>
                </a:r>
                <a:r>
                  <a:rPr lang="en-ID" dirty="0"/>
                  <a:t> ROI </a:t>
                </a:r>
                <a:r>
                  <a:rPr lang="en-ID" dirty="0" err="1"/>
                  <a:t>dinyatakan</a:t>
                </a:r>
                <a:r>
                  <a:rPr lang="en-ID" dirty="0"/>
                  <a:t> </a:t>
                </a:r>
                <a:r>
                  <a:rPr lang="en-ID" dirty="0" err="1"/>
                  <a:t>dalam</a:t>
                </a:r>
                <a:r>
                  <a:rPr lang="en-ID" dirty="0"/>
                  <a:t> </a:t>
                </a:r>
                <a:r>
                  <a:rPr lang="en-ID" dirty="0" err="1"/>
                  <a:t>satuan</a:t>
                </a:r>
                <a:r>
                  <a:rPr lang="en-ID" dirty="0"/>
                  <a:t> </a:t>
                </a:r>
                <a:r>
                  <a:rPr lang="en-ID" dirty="0" err="1"/>
                  <a:t>tahunan</a:t>
                </a:r>
                <a:r>
                  <a:rPr lang="en-ID" dirty="0"/>
                  <a:t> </a:t>
                </a:r>
                <a:r>
                  <a:rPr lang="en-ID" dirty="0" err="1"/>
                  <a:t>atau</a:t>
                </a:r>
                <a:r>
                  <a:rPr lang="en-ID" dirty="0"/>
                  <a:t> </a:t>
                </a:r>
                <a:r>
                  <a:rPr lang="en-ID" dirty="0" err="1"/>
                  <a:t>disetahunkan.Kriteria</a:t>
                </a:r>
                <a:r>
                  <a:rPr lang="en-ID" dirty="0"/>
                  <a:t> </a:t>
                </a:r>
                <a:r>
                  <a:rPr lang="en-ID" dirty="0" err="1"/>
                  <a:t>investasi</a:t>
                </a:r>
                <a:r>
                  <a:rPr lang="en-ID" dirty="0"/>
                  <a:t> </a:t>
                </a:r>
                <a:r>
                  <a:rPr lang="en-ID" dirty="0" err="1"/>
                  <a:t>adalah</a:t>
                </a:r>
                <a:r>
                  <a:rPr lang="en-ID" dirty="0"/>
                  <a:t> </a:t>
                </a:r>
                <a:r>
                  <a:rPr lang="en-ID" dirty="0" err="1"/>
                  <a:t>semakin</a:t>
                </a:r>
                <a:r>
                  <a:rPr lang="en-ID" dirty="0"/>
                  <a:t> </a:t>
                </a:r>
                <a:r>
                  <a:rPr lang="en-ID" dirty="0" err="1"/>
                  <a:t>tinffi</a:t>
                </a:r>
                <a:r>
                  <a:rPr lang="en-ID" dirty="0"/>
                  <a:t> </a:t>
                </a:r>
                <a:r>
                  <a:rPr lang="en-ID" dirty="0" err="1"/>
                  <a:t>prosentasi</a:t>
                </a:r>
                <a:r>
                  <a:rPr lang="en-ID" dirty="0"/>
                  <a:t> ROI </a:t>
                </a:r>
                <a:r>
                  <a:rPr lang="en-ID" dirty="0" err="1"/>
                  <a:t>maka</a:t>
                </a:r>
                <a:r>
                  <a:rPr lang="en-ID" dirty="0"/>
                  <a:t> </a:t>
                </a:r>
                <a:r>
                  <a:rPr lang="en-ID" dirty="0" err="1"/>
                  <a:t>investasi</a:t>
                </a:r>
                <a:r>
                  <a:rPr lang="en-ID" dirty="0"/>
                  <a:t> </a:t>
                </a:r>
                <a:r>
                  <a:rPr lang="en-ID" dirty="0" err="1"/>
                  <a:t>semakin</a:t>
                </a:r>
                <a:r>
                  <a:rPr lang="en-ID" dirty="0"/>
                  <a:t> </a:t>
                </a:r>
                <a:r>
                  <a:rPr lang="en-ID" dirty="0" err="1"/>
                  <a:t>disarankan</a:t>
                </a:r>
                <a:r>
                  <a:rPr lang="en-ID" dirty="0"/>
                  <a:t>.</a:t>
                </a:r>
              </a:p>
              <a:p>
                <a:pPr marL="0" indent="0" algn="just">
                  <a:buNone/>
                </a:pPr>
                <a:endParaRPr lang="en-ID" dirty="0"/>
              </a:p>
              <a:p>
                <a:pPr marL="0" indent="0" algn="just">
                  <a:buNone/>
                </a:pPr>
                <a:r>
                  <a:rPr lang="en-ID" dirty="0" err="1"/>
                  <a:t>Prosentase</a:t>
                </a:r>
                <a:r>
                  <a:rPr lang="en-ID" dirty="0"/>
                  <a:t> </a:t>
                </a:r>
                <a:r>
                  <a:rPr lang="en-ID" dirty="0" err="1"/>
                  <a:t>bunga</a:t>
                </a:r>
                <a:r>
                  <a:rPr lang="en-ID" dirty="0"/>
                  <a:t> bank : </a:t>
                </a:r>
              </a:p>
              <a:p>
                <a:pPr marL="0" indent="0" algn="just">
                  <a:buNone/>
                </a:pPr>
                <a:r>
                  <a:rPr lang="en-ID" dirty="0"/>
                  <a:t>kalua ROI &gt; </a:t>
                </a:r>
                <a:r>
                  <a:rPr lang="en-ID" dirty="0" err="1"/>
                  <a:t>dari</a:t>
                </a:r>
                <a:r>
                  <a:rPr lang="en-ID" dirty="0"/>
                  <a:t> </a:t>
                </a:r>
                <a:r>
                  <a:rPr lang="en-ID" dirty="0" err="1"/>
                  <a:t>suku</a:t>
                </a:r>
                <a:r>
                  <a:rPr lang="en-ID" dirty="0"/>
                  <a:t> </a:t>
                </a:r>
                <a:r>
                  <a:rPr lang="en-ID" dirty="0" err="1"/>
                  <a:t>bunga</a:t>
                </a:r>
                <a:r>
                  <a:rPr lang="en-ID" dirty="0"/>
                  <a:t> bank </a:t>
                </a:r>
                <a:r>
                  <a:rPr lang="en-ID" dirty="0">
                    <a:sym typeface="Wingdings" panose="05000000000000000000" pitchFamily="2" charset="2"/>
                  </a:rPr>
                  <a:t></a:t>
                </a:r>
                <a:r>
                  <a:rPr lang="en-ID" dirty="0"/>
                  <a:t> </a:t>
                </a:r>
                <a:r>
                  <a:rPr lang="en-ID" dirty="0" err="1"/>
                  <a:t>dianggap</a:t>
                </a:r>
                <a:r>
                  <a:rPr lang="en-ID" dirty="0"/>
                  <a:t> </a:t>
                </a:r>
                <a:r>
                  <a:rPr lang="en-ID" dirty="0" err="1"/>
                  <a:t>layak</a:t>
                </a:r>
                <a:endParaRPr lang="en-ID" dirty="0"/>
              </a:p>
            </p:txBody>
          </p:sp>
        </mc:Choice>
        <mc:Fallback xmlns="">
          <p:sp>
            <p:nvSpPr>
              <p:cNvPr id="3" name="Content Placeholder 2">
                <a:extLst>
                  <a:ext uri="{FF2B5EF4-FFF2-40B4-BE49-F238E27FC236}">
                    <a16:creationId xmlns:a16="http://schemas.microsoft.com/office/drawing/2014/main" id="{1CB4C564-B444-476B-B98C-900983066B10}"/>
                  </a:ext>
                </a:extLst>
              </p:cNvPr>
              <p:cNvSpPr>
                <a:spLocks noGrp="1" noRot="1" noChangeAspect="1" noMove="1" noResize="1" noEditPoints="1" noAdjustHandles="1" noChangeArrowheads="1" noChangeShapeType="1" noTextEdit="1"/>
              </p:cNvSpPr>
              <p:nvPr>
                <p:ph idx="1"/>
              </p:nvPr>
            </p:nvSpPr>
            <p:spPr>
              <a:xfrm>
                <a:off x="457200" y="1245870"/>
                <a:ext cx="8229600" cy="4206007"/>
              </a:xfrm>
              <a:blipFill>
                <a:blip r:embed="rId2"/>
                <a:stretch>
                  <a:fillRect l="-309" t="-901" r="-309"/>
                </a:stretch>
              </a:blipFill>
            </p:spPr>
            <p:txBody>
              <a:bodyPr/>
              <a:lstStyle/>
              <a:p>
                <a:r>
                  <a:rPr lang="en-US">
                    <a:noFill/>
                  </a:rPr>
                  <a:t> </a:t>
                </a:r>
              </a:p>
            </p:txBody>
          </p:sp>
        </mc:Fallback>
      </mc:AlternateContent>
    </p:spTree>
    <p:extLst>
      <p:ext uri="{BB962C8B-B14F-4D97-AF65-F5344CB8AC3E}">
        <p14:creationId xmlns:p14="http://schemas.microsoft.com/office/powerpoint/2010/main" val="290879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50" y="0"/>
            <a:ext cx="74295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p:nvCxnSpPr>
        <p:spPr>
          <a:xfrm>
            <a:off x="857250" y="1428750"/>
            <a:ext cx="7429500" cy="1588"/>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3556" name="Rectangle 2"/>
          <p:cNvSpPr>
            <a:spLocks noGrp="1" noChangeArrowheads="1"/>
          </p:cNvSpPr>
          <p:nvPr>
            <p:ph type="title"/>
          </p:nvPr>
        </p:nvSpPr>
        <p:spPr>
          <a:xfrm>
            <a:off x="1000125" y="85725"/>
            <a:ext cx="8143875" cy="1257300"/>
          </a:xfrm>
        </p:spPr>
        <p:txBody>
          <a:bodyPr/>
          <a:lstStyle/>
          <a:p>
            <a:pPr eaLnBrk="1" hangingPunct="1"/>
            <a:r>
              <a:rPr lang="en-US" altLang="id-ID" sz="3200"/>
              <a:t>contoh biaya pabrik untuk tiga bulan pertama</a:t>
            </a:r>
          </a:p>
        </p:txBody>
      </p:sp>
      <p:graphicFrame>
        <p:nvGraphicFramePr>
          <p:cNvPr id="2" name="Table 1"/>
          <p:cNvGraphicFramePr>
            <a:graphicFrameLocks noGrp="1"/>
          </p:cNvGraphicFramePr>
          <p:nvPr/>
        </p:nvGraphicFramePr>
        <p:xfrm>
          <a:off x="1017588" y="1677988"/>
          <a:ext cx="7040562" cy="3871914"/>
        </p:xfrm>
        <a:graphic>
          <a:graphicData uri="http://schemas.openxmlformats.org/drawingml/2006/table">
            <a:tbl>
              <a:tblPr firstRow="1" bandRow="1">
                <a:tableStyleId>{5C22544A-7EE6-4342-B048-85BDC9FD1C3A}</a:tableStyleId>
              </a:tblPr>
              <a:tblGrid>
                <a:gridCol w="3505241">
                  <a:extLst>
                    <a:ext uri="{9D8B030D-6E8A-4147-A177-3AD203B41FA5}">
                      <a16:colId xmlns:a16="http://schemas.microsoft.com/office/drawing/2014/main" val="20000"/>
                    </a:ext>
                  </a:extLst>
                </a:gridCol>
                <a:gridCol w="1175670">
                  <a:extLst>
                    <a:ext uri="{9D8B030D-6E8A-4147-A177-3AD203B41FA5}">
                      <a16:colId xmlns:a16="http://schemas.microsoft.com/office/drawing/2014/main" val="20001"/>
                    </a:ext>
                  </a:extLst>
                </a:gridCol>
                <a:gridCol w="1192000">
                  <a:extLst>
                    <a:ext uri="{9D8B030D-6E8A-4147-A177-3AD203B41FA5}">
                      <a16:colId xmlns:a16="http://schemas.microsoft.com/office/drawing/2014/main" val="20002"/>
                    </a:ext>
                  </a:extLst>
                </a:gridCol>
                <a:gridCol w="1167651">
                  <a:extLst>
                    <a:ext uri="{9D8B030D-6E8A-4147-A177-3AD203B41FA5}">
                      <a16:colId xmlns:a16="http://schemas.microsoft.com/office/drawing/2014/main" val="20003"/>
                    </a:ext>
                  </a:extLst>
                </a:gridCol>
              </a:tblGrid>
              <a:tr h="645319">
                <a:tc>
                  <a:txBody>
                    <a:bodyPr/>
                    <a:lstStyle/>
                    <a:p>
                      <a:endParaRPr lang="en-US" sz="2400" dirty="0"/>
                    </a:p>
                  </a:txBody>
                  <a:tcPr marL="68581" marR="68581" marT="45708" marB="45708"/>
                </a:tc>
                <a:tc>
                  <a:txBody>
                    <a:bodyPr/>
                    <a:lstStyle/>
                    <a:p>
                      <a:pPr algn="r"/>
                      <a:r>
                        <a:rPr lang="id-ID" sz="2400" dirty="0"/>
                        <a:t>JAN</a:t>
                      </a:r>
                      <a:endParaRPr lang="en-US" sz="2400" dirty="0"/>
                    </a:p>
                  </a:txBody>
                  <a:tcPr marL="68581" marR="68581" marT="45708" marB="45708"/>
                </a:tc>
                <a:tc>
                  <a:txBody>
                    <a:bodyPr/>
                    <a:lstStyle/>
                    <a:p>
                      <a:pPr algn="r"/>
                      <a:r>
                        <a:rPr lang="id-ID" sz="2400" dirty="0"/>
                        <a:t>FEB</a:t>
                      </a:r>
                      <a:endParaRPr lang="en-US" sz="2400" dirty="0"/>
                    </a:p>
                  </a:txBody>
                  <a:tcPr marL="68581" marR="68581" marT="45708" marB="45708"/>
                </a:tc>
                <a:tc>
                  <a:txBody>
                    <a:bodyPr/>
                    <a:lstStyle/>
                    <a:p>
                      <a:pPr algn="r"/>
                      <a:r>
                        <a:rPr lang="id-ID" sz="2400" dirty="0"/>
                        <a:t>MAR</a:t>
                      </a:r>
                      <a:endParaRPr lang="en-US" sz="2400" dirty="0"/>
                    </a:p>
                  </a:txBody>
                  <a:tcPr marL="68581" marR="68581" marT="45708" marB="45708"/>
                </a:tc>
                <a:extLst>
                  <a:ext uri="{0D108BD9-81ED-4DB2-BD59-A6C34878D82A}">
                    <a16:rowId xmlns:a16="http://schemas.microsoft.com/office/drawing/2014/main" val="10000"/>
                  </a:ext>
                </a:extLst>
              </a:tr>
              <a:tr h="645319">
                <a:tc>
                  <a:txBody>
                    <a:bodyPr/>
                    <a:lstStyle/>
                    <a:p>
                      <a:r>
                        <a:rPr lang="id-ID" sz="2400" dirty="0"/>
                        <a:t>Rencana Penjualan (Unit)</a:t>
                      </a:r>
                      <a:endParaRPr lang="en-US" sz="2400" dirty="0"/>
                    </a:p>
                  </a:txBody>
                  <a:tcPr marL="68581" marR="68581" marT="45708" marB="45708"/>
                </a:tc>
                <a:tc>
                  <a:txBody>
                    <a:bodyPr/>
                    <a:lstStyle/>
                    <a:p>
                      <a:pPr algn="r"/>
                      <a:r>
                        <a:rPr lang="id-ID" sz="2400" dirty="0"/>
                        <a:t>5.000</a:t>
                      </a:r>
                      <a:endParaRPr lang="en-US" sz="2400" dirty="0"/>
                    </a:p>
                  </a:txBody>
                  <a:tcPr marL="68581" marR="68581" marT="45708" marB="45708"/>
                </a:tc>
                <a:tc>
                  <a:txBody>
                    <a:bodyPr/>
                    <a:lstStyle/>
                    <a:p>
                      <a:pPr algn="r"/>
                      <a:r>
                        <a:rPr lang="id-ID" sz="2400" dirty="0"/>
                        <a:t>8.000</a:t>
                      </a:r>
                      <a:endParaRPr lang="en-US" sz="2400" dirty="0"/>
                    </a:p>
                  </a:txBody>
                  <a:tcPr marL="68581" marR="68581" marT="45708" marB="45708"/>
                </a:tc>
                <a:tc>
                  <a:txBody>
                    <a:bodyPr/>
                    <a:lstStyle/>
                    <a:p>
                      <a:pPr algn="r"/>
                      <a:r>
                        <a:rPr lang="id-ID" sz="2400" dirty="0"/>
                        <a:t>12.000</a:t>
                      </a:r>
                      <a:endParaRPr lang="en-US" sz="2400" dirty="0"/>
                    </a:p>
                  </a:txBody>
                  <a:tcPr marL="68581" marR="68581" marT="45708" marB="45708"/>
                </a:tc>
                <a:extLst>
                  <a:ext uri="{0D108BD9-81ED-4DB2-BD59-A6C34878D82A}">
                    <a16:rowId xmlns:a16="http://schemas.microsoft.com/office/drawing/2014/main" val="10001"/>
                  </a:ext>
                </a:extLst>
              </a:tr>
              <a:tr h="645319">
                <a:tc>
                  <a:txBody>
                    <a:bodyPr/>
                    <a:lstStyle/>
                    <a:p>
                      <a:r>
                        <a:rPr lang="id-ID" sz="2400" dirty="0"/>
                        <a:t>Rencana Sisa Stok</a:t>
                      </a:r>
                      <a:endParaRPr lang="en-US" sz="2400" dirty="0"/>
                    </a:p>
                  </a:txBody>
                  <a:tcPr marL="68581" marR="68581" marT="45708" marB="45708"/>
                </a:tc>
                <a:tc>
                  <a:txBody>
                    <a:bodyPr/>
                    <a:lstStyle/>
                    <a:p>
                      <a:pPr algn="r"/>
                      <a:r>
                        <a:rPr lang="id-ID" sz="2400" dirty="0"/>
                        <a:t>100</a:t>
                      </a:r>
                      <a:endParaRPr lang="en-US" sz="2400" dirty="0"/>
                    </a:p>
                  </a:txBody>
                  <a:tcPr marL="68581" marR="68581" marT="45708" marB="45708"/>
                </a:tc>
                <a:tc>
                  <a:txBody>
                    <a:bodyPr/>
                    <a:lstStyle/>
                    <a:p>
                      <a:pPr algn="r"/>
                      <a:r>
                        <a:rPr lang="id-ID" sz="2400" dirty="0"/>
                        <a:t>200</a:t>
                      </a:r>
                      <a:endParaRPr lang="en-US" sz="2400" dirty="0"/>
                    </a:p>
                  </a:txBody>
                  <a:tcPr marL="68581" marR="68581" marT="45708" marB="45708"/>
                </a:tc>
                <a:tc>
                  <a:txBody>
                    <a:bodyPr/>
                    <a:lstStyle/>
                    <a:p>
                      <a:pPr algn="r"/>
                      <a:r>
                        <a:rPr lang="id-ID" sz="2400" dirty="0"/>
                        <a:t>300</a:t>
                      </a:r>
                      <a:endParaRPr lang="en-US" sz="2400" dirty="0"/>
                    </a:p>
                  </a:txBody>
                  <a:tcPr marL="68581" marR="68581" marT="45708" marB="45708"/>
                </a:tc>
                <a:extLst>
                  <a:ext uri="{0D108BD9-81ED-4DB2-BD59-A6C34878D82A}">
                    <a16:rowId xmlns:a16="http://schemas.microsoft.com/office/drawing/2014/main" val="10002"/>
                  </a:ext>
                </a:extLst>
              </a:tr>
              <a:tr h="645319">
                <a:tc>
                  <a:txBody>
                    <a:bodyPr/>
                    <a:lstStyle/>
                    <a:p>
                      <a:r>
                        <a:rPr lang="id-ID" sz="2400" dirty="0"/>
                        <a:t>U</a:t>
                      </a:r>
                      <a:r>
                        <a:rPr lang="id-ID" sz="2400" baseline="0" dirty="0"/>
                        <a:t>ntuk Dijual</a:t>
                      </a:r>
                      <a:endParaRPr lang="en-US" sz="2400" dirty="0"/>
                    </a:p>
                  </a:txBody>
                  <a:tcPr marL="68581" marR="68581" marT="45708" marB="45708"/>
                </a:tc>
                <a:tc>
                  <a:txBody>
                    <a:bodyPr/>
                    <a:lstStyle/>
                    <a:p>
                      <a:pPr algn="r"/>
                      <a:r>
                        <a:rPr lang="id-ID" sz="2400" dirty="0"/>
                        <a:t>5.100</a:t>
                      </a:r>
                      <a:endParaRPr lang="en-US" sz="2400" dirty="0"/>
                    </a:p>
                  </a:txBody>
                  <a:tcPr marL="68581" marR="68581" marT="45708" marB="45708"/>
                </a:tc>
                <a:tc>
                  <a:txBody>
                    <a:bodyPr/>
                    <a:lstStyle/>
                    <a:p>
                      <a:pPr algn="r"/>
                      <a:r>
                        <a:rPr lang="id-ID" sz="2400" dirty="0"/>
                        <a:t>8.200</a:t>
                      </a:r>
                      <a:endParaRPr lang="en-US" sz="2400" dirty="0"/>
                    </a:p>
                  </a:txBody>
                  <a:tcPr marL="68581" marR="68581" marT="45708" marB="45708"/>
                </a:tc>
                <a:tc>
                  <a:txBody>
                    <a:bodyPr/>
                    <a:lstStyle/>
                    <a:p>
                      <a:pPr algn="r"/>
                      <a:r>
                        <a:rPr lang="id-ID" sz="2400" dirty="0"/>
                        <a:t>12.300</a:t>
                      </a:r>
                      <a:endParaRPr lang="en-US" sz="2400" dirty="0"/>
                    </a:p>
                  </a:txBody>
                  <a:tcPr marL="68581" marR="68581" marT="45708" marB="45708"/>
                </a:tc>
                <a:extLst>
                  <a:ext uri="{0D108BD9-81ED-4DB2-BD59-A6C34878D82A}">
                    <a16:rowId xmlns:a16="http://schemas.microsoft.com/office/drawing/2014/main" val="10003"/>
                  </a:ext>
                </a:extLst>
              </a:tr>
              <a:tr h="645319">
                <a:tc>
                  <a:txBody>
                    <a:bodyPr/>
                    <a:lstStyle/>
                    <a:p>
                      <a:r>
                        <a:rPr lang="id-ID" sz="2400" dirty="0"/>
                        <a:t>(Stok Awal)</a:t>
                      </a:r>
                      <a:endParaRPr lang="en-US" sz="2400" dirty="0"/>
                    </a:p>
                  </a:txBody>
                  <a:tcPr marL="68581" marR="68581" marT="45708" marB="45708"/>
                </a:tc>
                <a:tc>
                  <a:txBody>
                    <a:bodyPr/>
                    <a:lstStyle/>
                    <a:p>
                      <a:pPr algn="r"/>
                      <a:r>
                        <a:rPr lang="id-ID" sz="2400" dirty="0"/>
                        <a:t>0</a:t>
                      </a:r>
                      <a:endParaRPr lang="en-US" sz="2400" dirty="0"/>
                    </a:p>
                  </a:txBody>
                  <a:tcPr marL="68581" marR="68581" marT="45708" marB="45708"/>
                </a:tc>
                <a:tc>
                  <a:txBody>
                    <a:bodyPr/>
                    <a:lstStyle/>
                    <a:p>
                      <a:pPr algn="r"/>
                      <a:r>
                        <a:rPr lang="id-ID" sz="2400" dirty="0"/>
                        <a:t>100</a:t>
                      </a:r>
                      <a:endParaRPr lang="en-US" sz="2400" dirty="0"/>
                    </a:p>
                  </a:txBody>
                  <a:tcPr marL="68581" marR="68581" marT="45708" marB="45708"/>
                </a:tc>
                <a:tc>
                  <a:txBody>
                    <a:bodyPr/>
                    <a:lstStyle/>
                    <a:p>
                      <a:pPr algn="r"/>
                      <a:r>
                        <a:rPr lang="id-ID" sz="2400" dirty="0"/>
                        <a:t>200</a:t>
                      </a:r>
                      <a:endParaRPr lang="en-US" sz="2400" dirty="0"/>
                    </a:p>
                  </a:txBody>
                  <a:tcPr marL="68581" marR="68581" marT="45708" marB="45708"/>
                </a:tc>
                <a:extLst>
                  <a:ext uri="{0D108BD9-81ED-4DB2-BD59-A6C34878D82A}">
                    <a16:rowId xmlns:a16="http://schemas.microsoft.com/office/drawing/2014/main" val="10004"/>
                  </a:ext>
                </a:extLst>
              </a:tr>
              <a:tr h="645319">
                <a:tc>
                  <a:txBody>
                    <a:bodyPr/>
                    <a:lstStyle/>
                    <a:p>
                      <a:r>
                        <a:rPr lang="id-ID" sz="2400" b="1" dirty="0"/>
                        <a:t>Total Produksi</a:t>
                      </a:r>
                      <a:endParaRPr lang="en-US" sz="2400" b="1" dirty="0"/>
                    </a:p>
                  </a:txBody>
                  <a:tcPr marL="68581" marR="68581" marT="45708" marB="45708"/>
                </a:tc>
                <a:tc>
                  <a:txBody>
                    <a:bodyPr/>
                    <a:lstStyle/>
                    <a:p>
                      <a:pPr algn="r"/>
                      <a:r>
                        <a:rPr lang="id-ID" sz="2400" b="1" dirty="0"/>
                        <a:t>5.100</a:t>
                      </a:r>
                      <a:endParaRPr lang="en-US" sz="2400" b="1" dirty="0"/>
                    </a:p>
                  </a:txBody>
                  <a:tcPr marL="68581" marR="68581" marT="45708" marB="45708"/>
                </a:tc>
                <a:tc>
                  <a:txBody>
                    <a:bodyPr/>
                    <a:lstStyle/>
                    <a:p>
                      <a:pPr algn="r"/>
                      <a:r>
                        <a:rPr lang="id-ID" sz="2400" b="1" dirty="0"/>
                        <a:t>8.100</a:t>
                      </a:r>
                      <a:endParaRPr lang="en-US" sz="2400" b="1" dirty="0"/>
                    </a:p>
                  </a:txBody>
                  <a:tcPr marL="68581" marR="68581" marT="45708" marB="45708"/>
                </a:tc>
                <a:tc>
                  <a:txBody>
                    <a:bodyPr/>
                    <a:lstStyle/>
                    <a:p>
                      <a:pPr algn="r"/>
                      <a:r>
                        <a:rPr lang="id-ID" sz="2400" b="1" dirty="0"/>
                        <a:t>12.100</a:t>
                      </a:r>
                      <a:endParaRPr lang="en-US" sz="2400" b="1" dirty="0"/>
                    </a:p>
                  </a:txBody>
                  <a:tcPr marL="68581" marR="68581" marT="45708" marB="4570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6024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50" y="0"/>
            <a:ext cx="74295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p:nvCxnSpPr>
        <p:spPr>
          <a:xfrm>
            <a:off x="857250" y="1428750"/>
            <a:ext cx="7429500" cy="1588"/>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4580" name="Rectangle 2"/>
          <p:cNvSpPr>
            <a:spLocks noGrp="1" noChangeArrowheads="1"/>
          </p:cNvSpPr>
          <p:nvPr>
            <p:ph type="title"/>
          </p:nvPr>
        </p:nvSpPr>
        <p:spPr>
          <a:xfrm>
            <a:off x="1284288" y="104775"/>
            <a:ext cx="6654800" cy="1187450"/>
          </a:xfrm>
        </p:spPr>
        <p:txBody>
          <a:bodyPr>
            <a:normAutofit fontScale="90000"/>
          </a:bodyPr>
          <a:lstStyle/>
          <a:p>
            <a:pPr eaLnBrk="1" hangingPunct="1"/>
            <a:r>
              <a:rPr lang="en-US" altLang="id-ID" sz="3200"/>
              <a:t>Table 10.2 – contoh biaya operasional untuk tiga bulan pertama (</a:t>
            </a:r>
            <a:r>
              <a:rPr lang="id-ID" altLang="id-ID" sz="3200"/>
              <a:t>Rp</a:t>
            </a:r>
            <a:r>
              <a:rPr lang="en-US" altLang="id-ID" sz="3200"/>
              <a:t>000)</a:t>
            </a:r>
          </a:p>
        </p:txBody>
      </p:sp>
      <p:graphicFrame>
        <p:nvGraphicFramePr>
          <p:cNvPr id="2" name="Table 1"/>
          <p:cNvGraphicFramePr>
            <a:graphicFrameLocks noGrp="1"/>
          </p:cNvGraphicFramePr>
          <p:nvPr/>
        </p:nvGraphicFramePr>
        <p:xfrm>
          <a:off x="1050925" y="1612900"/>
          <a:ext cx="7007225" cy="4572000"/>
        </p:xfrm>
        <a:graphic>
          <a:graphicData uri="http://schemas.openxmlformats.org/drawingml/2006/table">
            <a:tbl>
              <a:tblPr firstRow="1" bandRow="1">
                <a:tableStyleId>{5C22544A-7EE6-4342-B048-85BDC9FD1C3A}</a:tableStyleId>
              </a:tblPr>
              <a:tblGrid>
                <a:gridCol w="3113048">
                  <a:extLst>
                    <a:ext uri="{9D8B030D-6E8A-4147-A177-3AD203B41FA5}">
                      <a16:colId xmlns:a16="http://schemas.microsoft.com/office/drawing/2014/main" val="20000"/>
                    </a:ext>
                  </a:extLst>
                </a:gridCol>
                <a:gridCol w="1289847">
                  <a:extLst>
                    <a:ext uri="{9D8B030D-6E8A-4147-A177-3AD203B41FA5}">
                      <a16:colId xmlns:a16="http://schemas.microsoft.com/office/drawing/2014/main" val="20001"/>
                    </a:ext>
                  </a:extLst>
                </a:gridCol>
                <a:gridCol w="1289847">
                  <a:extLst>
                    <a:ext uri="{9D8B030D-6E8A-4147-A177-3AD203B41FA5}">
                      <a16:colId xmlns:a16="http://schemas.microsoft.com/office/drawing/2014/main" val="20002"/>
                    </a:ext>
                  </a:extLst>
                </a:gridCol>
                <a:gridCol w="1314483">
                  <a:extLst>
                    <a:ext uri="{9D8B030D-6E8A-4147-A177-3AD203B41FA5}">
                      <a16:colId xmlns:a16="http://schemas.microsoft.com/office/drawing/2014/main" val="20003"/>
                    </a:ext>
                  </a:extLst>
                </a:gridCol>
              </a:tblGrid>
              <a:tr h="456797">
                <a:tc>
                  <a:txBody>
                    <a:bodyPr/>
                    <a:lstStyle/>
                    <a:p>
                      <a:r>
                        <a:rPr lang="id-ID" sz="2400" dirty="0"/>
                        <a:t>Pengeluaran</a:t>
                      </a:r>
                      <a:endParaRPr lang="en-US" sz="2400" dirty="0"/>
                    </a:p>
                  </a:txBody>
                  <a:tcPr marL="68574" marR="68574"/>
                </a:tc>
                <a:tc>
                  <a:txBody>
                    <a:bodyPr/>
                    <a:lstStyle/>
                    <a:p>
                      <a:pPr algn="r"/>
                      <a:r>
                        <a:rPr lang="id-ID" sz="2400" dirty="0"/>
                        <a:t>Jan</a:t>
                      </a:r>
                      <a:endParaRPr lang="en-US" sz="2400" dirty="0"/>
                    </a:p>
                  </a:txBody>
                  <a:tcPr marL="68574" marR="68574"/>
                </a:tc>
                <a:tc>
                  <a:txBody>
                    <a:bodyPr/>
                    <a:lstStyle/>
                    <a:p>
                      <a:pPr algn="r"/>
                      <a:r>
                        <a:rPr lang="id-ID" sz="2400" dirty="0"/>
                        <a:t>Feb</a:t>
                      </a:r>
                      <a:endParaRPr lang="en-US" sz="2400" dirty="0"/>
                    </a:p>
                  </a:txBody>
                  <a:tcPr marL="68574" marR="68574"/>
                </a:tc>
                <a:tc>
                  <a:txBody>
                    <a:bodyPr/>
                    <a:lstStyle/>
                    <a:p>
                      <a:pPr algn="r"/>
                      <a:r>
                        <a:rPr lang="id-ID" sz="2400" dirty="0"/>
                        <a:t>Mar</a:t>
                      </a:r>
                      <a:endParaRPr lang="en-US" sz="2400" dirty="0"/>
                    </a:p>
                  </a:txBody>
                  <a:tcPr marL="68574" marR="68574"/>
                </a:tc>
                <a:extLst>
                  <a:ext uri="{0D108BD9-81ED-4DB2-BD59-A6C34878D82A}">
                    <a16:rowId xmlns:a16="http://schemas.microsoft.com/office/drawing/2014/main" val="10000"/>
                  </a:ext>
                </a:extLst>
              </a:tr>
              <a:tr h="456797">
                <a:tc>
                  <a:txBody>
                    <a:bodyPr/>
                    <a:lstStyle/>
                    <a:p>
                      <a:r>
                        <a:rPr lang="id-ID" sz="2400" dirty="0"/>
                        <a:t>Gaji</a:t>
                      </a:r>
                      <a:endParaRPr lang="en-US" sz="2400" dirty="0"/>
                    </a:p>
                  </a:txBody>
                  <a:tcPr marL="68574" marR="68574"/>
                </a:tc>
                <a:tc>
                  <a:txBody>
                    <a:bodyPr/>
                    <a:lstStyle/>
                    <a:p>
                      <a:pPr algn="r"/>
                      <a:r>
                        <a:rPr lang="id-ID" sz="2400" dirty="0"/>
                        <a:t>23.200</a:t>
                      </a:r>
                      <a:endParaRPr lang="en-US" sz="2400" dirty="0"/>
                    </a:p>
                  </a:txBody>
                  <a:tcPr marL="68574" marR="68574"/>
                </a:tc>
                <a:tc>
                  <a:txBody>
                    <a:bodyPr/>
                    <a:lstStyle/>
                    <a:p>
                      <a:pPr algn="r"/>
                      <a:r>
                        <a:rPr lang="id-ID" sz="2400" dirty="0"/>
                        <a:t>23.200</a:t>
                      </a:r>
                      <a:endParaRPr lang="en-US" sz="2400" dirty="0"/>
                    </a:p>
                  </a:txBody>
                  <a:tcPr marL="68574" marR="68574"/>
                </a:tc>
                <a:tc>
                  <a:txBody>
                    <a:bodyPr/>
                    <a:lstStyle/>
                    <a:p>
                      <a:pPr algn="r"/>
                      <a:r>
                        <a:rPr lang="id-ID" sz="2400" dirty="0"/>
                        <a:t>26.200</a:t>
                      </a:r>
                      <a:endParaRPr lang="en-US" sz="2400" dirty="0"/>
                    </a:p>
                  </a:txBody>
                  <a:tcPr marL="68574" marR="68574"/>
                </a:tc>
                <a:extLst>
                  <a:ext uri="{0D108BD9-81ED-4DB2-BD59-A6C34878D82A}">
                    <a16:rowId xmlns:a16="http://schemas.microsoft.com/office/drawing/2014/main" val="10001"/>
                  </a:ext>
                </a:extLst>
              </a:tr>
              <a:tr h="456797">
                <a:tc>
                  <a:txBody>
                    <a:bodyPr/>
                    <a:lstStyle/>
                    <a:p>
                      <a:r>
                        <a:rPr lang="id-ID" sz="2400" dirty="0"/>
                        <a:t>Sewa</a:t>
                      </a:r>
                      <a:endParaRPr lang="en-US" sz="2400" dirty="0"/>
                    </a:p>
                  </a:txBody>
                  <a:tcPr marL="68574" marR="68574"/>
                </a:tc>
                <a:tc>
                  <a:txBody>
                    <a:bodyPr/>
                    <a:lstStyle/>
                    <a:p>
                      <a:pPr algn="r"/>
                      <a:r>
                        <a:rPr lang="id-ID" sz="2400" dirty="0"/>
                        <a:t>2.000</a:t>
                      </a:r>
                      <a:endParaRPr lang="en-US" sz="2400" dirty="0"/>
                    </a:p>
                  </a:txBody>
                  <a:tcPr marL="68574" marR="68574"/>
                </a:tc>
                <a:tc>
                  <a:txBody>
                    <a:bodyPr/>
                    <a:lstStyle/>
                    <a:p>
                      <a:pPr algn="r"/>
                      <a:r>
                        <a:rPr lang="id-ID" sz="2400" dirty="0"/>
                        <a:t>2.000</a:t>
                      </a:r>
                      <a:endParaRPr lang="en-US" sz="2400" dirty="0"/>
                    </a:p>
                  </a:txBody>
                  <a:tcPr marL="68574" marR="68574"/>
                </a:tc>
                <a:tc>
                  <a:txBody>
                    <a:bodyPr/>
                    <a:lstStyle/>
                    <a:p>
                      <a:pPr algn="r"/>
                      <a:r>
                        <a:rPr lang="id-ID" sz="2400" dirty="0"/>
                        <a:t>2.000</a:t>
                      </a:r>
                      <a:endParaRPr lang="en-US" sz="2400" dirty="0"/>
                    </a:p>
                  </a:txBody>
                  <a:tcPr marL="68574" marR="68574"/>
                </a:tc>
                <a:extLst>
                  <a:ext uri="{0D108BD9-81ED-4DB2-BD59-A6C34878D82A}">
                    <a16:rowId xmlns:a16="http://schemas.microsoft.com/office/drawing/2014/main" val="10002"/>
                  </a:ext>
                </a:extLst>
              </a:tr>
              <a:tr h="456797">
                <a:tc>
                  <a:txBody>
                    <a:bodyPr/>
                    <a:lstStyle/>
                    <a:p>
                      <a:r>
                        <a:rPr lang="id-ID" sz="2400" dirty="0"/>
                        <a:t>Peralatan</a:t>
                      </a:r>
                      <a:endParaRPr lang="en-US" sz="2400" dirty="0"/>
                    </a:p>
                  </a:txBody>
                  <a:tcPr marL="68574" marR="68574"/>
                </a:tc>
                <a:tc>
                  <a:txBody>
                    <a:bodyPr/>
                    <a:lstStyle/>
                    <a:p>
                      <a:pPr algn="r"/>
                      <a:r>
                        <a:rPr lang="id-ID" sz="2400" dirty="0"/>
                        <a:t>900</a:t>
                      </a:r>
                      <a:endParaRPr lang="en-US" sz="2400" dirty="0"/>
                    </a:p>
                  </a:txBody>
                  <a:tcPr marL="68574" marR="68574"/>
                </a:tc>
                <a:tc>
                  <a:txBody>
                    <a:bodyPr/>
                    <a:lstStyle/>
                    <a:p>
                      <a:pPr algn="r"/>
                      <a:r>
                        <a:rPr lang="id-ID" sz="2400" dirty="0"/>
                        <a:t>900</a:t>
                      </a:r>
                      <a:endParaRPr lang="en-US" sz="2400" dirty="0"/>
                    </a:p>
                  </a:txBody>
                  <a:tcPr marL="68574" marR="68574"/>
                </a:tc>
                <a:tc>
                  <a:txBody>
                    <a:bodyPr/>
                    <a:lstStyle/>
                    <a:p>
                      <a:pPr algn="r"/>
                      <a:r>
                        <a:rPr lang="id-ID" sz="2400" dirty="0"/>
                        <a:t>900</a:t>
                      </a:r>
                      <a:endParaRPr lang="en-US" sz="2400" dirty="0"/>
                    </a:p>
                  </a:txBody>
                  <a:tcPr marL="68574" marR="68574"/>
                </a:tc>
                <a:extLst>
                  <a:ext uri="{0D108BD9-81ED-4DB2-BD59-A6C34878D82A}">
                    <a16:rowId xmlns:a16="http://schemas.microsoft.com/office/drawing/2014/main" val="10003"/>
                  </a:ext>
                </a:extLst>
              </a:tr>
              <a:tr h="456797">
                <a:tc>
                  <a:txBody>
                    <a:bodyPr/>
                    <a:lstStyle/>
                    <a:p>
                      <a:r>
                        <a:rPr lang="id-ID" sz="2400" dirty="0"/>
                        <a:t>Iklan</a:t>
                      </a:r>
                      <a:endParaRPr lang="en-US" sz="2400" dirty="0"/>
                    </a:p>
                  </a:txBody>
                  <a:tcPr marL="68574" marR="68574"/>
                </a:tc>
                <a:tc>
                  <a:txBody>
                    <a:bodyPr/>
                    <a:lstStyle/>
                    <a:p>
                      <a:pPr algn="r"/>
                      <a:r>
                        <a:rPr lang="id-ID" sz="2400" dirty="0"/>
                        <a:t>13.500</a:t>
                      </a:r>
                      <a:endParaRPr lang="en-US" sz="2400" dirty="0"/>
                    </a:p>
                  </a:txBody>
                  <a:tcPr marL="68574" marR="68574"/>
                </a:tc>
                <a:tc>
                  <a:txBody>
                    <a:bodyPr/>
                    <a:lstStyle/>
                    <a:p>
                      <a:pPr algn="r"/>
                      <a:r>
                        <a:rPr lang="id-ID" sz="2400" dirty="0"/>
                        <a:t>13.500</a:t>
                      </a:r>
                      <a:endParaRPr lang="en-US" sz="2400" dirty="0"/>
                    </a:p>
                  </a:txBody>
                  <a:tcPr marL="68574" marR="68574"/>
                </a:tc>
                <a:tc>
                  <a:txBody>
                    <a:bodyPr/>
                    <a:lstStyle/>
                    <a:p>
                      <a:pPr algn="r"/>
                      <a:r>
                        <a:rPr lang="id-ID" sz="2400" dirty="0"/>
                        <a:t>17.000</a:t>
                      </a:r>
                      <a:endParaRPr lang="en-US" sz="2400" dirty="0"/>
                    </a:p>
                  </a:txBody>
                  <a:tcPr marL="68574" marR="68574"/>
                </a:tc>
                <a:extLst>
                  <a:ext uri="{0D108BD9-81ED-4DB2-BD59-A6C34878D82A}">
                    <a16:rowId xmlns:a16="http://schemas.microsoft.com/office/drawing/2014/main" val="10004"/>
                  </a:ext>
                </a:extLst>
              </a:tr>
              <a:tr h="456797">
                <a:tc>
                  <a:txBody>
                    <a:bodyPr/>
                    <a:lstStyle/>
                    <a:p>
                      <a:r>
                        <a:rPr lang="id-ID" sz="2400" dirty="0"/>
                        <a:t>Biaya Penjualan</a:t>
                      </a:r>
                      <a:endParaRPr lang="en-US" sz="2400" dirty="0"/>
                    </a:p>
                  </a:txBody>
                  <a:tcPr marL="68574" marR="68574"/>
                </a:tc>
                <a:tc>
                  <a:txBody>
                    <a:bodyPr/>
                    <a:lstStyle/>
                    <a:p>
                      <a:pPr algn="r"/>
                      <a:r>
                        <a:rPr lang="id-ID" sz="2400" dirty="0"/>
                        <a:t>1.000</a:t>
                      </a:r>
                      <a:endParaRPr lang="en-US" sz="2400" dirty="0"/>
                    </a:p>
                  </a:txBody>
                  <a:tcPr marL="68574" marR="68574"/>
                </a:tc>
                <a:tc>
                  <a:txBody>
                    <a:bodyPr/>
                    <a:lstStyle/>
                    <a:p>
                      <a:pPr algn="r"/>
                      <a:r>
                        <a:rPr lang="id-ID" sz="2400" dirty="0"/>
                        <a:t>1.000</a:t>
                      </a:r>
                      <a:endParaRPr lang="en-US" sz="2400" dirty="0"/>
                    </a:p>
                  </a:txBody>
                  <a:tcPr marL="68574" marR="68574"/>
                </a:tc>
                <a:tc>
                  <a:txBody>
                    <a:bodyPr/>
                    <a:lstStyle/>
                    <a:p>
                      <a:pPr algn="r"/>
                      <a:r>
                        <a:rPr lang="id-ID" sz="2400" dirty="0"/>
                        <a:t>1.000</a:t>
                      </a:r>
                      <a:endParaRPr lang="en-US" sz="2400" dirty="0"/>
                    </a:p>
                  </a:txBody>
                  <a:tcPr marL="68574" marR="68574"/>
                </a:tc>
                <a:extLst>
                  <a:ext uri="{0D108BD9-81ED-4DB2-BD59-A6C34878D82A}">
                    <a16:rowId xmlns:a16="http://schemas.microsoft.com/office/drawing/2014/main" val="10005"/>
                  </a:ext>
                </a:extLst>
              </a:tr>
              <a:tr h="456797">
                <a:tc>
                  <a:txBody>
                    <a:bodyPr/>
                    <a:lstStyle/>
                    <a:p>
                      <a:r>
                        <a:rPr lang="id-ID" sz="2400" dirty="0"/>
                        <a:t>Asuransi</a:t>
                      </a:r>
                      <a:endParaRPr lang="en-US" sz="2400" dirty="0"/>
                    </a:p>
                  </a:txBody>
                  <a:tcPr marL="68574" marR="68574"/>
                </a:tc>
                <a:tc>
                  <a:txBody>
                    <a:bodyPr/>
                    <a:lstStyle/>
                    <a:p>
                      <a:pPr algn="r"/>
                      <a:r>
                        <a:rPr lang="id-ID" sz="2400" dirty="0"/>
                        <a:t>2.000</a:t>
                      </a:r>
                      <a:endParaRPr lang="en-US" sz="2400" dirty="0"/>
                    </a:p>
                  </a:txBody>
                  <a:tcPr marL="68574" marR="68574"/>
                </a:tc>
                <a:tc>
                  <a:txBody>
                    <a:bodyPr/>
                    <a:lstStyle/>
                    <a:p>
                      <a:pPr algn="r"/>
                      <a:r>
                        <a:rPr lang="id-ID" sz="2400" dirty="0"/>
                        <a:t>2.000</a:t>
                      </a:r>
                      <a:endParaRPr lang="en-US" sz="2400" dirty="0"/>
                    </a:p>
                  </a:txBody>
                  <a:tcPr marL="68574" marR="68574"/>
                </a:tc>
                <a:tc>
                  <a:txBody>
                    <a:bodyPr/>
                    <a:lstStyle/>
                    <a:p>
                      <a:pPr algn="r"/>
                      <a:r>
                        <a:rPr lang="id-ID" sz="2400" dirty="0"/>
                        <a:t>2.000</a:t>
                      </a:r>
                      <a:endParaRPr lang="en-US" sz="2400" dirty="0"/>
                    </a:p>
                  </a:txBody>
                  <a:tcPr marL="68574" marR="68574"/>
                </a:tc>
                <a:extLst>
                  <a:ext uri="{0D108BD9-81ED-4DB2-BD59-A6C34878D82A}">
                    <a16:rowId xmlns:a16="http://schemas.microsoft.com/office/drawing/2014/main" val="10006"/>
                  </a:ext>
                </a:extLst>
              </a:tr>
              <a:tr h="456797">
                <a:tc>
                  <a:txBody>
                    <a:bodyPr/>
                    <a:lstStyle/>
                    <a:p>
                      <a:r>
                        <a:rPr lang="id-ID" sz="2400" dirty="0"/>
                        <a:t>Pajak</a:t>
                      </a:r>
                      <a:endParaRPr lang="en-US" sz="2400" dirty="0"/>
                    </a:p>
                  </a:txBody>
                  <a:tcPr marL="68574" marR="68574"/>
                </a:tc>
                <a:tc>
                  <a:txBody>
                    <a:bodyPr/>
                    <a:lstStyle/>
                    <a:p>
                      <a:pPr algn="r"/>
                      <a:r>
                        <a:rPr lang="id-ID" sz="2400" dirty="0"/>
                        <a:t>2.100</a:t>
                      </a:r>
                      <a:endParaRPr lang="en-US" sz="2400" dirty="0"/>
                    </a:p>
                  </a:txBody>
                  <a:tcPr marL="68574" marR="68574"/>
                </a:tc>
                <a:tc>
                  <a:txBody>
                    <a:bodyPr/>
                    <a:lstStyle/>
                    <a:p>
                      <a:pPr algn="r"/>
                      <a:r>
                        <a:rPr lang="id-ID" sz="2400" dirty="0"/>
                        <a:t>2.100</a:t>
                      </a:r>
                      <a:endParaRPr lang="en-US" sz="2400" dirty="0"/>
                    </a:p>
                  </a:txBody>
                  <a:tcPr marL="68574" marR="68574"/>
                </a:tc>
                <a:tc>
                  <a:txBody>
                    <a:bodyPr/>
                    <a:lstStyle/>
                    <a:p>
                      <a:pPr algn="r"/>
                      <a:r>
                        <a:rPr lang="id-ID" sz="2400" dirty="0"/>
                        <a:t>2.500</a:t>
                      </a:r>
                      <a:endParaRPr lang="en-US" sz="2400" dirty="0"/>
                    </a:p>
                  </a:txBody>
                  <a:tcPr marL="68574" marR="68574"/>
                </a:tc>
                <a:extLst>
                  <a:ext uri="{0D108BD9-81ED-4DB2-BD59-A6C34878D82A}">
                    <a16:rowId xmlns:a16="http://schemas.microsoft.com/office/drawing/2014/main" val="10007"/>
                  </a:ext>
                </a:extLst>
              </a:tr>
              <a:tr h="456797">
                <a:tc>
                  <a:txBody>
                    <a:bodyPr/>
                    <a:lstStyle/>
                    <a:p>
                      <a:r>
                        <a:rPr lang="id-ID" sz="2400" dirty="0"/>
                        <a:t>Pengeluaran Kantor</a:t>
                      </a:r>
                      <a:endParaRPr lang="en-US" sz="2400" dirty="0"/>
                    </a:p>
                  </a:txBody>
                  <a:tcPr marL="68574" marR="68574"/>
                </a:tc>
                <a:tc>
                  <a:txBody>
                    <a:bodyPr/>
                    <a:lstStyle/>
                    <a:p>
                      <a:pPr algn="r"/>
                      <a:r>
                        <a:rPr lang="id-ID" sz="2400" dirty="0"/>
                        <a:t>1.500</a:t>
                      </a:r>
                      <a:endParaRPr lang="en-US" sz="2400" dirty="0"/>
                    </a:p>
                  </a:txBody>
                  <a:tcPr marL="68574" marR="68574"/>
                </a:tc>
                <a:tc>
                  <a:txBody>
                    <a:bodyPr/>
                    <a:lstStyle/>
                    <a:p>
                      <a:pPr algn="r"/>
                      <a:r>
                        <a:rPr lang="id-ID" sz="2400" dirty="0"/>
                        <a:t>1.500</a:t>
                      </a:r>
                      <a:endParaRPr lang="en-US" sz="2400" dirty="0"/>
                    </a:p>
                  </a:txBody>
                  <a:tcPr marL="68574" marR="68574"/>
                </a:tc>
                <a:tc>
                  <a:txBody>
                    <a:bodyPr/>
                    <a:lstStyle/>
                    <a:p>
                      <a:pPr algn="r"/>
                      <a:r>
                        <a:rPr lang="id-ID" sz="2400" dirty="0"/>
                        <a:t>1.500</a:t>
                      </a:r>
                      <a:endParaRPr lang="en-US" sz="2400" dirty="0"/>
                    </a:p>
                  </a:txBody>
                  <a:tcPr marL="68574" marR="68574"/>
                </a:tc>
                <a:extLst>
                  <a:ext uri="{0D108BD9-81ED-4DB2-BD59-A6C34878D82A}">
                    <a16:rowId xmlns:a16="http://schemas.microsoft.com/office/drawing/2014/main" val="10008"/>
                  </a:ext>
                </a:extLst>
              </a:tr>
              <a:tr h="456797">
                <a:tc>
                  <a:txBody>
                    <a:bodyPr/>
                    <a:lstStyle/>
                    <a:p>
                      <a:r>
                        <a:rPr lang="id-ID" sz="2400" b="1" dirty="0"/>
                        <a:t>Total Pengeluaran</a:t>
                      </a:r>
                      <a:endParaRPr lang="en-US" sz="2400" b="1" dirty="0"/>
                    </a:p>
                  </a:txBody>
                  <a:tcPr marL="68574" marR="68574"/>
                </a:tc>
                <a:tc>
                  <a:txBody>
                    <a:bodyPr/>
                    <a:lstStyle/>
                    <a:p>
                      <a:pPr algn="r"/>
                      <a:r>
                        <a:rPr lang="id-ID" sz="2400" b="1" dirty="0"/>
                        <a:t>46.200</a:t>
                      </a:r>
                      <a:endParaRPr lang="en-US" sz="2400" b="1" dirty="0"/>
                    </a:p>
                  </a:txBody>
                  <a:tcPr marL="68574" marR="68574"/>
                </a:tc>
                <a:tc>
                  <a:txBody>
                    <a:bodyPr/>
                    <a:lstStyle/>
                    <a:p>
                      <a:pPr algn="r"/>
                      <a:r>
                        <a:rPr lang="id-ID" sz="2400" b="1" dirty="0"/>
                        <a:t>46.200</a:t>
                      </a:r>
                      <a:endParaRPr lang="en-US" sz="2400" b="1" dirty="0"/>
                    </a:p>
                  </a:txBody>
                  <a:tcPr marL="68574" marR="68574"/>
                </a:tc>
                <a:tc>
                  <a:txBody>
                    <a:bodyPr/>
                    <a:lstStyle/>
                    <a:p>
                      <a:pPr algn="r"/>
                      <a:r>
                        <a:rPr lang="id-ID" sz="2400" b="1" dirty="0"/>
                        <a:t>53.100</a:t>
                      </a:r>
                      <a:endParaRPr lang="en-US" sz="2400" b="1" dirty="0"/>
                    </a:p>
                  </a:txBody>
                  <a:tcPr marL="68574" marR="68574"/>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7945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77200" cy="563563"/>
          </a:xfrm>
        </p:spPr>
        <p:txBody>
          <a:bodyPr rtlCol="0">
            <a:normAutofit fontScale="90000"/>
          </a:bodyPr>
          <a:lstStyle/>
          <a:p>
            <a:pPr eaLnBrk="1" fontAlgn="auto" hangingPunct="1">
              <a:spcAft>
                <a:spcPts val="0"/>
              </a:spcAft>
              <a:defRPr/>
            </a:pPr>
            <a:r>
              <a:rPr lang="en-US" b="1" dirty="0" err="1"/>
              <a:t>Menghitung</a:t>
            </a:r>
            <a:r>
              <a:rPr lang="en-US" b="1" dirty="0"/>
              <a:t> BEP, PBP, </a:t>
            </a:r>
            <a:r>
              <a:rPr lang="en-US" b="1" dirty="0" err="1"/>
              <a:t>dan</a:t>
            </a:r>
            <a:r>
              <a:rPr lang="en-US" b="1" dirty="0"/>
              <a:t> ROI</a:t>
            </a:r>
          </a:p>
        </p:txBody>
      </p:sp>
      <p:sp>
        <p:nvSpPr>
          <p:cNvPr id="3" name="Content Placeholder 2"/>
          <p:cNvSpPr>
            <a:spLocks noGrp="1"/>
          </p:cNvSpPr>
          <p:nvPr>
            <p:ph idx="1"/>
          </p:nvPr>
        </p:nvSpPr>
        <p:spPr>
          <a:xfrm>
            <a:off x="741363" y="914400"/>
            <a:ext cx="7886700" cy="5592763"/>
          </a:xfrm>
        </p:spPr>
        <p:txBody>
          <a:bodyPr rtlCol="0">
            <a:noAutofit/>
          </a:bodyPr>
          <a:lstStyle/>
          <a:p>
            <a:pPr marL="0" indent="0" eaLnBrk="1" fontAlgn="auto" hangingPunct="1">
              <a:spcAft>
                <a:spcPts val="0"/>
              </a:spcAft>
              <a:buFont typeface="Arial" pitchFamily="34" charset="0"/>
              <a:buNone/>
              <a:defRPr/>
            </a:pPr>
            <a:r>
              <a:rPr lang="en-US" b="1" dirty="0"/>
              <a:t>Break Even Point (BEP)</a:t>
            </a:r>
          </a:p>
          <a:p>
            <a:pPr eaLnBrk="1" fontAlgn="auto" hangingPunct="1">
              <a:spcAft>
                <a:spcPts val="0"/>
              </a:spcAft>
              <a:defRPr/>
            </a:pPr>
            <a:r>
              <a:rPr lang="en-US" sz="2400" b="1" dirty="0"/>
              <a:t>BEP</a:t>
            </a:r>
            <a:r>
              <a:rPr lang="en-US" sz="2400" dirty="0"/>
              <a:t> </a:t>
            </a:r>
            <a:r>
              <a:rPr lang="en-US" sz="2400" dirty="0" err="1"/>
              <a:t>adalah</a:t>
            </a:r>
            <a:r>
              <a:rPr lang="en-US" sz="2400" dirty="0"/>
              <a:t> </a:t>
            </a:r>
            <a:r>
              <a:rPr lang="en-US" sz="2400" dirty="0" err="1"/>
              <a:t>titik</a:t>
            </a:r>
            <a:r>
              <a:rPr lang="en-US" sz="2400" dirty="0"/>
              <a:t> </a:t>
            </a:r>
            <a:r>
              <a:rPr lang="en-US" sz="2400" dirty="0" err="1"/>
              <a:t>dimana</a:t>
            </a:r>
            <a:r>
              <a:rPr lang="en-US" sz="2400" dirty="0"/>
              <a:t> </a:t>
            </a:r>
            <a:r>
              <a:rPr lang="en-US" sz="2400" dirty="0" err="1"/>
              <a:t>biaya</a:t>
            </a:r>
            <a:r>
              <a:rPr lang="en-US" sz="2400" dirty="0"/>
              <a:t> </a:t>
            </a:r>
            <a:r>
              <a:rPr lang="en-US" sz="2400" dirty="0" err="1"/>
              <a:t>operasional</a:t>
            </a:r>
            <a:r>
              <a:rPr lang="en-US" sz="2400" dirty="0"/>
              <a:t> </a:t>
            </a:r>
            <a:r>
              <a:rPr lang="en-US" sz="2400" dirty="0" err="1"/>
              <a:t>setara</a:t>
            </a:r>
            <a:r>
              <a:rPr lang="en-US" sz="2400" dirty="0"/>
              <a:t> </a:t>
            </a:r>
            <a:r>
              <a:rPr lang="en-US" sz="2400" dirty="0" err="1"/>
              <a:t>dengan</a:t>
            </a:r>
            <a:r>
              <a:rPr lang="en-US" sz="2400" dirty="0"/>
              <a:t> </a:t>
            </a:r>
            <a:r>
              <a:rPr lang="en-US" sz="2400" dirty="0" err="1"/>
              <a:t>keuntungan</a:t>
            </a:r>
            <a:r>
              <a:rPr lang="en-US" sz="2400" dirty="0"/>
              <a:t> </a:t>
            </a:r>
            <a:r>
              <a:rPr lang="en-US" sz="2400" dirty="0" err="1"/>
              <a:t>hasil</a:t>
            </a:r>
            <a:r>
              <a:rPr lang="en-US" sz="2400" dirty="0"/>
              <a:t> </a:t>
            </a:r>
            <a:r>
              <a:rPr lang="en-US" sz="2400" dirty="0" err="1"/>
              <a:t>usaha</a:t>
            </a:r>
            <a:r>
              <a:rPr lang="en-US" sz="2400" dirty="0"/>
              <a:t> </a:t>
            </a:r>
            <a:r>
              <a:rPr lang="en-US" sz="2400" dirty="0" err="1"/>
              <a:t>kita</a:t>
            </a:r>
            <a:r>
              <a:rPr lang="en-US" sz="2400" dirty="0"/>
              <a:t>. </a:t>
            </a:r>
            <a:r>
              <a:rPr lang="en-US" sz="2400" dirty="0" err="1"/>
              <a:t>Atau</a:t>
            </a:r>
            <a:r>
              <a:rPr lang="en-US" sz="2400" dirty="0"/>
              <a:t> </a:t>
            </a:r>
            <a:r>
              <a:rPr lang="en-US" sz="2400" dirty="0" err="1"/>
              <a:t>dengan</a:t>
            </a:r>
            <a:r>
              <a:rPr lang="en-US" sz="2400" dirty="0"/>
              <a:t> kata lain "</a:t>
            </a:r>
            <a:r>
              <a:rPr lang="en-US" sz="2400" dirty="0" err="1"/>
              <a:t>impas</a:t>
            </a:r>
            <a:r>
              <a:rPr lang="en-US" sz="2400" dirty="0"/>
              <a:t>". </a:t>
            </a:r>
          </a:p>
          <a:p>
            <a:pPr eaLnBrk="1" fontAlgn="auto" hangingPunct="1">
              <a:spcAft>
                <a:spcPts val="0"/>
              </a:spcAft>
              <a:defRPr/>
            </a:pPr>
            <a:r>
              <a:rPr lang="en-US" sz="2400" dirty="0"/>
              <a:t>BEP </a:t>
            </a:r>
            <a:r>
              <a:rPr lang="en-US" sz="2400" dirty="0" err="1"/>
              <a:t>berguna</a:t>
            </a:r>
            <a:r>
              <a:rPr lang="en-US" sz="2400" dirty="0"/>
              <a:t> </a:t>
            </a:r>
            <a:r>
              <a:rPr lang="en-US" sz="2400" dirty="0" err="1"/>
              <a:t>sebagai</a:t>
            </a:r>
            <a:r>
              <a:rPr lang="en-US" sz="2400" dirty="0"/>
              <a:t>:</a:t>
            </a:r>
          </a:p>
          <a:p>
            <a:pPr lvl="1" eaLnBrk="1" fontAlgn="auto" hangingPunct="1">
              <a:spcAft>
                <a:spcPts val="0"/>
              </a:spcAft>
              <a:buFont typeface="Wingdings" panose="05000000000000000000" pitchFamily="2" charset="2"/>
              <a:buChar char="Ø"/>
              <a:defRPr/>
            </a:pPr>
            <a:r>
              <a:rPr lang="en-US" sz="1800" dirty="0" err="1"/>
              <a:t>Perencanaan</a:t>
            </a:r>
            <a:r>
              <a:rPr lang="en-US" sz="1800" dirty="0"/>
              <a:t> </a:t>
            </a:r>
            <a:r>
              <a:rPr lang="en-US" sz="1800" dirty="0" err="1"/>
              <a:t>Laba</a:t>
            </a:r>
            <a:r>
              <a:rPr lang="en-US" sz="1800" dirty="0"/>
              <a:t>, </a:t>
            </a:r>
            <a:r>
              <a:rPr lang="en-US" sz="1800" dirty="0" err="1"/>
              <a:t>berapa</a:t>
            </a:r>
            <a:r>
              <a:rPr lang="en-US" sz="1800" dirty="0"/>
              <a:t> minimal unit yang </a:t>
            </a:r>
            <a:r>
              <a:rPr lang="en-US" sz="1800" dirty="0" err="1"/>
              <a:t>perlu</a:t>
            </a:r>
            <a:r>
              <a:rPr lang="en-US" sz="1800" dirty="0"/>
              <a:t> </a:t>
            </a:r>
            <a:r>
              <a:rPr lang="en-US" sz="1800" dirty="0" err="1"/>
              <a:t>kita</a:t>
            </a:r>
            <a:r>
              <a:rPr lang="en-US" sz="1800" dirty="0"/>
              <a:t> </a:t>
            </a:r>
            <a:r>
              <a:rPr lang="en-US" sz="1800" dirty="0" err="1"/>
              <a:t>jual</a:t>
            </a:r>
            <a:r>
              <a:rPr lang="en-US" sz="1800" dirty="0"/>
              <a:t> </a:t>
            </a:r>
            <a:r>
              <a:rPr lang="en-US" sz="1800" dirty="0" err="1"/>
              <a:t>perhari</a:t>
            </a:r>
            <a:r>
              <a:rPr lang="en-US" sz="1800" dirty="0"/>
              <a:t>.</a:t>
            </a:r>
          </a:p>
          <a:p>
            <a:pPr lvl="1" eaLnBrk="1" fontAlgn="auto" hangingPunct="1">
              <a:spcAft>
                <a:spcPts val="0"/>
              </a:spcAft>
              <a:buFont typeface="Wingdings" panose="05000000000000000000" pitchFamily="2" charset="2"/>
              <a:buChar char="Ø"/>
              <a:defRPr/>
            </a:pPr>
            <a:r>
              <a:rPr lang="en-US" sz="1800" dirty="0" err="1"/>
              <a:t>Alat</a:t>
            </a:r>
            <a:r>
              <a:rPr lang="en-US" sz="1800" dirty="0"/>
              <a:t> </a:t>
            </a:r>
            <a:r>
              <a:rPr lang="en-US" sz="1800" dirty="0" err="1"/>
              <a:t>kontrol</a:t>
            </a:r>
            <a:r>
              <a:rPr lang="en-US" sz="1800" dirty="0"/>
              <a:t> </a:t>
            </a:r>
            <a:r>
              <a:rPr lang="en-US" sz="1800" dirty="0" err="1"/>
              <a:t>kita</a:t>
            </a:r>
            <a:r>
              <a:rPr lang="en-US" sz="1800" dirty="0"/>
              <a:t>, </a:t>
            </a:r>
            <a:r>
              <a:rPr lang="en-US" sz="1800" dirty="0" err="1"/>
              <a:t>seberapa</a:t>
            </a:r>
            <a:r>
              <a:rPr lang="en-US" sz="1800" dirty="0"/>
              <a:t> </a:t>
            </a:r>
            <a:r>
              <a:rPr lang="en-US" sz="1800" dirty="0" err="1"/>
              <a:t>baik</a:t>
            </a:r>
            <a:r>
              <a:rPr lang="en-US" sz="1800" dirty="0"/>
              <a:t> </a:t>
            </a:r>
            <a:r>
              <a:rPr lang="en-US" sz="1800" dirty="0" err="1"/>
              <a:t>penjualan</a:t>
            </a:r>
            <a:r>
              <a:rPr lang="en-US" sz="1800" dirty="0"/>
              <a:t> </a:t>
            </a:r>
            <a:r>
              <a:rPr lang="en-US" sz="1800" dirty="0" err="1"/>
              <a:t>kita</a:t>
            </a:r>
            <a:r>
              <a:rPr lang="en-US" sz="1800" dirty="0"/>
              <a:t> </a:t>
            </a:r>
            <a:r>
              <a:rPr lang="en-US" sz="1800" dirty="0" err="1"/>
              <a:t>perhari</a:t>
            </a:r>
            <a:r>
              <a:rPr lang="en-US" sz="1800" dirty="0"/>
              <a:t> / </a:t>
            </a:r>
            <a:r>
              <a:rPr lang="en-US" sz="1800" dirty="0" err="1"/>
              <a:t>perbulan</a:t>
            </a:r>
            <a:r>
              <a:rPr lang="en-US" sz="1800" dirty="0"/>
              <a:t>. </a:t>
            </a:r>
          </a:p>
          <a:p>
            <a:pPr lvl="1" eaLnBrk="1" fontAlgn="auto" hangingPunct="1">
              <a:spcAft>
                <a:spcPts val="0"/>
              </a:spcAft>
              <a:buFont typeface="Wingdings" panose="05000000000000000000" pitchFamily="2" charset="2"/>
              <a:buChar char="Ø"/>
              <a:defRPr/>
            </a:pPr>
            <a:r>
              <a:rPr lang="en-US" sz="1800" dirty="0" err="1"/>
              <a:t>Dasar</a:t>
            </a:r>
            <a:r>
              <a:rPr lang="en-US" sz="1800" dirty="0"/>
              <a:t> </a:t>
            </a:r>
            <a:r>
              <a:rPr lang="en-US" sz="1800" dirty="0" err="1"/>
              <a:t>penentuan</a:t>
            </a:r>
            <a:r>
              <a:rPr lang="en-US" sz="1800" dirty="0"/>
              <a:t> </a:t>
            </a:r>
            <a:r>
              <a:rPr lang="en-US" sz="1800" dirty="0" err="1"/>
              <a:t>harga</a:t>
            </a:r>
            <a:r>
              <a:rPr lang="en-US" sz="1800" dirty="0"/>
              <a:t> </a:t>
            </a:r>
            <a:r>
              <a:rPr lang="en-US" sz="1800" dirty="0" err="1"/>
              <a:t>jual</a:t>
            </a:r>
            <a:r>
              <a:rPr lang="en-US" sz="1800" dirty="0"/>
              <a:t>, </a:t>
            </a:r>
            <a:r>
              <a:rPr lang="en-US" sz="1800" dirty="0" err="1"/>
              <a:t>bersamaan</a:t>
            </a:r>
            <a:r>
              <a:rPr lang="en-US" sz="1800" dirty="0"/>
              <a:t> </a:t>
            </a:r>
            <a:r>
              <a:rPr lang="en-US" sz="1800" dirty="0" err="1"/>
              <a:t>dengan</a:t>
            </a:r>
            <a:r>
              <a:rPr lang="en-US" sz="1800" dirty="0"/>
              <a:t> target </a:t>
            </a:r>
            <a:r>
              <a:rPr lang="en-US" sz="1800" dirty="0" err="1"/>
              <a:t>penjualan</a:t>
            </a:r>
            <a:r>
              <a:rPr lang="en-US" sz="1800" dirty="0"/>
              <a:t> unit </a:t>
            </a:r>
            <a:r>
              <a:rPr lang="en-US" sz="1800" dirty="0" err="1"/>
              <a:t>perhari</a:t>
            </a:r>
            <a:r>
              <a:rPr lang="en-US" sz="1800" dirty="0"/>
              <a:t>.</a:t>
            </a:r>
          </a:p>
          <a:p>
            <a:pPr eaLnBrk="1" fontAlgn="auto" hangingPunct="1">
              <a:spcAft>
                <a:spcPts val="0"/>
              </a:spcAft>
              <a:defRPr/>
            </a:pPr>
            <a:r>
              <a:rPr lang="en-US" sz="2400" dirty="0" err="1"/>
              <a:t>Rumus</a:t>
            </a:r>
            <a:r>
              <a:rPr lang="en-US" sz="2400" dirty="0"/>
              <a:t> BEP</a:t>
            </a:r>
          </a:p>
          <a:p>
            <a:pPr eaLnBrk="1" fontAlgn="auto" hangingPunct="1">
              <a:spcAft>
                <a:spcPts val="0"/>
              </a:spcAft>
              <a:defRPr/>
            </a:pPr>
            <a:endParaRPr lang="en-US" sz="2400" dirty="0"/>
          </a:p>
          <a:p>
            <a:pPr eaLnBrk="1" fontAlgn="auto" hangingPunct="1">
              <a:spcAft>
                <a:spcPts val="0"/>
              </a:spcAft>
              <a:defRPr/>
            </a:pPr>
            <a:endParaRPr lang="en-US" sz="2400" dirty="0"/>
          </a:p>
          <a:p>
            <a:pPr eaLnBrk="1" fontAlgn="auto" hangingPunct="1">
              <a:spcAft>
                <a:spcPts val="0"/>
              </a:spcAft>
              <a:defRPr/>
            </a:pPr>
            <a:endParaRPr lang="en-US" sz="2400" dirty="0"/>
          </a:p>
          <a:p>
            <a:pPr eaLnBrk="1" fontAlgn="auto" hangingPunct="1">
              <a:spcAft>
                <a:spcPts val="0"/>
              </a:spcAft>
              <a:defRPr/>
            </a:pPr>
            <a:endParaRPr lang="en-US" sz="2400" dirty="0"/>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463" y="4144963"/>
            <a:ext cx="59436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355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62000" y="2660650"/>
            <a:ext cx="7886700" cy="4349750"/>
          </a:xfrm>
        </p:spPr>
        <p:txBody>
          <a:bodyPr>
            <a:normAutofit/>
          </a:bodyPr>
          <a:lstStyle/>
          <a:p>
            <a:pPr eaLnBrk="1" hangingPunct="1"/>
            <a:r>
              <a:rPr lang="en-US" sz="2100" b="1"/>
              <a:t>BEP (unit) </a:t>
            </a:r>
            <a:r>
              <a:rPr lang="en-US" sz="2100"/>
              <a:t>adalah jumlah minimal unit produk yang kita jual agar berada pada titik impas antara biaya operasional dan keuntungan.</a:t>
            </a:r>
          </a:p>
          <a:p>
            <a:pPr eaLnBrk="1" hangingPunct="1"/>
            <a:r>
              <a:rPr lang="en-US" sz="2100" b="1"/>
              <a:t>BEP (rupiah) </a:t>
            </a:r>
            <a:r>
              <a:rPr lang="en-US" sz="2100"/>
              <a:t>adalah jumlah minimal rupiah yang kita peroleh agar  berada pada titik impas. BEP (rupiah) adalah BEP (unit) dikalikan harga jual produk/jasa itu sendiri. </a:t>
            </a:r>
          </a:p>
          <a:p>
            <a:pPr eaLnBrk="1" hangingPunct="1"/>
            <a:r>
              <a:rPr lang="en-US" sz="2100"/>
              <a:t>Total Fixed Cost (TFC): Biaya operasional tetap, sebagai contoh: gaji pegawai, sewa lokasi, listrik, dan sejenisnya ; hitung per bulan atau per hari</a:t>
            </a:r>
          </a:p>
          <a:p>
            <a:pPr eaLnBrk="1" hangingPunct="1"/>
            <a:r>
              <a:rPr lang="en-US" sz="2100"/>
              <a:t>Variabel Cost (TVC): modal per unitnya/biaya operasional yang diperlukan per unitnya.</a:t>
            </a:r>
          </a:p>
          <a:p>
            <a:pPr eaLnBrk="1" hangingPunct="1"/>
            <a:r>
              <a:rPr lang="en-US" sz="2100"/>
              <a:t>Price: harga jual per unit. </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594518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77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133600" y="0"/>
            <a:ext cx="6248400" cy="381000"/>
          </a:xfrm>
        </p:spPr>
        <p:txBody>
          <a:bodyPr>
            <a:normAutofit fontScale="90000"/>
          </a:bodyPr>
          <a:lstStyle/>
          <a:p>
            <a:pPr algn="r" eaLnBrk="1" hangingPunct="1"/>
            <a:r>
              <a:rPr lang="en-US" sz="2800"/>
              <a:t>Contoh Menghitung BEP</a:t>
            </a:r>
          </a:p>
        </p:txBody>
      </p:sp>
      <p:sp>
        <p:nvSpPr>
          <p:cNvPr id="3" name="Content Placeholder 2"/>
          <p:cNvSpPr>
            <a:spLocks noGrp="1"/>
          </p:cNvSpPr>
          <p:nvPr>
            <p:ph idx="1"/>
          </p:nvPr>
        </p:nvSpPr>
        <p:spPr>
          <a:xfrm>
            <a:off x="838200" y="430213"/>
            <a:ext cx="8305800" cy="6172200"/>
          </a:xfrm>
        </p:spPr>
        <p:txBody>
          <a:bodyPr rtlCol="0">
            <a:noAutofit/>
          </a:bodyPr>
          <a:lstStyle/>
          <a:p>
            <a:pPr marL="0" indent="0" eaLnBrk="1" fontAlgn="auto" hangingPunct="1">
              <a:spcAft>
                <a:spcPts val="0"/>
              </a:spcAft>
              <a:buFont typeface="Arial" pitchFamily="34" charset="0"/>
              <a:buNone/>
              <a:defRPr/>
            </a:pPr>
            <a:r>
              <a:rPr lang="en-US" sz="1600" dirty="0" err="1"/>
              <a:t>Biaya</a:t>
            </a:r>
            <a:r>
              <a:rPr lang="en-US" sz="1600" dirty="0"/>
              <a:t> </a:t>
            </a:r>
            <a:r>
              <a:rPr lang="en-US" sz="1600" dirty="0" err="1"/>
              <a:t>operasional</a:t>
            </a:r>
            <a:r>
              <a:rPr lang="en-US" sz="1600" dirty="0"/>
              <a:t> </a:t>
            </a:r>
            <a:r>
              <a:rPr lang="en-US" sz="1600" dirty="0" err="1"/>
              <a:t>perbulan</a:t>
            </a:r>
            <a:r>
              <a:rPr lang="en-US" sz="1600" dirty="0"/>
              <a:t> </a:t>
            </a:r>
            <a:r>
              <a:rPr lang="en-US" sz="1600" dirty="0" err="1"/>
              <a:t>sebuah</a:t>
            </a:r>
            <a:r>
              <a:rPr lang="en-US" sz="1600" dirty="0"/>
              <a:t> </a:t>
            </a:r>
            <a:r>
              <a:rPr lang="en-US" sz="1600" dirty="0" err="1"/>
              <a:t>warung</a:t>
            </a:r>
            <a:r>
              <a:rPr lang="en-US" sz="1600" dirty="0"/>
              <a:t> </a:t>
            </a:r>
            <a:r>
              <a:rPr lang="en-US" sz="1600" dirty="0" err="1"/>
              <a:t>nasgor</a:t>
            </a:r>
            <a:r>
              <a:rPr lang="en-US" sz="1600" dirty="0"/>
              <a:t> </a:t>
            </a:r>
            <a:r>
              <a:rPr lang="en-US" sz="1600" dirty="0" err="1"/>
              <a:t>adalah</a:t>
            </a:r>
            <a:r>
              <a:rPr lang="en-US" sz="1600" dirty="0"/>
              <a:t> </a:t>
            </a:r>
            <a:r>
              <a:rPr lang="en-US" sz="1600" dirty="0" err="1"/>
              <a:t>sbb</a:t>
            </a:r>
            <a:r>
              <a:rPr lang="en-US" sz="1600" dirty="0"/>
              <a:t>:</a:t>
            </a:r>
          </a:p>
          <a:p>
            <a:pPr eaLnBrk="1" fontAlgn="auto" hangingPunct="1">
              <a:spcAft>
                <a:spcPts val="0"/>
              </a:spcAft>
              <a:buFont typeface="Wingdings" panose="05000000000000000000" pitchFamily="2" charset="2"/>
              <a:buChar char="q"/>
              <a:defRPr/>
            </a:pPr>
            <a:r>
              <a:rPr lang="en-US" sz="1600" dirty="0" err="1"/>
              <a:t>Gaji</a:t>
            </a:r>
            <a:r>
              <a:rPr lang="en-US" sz="1600" dirty="0"/>
              <a:t> </a:t>
            </a:r>
            <a:r>
              <a:rPr lang="en-US" sz="1600" dirty="0" err="1"/>
              <a:t>Pegawai</a:t>
            </a:r>
            <a:r>
              <a:rPr lang="en-US" sz="1600" dirty="0"/>
              <a:t> </a:t>
            </a:r>
            <a:r>
              <a:rPr lang="en-US" sz="1600" dirty="0" err="1"/>
              <a:t>Rp</a:t>
            </a:r>
            <a:r>
              <a:rPr lang="en-US" sz="1600" dirty="0"/>
              <a:t>. 1.000.000 x 5 orang = </a:t>
            </a:r>
            <a:r>
              <a:rPr lang="en-US" sz="1600" dirty="0" err="1"/>
              <a:t>Rp</a:t>
            </a:r>
            <a:r>
              <a:rPr lang="en-US" sz="1600" dirty="0"/>
              <a:t>. 5.000.000</a:t>
            </a:r>
          </a:p>
          <a:p>
            <a:pPr eaLnBrk="1" fontAlgn="auto" hangingPunct="1">
              <a:spcAft>
                <a:spcPts val="0"/>
              </a:spcAft>
              <a:buFont typeface="Wingdings" panose="05000000000000000000" pitchFamily="2" charset="2"/>
              <a:buChar char="q"/>
              <a:defRPr/>
            </a:pPr>
            <a:r>
              <a:rPr lang="en-US" sz="1600" dirty="0" err="1"/>
              <a:t>Listrik</a:t>
            </a:r>
            <a:r>
              <a:rPr lang="en-US" sz="1600" dirty="0"/>
              <a:t> </a:t>
            </a:r>
            <a:r>
              <a:rPr lang="en-US" sz="1600" dirty="0" err="1"/>
              <a:t>Rp</a:t>
            </a:r>
            <a:r>
              <a:rPr lang="en-US" sz="1600" dirty="0"/>
              <a:t>. 2.000.0000</a:t>
            </a:r>
          </a:p>
          <a:p>
            <a:pPr eaLnBrk="1" fontAlgn="auto" hangingPunct="1">
              <a:spcAft>
                <a:spcPts val="0"/>
              </a:spcAft>
              <a:buFont typeface="Wingdings" panose="05000000000000000000" pitchFamily="2" charset="2"/>
              <a:buChar char="q"/>
              <a:defRPr/>
            </a:pPr>
            <a:r>
              <a:rPr lang="en-US" sz="1600" dirty="0"/>
              <a:t>Air </a:t>
            </a:r>
            <a:r>
              <a:rPr lang="en-US" sz="1600" dirty="0" err="1"/>
              <a:t>Rp</a:t>
            </a:r>
            <a:r>
              <a:rPr lang="en-US" sz="1600" dirty="0"/>
              <a:t>. 500.000</a:t>
            </a:r>
          </a:p>
          <a:p>
            <a:pPr eaLnBrk="1" fontAlgn="auto" hangingPunct="1">
              <a:spcAft>
                <a:spcPts val="0"/>
              </a:spcAft>
              <a:buFont typeface="Wingdings" panose="05000000000000000000" pitchFamily="2" charset="2"/>
              <a:buChar char="q"/>
              <a:defRPr/>
            </a:pPr>
            <a:r>
              <a:rPr lang="en-US" sz="1600" dirty="0" err="1"/>
              <a:t>Sewa</a:t>
            </a:r>
            <a:r>
              <a:rPr lang="en-US" sz="1600" dirty="0"/>
              <a:t> </a:t>
            </a:r>
            <a:r>
              <a:rPr lang="en-US" sz="1600" dirty="0" err="1"/>
              <a:t>tempat</a:t>
            </a:r>
            <a:r>
              <a:rPr lang="en-US" sz="1600" dirty="0"/>
              <a:t> </a:t>
            </a:r>
            <a:r>
              <a:rPr lang="en-US" sz="1600" dirty="0" err="1"/>
              <a:t>Rp</a:t>
            </a:r>
            <a:r>
              <a:rPr lang="en-US" sz="1600" dirty="0"/>
              <a:t>. 6.000.000 / </a:t>
            </a:r>
            <a:r>
              <a:rPr lang="en-US" sz="1600" dirty="0" err="1"/>
              <a:t>tahun</a:t>
            </a:r>
            <a:r>
              <a:rPr lang="en-US" sz="1600" dirty="0"/>
              <a:t> --&gt;</a:t>
            </a:r>
            <a:r>
              <a:rPr lang="en-US" sz="1600" dirty="0" err="1"/>
              <a:t>Rp</a:t>
            </a:r>
            <a:r>
              <a:rPr lang="en-US" sz="1600" dirty="0"/>
              <a:t>. 500.000 / </a:t>
            </a:r>
            <a:r>
              <a:rPr lang="en-US" sz="1600" dirty="0" err="1"/>
              <a:t>bulan</a:t>
            </a:r>
            <a:r>
              <a:rPr lang="en-US" sz="1600" dirty="0"/>
              <a:t> </a:t>
            </a:r>
          </a:p>
          <a:p>
            <a:pPr eaLnBrk="1" fontAlgn="auto" hangingPunct="1">
              <a:spcAft>
                <a:spcPts val="0"/>
              </a:spcAft>
              <a:buFont typeface="Wingdings" panose="05000000000000000000" pitchFamily="2" charset="2"/>
              <a:buChar char="q"/>
              <a:defRPr/>
            </a:pPr>
            <a:r>
              <a:rPr lang="en-US" sz="1600" dirty="0" err="1"/>
              <a:t>Biaya</a:t>
            </a:r>
            <a:r>
              <a:rPr lang="en-US" sz="1600" dirty="0"/>
              <a:t> </a:t>
            </a:r>
            <a:r>
              <a:rPr lang="en-US" sz="1600" dirty="0" err="1"/>
              <a:t>satu</a:t>
            </a:r>
            <a:r>
              <a:rPr lang="en-US" sz="1600" dirty="0"/>
              <a:t> </a:t>
            </a:r>
            <a:r>
              <a:rPr lang="en-US" sz="1600" dirty="0" err="1"/>
              <a:t>piring</a:t>
            </a:r>
            <a:r>
              <a:rPr lang="en-US" sz="1600" dirty="0"/>
              <a:t> </a:t>
            </a:r>
            <a:r>
              <a:rPr lang="en-US" sz="1600" dirty="0" err="1"/>
              <a:t>nasgor</a:t>
            </a:r>
            <a:r>
              <a:rPr lang="en-US" sz="1600" dirty="0"/>
              <a:t> </a:t>
            </a:r>
            <a:r>
              <a:rPr lang="en-US" sz="1600" dirty="0" err="1"/>
              <a:t>adalah</a:t>
            </a:r>
            <a:r>
              <a:rPr lang="en-US" sz="1600" dirty="0"/>
              <a:t> </a:t>
            </a:r>
            <a:r>
              <a:rPr lang="en-US" sz="1600" dirty="0" err="1"/>
              <a:t>Rp</a:t>
            </a:r>
            <a:r>
              <a:rPr lang="en-US" sz="1600" dirty="0"/>
              <a:t>. 8. 000 (modal </a:t>
            </a:r>
            <a:r>
              <a:rPr lang="en-US" sz="1600" dirty="0" err="1"/>
              <a:t>beras</a:t>
            </a:r>
            <a:r>
              <a:rPr lang="en-US" sz="1600" dirty="0"/>
              <a:t>, </a:t>
            </a:r>
            <a:r>
              <a:rPr lang="en-US" sz="1600" dirty="0" err="1"/>
              <a:t>bumbu</a:t>
            </a:r>
            <a:r>
              <a:rPr lang="en-US" sz="1600" dirty="0"/>
              <a:t>, </a:t>
            </a:r>
            <a:r>
              <a:rPr lang="en-US" sz="1600" dirty="0" err="1"/>
              <a:t>telur</a:t>
            </a:r>
            <a:r>
              <a:rPr lang="en-US" sz="1600" dirty="0"/>
              <a:t>, </a:t>
            </a:r>
            <a:r>
              <a:rPr lang="en-US" sz="1600" dirty="0" err="1"/>
              <a:t>baso</a:t>
            </a:r>
            <a:r>
              <a:rPr lang="en-US" sz="1600" dirty="0"/>
              <a:t>, gas) </a:t>
            </a:r>
          </a:p>
          <a:p>
            <a:pPr eaLnBrk="1" fontAlgn="auto" hangingPunct="1">
              <a:spcAft>
                <a:spcPts val="0"/>
              </a:spcAft>
              <a:buFont typeface="Wingdings" panose="05000000000000000000" pitchFamily="2" charset="2"/>
              <a:buChar char="q"/>
              <a:defRPr/>
            </a:pPr>
            <a:r>
              <a:rPr lang="en-US" sz="1600" dirty="0" err="1"/>
              <a:t>Harga</a:t>
            </a:r>
            <a:r>
              <a:rPr lang="en-US" sz="1600" dirty="0"/>
              <a:t> </a:t>
            </a:r>
            <a:r>
              <a:rPr lang="en-US" sz="1600" dirty="0" err="1"/>
              <a:t>jual</a:t>
            </a:r>
            <a:r>
              <a:rPr lang="en-US" sz="1600" dirty="0"/>
              <a:t> 1 </a:t>
            </a:r>
            <a:r>
              <a:rPr lang="en-US" sz="1600" dirty="0" err="1"/>
              <a:t>piring</a:t>
            </a:r>
            <a:r>
              <a:rPr lang="en-US" sz="1600" dirty="0"/>
              <a:t> </a:t>
            </a:r>
            <a:r>
              <a:rPr lang="en-US" sz="1600" dirty="0" err="1"/>
              <a:t>nasgor</a:t>
            </a:r>
            <a:r>
              <a:rPr lang="en-US" sz="1600" dirty="0"/>
              <a:t> </a:t>
            </a:r>
            <a:r>
              <a:rPr lang="en-US" sz="1600" dirty="0" err="1"/>
              <a:t>adalah</a:t>
            </a:r>
            <a:r>
              <a:rPr lang="en-US" sz="1600" dirty="0"/>
              <a:t> </a:t>
            </a:r>
            <a:r>
              <a:rPr lang="en-US" sz="1600" dirty="0" err="1"/>
              <a:t>Rp</a:t>
            </a:r>
            <a:r>
              <a:rPr lang="en-US" sz="1600" dirty="0"/>
              <a:t>. 15.000. </a:t>
            </a:r>
          </a:p>
          <a:p>
            <a:pPr eaLnBrk="1" fontAlgn="auto" hangingPunct="1">
              <a:spcAft>
                <a:spcPts val="0"/>
              </a:spcAft>
              <a:buFont typeface="Wingdings" panose="05000000000000000000" pitchFamily="2" charset="2"/>
              <a:buChar char="q"/>
              <a:defRPr/>
            </a:pPr>
            <a:r>
              <a:rPr lang="en-US" sz="1600" dirty="0" err="1"/>
              <a:t>Berapa</a:t>
            </a:r>
            <a:r>
              <a:rPr lang="en-US" sz="1600" dirty="0"/>
              <a:t> </a:t>
            </a:r>
            <a:r>
              <a:rPr lang="en-US" sz="1600" dirty="0" err="1"/>
              <a:t>piring</a:t>
            </a:r>
            <a:r>
              <a:rPr lang="en-US" sz="1600" dirty="0"/>
              <a:t> </a:t>
            </a:r>
            <a:r>
              <a:rPr lang="en-US" sz="1600" dirty="0" err="1"/>
              <a:t>nasgor</a:t>
            </a:r>
            <a:r>
              <a:rPr lang="en-US" sz="1600" dirty="0"/>
              <a:t> yang </a:t>
            </a:r>
            <a:r>
              <a:rPr lang="en-US" sz="1600" dirty="0" err="1"/>
              <a:t>harus</a:t>
            </a:r>
            <a:r>
              <a:rPr lang="en-US" sz="1600" dirty="0"/>
              <a:t> </a:t>
            </a:r>
            <a:r>
              <a:rPr lang="en-US" sz="1600" dirty="0" err="1"/>
              <a:t>dijual</a:t>
            </a:r>
            <a:r>
              <a:rPr lang="en-US" sz="1600" dirty="0"/>
              <a:t> </a:t>
            </a:r>
            <a:r>
              <a:rPr lang="en-US" sz="1600" dirty="0" err="1"/>
              <a:t>perhari</a:t>
            </a:r>
            <a:r>
              <a:rPr lang="en-US" sz="1600" dirty="0"/>
              <a:t> agar </a:t>
            </a:r>
            <a:r>
              <a:rPr lang="en-US" sz="1600" dirty="0" err="1"/>
              <a:t>tercapai</a:t>
            </a:r>
            <a:r>
              <a:rPr lang="en-US" sz="1600" dirty="0"/>
              <a:t> BEP?</a:t>
            </a:r>
          </a:p>
          <a:p>
            <a:pPr marL="0" indent="0" eaLnBrk="1" fontAlgn="auto" hangingPunct="1">
              <a:spcAft>
                <a:spcPts val="0"/>
              </a:spcAft>
              <a:buFont typeface="Arial" pitchFamily="34" charset="0"/>
              <a:buNone/>
              <a:defRPr/>
            </a:pPr>
            <a:r>
              <a:rPr lang="en-US" sz="1600" dirty="0" err="1"/>
              <a:t>Jawab</a:t>
            </a:r>
            <a:r>
              <a:rPr lang="en-US" sz="1600" dirty="0"/>
              <a:t>:</a:t>
            </a:r>
          </a:p>
          <a:p>
            <a:pPr eaLnBrk="1" fontAlgn="auto" hangingPunct="1">
              <a:spcAft>
                <a:spcPts val="0"/>
              </a:spcAft>
              <a:defRPr/>
            </a:pPr>
            <a:r>
              <a:rPr lang="en-US" sz="1600" dirty="0"/>
              <a:t>TFC </a:t>
            </a:r>
            <a:r>
              <a:rPr lang="en-US" sz="1600" dirty="0" err="1"/>
              <a:t>perbulan</a:t>
            </a:r>
            <a:r>
              <a:rPr lang="en-US" sz="1600" dirty="0"/>
              <a:t> </a:t>
            </a:r>
            <a:r>
              <a:rPr lang="en-US" sz="1600" dirty="0" err="1"/>
              <a:t>adalah</a:t>
            </a:r>
            <a:r>
              <a:rPr lang="en-US" sz="1600" dirty="0"/>
              <a:t>: 5.000.000 + 2.000.000 + 500.000 + 500.000 = </a:t>
            </a:r>
            <a:r>
              <a:rPr lang="en-US" sz="1600" dirty="0" err="1"/>
              <a:t>Rp</a:t>
            </a:r>
            <a:r>
              <a:rPr lang="en-US" sz="1600" dirty="0"/>
              <a:t>. 8.000.000. TFC </a:t>
            </a:r>
            <a:r>
              <a:rPr lang="en-US" sz="1600" dirty="0" err="1"/>
              <a:t>perhari</a:t>
            </a:r>
            <a:r>
              <a:rPr lang="en-US" sz="1600" dirty="0"/>
              <a:t> </a:t>
            </a:r>
            <a:r>
              <a:rPr lang="en-US" sz="1600" dirty="0" err="1"/>
              <a:t>jadinya</a:t>
            </a:r>
            <a:r>
              <a:rPr lang="en-US" sz="1600" dirty="0"/>
              <a:t> (8.000.000/30 </a:t>
            </a:r>
            <a:r>
              <a:rPr lang="en-US" sz="1600" dirty="0" err="1"/>
              <a:t>hari</a:t>
            </a:r>
            <a:r>
              <a:rPr lang="en-US" sz="1600" dirty="0"/>
              <a:t>) </a:t>
            </a:r>
            <a:r>
              <a:rPr lang="en-US" sz="1600" dirty="0" err="1"/>
              <a:t>Rp</a:t>
            </a:r>
            <a:r>
              <a:rPr lang="en-US" sz="1600" dirty="0"/>
              <a:t>. 267.000/</a:t>
            </a:r>
            <a:r>
              <a:rPr lang="en-US" sz="1600" dirty="0" err="1"/>
              <a:t>hari</a:t>
            </a:r>
            <a:endParaRPr lang="en-US" sz="1600" dirty="0"/>
          </a:p>
          <a:p>
            <a:pPr eaLnBrk="1" fontAlgn="auto" hangingPunct="1">
              <a:spcAft>
                <a:spcPts val="0"/>
              </a:spcAft>
              <a:defRPr/>
            </a:pPr>
            <a:r>
              <a:rPr lang="en-US" sz="1600" dirty="0" err="1"/>
              <a:t>Harga</a:t>
            </a:r>
            <a:r>
              <a:rPr lang="en-US" sz="1600" dirty="0"/>
              <a:t> </a:t>
            </a:r>
            <a:r>
              <a:rPr lang="en-US" sz="1600" dirty="0" err="1"/>
              <a:t>jual</a:t>
            </a:r>
            <a:r>
              <a:rPr lang="en-US" sz="1600" dirty="0"/>
              <a:t> = 15.000</a:t>
            </a:r>
          </a:p>
          <a:p>
            <a:pPr eaLnBrk="1" fontAlgn="auto" hangingPunct="1">
              <a:spcAft>
                <a:spcPts val="0"/>
              </a:spcAft>
              <a:defRPr/>
            </a:pPr>
            <a:r>
              <a:rPr lang="en-US" sz="1600" dirty="0"/>
              <a:t>TVC =  8.000</a:t>
            </a:r>
          </a:p>
          <a:p>
            <a:pPr eaLnBrk="1" fontAlgn="auto" hangingPunct="1">
              <a:spcAft>
                <a:spcPts val="0"/>
              </a:spcAft>
              <a:defRPr/>
            </a:pPr>
            <a:r>
              <a:rPr lang="en-US" sz="1600" dirty="0" err="1"/>
              <a:t>Jumlah</a:t>
            </a:r>
            <a:r>
              <a:rPr lang="en-US" sz="1600" dirty="0"/>
              <a:t> BEP unit = n </a:t>
            </a:r>
            <a:r>
              <a:rPr lang="en-US" sz="1600" dirty="0" err="1"/>
              <a:t>adalah</a:t>
            </a:r>
            <a:r>
              <a:rPr lang="en-US" sz="1600" dirty="0"/>
              <a:t> </a:t>
            </a:r>
          </a:p>
          <a:p>
            <a:pPr marL="0" indent="0" eaLnBrk="1" fontAlgn="auto" hangingPunct="1">
              <a:spcAft>
                <a:spcPts val="0"/>
              </a:spcAft>
              <a:buFont typeface="Arial" pitchFamily="34" charset="0"/>
              <a:buNone/>
              <a:defRPr/>
            </a:pPr>
            <a:r>
              <a:rPr lang="en-US" sz="1600" dirty="0"/>
              <a:t>	n =  TFC / (</a:t>
            </a:r>
            <a:r>
              <a:rPr lang="en-US" sz="1600" dirty="0" err="1"/>
              <a:t>Harga</a:t>
            </a:r>
            <a:r>
              <a:rPr lang="en-US" sz="1600" dirty="0"/>
              <a:t>  </a:t>
            </a:r>
            <a:r>
              <a:rPr lang="en-US" sz="1600" dirty="0" err="1"/>
              <a:t>jual</a:t>
            </a:r>
            <a:r>
              <a:rPr lang="en-US" sz="1600" dirty="0"/>
              <a:t> – TVC)</a:t>
            </a:r>
            <a:br>
              <a:rPr lang="en-US" sz="1600" dirty="0"/>
            </a:br>
            <a:r>
              <a:rPr lang="en-US" sz="1600" dirty="0"/>
              <a:t>	n = 267.000 / (15.000 – 8.000)</a:t>
            </a:r>
            <a:br>
              <a:rPr lang="en-US" sz="1600" dirty="0"/>
            </a:br>
            <a:r>
              <a:rPr lang="en-US" sz="1600" dirty="0"/>
              <a:t>	n = 267.000 / 7.000</a:t>
            </a:r>
            <a:br>
              <a:rPr lang="en-US" sz="1600" dirty="0"/>
            </a:br>
            <a:r>
              <a:rPr lang="en-US" sz="1600" dirty="0"/>
              <a:t>	n = 38 </a:t>
            </a:r>
            <a:r>
              <a:rPr lang="en-US" sz="1600" dirty="0" err="1"/>
              <a:t>piring</a:t>
            </a:r>
            <a:r>
              <a:rPr lang="en-US" sz="1600" dirty="0"/>
              <a:t>.</a:t>
            </a:r>
            <a:br>
              <a:rPr lang="en-US" sz="1600" dirty="0"/>
            </a:br>
            <a:br>
              <a:rPr lang="en-US" sz="1600" dirty="0"/>
            </a:br>
            <a:r>
              <a:rPr lang="en-US" sz="1600" dirty="0" err="1"/>
              <a:t>Jadi</a:t>
            </a:r>
            <a:r>
              <a:rPr lang="en-US" sz="1600" dirty="0"/>
              <a:t> </a:t>
            </a:r>
            <a:r>
              <a:rPr lang="en-US" sz="1600" dirty="0" err="1"/>
              <a:t>untuk</a:t>
            </a:r>
            <a:r>
              <a:rPr lang="en-US" sz="1600" dirty="0"/>
              <a:t> </a:t>
            </a:r>
            <a:r>
              <a:rPr lang="en-US" sz="1600" dirty="0" err="1"/>
              <a:t>mencapai</a:t>
            </a:r>
            <a:r>
              <a:rPr lang="en-US" sz="1600" dirty="0"/>
              <a:t> BEP </a:t>
            </a:r>
            <a:r>
              <a:rPr lang="en-US" sz="1600" dirty="0" err="1"/>
              <a:t>kita</a:t>
            </a:r>
            <a:r>
              <a:rPr lang="en-US" sz="1600" dirty="0"/>
              <a:t> </a:t>
            </a:r>
            <a:r>
              <a:rPr lang="en-US" sz="1600" dirty="0" err="1"/>
              <a:t>harus</a:t>
            </a:r>
            <a:r>
              <a:rPr lang="en-US" sz="1600" dirty="0"/>
              <a:t> </a:t>
            </a:r>
            <a:r>
              <a:rPr lang="en-US" sz="1600" dirty="0" err="1"/>
              <a:t>menjual</a:t>
            </a:r>
            <a:r>
              <a:rPr lang="en-US" sz="1600" dirty="0"/>
              <a:t> 38 </a:t>
            </a:r>
            <a:r>
              <a:rPr lang="en-US" sz="1600" dirty="0" err="1"/>
              <a:t>piring</a:t>
            </a:r>
            <a:r>
              <a:rPr lang="en-US" sz="1600" dirty="0"/>
              <a:t> </a:t>
            </a:r>
            <a:r>
              <a:rPr lang="en-US" sz="1600" dirty="0" err="1"/>
              <a:t>nasgor</a:t>
            </a:r>
            <a:r>
              <a:rPr lang="en-US" sz="1600" dirty="0"/>
              <a:t> </a:t>
            </a:r>
            <a:r>
              <a:rPr lang="en-US" sz="1600" dirty="0" err="1"/>
              <a:t>perhari</a:t>
            </a:r>
            <a:r>
              <a:rPr lang="en-US" sz="1600" dirty="0"/>
              <a:t> </a:t>
            </a:r>
            <a:r>
              <a:rPr lang="en-US" sz="1600" dirty="0" err="1"/>
              <a:t>jika</a:t>
            </a:r>
            <a:r>
              <a:rPr lang="en-US" sz="1600" dirty="0"/>
              <a:t> </a:t>
            </a:r>
            <a:r>
              <a:rPr lang="en-US" sz="1600" dirty="0" err="1"/>
              <a:t>satu</a:t>
            </a:r>
            <a:r>
              <a:rPr lang="en-US" sz="1600" dirty="0"/>
              <a:t> </a:t>
            </a:r>
            <a:r>
              <a:rPr lang="en-US" sz="1600" dirty="0" err="1"/>
              <a:t>bulannya</a:t>
            </a:r>
            <a:r>
              <a:rPr lang="en-US" sz="1600" dirty="0"/>
              <a:t> 30 </a:t>
            </a:r>
            <a:r>
              <a:rPr lang="en-US" sz="1600" dirty="0" err="1"/>
              <a:t>hari</a:t>
            </a:r>
            <a:r>
              <a:rPr lang="en-US" sz="1600" dirty="0"/>
              <a:t>.</a:t>
            </a:r>
            <a:br>
              <a:rPr lang="en-US" sz="1600" dirty="0"/>
            </a:br>
            <a:endParaRPr lang="en-US" sz="1600" dirty="0"/>
          </a:p>
        </p:txBody>
      </p:sp>
    </p:spTree>
    <p:extLst>
      <p:ext uri="{BB962C8B-B14F-4D97-AF65-F5344CB8AC3E}">
        <p14:creationId xmlns:p14="http://schemas.microsoft.com/office/powerpoint/2010/main" val="4174113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639762"/>
          </a:xfrm>
        </p:spPr>
        <p:txBody>
          <a:bodyPr rtlCol="0">
            <a:normAutofit fontScale="90000"/>
          </a:bodyPr>
          <a:lstStyle/>
          <a:p>
            <a:pPr eaLnBrk="1" fontAlgn="auto" hangingPunct="1">
              <a:spcAft>
                <a:spcPts val="0"/>
              </a:spcAft>
              <a:defRPr/>
            </a:pPr>
            <a:r>
              <a:rPr lang="en-US" b="1" dirty="0"/>
              <a:t>PBP (Pay Back Period)</a:t>
            </a:r>
            <a:endParaRPr lang="en-US" dirty="0"/>
          </a:p>
        </p:txBody>
      </p:sp>
      <p:sp>
        <p:nvSpPr>
          <p:cNvPr id="43011" name="Content Placeholder 2"/>
          <p:cNvSpPr>
            <a:spLocks noGrp="1"/>
          </p:cNvSpPr>
          <p:nvPr>
            <p:ph idx="1"/>
          </p:nvPr>
        </p:nvSpPr>
        <p:spPr>
          <a:xfrm>
            <a:off x="914400" y="1143000"/>
            <a:ext cx="7772400" cy="4983163"/>
          </a:xfrm>
        </p:spPr>
        <p:txBody>
          <a:bodyPr>
            <a:normAutofit/>
          </a:bodyPr>
          <a:lstStyle/>
          <a:p>
            <a:pPr eaLnBrk="1" hangingPunct="1"/>
            <a:r>
              <a:rPr lang="en-US" sz="1800" b="1"/>
              <a:t>PBP (Pay Back Period)</a:t>
            </a:r>
            <a:r>
              <a:rPr lang="en-US" sz="1800"/>
              <a:t> adalah analisa berapa lama modal yang kita investasikan akan kembali. Atau dengan kata lain, berapa lama kita bakal balik modal. Semakin kecil nilai PBP semakin baik nilai investasi untuk dilakukan. </a:t>
            </a:r>
          </a:p>
          <a:p>
            <a:pPr eaLnBrk="1" hangingPunct="1"/>
            <a:r>
              <a:rPr lang="en-US" sz="1800"/>
              <a:t>Rumus PBP adalah:</a:t>
            </a:r>
            <a:br>
              <a:rPr lang="en-US" sz="1800"/>
            </a:br>
            <a:br>
              <a:rPr lang="en-US" sz="1800"/>
            </a:br>
            <a:r>
              <a:rPr lang="en-US" sz="1800"/>
              <a:t>PBP = total investasi / laba bersih</a:t>
            </a:r>
            <a:br>
              <a:rPr lang="en-US" sz="1800"/>
            </a:br>
            <a:br>
              <a:rPr lang="en-US" sz="1800"/>
            </a:br>
            <a:r>
              <a:rPr lang="en-US" sz="1800"/>
              <a:t>contoh: seorang teman bercerita dia baru saja join sebuah franchise minuman dengan modal Rp. 9.000.000. Perbulan dia mendapat laba bersih rata-rata Rp. 2.500.000.</a:t>
            </a:r>
            <a:br>
              <a:rPr lang="en-US" sz="1800"/>
            </a:br>
            <a:br>
              <a:rPr lang="en-US" sz="1800"/>
            </a:br>
            <a:r>
              <a:rPr lang="en-US" sz="1800"/>
              <a:t>PBP = 9.000.000 / 2.500.000 per bulan</a:t>
            </a:r>
            <a:br>
              <a:rPr lang="en-US" sz="1800"/>
            </a:br>
            <a:r>
              <a:rPr lang="en-US" sz="1800"/>
              <a:t>PBP = 3.6 atau dibulatkan 4 bulan</a:t>
            </a:r>
            <a:br>
              <a:rPr lang="en-US" sz="1800"/>
            </a:br>
            <a:br>
              <a:rPr lang="en-US" sz="1800"/>
            </a:br>
            <a:r>
              <a:rPr lang="en-US" sz="1800"/>
              <a:t>Jadi dalam 4 bulan dia bisa balik modal.</a:t>
            </a:r>
          </a:p>
        </p:txBody>
      </p:sp>
    </p:spTree>
    <p:extLst>
      <p:ext uri="{BB962C8B-B14F-4D97-AF65-F5344CB8AC3E}">
        <p14:creationId xmlns:p14="http://schemas.microsoft.com/office/powerpoint/2010/main" val="2489634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563562"/>
          </a:xfrm>
        </p:spPr>
        <p:txBody>
          <a:bodyPr rtlCol="0">
            <a:normAutofit fontScale="90000"/>
          </a:bodyPr>
          <a:lstStyle/>
          <a:p>
            <a:pPr eaLnBrk="1" fontAlgn="auto" hangingPunct="1">
              <a:spcAft>
                <a:spcPts val="0"/>
              </a:spcAft>
              <a:defRPr/>
            </a:pPr>
            <a:r>
              <a:rPr lang="en-US" b="1" dirty="0"/>
              <a:t>ROI (Return On Investment)</a:t>
            </a:r>
            <a:endParaRPr lang="en-US" dirty="0"/>
          </a:p>
        </p:txBody>
      </p:sp>
      <p:sp>
        <p:nvSpPr>
          <p:cNvPr id="44035" name="Content Placeholder 2"/>
          <p:cNvSpPr>
            <a:spLocks noGrp="1"/>
          </p:cNvSpPr>
          <p:nvPr>
            <p:ph idx="1"/>
          </p:nvPr>
        </p:nvSpPr>
        <p:spPr>
          <a:xfrm>
            <a:off x="838200" y="990600"/>
            <a:ext cx="7848600" cy="5135563"/>
          </a:xfrm>
        </p:spPr>
        <p:txBody>
          <a:bodyPr>
            <a:normAutofit/>
          </a:bodyPr>
          <a:lstStyle/>
          <a:p>
            <a:pPr eaLnBrk="1" hangingPunct="1"/>
            <a:r>
              <a:rPr lang="en-US" sz="2000" b="1"/>
              <a:t>ROI (Return On Investment) </a:t>
            </a:r>
            <a:r>
              <a:rPr lang="en-US" sz="2000"/>
              <a:t>atau rentabilitas atau earning power menunjukkan kemampuan modal yang kita investasikan pada sebuah usaha untuk menghasilkan keuntungan. Semakin besar ROI, semakin tinggi kemampuan usaha kita untuk mengembalikan modal dan semakin menjanjikan pula usaha kita. Rumus ROI adalah</a:t>
            </a:r>
            <a:br>
              <a:rPr lang="en-US" sz="2000"/>
            </a:br>
            <a:br>
              <a:rPr lang="en-US" sz="2000"/>
            </a:br>
            <a:r>
              <a:rPr lang="en-US" sz="2000"/>
              <a:t>ROI = (laba bersih / total invest) * 100%</a:t>
            </a:r>
            <a:br>
              <a:rPr lang="en-US" sz="2000"/>
            </a:br>
            <a:br>
              <a:rPr lang="en-US" sz="2000"/>
            </a:br>
            <a:r>
              <a:rPr lang="en-US" sz="2000"/>
              <a:t>Contoh kasus: investasi yang digunakan untuk sebuah usaha adalah Rp. 800.000.000 dan keuntungan bersih yang didapat adalah Rp. 18.000.000 perbulan.</a:t>
            </a:r>
            <a:br>
              <a:rPr lang="en-US" sz="2000"/>
            </a:br>
            <a:br>
              <a:rPr lang="en-US" sz="2000"/>
            </a:br>
            <a:r>
              <a:rPr lang="en-US" sz="2000"/>
              <a:t>ROI = (18.000.000 / 800.000.000) * 100%</a:t>
            </a:r>
            <a:br>
              <a:rPr lang="en-US" sz="2000"/>
            </a:br>
            <a:r>
              <a:rPr lang="en-US" sz="2000"/>
              <a:t>ROI = 2.25%</a:t>
            </a:r>
            <a:br>
              <a:rPr lang="en-US" sz="2000"/>
            </a:br>
            <a:r>
              <a:rPr lang="en-US" sz="2000"/>
              <a:t>Maka nilai ROI perbulannya adalah 2.25% atau 27% pertahun.</a:t>
            </a:r>
          </a:p>
        </p:txBody>
      </p:sp>
    </p:spTree>
    <p:extLst>
      <p:ext uri="{BB962C8B-B14F-4D97-AF65-F5344CB8AC3E}">
        <p14:creationId xmlns:p14="http://schemas.microsoft.com/office/powerpoint/2010/main" val="205398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70344"/>
            <a:ext cx="5937755" cy="1188720"/>
          </a:xfrm>
        </p:spPr>
        <p:txBody>
          <a:bodyPr/>
          <a:lstStyle/>
          <a:p>
            <a:r>
              <a:rPr lang="id-ID" dirty="0"/>
              <a:t>Rencana Keuangan </a:t>
            </a:r>
          </a:p>
        </p:txBody>
      </p:sp>
      <p:sp>
        <p:nvSpPr>
          <p:cNvPr id="3" name="Content Placeholder 2"/>
          <p:cNvSpPr>
            <a:spLocks noGrp="1"/>
          </p:cNvSpPr>
          <p:nvPr>
            <p:ph idx="1"/>
          </p:nvPr>
        </p:nvSpPr>
        <p:spPr>
          <a:xfrm>
            <a:off x="5364088" y="1628800"/>
            <a:ext cx="3538736" cy="4896544"/>
          </a:xfrm>
          <a:solidFill>
            <a:srgbClr val="92D050"/>
          </a:solidFill>
        </p:spPr>
        <p:txBody>
          <a:bodyPr>
            <a:normAutofit/>
          </a:bodyPr>
          <a:lstStyle/>
          <a:p>
            <a:pPr marL="0" indent="0" algn="just">
              <a:buNone/>
            </a:pPr>
            <a:endParaRPr lang="id-ID" dirty="0"/>
          </a:p>
          <a:p>
            <a:pPr marL="0" indent="0" algn="just">
              <a:buNone/>
            </a:pPr>
            <a:endParaRPr lang="id-ID" dirty="0"/>
          </a:p>
          <a:p>
            <a:pPr marL="0" indent="0" algn="just">
              <a:buNone/>
            </a:pPr>
            <a:r>
              <a:rPr lang="id-ID" sz="2100" dirty="0"/>
              <a:t>Perusahaan menjalankan bisnis dimanifestasikan dalam sejumlah aktivitas yang disebut sebagai transaksi bisnis . Transaksi bisnis akan diolah dan direkam lebih lanjut. Kebijakan dalam sebuah usaha bergantung pula pada laporan keuangan  yang dihasilkan </a:t>
            </a:r>
          </a:p>
          <a:p>
            <a:pPr marL="0" indent="0">
              <a:buNone/>
            </a:pPr>
            <a:endParaRPr lang="id-ID" dirty="0"/>
          </a:p>
        </p:txBody>
      </p:sp>
      <p:pic>
        <p:nvPicPr>
          <p:cNvPr id="5" name="Picture 4">
            <a:extLst>
              <a:ext uri="{FF2B5EF4-FFF2-40B4-BE49-F238E27FC236}">
                <a16:creationId xmlns:a16="http://schemas.microsoft.com/office/drawing/2014/main" id="{2E6C2ADB-EE07-3240-69CA-369DE4CAA875}"/>
              </a:ext>
            </a:extLst>
          </p:cNvPr>
          <p:cNvPicPr>
            <a:picLocks noChangeAspect="1"/>
          </p:cNvPicPr>
          <p:nvPr/>
        </p:nvPicPr>
        <p:blipFill rotWithShape="1">
          <a:blip r:embed="rId2">
            <a:extLst>
              <a:ext uri="{28A0092B-C50C-407E-A947-70E740481C1C}">
                <a14:useLocalDpi xmlns:a14="http://schemas.microsoft.com/office/drawing/2010/main" val="0"/>
              </a:ext>
            </a:extLst>
          </a:blip>
          <a:srcRect l="49561" t="34106" r="1337" b="16459"/>
          <a:stretch/>
        </p:blipFill>
        <p:spPr>
          <a:xfrm>
            <a:off x="0" y="1466488"/>
            <a:ext cx="4572000" cy="5058856"/>
          </a:xfrm>
          <a:prstGeom prst="rect">
            <a:avLst/>
          </a:prstGeom>
        </p:spPr>
      </p:pic>
    </p:spTree>
    <p:extLst>
      <p:ext uri="{BB962C8B-B14F-4D97-AF65-F5344CB8AC3E}">
        <p14:creationId xmlns:p14="http://schemas.microsoft.com/office/powerpoint/2010/main" val="395309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941388" y="762000"/>
            <a:ext cx="8229600" cy="5135563"/>
          </a:xfrm>
        </p:spPr>
        <p:txBody>
          <a:bodyPr>
            <a:normAutofit/>
          </a:bodyPr>
          <a:lstStyle/>
          <a:p>
            <a:pPr eaLnBrk="1" hangingPunct="1"/>
            <a:r>
              <a:rPr lang="en-US" sz="2800"/>
              <a:t>berapa nilai ideal ROI / nilai ROI yang baik?</a:t>
            </a:r>
          </a:p>
          <a:p>
            <a:pPr lvl="1" eaLnBrk="1" hangingPunct="1">
              <a:buFont typeface="Wingdings" pitchFamily="2" charset="2"/>
              <a:buChar char="Ø"/>
            </a:pPr>
            <a:r>
              <a:rPr lang="en-US" sz="2400"/>
              <a:t>ROI idealnya lebih tinggi dari bunga bank.</a:t>
            </a:r>
          </a:p>
          <a:p>
            <a:pPr lvl="1" eaLnBrk="1" hangingPunct="1">
              <a:buFont typeface="Wingdings" pitchFamily="2" charset="2"/>
              <a:buChar char="Ø"/>
            </a:pPr>
            <a:r>
              <a:rPr lang="en-US" sz="2400"/>
              <a:t>ROI idealnya lebih tinggi dari bunga pinjaman</a:t>
            </a:r>
          </a:p>
          <a:p>
            <a:pPr eaLnBrk="1" hangingPunct="1"/>
            <a:r>
              <a:rPr lang="en-US" sz="2800"/>
              <a:t>Beberapa cara yang dapat kita lakukan untuk meningkatkan ROI:</a:t>
            </a:r>
          </a:p>
          <a:p>
            <a:pPr lvl="1" eaLnBrk="1" hangingPunct="1">
              <a:buFont typeface="Wingdings" pitchFamily="2" charset="2"/>
              <a:buChar char="Ø"/>
            </a:pPr>
            <a:r>
              <a:rPr lang="en-US" sz="2400"/>
              <a:t>Meninggikan margin</a:t>
            </a:r>
          </a:p>
          <a:p>
            <a:pPr lvl="1" eaLnBrk="1" hangingPunct="1">
              <a:buFont typeface="Wingdings" pitchFamily="2" charset="2"/>
              <a:buChar char="Ø"/>
            </a:pPr>
            <a:r>
              <a:rPr lang="en-US" sz="2400"/>
              <a:t>Meningkatkan penjualan</a:t>
            </a:r>
          </a:p>
          <a:p>
            <a:pPr lvl="1" eaLnBrk="1" hangingPunct="1">
              <a:buFont typeface="Wingdings" pitchFamily="2" charset="2"/>
              <a:buChar char="Ø"/>
            </a:pPr>
            <a:r>
              <a:rPr lang="en-US" sz="2400"/>
              <a:t>Menurunkan biaya operasional usaha</a:t>
            </a:r>
          </a:p>
          <a:p>
            <a:pPr lvl="1" eaLnBrk="1" hangingPunct="1">
              <a:buFont typeface="Wingdings" pitchFamily="2" charset="2"/>
              <a:buChar char="Ø"/>
            </a:pPr>
            <a:r>
              <a:rPr lang="en-US" sz="2400"/>
              <a:t>Menurunkan modal perunit, contoh mencari supplier dg harga yang lebih murah, dll. </a:t>
            </a:r>
          </a:p>
          <a:p>
            <a:pPr lvl="1" eaLnBrk="1" hangingPunct="1">
              <a:buFont typeface="Wingdings" pitchFamily="2" charset="2"/>
              <a:buChar char="Ø"/>
            </a:pPr>
            <a:endParaRPr lang="en-US" sz="2400"/>
          </a:p>
        </p:txBody>
      </p:sp>
    </p:spTree>
    <p:extLst>
      <p:ext uri="{BB962C8B-B14F-4D97-AF65-F5344CB8AC3E}">
        <p14:creationId xmlns:p14="http://schemas.microsoft.com/office/powerpoint/2010/main" val="2105867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569" y="350343"/>
            <a:ext cx="5937755" cy="1188720"/>
          </a:xfrm>
        </p:spPr>
        <p:style>
          <a:lnRef idx="2">
            <a:schemeClr val="accent1"/>
          </a:lnRef>
          <a:fillRef idx="1">
            <a:schemeClr val="lt1"/>
          </a:fillRef>
          <a:effectRef idx="0">
            <a:schemeClr val="accent1"/>
          </a:effectRef>
          <a:fontRef idx="minor">
            <a:schemeClr val="dk1"/>
          </a:fontRef>
        </p:style>
        <p:txBody>
          <a:bodyPr>
            <a:normAutofit fontScale="90000"/>
          </a:bodyPr>
          <a:lstStyle/>
          <a:p>
            <a:br>
              <a:rPr lang="id-ID" dirty="0"/>
            </a:br>
            <a:r>
              <a:rPr lang="id-ID" dirty="0"/>
              <a:t>Selamat Berwirausaha Dengan Gembira </a:t>
            </a:r>
            <a:br>
              <a:rPr lang="id-ID" dirty="0"/>
            </a:br>
            <a:endParaRPr lang="id-ID" dirty="0"/>
          </a:p>
        </p:txBody>
      </p:sp>
      <p:sp>
        <p:nvSpPr>
          <p:cNvPr id="3" name="Content Placeholder 2"/>
          <p:cNvSpPr>
            <a:spLocks noGrp="1"/>
          </p:cNvSpPr>
          <p:nvPr>
            <p:ph idx="1"/>
          </p:nvPr>
        </p:nvSpPr>
        <p:spPr/>
        <p:txBody>
          <a:bodyPr/>
          <a:lstStyle/>
          <a:p>
            <a:pPr marL="0" indent="0">
              <a:buNone/>
            </a:pPr>
            <a:endParaRPr lang="id-ID" dirty="0"/>
          </a:p>
        </p:txBody>
      </p:sp>
      <p:pic>
        <p:nvPicPr>
          <p:cNvPr id="1026" name="Picture 2" descr="D:\Kewirausahaan\Bob sad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40" y="1628800"/>
            <a:ext cx="849694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51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D05F-32F2-50D6-6249-72F72568434D}"/>
              </a:ext>
            </a:extLst>
          </p:cNvPr>
          <p:cNvSpPr>
            <a:spLocks noGrp="1"/>
          </p:cNvSpPr>
          <p:nvPr>
            <p:ph type="title"/>
          </p:nvPr>
        </p:nvSpPr>
        <p:spPr/>
        <p:txBody>
          <a:bodyPr/>
          <a:lstStyle/>
          <a:p>
            <a:r>
              <a:rPr lang="en-US" dirty="0"/>
              <a:t> kata-kata </a:t>
            </a:r>
            <a:r>
              <a:rPr lang="en-US" dirty="0" err="1"/>
              <a:t>inspirasi</a:t>
            </a:r>
            <a:r>
              <a:rPr lang="en-US" dirty="0"/>
              <a:t> bob </a:t>
            </a:r>
            <a:r>
              <a:rPr lang="en-US" dirty="0" err="1"/>
              <a:t>sadino</a:t>
            </a:r>
            <a:endParaRPr lang="en-US" dirty="0"/>
          </a:p>
        </p:txBody>
      </p:sp>
      <p:sp>
        <p:nvSpPr>
          <p:cNvPr id="3" name="Content Placeholder 2">
            <a:extLst>
              <a:ext uri="{FF2B5EF4-FFF2-40B4-BE49-F238E27FC236}">
                <a16:creationId xmlns:a16="http://schemas.microsoft.com/office/drawing/2014/main" id="{C0D3DA9C-538E-3695-A752-CAC8B6720C63}"/>
              </a:ext>
            </a:extLst>
          </p:cNvPr>
          <p:cNvSpPr>
            <a:spLocks noGrp="1"/>
          </p:cNvSpPr>
          <p:nvPr>
            <p:ph idx="1"/>
          </p:nvPr>
        </p:nvSpPr>
        <p:spPr/>
        <p:txBody>
          <a:bodyPr>
            <a:normAutofit fontScale="92500"/>
          </a:bodyPr>
          <a:lstStyle/>
          <a:p>
            <a:pPr algn="l"/>
            <a:r>
              <a:rPr lang="en-ID" b="1" i="0" u="none" strike="noStrike" dirty="0">
                <a:solidFill>
                  <a:srgbClr val="393939"/>
                </a:solidFill>
                <a:effectLst/>
                <a:latin typeface="Inter"/>
              </a:rPr>
              <a:t>Kata-Kata Bob </a:t>
            </a:r>
            <a:r>
              <a:rPr lang="en-ID" b="1" i="0" u="none" strike="noStrike" dirty="0" err="1">
                <a:solidFill>
                  <a:srgbClr val="393939"/>
                </a:solidFill>
                <a:effectLst/>
                <a:latin typeface="Inter"/>
              </a:rPr>
              <a:t>Sadino</a:t>
            </a:r>
            <a:r>
              <a:rPr lang="en-ID" b="1" i="0" u="none" strike="noStrike" dirty="0">
                <a:solidFill>
                  <a:srgbClr val="393939"/>
                </a:solidFill>
                <a:effectLst/>
                <a:latin typeface="Inter"/>
              </a:rPr>
              <a:t> </a:t>
            </a:r>
            <a:r>
              <a:rPr lang="en-ID" b="1" i="0" u="none" strike="noStrike" dirty="0" err="1">
                <a:solidFill>
                  <a:srgbClr val="393939"/>
                </a:solidFill>
                <a:effectLst/>
                <a:latin typeface="Inter"/>
              </a:rPr>
              <a:t>tentang</a:t>
            </a:r>
            <a:r>
              <a:rPr lang="en-ID" b="1" i="0" u="none" strike="noStrike" dirty="0">
                <a:solidFill>
                  <a:srgbClr val="393939"/>
                </a:solidFill>
                <a:effectLst/>
                <a:latin typeface="Inter"/>
              </a:rPr>
              <a:t> Orang </a:t>
            </a:r>
            <a:r>
              <a:rPr lang="en-ID" b="1" i="0" u="none" strike="noStrike" dirty="0" err="1">
                <a:solidFill>
                  <a:srgbClr val="393939"/>
                </a:solidFill>
                <a:effectLst/>
                <a:latin typeface="Inter"/>
              </a:rPr>
              <a:t>Pintar</a:t>
            </a:r>
            <a:r>
              <a:rPr lang="en-ID" b="1" i="0" u="none" strike="noStrike" dirty="0">
                <a:solidFill>
                  <a:srgbClr val="393939"/>
                </a:solidFill>
                <a:effectLst/>
                <a:latin typeface="Inter"/>
              </a:rPr>
              <a:t> dan Orang </a:t>
            </a:r>
            <a:r>
              <a:rPr lang="en-ID" b="1" i="0" u="none" strike="noStrike" dirty="0" err="1">
                <a:solidFill>
                  <a:srgbClr val="393939"/>
                </a:solidFill>
                <a:effectLst/>
                <a:latin typeface="Inter"/>
              </a:rPr>
              <a:t>Bodoh</a:t>
            </a:r>
            <a:endParaRPr lang="en-ID" b="1" i="0" u="none" strike="noStrike" dirty="0">
              <a:solidFill>
                <a:srgbClr val="393939"/>
              </a:solidFill>
              <a:effectLst/>
              <a:latin typeface="Inter"/>
            </a:endParaRPr>
          </a:p>
          <a:p>
            <a:pPr algn="l"/>
            <a:r>
              <a:rPr lang="en-ID" b="0" i="0" u="none" strike="noStrike" dirty="0">
                <a:solidFill>
                  <a:srgbClr val="444444"/>
                </a:solidFill>
                <a:effectLst/>
                <a:latin typeface="Inter"/>
              </a:rPr>
              <a:t>1. “Orang </a:t>
            </a:r>
            <a:r>
              <a:rPr lang="en-ID" b="0" i="0" u="none" strike="noStrike" dirty="0" err="1">
                <a:solidFill>
                  <a:srgbClr val="444444"/>
                </a:solidFill>
                <a:effectLst/>
                <a:latin typeface="Inter"/>
              </a:rPr>
              <a:t>pintar</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berpikir</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aku</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pasti</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bisa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mengerjakan</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semuanya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sedangkan</a:t>
            </a:r>
            <a:r>
              <a:rPr lang="en-ID" b="0" i="0" u="none" strike="noStrike" dirty="0">
                <a:solidFill>
                  <a:srgbClr val="444444"/>
                </a:solidFill>
                <a:effectLst/>
                <a:latin typeface="Inter"/>
              </a:rPr>
              <a:t> orang </a:t>
            </a:r>
            <a:r>
              <a:rPr lang="en-ID" b="0" i="0" u="none" strike="noStrike" dirty="0" err="1">
                <a:solidFill>
                  <a:srgbClr val="444444"/>
                </a:solidFill>
                <a:effectLst/>
                <a:latin typeface="Inter"/>
              </a:rPr>
              <a:t>bodoh</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menganggap</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dirinya</a:t>
            </a:r>
            <a:r>
              <a:rPr lang="en-ID" b="0" i="0" u="none" strike="noStrike" dirty="0">
                <a:solidFill>
                  <a:srgbClr val="444444"/>
                </a:solidFill>
                <a:effectLst/>
                <a:latin typeface="Inter"/>
              </a:rPr>
              <a:t> punya </a:t>
            </a:r>
            <a:r>
              <a:rPr lang="en-ID" b="0" i="0" u="none" strike="noStrike" dirty="0" err="1">
                <a:solidFill>
                  <a:srgbClr val="444444"/>
                </a:solidFill>
                <a:effectLst/>
                <a:latin typeface="Inter"/>
              </a:rPr>
              <a:t>banyak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keterbatasan</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sehingga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harus</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dibantu</a:t>
            </a:r>
            <a:r>
              <a:rPr lang="en-ID" b="0" i="0" u="none" strike="noStrike" dirty="0">
                <a:solidFill>
                  <a:srgbClr val="444444"/>
                </a:solidFill>
                <a:effectLst/>
                <a:latin typeface="Inter"/>
              </a:rPr>
              <a:t> orang lain.”</a:t>
            </a:r>
          </a:p>
          <a:p>
            <a:pPr algn="l"/>
            <a:r>
              <a:rPr lang="en-ID" b="0" i="0" u="none" strike="noStrike" dirty="0">
                <a:solidFill>
                  <a:srgbClr val="444444"/>
                </a:solidFill>
                <a:effectLst/>
                <a:latin typeface="Inter"/>
              </a:rPr>
              <a:t>2. “Orang </a:t>
            </a:r>
            <a:r>
              <a:rPr lang="en-ID" b="0" i="0" u="none" strike="noStrike" dirty="0" err="1">
                <a:solidFill>
                  <a:srgbClr val="444444"/>
                </a:solidFill>
                <a:effectLst/>
                <a:latin typeface="Inter"/>
              </a:rPr>
              <a:t>pintar</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kebanyakan</a:t>
            </a:r>
            <a:r>
              <a:rPr lang="en-ID" b="0" i="0" u="none" strike="noStrike" dirty="0">
                <a:solidFill>
                  <a:srgbClr val="444444"/>
                </a:solidFill>
                <a:effectLst/>
                <a:latin typeface="Inter"/>
              </a:rPr>
              <a:t> ide dan </a:t>
            </a:r>
            <a:r>
              <a:rPr lang="en-ID" b="0" i="0" u="none" strike="noStrike" dirty="0" err="1">
                <a:solidFill>
                  <a:srgbClr val="444444"/>
                </a:solidFill>
                <a:effectLst/>
                <a:latin typeface="Inter"/>
              </a:rPr>
              <a:t>akhirnya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tidak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ada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satu</a:t>
            </a:r>
            <a:r>
              <a:rPr lang="en-ID" b="0" i="0" u="none" strike="noStrike" dirty="0">
                <a:solidFill>
                  <a:srgbClr val="444444"/>
                </a:solidFill>
                <a:effectLst/>
                <a:latin typeface="Inter"/>
              </a:rPr>
              <a:t> pun yang </a:t>
            </a:r>
            <a:r>
              <a:rPr lang="en-ID" b="0" i="0" u="none" strike="noStrike" dirty="0" err="1">
                <a:solidFill>
                  <a:srgbClr val="444444"/>
                </a:solidFill>
                <a:effectLst/>
                <a:latin typeface="Inter"/>
              </a:rPr>
              <a:t>jadi</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kenyataan</a:t>
            </a:r>
            <a:r>
              <a:rPr lang="en-ID" b="0" i="0" u="none" strike="noStrike" dirty="0">
                <a:solidFill>
                  <a:srgbClr val="444444"/>
                </a:solidFill>
                <a:effectLst/>
                <a:latin typeface="Inter"/>
              </a:rPr>
              <a:t>. Orang </a:t>
            </a:r>
            <a:r>
              <a:rPr lang="en-ID" b="0" i="0" u="none" strike="noStrike" dirty="0" err="1">
                <a:solidFill>
                  <a:srgbClr val="444444"/>
                </a:solidFill>
                <a:effectLst/>
                <a:latin typeface="Inter"/>
              </a:rPr>
              <a:t>goblok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cuma</a:t>
            </a:r>
            <a:r>
              <a:rPr lang="en-ID" b="0" i="0" u="none" strike="noStrike" dirty="0">
                <a:solidFill>
                  <a:srgbClr val="444444"/>
                </a:solidFill>
                <a:effectLst/>
                <a:latin typeface="Inter"/>
              </a:rPr>
              <a:t> punya </a:t>
            </a:r>
            <a:r>
              <a:rPr lang="en-ID" b="0" i="0" u="none" strike="noStrike" dirty="0" err="1">
                <a:solidFill>
                  <a:srgbClr val="444444"/>
                </a:solidFill>
                <a:effectLst/>
                <a:latin typeface="Inter"/>
              </a:rPr>
              <a:t>satu</a:t>
            </a:r>
            <a:r>
              <a:rPr lang="en-ID" b="0" i="0" u="none" strike="noStrike" dirty="0">
                <a:solidFill>
                  <a:srgbClr val="444444"/>
                </a:solidFill>
                <a:effectLst/>
                <a:latin typeface="Inter"/>
              </a:rPr>
              <a:t> ide dan </a:t>
            </a:r>
            <a:r>
              <a:rPr lang="en-ID" b="0" i="0" u="none" strike="noStrike" dirty="0" err="1">
                <a:solidFill>
                  <a:srgbClr val="444444"/>
                </a:solidFill>
                <a:effectLst/>
                <a:latin typeface="Inter"/>
              </a:rPr>
              <a:t>itu</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jadi</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kenyataan</a:t>
            </a:r>
            <a:r>
              <a:rPr lang="en-ID" b="0" i="0" u="none" strike="noStrike" dirty="0">
                <a:solidFill>
                  <a:srgbClr val="444444"/>
                </a:solidFill>
                <a:effectLst/>
                <a:latin typeface="Inter"/>
              </a:rPr>
              <a:t>.”</a:t>
            </a:r>
          </a:p>
          <a:p>
            <a:pPr algn="l"/>
            <a:r>
              <a:rPr lang="en-ID" b="0" i="0" u="none" strike="noStrike" dirty="0">
                <a:solidFill>
                  <a:srgbClr val="444444"/>
                </a:solidFill>
                <a:effectLst/>
                <a:latin typeface="Inter"/>
              </a:rPr>
              <a:t>3. “Orang </a:t>
            </a:r>
            <a:r>
              <a:rPr lang="en-ID" b="0" i="0" u="none" strike="noStrike" dirty="0" err="1">
                <a:solidFill>
                  <a:srgbClr val="444444"/>
                </a:solidFill>
                <a:effectLst/>
                <a:latin typeface="Inter"/>
              </a:rPr>
              <a:t>pintar</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menganggap</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sudah</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mengetahui</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banyak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hal</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tetapi</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seringkali</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melupakan</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penjualan</a:t>
            </a:r>
            <a:r>
              <a:rPr lang="en-ID" b="0" i="0" u="none" strike="noStrike" dirty="0">
                <a:solidFill>
                  <a:srgbClr val="444444"/>
                </a:solidFill>
                <a:effectLst/>
                <a:latin typeface="Inter"/>
              </a:rPr>
              <a:t>. Orang </a:t>
            </a:r>
            <a:r>
              <a:rPr lang="en-ID" b="0" i="0" u="none" strike="noStrike" dirty="0" err="1">
                <a:solidFill>
                  <a:srgbClr val="444444"/>
                </a:solidFill>
                <a:effectLst/>
                <a:latin typeface="Inter"/>
              </a:rPr>
              <a:t>bodoh</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berpikir</a:t>
            </a:r>
            <a:r>
              <a:rPr lang="en-ID" b="0" i="0" u="none" strike="noStrike" dirty="0">
                <a:solidFill>
                  <a:srgbClr val="444444"/>
                </a:solidFill>
                <a:effectLst/>
                <a:latin typeface="Inter"/>
              </a:rPr>
              <a:t> simple, yang </a:t>
            </a:r>
            <a:r>
              <a:rPr lang="en-ID" b="0" i="0" u="none" strike="noStrike" dirty="0" err="1">
                <a:solidFill>
                  <a:srgbClr val="444444"/>
                </a:solidFill>
                <a:effectLst/>
                <a:latin typeface="Inter"/>
              </a:rPr>
              <a:t>penting</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produknya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terjual</a:t>
            </a:r>
            <a:r>
              <a:rPr lang="en-ID" b="0" i="0" u="none" strike="noStrike" dirty="0">
                <a:solidFill>
                  <a:srgbClr val="444444"/>
                </a:solidFill>
                <a:effectLst/>
                <a:latin typeface="Inter"/>
              </a:rPr>
              <a:t>.”</a:t>
            </a:r>
          </a:p>
          <a:p>
            <a:pPr marL="0" indent="0">
              <a:buNone/>
            </a:pPr>
            <a:endParaRPr lang="en-US" dirty="0"/>
          </a:p>
        </p:txBody>
      </p:sp>
    </p:spTree>
    <p:extLst>
      <p:ext uri="{BB962C8B-B14F-4D97-AF65-F5344CB8AC3E}">
        <p14:creationId xmlns:p14="http://schemas.microsoft.com/office/powerpoint/2010/main" val="3662749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7E3CE-1F6D-9C69-B5DF-76BFEF5AE077}"/>
              </a:ext>
            </a:extLst>
          </p:cNvPr>
          <p:cNvSpPr>
            <a:spLocks noGrp="1"/>
          </p:cNvSpPr>
          <p:nvPr>
            <p:ph idx="1"/>
          </p:nvPr>
        </p:nvSpPr>
        <p:spPr>
          <a:xfrm>
            <a:off x="1606045" y="1196753"/>
            <a:ext cx="5937755" cy="4543276"/>
          </a:xfrm>
        </p:spPr>
        <p:txBody>
          <a:bodyPr>
            <a:normAutofit fontScale="92500" lnSpcReduction="20000"/>
          </a:bodyPr>
          <a:lstStyle/>
          <a:p>
            <a:pPr algn="l"/>
            <a:r>
              <a:rPr lang="en-ID" b="0" i="0" u="none" strike="noStrike" dirty="0">
                <a:solidFill>
                  <a:srgbClr val="444444"/>
                </a:solidFill>
                <a:effectLst/>
                <a:latin typeface="Inter"/>
              </a:rPr>
              <a:t>9. “Banyak orang </a:t>
            </a:r>
            <a:r>
              <a:rPr lang="en-ID" b="0" i="0" u="none" strike="noStrike" dirty="0" err="1">
                <a:solidFill>
                  <a:srgbClr val="444444"/>
                </a:solidFill>
                <a:effectLst/>
                <a:latin typeface="Inter"/>
              </a:rPr>
              <a:t>bodoh</a:t>
            </a:r>
            <a:r>
              <a:rPr lang="en-ID" b="0" i="0" u="none" strike="noStrike" dirty="0">
                <a:solidFill>
                  <a:srgbClr val="444444"/>
                </a:solidFill>
                <a:effectLst/>
                <a:latin typeface="Inter"/>
              </a:rPr>
              <a:t> yang </a:t>
            </a:r>
            <a:r>
              <a:rPr lang="en-ID" b="0" i="0" u="none" strike="noStrike" dirty="0" err="1">
                <a:solidFill>
                  <a:srgbClr val="444444"/>
                </a:solidFill>
                <a:effectLst/>
                <a:latin typeface="Inter"/>
              </a:rPr>
              <a:t>banyak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mengandalkan</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semangat</a:t>
            </a:r>
            <a:r>
              <a:rPr lang="en-ID" b="0" i="0" u="none" strike="noStrike" dirty="0">
                <a:solidFill>
                  <a:srgbClr val="444444"/>
                </a:solidFill>
                <a:effectLst/>
                <a:latin typeface="Inter"/>
              </a:rPr>
              <a:t> dan </a:t>
            </a:r>
            <a:r>
              <a:rPr lang="en-ID" b="0" i="0" u="none" strike="noStrike" dirty="0" err="1">
                <a:solidFill>
                  <a:srgbClr val="444444"/>
                </a:solidFill>
                <a:effectLst/>
                <a:latin typeface="Inter"/>
              </a:rPr>
              <a:t>kerja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keras</a:t>
            </a:r>
            <a:r>
              <a:rPr lang="en-ID" b="0" i="0" u="none" strike="noStrike" dirty="0">
                <a:solidFill>
                  <a:srgbClr val="444444"/>
                </a:solidFill>
                <a:effectLst/>
                <a:latin typeface="Inter"/>
              </a:rPr>
              <a:t> plus </a:t>
            </a:r>
            <a:r>
              <a:rPr lang="en-ID" b="0" i="0" u="none" strike="noStrike" dirty="0" err="1">
                <a:solidFill>
                  <a:srgbClr val="444444"/>
                </a:solidFill>
                <a:effectLst/>
                <a:latin typeface="Inter"/>
              </a:rPr>
              <a:t>sedikit</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kerja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cerdas</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menjadikannya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sukses</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dalam</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berbisnis</a:t>
            </a:r>
            <a:r>
              <a:rPr lang="en-ID" b="0" i="0" u="none" strike="noStrike" dirty="0">
                <a:solidFill>
                  <a:srgbClr val="444444"/>
                </a:solidFill>
                <a:effectLst/>
                <a:latin typeface="Inter"/>
              </a:rPr>
              <a:t>. Di lain </a:t>
            </a:r>
            <a:r>
              <a:rPr lang="en-ID" b="0" i="0" u="none" strike="noStrike" dirty="0" err="1">
                <a:solidFill>
                  <a:srgbClr val="444444"/>
                </a:solidFill>
                <a:effectLst/>
                <a:latin typeface="Inter"/>
              </a:rPr>
              <a:t>sisi</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kebanyakan</a:t>
            </a:r>
            <a:r>
              <a:rPr lang="en-ID" b="0" i="0" u="none" strike="noStrike" dirty="0">
                <a:solidFill>
                  <a:srgbClr val="444444"/>
                </a:solidFill>
                <a:effectLst/>
                <a:latin typeface="Inter"/>
              </a:rPr>
              <a:t> orang </a:t>
            </a:r>
            <a:r>
              <a:rPr lang="en-ID" b="0" i="0" u="none" strike="noStrike" dirty="0" err="1">
                <a:solidFill>
                  <a:srgbClr val="444444"/>
                </a:solidFill>
                <a:effectLst/>
                <a:latin typeface="Inter"/>
              </a:rPr>
              <a:t>pintar</a:t>
            </a:r>
            <a:r>
              <a:rPr lang="en-ID" b="0" i="0" u="none" strike="noStrike" dirty="0">
                <a:solidFill>
                  <a:srgbClr val="444444"/>
                </a:solidFill>
                <a:effectLst/>
                <a:latin typeface="Inter"/>
              </a:rPr>
              <a:t> malas </a:t>
            </a:r>
            <a:r>
              <a:rPr lang="en-ID" b="0" i="0" u="none" strike="noStrike" dirty="0" err="1">
                <a:solidFill>
                  <a:srgbClr val="444444"/>
                </a:solidFill>
                <a:effectLst/>
                <a:latin typeface="Inter"/>
              </a:rPr>
              <a:t>untuk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bekerja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keras</a:t>
            </a:r>
            <a:r>
              <a:rPr lang="en-ID" b="0" i="0" u="none" strike="noStrike" dirty="0">
                <a:solidFill>
                  <a:srgbClr val="444444"/>
                </a:solidFill>
                <a:effectLst/>
                <a:latin typeface="Inter"/>
              </a:rPr>
              <a:t> dan </a:t>
            </a:r>
            <a:r>
              <a:rPr lang="en-ID" b="0" i="0" u="none" strike="noStrike" dirty="0" err="1">
                <a:solidFill>
                  <a:srgbClr val="444444"/>
                </a:solidFill>
                <a:effectLst/>
                <a:latin typeface="Inter"/>
              </a:rPr>
              <a:t>sok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cerdas</a:t>
            </a:r>
            <a:r>
              <a:rPr lang="en-ID" b="0" i="0" u="none" strike="noStrike" dirty="0">
                <a:solidFill>
                  <a:srgbClr val="444444"/>
                </a:solidFill>
                <a:effectLst/>
                <a:latin typeface="Inter"/>
              </a:rPr>
              <a:t>.”</a:t>
            </a:r>
          </a:p>
          <a:p>
            <a:pPr algn="l"/>
            <a:r>
              <a:rPr lang="en-ID" b="0" i="0" u="none" strike="noStrike" dirty="0">
                <a:solidFill>
                  <a:srgbClr val="444444"/>
                </a:solidFill>
                <a:effectLst/>
                <a:latin typeface="Inter"/>
              </a:rPr>
              <a:t>10. “Orang G*bl*k </a:t>
            </a:r>
            <a:r>
              <a:rPr lang="en-ID" b="0" i="0" u="none" strike="noStrike" dirty="0" err="1">
                <a:solidFill>
                  <a:srgbClr val="444444"/>
                </a:solidFill>
                <a:effectLst/>
                <a:latin typeface="Inter"/>
              </a:rPr>
              <a:t>sulit</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dapat</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pekerjaan</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akhirnya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buka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usaha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sendiri</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saat</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bisnisnya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berkembang</a:t>
            </a:r>
            <a:r>
              <a:rPr lang="en-ID" b="0" i="0" u="none" strike="noStrike" dirty="0">
                <a:solidFill>
                  <a:srgbClr val="444444"/>
                </a:solidFill>
                <a:effectLst/>
                <a:latin typeface="Inter"/>
              </a:rPr>
              <a:t>, orang </a:t>
            </a:r>
            <a:r>
              <a:rPr lang="en-ID" b="0" i="0" u="none" strike="noStrike" dirty="0" err="1">
                <a:solidFill>
                  <a:srgbClr val="444444"/>
                </a:solidFill>
                <a:effectLst/>
                <a:latin typeface="Inter"/>
              </a:rPr>
              <a:t>goblok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mempekerjakan</a:t>
            </a:r>
            <a:r>
              <a:rPr lang="en-ID" b="0" i="0" u="none" strike="noStrike" dirty="0">
                <a:solidFill>
                  <a:srgbClr val="444444"/>
                </a:solidFill>
                <a:effectLst/>
                <a:latin typeface="Inter"/>
              </a:rPr>
              <a:t> orang </a:t>
            </a:r>
            <a:r>
              <a:rPr lang="en-ID" b="0" i="0" u="none" strike="noStrike" dirty="0" err="1">
                <a:solidFill>
                  <a:srgbClr val="444444"/>
                </a:solidFill>
                <a:effectLst/>
                <a:latin typeface="Inter"/>
              </a:rPr>
              <a:t>pintar</a:t>
            </a:r>
            <a:r>
              <a:rPr lang="en-ID" b="0" i="0" u="none" strike="noStrike" dirty="0">
                <a:solidFill>
                  <a:srgbClr val="444444"/>
                </a:solidFill>
                <a:effectLst/>
                <a:latin typeface="Inter"/>
              </a:rPr>
              <a:t>.”</a:t>
            </a:r>
          </a:p>
          <a:p>
            <a:pPr algn="l"/>
            <a:r>
              <a:rPr lang="en-ID" b="0" i="0" u="none" strike="noStrike" dirty="0">
                <a:solidFill>
                  <a:srgbClr val="444444"/>
                </a:solidFill>
                <a:effectLst/>
                <a:latin typeface="Inter"/>
              </a:rPr>
              <a:t>11. “Orang </a:t>
            </a:r>
            <a:r>
              <a:rPr lang="en-ID" b="0" i="0" u="none" strike="noStrike" dirty="0" err="1">
                <a:solidFill>
                  <a:srgbClr val="444444"/>
                </a:solidFill>
                <a:effectLst/>
                <a:latin typeface="Inter"/>
              </a:rPr>
              <a:t>pintar</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belajar</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keras</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untuk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melamar</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pekerjaan</a:t>
            </a:r>
            <a:r>
              <a:rPr lang="en-ID" b="0" i="0" u="none" strike="noStrike" dirty="0">
                <a:solidFill>
                  <a:srgbClr val="444444"/>
                </a:solidFill>
                <a:effectLst/>
                <a:latin typeface="Inter"/>
              </a:rPr>
              <a:t>. Orang </a:t>
            </a:r>
            <a:r>
              <a:rPr lang="en-ID" b="0" i="0" u="none" strike="noStrike" dirty="0" err="1">
                <a:solidFill>
                  <a:srgbClr val="444444"/>
                </a:solidFill>
                <a:effectLst/>
                <a:latin typeface="Inter"/>
              </a:rPr>
              <a:t>goblok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itu</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berjuang</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keras</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untuk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sukses</a:t>
            </a:r>
            <a:r>
              <a:rPr lang="en-ID" b="0" i="0" u="none" strike="noStrike" dirty="0">
                <a:solidFill>
                  <a:srgbClr val="444444"/>
                </a:solidFill>
                <a:effectLst/>
                <a:latin typeface="Inter"/>
              </a:rPr>
              <a:t> agar </a:t>
            </a:r>
            <a:r>
              <a:rPr lang="en-ID" b="0" i="0" u="none" strike="noStrike" dirty="0" err="1">
                <a:solidFill>
                  <a:srgbClr val="444444"/>
                </a:solidFill>
                <a:effectLst/>
                <a:latin typeface="Inter"/>
              </a:rPr>
              <a:t>bisa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bayar</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pelamar</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kerja</a:t>
            </a:r>
            <a:r>
              <a:rPr lang="en-ID" b="0" i="0" u="none" strike="noStrike" dirty="0">
                <a:solidFill>
                  <a:srgbClr val="444444"/>
                </a:solidFill>
                <a:effectLst/>
                <a:latin typeface="Inter"/>
              </a:rPr>
              <a:t>.”</a:t>
            </a:r>
          </a:p>
          <a:p>
            <a:pPr algn="l"/>
            <a:r>
              <a:rPr lang="en-ID" b="0" i="0" u="none" strike="noStrike" dirty="0">
                <a:solidFill>
                  <a:srgbClr val="444444"/>
                </a:solidFill>
                <a:effectLst/>
                <a:latin typeface="Inter"/>
              </a:rPr>
              <a:t>12. "</a:t>
            </a:r>
            <a:r>
              <a:rPr lang="en-ID" b="0" i="0" u="none" strike="noStrike" dirty="0" err="1">
                <a:solidFill>
                  <a:srgbClr val="444444"/>
                </a:solidFill>
                <a:effectLst/>
                <a:latin typeface="Inter"/>
              </a:rPr>
              <a:t>Rencana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itu</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cuma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berlaku</a:t>
            </a:r>
            <a:r>
              <a:rPr lang="en-ID" b="0" i="0" u="none" strike="noStrike" dirty="0">
                <a:solidFill>
                  <a:srgbClr val="444444"/>
                </a:solidFill>
                <a:effectLst/>
                <a:latin typeface="Inter"/>
              </a:rPr>
              <a:t> buat </a:t>
            </a:r>
            <a:r>
              <a:rPr lang="en-ID" b="0" i="0" u="none" strike="noStrike" dirty="0" err="1">
                <a:solidFill>
                  <a:srgbClr val="444444"/>
                </a:solidFill>
                <a:effectLst/>
                <a:latin typeface="Inter"/>
              </a:rPr>
              <a:t>mereka</a:t>
            </a:r>
            <a:r>
              <a:rPr lang="en-ID" b="0" i="0" u="none" strike="noStrike" dirty="0">
                <a:solidFill>
                  <a:srgbClr val="444444"/>
                </a:solidFill>
                <a:effectLst/>
                <a:latin typeface="Inter"/>
              </a:rPr>
              <a:t> yang </a:t>
            </a:r>
            <a:r>
              <a:rPr lang="en-ID" b="0" i="0" u="none" strike="noStrike" dirty="0" err="1">
                <a:solidFill>
                  <a:srgbClr val="444444"/>
                </a:solidFill>
                <a:effectLst/>
                <a:latin typeface="Inter"/>
              </a:rPr>
              <a:t>belajar</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manajemen</a:t>
            </a:r>
            <a:r>
              <a:rPr lang="en-ID" b="0" i="0" u="none" strike="noStrike" dirty="0">
                <a:solidFill>
                  <a:srgbClr val="444444"/>
                </a:solidFill>
                <a:effectLst/>
                <a:latin typeface="Inter"/>
              </a:rPr>
              <a:t>. Dari A, B, C, D, </a:t>
            </a:r>
            <a:r>
              <a:rPr lang="en-ID" b="0" i="0" u="none" strike="noStrike" dirty="0" err="1">
                <a:solidFill>
                  <a:srgbClr val="444444"/>
                </a:solidFill>
                <a:effectLst/>
                <a:latin typeface="Inter"/>
              </a:rPr>
              <a:t>sampai</a:t>
            </a:r>
            <a:r>
              <a:rPr lang="en-ID" b="0" i="0" u="none" strike="noStrike" dirty="0">
                <a:solidFill>
                  <a:srgbClr val="444444"/>
                </a:solidFill>
                <a:effectLst/>
                <a:latin typeface="Inter"/>
              </a:rPr>
              <a:t> Z. </a:t>
            </a:r>
            <a:r>
              <a:rPr lang="en-ID" b="0" i="0" u="none" strike="noStrike" dirty="0" err="1">
                <a:solidFill>
                  <a:srgbClr val="444444"/>
                </a:solidFill>
                <a:effectLst/>
                <a:latin typeface="Inter"/>
              </a:rPr>
              <a:t>Padahal</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dalam</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bisnis</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tidak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ada</a:t>
            </a:r>
            <a:r>
              <a:rPr lang="en-ID" b="0" i="0" u="none" strike="noStrike" dirty="0">
                <a:solidFill>
                  <a:srgbClr val="444444"/>
                </a:solidFill>
                <a:effectLst/>
                <a:latin typeface="Inter"/>
              </a:rPr>
              <a:t> yang </a:t>
            </a:r>
            <a:r>
              <a:rPr lang="en-ID" b="0" i="0" u="none" strike="noStrike" dirty="0" err="1">
                <a:solidFill>
                  <a:srgbClr val="444444"/>
                </a:solidFill>
                <a:effectLst/>
                <a:latin typeface="Inter"/>
              </a:rPr>
              <a:t>seperti</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itu</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bisnis</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tidak</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mungkin</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lurus</a:t>
            </a:r>
            <a:r>
              <a:rPr lang="en-ID" b="0" i="0" u="none" strike="noStrike" dirty="0">
                <a:solidFill>
                  <a:srgbClr val="444444"/>
                </a:solidFill>
                <a:effectLst/>
                <a:latin typeface="Inter"/>
              </a:rPr>
              <a:t> dan </a:t>
            </a:r>
            <a:r>
              <a:rPr lang="en-ID" b="0" i="0" u="none" strike="noStrike" dirty="0" err="1">
                <a:solidFill>
                  <a:srgbClr val="444444"/>
                </a:solidFill>
                <a:effectLst/>
                <a:latin typeface="Inter"/>
              </a:rPr>
              <a:t>runut</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saja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Tapi</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sayangnya</a:t>
            </a:r>
            <a:r>
              <a:rPr lang="en-ID" b="0" i="0" u="none" strike="noStrike" dirty="0">
                <a:solidFill>
                  <a:srgbClr val="444444"/>
                </a:solidFill>
                <a:effectLst/>
                <a:latin typeface="Inter"/>
              </a:rPr>
              <a:t> di </a:t>
            </a:r>
            <a:r>
              <a:rPr lang="en-ID" b="0" i="0" u="none" strike="noStrike" dirty="0" err="1">
                <a:solidFill>
                  <a:srgbClr val="444444"/>
                </a:solidFill>
                <a:effectLst/>
                <a:latin typeface="Inter"/>
              </a:rPr>
              <a:t>sekolah</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kita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sudah</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terlalu</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sering</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diajarkan</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bikin</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rencana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Padahal</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rencana</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itu</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racun</a:t>
            </a:r>
            <a:r>
              <a:rPr lang="en-ID" b="0" i="0" u="none" strike="noStrike" dirty="0">
                <a:solidFill>
                  <a:srgbClr val="444444"/>
                </a:solidFill>
                <a:effectLst/>
                <a:latin typeface="Inter"/>
              </a:rPr>
              <a:t>, </a:t>
            </a:r>
            <a:r>
              <a:rPr lang="en-ID" b="0" i="0" u="none" strike="noStrike" dirty="0" err="1">
                <a:solidFill>
                  <a:srgbClr val="444444"/>
                </a:solidFill>
                <a:effectLst/>
                <a:latin typeface="Inter"/>
              </a:rPr>
              <a:t>bencana</a:t>
            </a:r>
            <a:r>
              <a:rPr lang="en-ID" b="0" i="0" u="none" strike="noStrike" dirty="0">
                <a:solidFill>
                  <a:srgbClr val="444444"/>
                </a:solidFill>
                <a:effectLst/>
                <a:latin typeface="Inter"/>
              </a:rPr>
              <a:t>!"</a:t>
            </a:r>
          </a:p>
          <a:p>
            <a:br>
              <a:rPr lang="en-ID" dirty="0"/>
            </a:br>
            <a:endParaRPr lang="en-US" dirty="0"/>
          </a:p>
        </p:txBody>
      </p:sp>
    </p:spTree>
    <p:extLst>
      <p:ext uri="{BB962C8B-B14F-4D97-AF65-F5344CB8AC3E}">
        <p14:creationId xmlns:p14="http://schemas.microsoft.com/office/powerpoint/2010/main" val="1006285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88D3-2DF9-8F52-663B-B8C116EF914A}"/>
              </a:ext>
            </a:extLst>
          </p:cNvPr>
          <p:cNvSpPr>
            <a:spLocks noGrp="1"/>
          </p:cNvSpPr>
          <p:nvPr>
            <p:ph type="title"/>
          </p:nvPr>
        </p:nvSpPr>
        <p:spPr/>
        <p:txBody>
          <a:bodyPr/>
          <a:lstStyle/>
          <a:p>
            <a:r>
              <a:rPr lang="en-US" dirty="0"/>
              <a:t>Daftar Pustaka</a:t>
            </a:r>
          </a:p>
        </p:txBody>
      </p:sp>
      <p:sp>
        <p:nvSpPr>
          <p:cNvPr id="3" name="Content Placeholder 2">
            <a:extLst>
              <a:ext uri="{FF2B5EF4-FFF2-40B4-BE49-F238E27FC236}">
                <a16:creationId xmlns:a16="http://schemas.microsoft.com/office/drawing/2014/main" id="{74C691B3-5DAE-D1F6-8377-2AC2EBCA5EEF}"/>
              </a:ext>
            </a:extLst>
          </p:cNvPr>
          <p:cNvSpPr>
            <a:spLocks noGrp="1"/>
          </p:cNvSpPr>
          <p:nvPr>
            <p:ph idx="1"/>
          </p:nvPr>
        </p:nvSpPr>
        <p:spPr/>
        <p:txBody>
          <a:bodyPr/>
          <a:lstStyle/>
          <a:p>
            <a:pPr marL="0" indent="0">
              <a:buNone/>
            </a:pPr>
            <a:r>
              <a:rPr lang="en-US" dirty="0">
                <a:solidFill>
                  <a:schemeClr val="tx1"/>
                </a:solidFill>
                <a:latin typeface="Times" pitchFamily="2" charset="0"/>
              </a:rPr>
              <a:t>Financial management Canvas. </a:t>
            </a:r>
            <a:r>
              <a:rPr lang="en-ID" b="0" i="0" strike="noStrike" dirty="0">
                <a:solidFill>
                  <a:schemeClr val="tx1"/>
                </a:solidFill>
                <a:effectLst/>
                <a:latin typeface="Times" pitchFamily="2" charset="0"/>
                <a:hlinkClick r:id="rId2">
                  <a:extLst>
                    <a:ext uri="{A12FA001-AC4F-418D-AE19-62706E023703}">
                      <ahyp:hlinkClr xmlns:ahyp="http://schemas.microsoft.com/office/drawing/2018/hyperlinkcolor" val="tx"/>
                    </a:ext>
                  </a:extLst>
                </a:hlinkClick>
              </a:rPr>
              <a:t>Kho Sin Hien &amp; Fransiska Ida Mariani</a:t>
            </a:r>
            <a:r>
              <a:rPr lang="en-ID" b="0" i="0" strike="noStrike" dirty="0">
                <a:solidFill>
                  <a:schemeClr val="tx1"/>
                </a:solidFill>
                <a:effectLst/>
                <a:latin typeface="Times" pitchFamily="2" charset="0"/>
              </a:rPr>
              <a:t>. 2017 : </a:t>
            </a:r>
            <a:r>
              <a:rPr lang="en-ID" b="0" i="0" strike="noStrike" dirty="0" err="1">
                <a:solidFill>
                  <a:schemeClr val="tx1"/>
                </a:solidFill>
                <a:effectLst/>
                <a:latin typeface="Times" pitchFamily="2" charset="0"/>
              </a:rPr>
              <a:t>Elex</a:t>
            </a:r>
            <a:r>
              <a:rPr lang="en-ID" b="0" i="0" strike="noStrike" dirty="0">
                <a:solidFill>
                  <a:schemeClr val="tx1"/>
                </a:solidFill>
                <a:effectLst/>
                <a:latin typeface="Times" pitchFamily="2" charset="0"/>
              </a:rPr>
              <a:t> Media </a:t>
            </a:r>
            <a:r>
              <a:rPr lang="en-ID" b="0" i="0" strike="noStrike" dirty="0" err="1">
                <a:solidFill>
                  <a:schemeClr val="tx1"/>
                </a:solidFill>
                <a:effectLst/>
                <a:latin typeface="Times" pitchFamily="2" charset="0"/>
              </a:rPr>
              <a:t>Komputindo</a:t>
            </a:r>
            <a:r>
              <a:rPr lang="en-ID" b="0" i="0" strike="noStrike" dirty="0">
                <a:solidFill>
                  <a:schemeClr val="tx1"/>
                </a:solidFill>
                <a:effectLst/>
                <a:latin typeface="Times" pitchFamily="2" charset="0"/>
              </a:rPr>
              <a:t>. </a:t>
            </a:r>
            <a:endParaRPr lang="en-US" dirty="0">
              <a:solidFill>
                <a:schemeClr val="tx1"/>
              </a:solidFill>
              <a:latin typeface="Times" pitchFamily="2" charset="0"/>
            </a:endParaRPr>
          </a:p>
        </p:txBody>
      </p:sp>
    </p:spTree>
    <p:extLst>
      <p:ext uri="{BB962C8B-B14F-4D97-AF65-F5344CB8AC3E}">
        <p14:creationId xmlns:p14="http://schemas.microsoft.com/office/powerpoint/2010/main" val="421014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8513D-8CAD-7DC0-2550-02874B30DDB8}"/>
              </a:ext>
            </a:extLst>
          </p:cNvPr>
          <p:cNvSpPr>
            <a:spLocks noGrp="1"/>
          </p:cNvSpPr>
          <p:nvPr>
            <p:ph type="title"/>
          </p:nvPr>
        </p:nvSpPr>
        <p:spPr>
          <a:xfrm>
            <a:off x="1603122" y="620688"/>
            <a:ext cx="5937755" cy="1188720"/>
          </a:xfrm>
        </p:spPr>
        <p:txBody>
          <a:bodyPr/>
          <a:lstStyle/>
          <a:p>
            <a:r>
              <a:rPr lang="en-US" dirty="0"/>
              <a:t>APAKAH ITU BISNIS????</a:t>
            </a:r>
          </a:p>
        </p:txBody>
      </p:sp>
      <p:pic>
        <p:nvPicPr>
          <p:cNvPr id="8" name="Content Placeholder 7">
            <a:extLst>
              <a:ext uri="{FF2B5EF4-FFF2-40B4-BE49-F238E27FC236}">
                <a16:creationId xmlns:a16="http://schemas.microsoft.com/office/drawing/2014/main" id="{428D0964-502D-60AF-EB36-0F10B14362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383" t="30129" r="3073" b="21123"/>
          <a:stretch/>
        </p:blipFill>
        <p:spPr>
          <a:xfrm>
            <a:off x="179512" y="2153024"/>
            <a:ext cx="8280920" cy="4453316"/>
          </a:xfrm>
        </p:spPr>
      </p:pic>
    </p:spTree>
    <p:extLst>
      <p:ext uri="{BB962C8B-B14F-4D97-AF65-F5344CB8AC3E}">
        <p14:creationId xmlns:p14="http://schemas.microsoft.com/office/powerpoint/2010/main" val="3735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922114"/>
          </a:xfrm>
        </p:spPr>
        <p:style>
          <a:lnRef idx="2">
            <a:schemeClr val="dk1"/>
          </a:lnRef>
          <a:fillRef idx="1">
            <a:schemeClr val="lt1"/>
          </a:fillRef>
          <a:effectRef idx="0">
            <a:schemeClr val="dk1"/>
          </a:effectRef>
          <a:fontRef idx="minor">
            <a:schemeClr val="dk1"/>
          </a:fontRef>
        </p:style>
        <p:txBody>
          <a:bodyPr>
            <a:normAutofit/>
          </a:bodyPr>
          <a:lstStyle/>
          <a:p>
            <a:r>
              <a:rPr lang="id-ID" dirty="0"/>
              <a:t>Konsep Manajemen Keuangan </a:t>
            </a:r>
          </a:p>
        </p:txBody>
      </p:sp>
      <p:sp>
        <p:nvSpPr>
          <p:cNvPr id="3" name="Content Placeholder 2"/>
          <p:cNvSpPr>
            <a:spLocks noGrp="1"/>
          </p:cNvSpPr>
          <p:nvPr>
            <p:ph idx="1"/>
          </p:nvPr>
        </p:nvSpPr>
        <p:spPr>
          <a:xfrm>
            <a:off x="395536" y="1700808"/>
            <a:ext cx="3250704" cy="4536504"/>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id-ID" dirty="0"/>
          </a:p>
          <a:p>
            <a:pPr marL="0" indent="0" algn="ctr">
              <a:buNone/>
            </a:pPr>
            <a:endParaRPr lang="id-ID" dirty="0"/>
          </a:p>
          <a:p>
            <a:pPr marL="0" indent="0" algn="ctr">
              <a:buNone/>
            </a:pPr>
            <a:endParaRPr lang="id-ID" dirty="0"/>
          </a:p>
          <a:p>
            <a:pPr marL="0" indent="0" algn="ctr">
              <a:buNone/>
            </a:pPr>
            <a:endParaRPr lang="id-ID" dirty="0"/>
          </a:p>
          <a:p>
            <a:pPr marL="0" indent="0" algn="ctr">
              <a:buNone/>
            </a:pPr>
            <a:r>
              <a:rPr lang="id-ID" dirty="0"/>
              <a:t>Satu alat yang digunakan oleh manajemen untuk mengatur aktivitas keuangan, kegiatan perencanaan anggaran perusahaan</a:t>
            </a:r>
          </a:p>
          <a:p>
            <a:pPr marL="0" indent="0">
              <a:buNone/>
            </a:pPr>
            <a:endParaRPr lang="id-ID" dirty="0"/>
          </a:p>
        </p:txBody>
      </p:sp>
      <p:sp>
        <p:nvSpPr>
          <p:cNvPr id="4" name="Content Placeholder 2"/>
          <p:cNvSpPr txBox="1">
            <a:spLocks/>
          </p:cNvSpPr>
          <p:nvPr/>
        </p:nvSpPr>
        <p:spPr>
          <a:xfrm>
            <a:off x="4548572" y="3933056"/>
            <a:ext cx="3592016" cy="100811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id-ID" dirty="0"/>
              <a:t>Kegiatan Perencanaan Anggaran Perusahaan</a:t>
            </a:r>
          </a:p>
          <a:p>
            <a:pPr marL="0" indent="0">
              <a:buFont typeface="Arial" pitchFamily="34" charset="0"/>
              <a:buNone/>
            </a:pPr>
            <a:endParaRPr lang="id-ID" dirty="0"/>
          </a:p>
        </p:txBody>
      </p:sp>
      <p:sp>
        <p:nvSpPr>
          <p:cNvPr id="5" name="Content Placeholder 2"/>
          <p:cNvSpPr txBox="1">
            <a:spLocks/>
          </p:cNvSpPr>
          <p:nvPr/>
        </p:nvSpPr>
        <p:spPr>
          <a:xfrm>
            <a:off x="5638682" y="2924944"/>
            <a:ext cx="1611052" cy="63896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id-ID" dirty="0"/>
              <a:t>Analisis</a:t>
            </a:r>
          </a:p>
          <a:p>
            <a:pPr marL="0" indent="0">
              <a:buFont typeface="Arial" pitchFamily="34" charset="0"/>
              <a:buNone/>
            </a:pPr>
            <a:endParaRPr lang="id-ID" dirty="0"/>
          </a:p>
        </p:txBody>
      </p:sp>
      <p:sp>
        <p:nvSpPr>
          <p:cNvPr id="6" name="Content Placeholder 2"/>
          <p:cNvSpPr txBox="1">
            <a:spLocks/>
          </p:cNvSpPr>
          <p:nvPr/>
        </p:nvSpPr>
        <p:spPr>
          <a:xfrm>
            <a:off x="4566828" y="1645455"/>
            <a:ext cx="3816424" cy="72008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id-ID" dirty="0"/>
              <a:t> kegiatan keuangan </a:t>
            </a:r>
          </a:p>
          <a:p>
            <a:pPr marL="0" indent="0">
              <a:buFont typeface="Arial" pitchFamily="34" charset="0"/>
              <a:buNone/>
            </a:pPr>
            <a:endParaRPr lang="id-ID" dirty="0"/>
          </a:p>
        </p:txBody>
      </p:sp>
      <p:sp>
        <p:nvSpPr>
          <p:cNvPr id="7" name="Content Placeholder 2"/>
          <p:cNvSpPr txBox="1">
            <a:spLocks/>
          </p:cNvSpPr>
          <p:nvPr/>
        </p:nvSpPr>
        <p:spPr>
          <a:xfrm>
            <a:off x="4436368" y="5458399"/>
            <a:ext cx="3816424" cy="100811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id-ID" dirty="0"/>
              <a:t>Pengambilan keputusan dari beberapa alternatif yang dihadapi </a:t>
            </a:r>
          </a:p>
          <a:p>
            <a:pPr marL="0" indent="0">
              <a:buFont typeface="Arial" pitchFamily="34" charset="0"/>
              <a:buNone/>
            </a:pPr>
            <a:endParaRPr lang="id-ID" dirty="0"/>
          </a:p>
        </p:txBody>
      </p:sp>
      <p:cxnSp>
        <p:nvCxnSpPr>
          <p:cNvPr id="9" name="Straight Arrow Connector 8"/>
          <p:cNvCxnSpPr/>
          <p:nvPr/>
        </p:nvCxnSpPr>
        <p:spPr>
          <a:xfrm flipV="1">
            <a:off x="3851920" y="2204864"/>
            <a:ext cx="43204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51920" y="2924944"/>
            <a:ext cx="1368152" cy="319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51920" y="2924944"/>
            <a:ext cx="584448"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51920" y="2924944"/>
            <a:ext cx="432048" cy="3037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846935B-F2F0-1149-F142-3D9D9EF9E18C}"/>
              </a:ext>
            </a:extLst>
          </p:cNvPr>
          <p:cNvPicPr>
            <a:picLocks noChangeAspect="1"/>
          </p:cNvPicPr>
          <p:nvPr/>
        </p:nvPicPr>
        <p:blipFill>
          <a:blip r:embed="rId2"/>
          <a:stretch>
            <a:fillRect/>
          </a:stretch>
        </p:blipFill>
        <p:spPr>
          <a:xfrm>
            <a:off x="3994150" y="3238500"/>
            <a:ext cx="1155700" cy="381000"/>
          </a:xfrm>
          <a:prstGeom prst="rect">
            <a:avLst/>
          </a:prstGeom>
        </p:spPr>
      </p:pic>
    </p:spTree>
    <p:extLst>
      <p:ext uri="{BB962C8B-B14F-4D97-AF65-F5344CB8AC3E}">
        <p14:creationId xmlns:p14="http://schemas.microsoft.com/office/powerpoint/2010/main" val="196560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12" y="2493732"/>
            <a:ext cx="7020780" cy="1006440"/>
          </a:xfrm>
        </p:spPr>
        <p:txBody>
          <a:bodyPr>
            <a:normAutofit fontScale="90000"/>
          </a:bodyPr>
          <a:lstStyle/>
          <a:p>
            <a:r>
              <a:rPr lang="id-ID" dirty="0"/>
              <a:t>Prinsip-Prinsip Dalam Manajemen Keuangan </a:t>
            </a:r>
          </a:p>
        </p:txBody>
      </p:sp>
      <p:sp>
        <p:nvSpPr>
          <p:cNvPr id="3" name="Content Placeholder 2"/>
          <p:cNvSpPr>
            <a:spLocks noGrp="1"/>
          </p:cNvSpPr>
          <p:nvPr>
            <p:ph idx="1"/>
          </p:nvPr>
        </p:nvSpPr>
        <p:spPr>
          <a:xfrm>
            <a:off x="1603122" y="3645024"/>
            <a:ext cx="5937755" cy="3101983"/>
          </a:xfrm>
        </p:spPr>
        <p:txBody>
          <a:bodyPr>
            <a:normAutofit fontScale="85000" lnSpcReduction="10000"/>
          </a:bodyPr>
          <a:lstStyle/>
          <a:p>
            <a:pPr marL="0" lvl="0" indent="0">
              <a:buNone/>
            </a:pPr>
            <a:r>
              <a:rPr lang="id-ID" b="1" dirty="0"/>
              <a:t>A. Prinsip Konsistensi</a:t>
            </a:r>
            <a:endParaRPr lang="id-ID" dirty="0"/>
          </a:p>
          <a:p>
            <a:r>
              <a:rPr lang="id-ID" dirty="0"/>
              <a:t>Kebijakan dalam mengelola keuangan perusahaan atau organisasi hendaknya dilakukan dengan konsisten dan tidak berubah-ubah. </a:t>
            </a:r>
          </a:p>
          <a:p>
            <a:pPr marL="0" indent="0">
              <a:buNone/>
            </a:pPr>
            <a:endParaRPr lang="id-ID" dirty="0"/>
          </a:p>
          <a:p>
            <a:pPr marL="0" indent="0">
              <a:buNone/>
            </a:pPr>
            <a:r>
              <a:rPr lang="id-ID" b="1" dirty="0"/>
              <a:t>B. Prinsip Akuntabilitas</a:t>
            </a:r>
            <a:endParaRPr lang="id-ID" dirty="0"/>
          </a:p>
          <a:p>
            <a:r>
              <a:rPr lang="id-ID" dirty="0"/>
              <a:t>Merupakan kewajiban hukum dan moral dalam memberikan penjelasan mengenai penggunaan dana atau kewenangan yang telah diberikan. </a:t>
            </a:r>
          </a:p>
          <a:p>
            <a:r>
              <a:rPr lang="id-ID" dirty="0"/>
              <a:t>Masing-masing individu maupun perusahan harus dapat menjelaskan secara rinci mengenai penggunaan dan hal-hal yang berkaitan dengan ini.</a:t>
            </a:r>
          </a:p>
          <a:p>
            <a:pPr marL="0" indent="0">
              <a:buNone/>
            </a:pPr>
            <a:endParaRPr lang="id-ID" dirty="0"/>
          </a:p>
        </p:txBody>
      </p:sp>
      <p:pic>
        <p:nvPicPr>
          <p:cNvPr id="5" name="Picture 4">
            <a:extLst>
              <a:ext uri="{FF2B5EF4-FFF2-40B4-BE49-F238E27FC236}">
                <a16:creationId xmlns:a16="http://schemas.microsoft.com/office/drawing/2014/main" id="{0FA861D6-E6C8-3791-0F17-7A45D336663C}"/>
              </a:ext>
            </a:extLst>
          </p:cNvPr>
          <p:cNvPicPr>
            <a:picLocks noChangeAspect="1"/>
          </p:cNvPicPr>
          <p:nvPr/>
        </p:nvPicPr>
        <p:blipFill rotWithShape="1">
          <a:blip r:embed="rId2">
            <a:extLst>
              <a:ext uri="{28A0092B-C50C-407E-A947-70E740481C1C}">
                <a14:useLocalDpi xmlns:a14="http://schemas.microsoft.com/office/drawing/2010/main" val="0"/>
              </a:ext>
            </a:extLst>
          </a:blip>
          <a:srcRect l="67162" t="72006" r="17088" b="6572"/>
          <a:stretch/>
        </p:blipFill>
        <p:spPr>
          <a:xfrm>
            <a:off x="0" y="0"/>
            <a:ext cx="9144000" cy="2493732"/>
          </a:xfrm>
          <a:prstGeom prst="rect">
            <a:avLst/>
          </a:prstGeom>
        </p:spPr>
      </p:pic>
    </p:spTree>
    <p:extLst>
      <p:ext uri="{BB962C8B-B14F-4D97-AF65-F5344CB8AC3E}">
        <p14:creationId xmlns:p14="http://schemas.microsoft.com/office/powerpoint/2010/main" val="186523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152" y="941587"/>
            <a:ext cx="2746648" cy="5184576"/>
          </a:xfrm>
          <a:solidFill>
            <a:schemeClr val="bg1">
              <a:lumMod val="65000"/>
            </a:schemeClr>
          </a:solidFill>
        </p:spPr>
        <p:txBody>
          <a:bodyPr>
            <a:normAutofit fontScale="85000" lnSpcReduction="10000"/>
          </a:bodyPr>
          <a:lstStyle/>
          <a:p>
            <a:pPr marL="0" lvl="0" indent="0">
              <a:buNone/>
            </a:pPr>
            <a:endParaRPr lang="id-ID" b="1" dirty="0"/>
          </a:p>
          <a:p>
            <a:pPr marL="0" lvl="0" indent="0">
              <a:buNone/>
            </a:pPr>
            <a:endParaRPr lang="id-ID" b="1" dirty="0"/>
          </a:p>
          <a:p>
            <a:pPr marL="0" lvl="0" indent="0">
              <a:buNone/>
            </a:pPr>
            <a:r>
              <a:rPr lang="id-ID" b="1" dirty="0"/>
              <a:t>C. Prinsip Transparansi</a:t>
            </a:r>
            <a:endParaRPr lang="id-ID" dirty="0"/>
          </a:p>
          <a:p>
            <a:pPr marL="0" indent="0">
              <a:buNone/>
            </a:pPr>
            <a:r>
              <a:rPr lang="id-ID" dirty="0"/>
              <a:t>Keterbukaan pihak manajemen untuk memberikan informasi mengenai kegiatan yang berhubungan dengan keuangan, supaya tidak terjadi kesalahpahaman atau manipulasi di masa depan.</a:t>
            </a:r>
          </a:p>
          <a:p>
            <a:pPr marL="0" indent="0">
              <a:buNone/>
            </a:pPr>
            <a:endParaRPr lang="id-ID" dirty="0"/>
          </a:p>
          <a:p>
            <a:pPr marL="0" indent="0">
              <a:buNone/>
            </a:pPr>
            <a:endParaRPr lang="id-ID" dirty="0"/>
          </a:p>
          <a:p>
            <a:pPr marL="0" lvl="0" indent="0">
              <a:buNone/>
            </a:pPr>
            <a:r>
              <a:rPr lang="id-ID" b="1" dirty="0"/>
              <a:t>D. Prinsip Kelangsungan Hidup</a:t>
            </a:r>
            <a:endParaRPr lang="id-ID" dirty="0"/>
          </a:p>
          <a:p>
            <a:pPr marL="0" indent="0">
              <a:buNone/>
            </a:pPr>
            <a:r>
              <a:rPr lang="id-ID" dirty="0"/>
              <a:t>Salah satu upaya menjaga kesehatan keuangan perusahaan atau organisasi dengan menyesuaikan antara biaya operasional dengan dana yang tersedia.</a:t>
            </a:r>
          </a:p>
          <a:p>
            <a:pPr marL="0" indent="0">
              <a:buNone/>
            </a:pPr>
            <a:endParaRPr lang="id-ID" dirty="0"/>
          </a:p>
        </p:txBody>
      </p:sp>
      <p:pic>
        <p:nvPicPr>
          <p:cNvPr id="4" name="Picture 3">
            <a:extLst>
              <a:ext uri="{FF2B5EF4-FFF2-40B4-BE49-F238E27FC236}">
                <a16:creationId xmlns:a16="http://schemas.microsoft.com/office/drawing/2014/main" id="{8018DDB6-C7F3-41F4-4620-2CEB73FC8747}"/>
              </a:ext>
            </a:extLst>
          </p:cNvPr>
          <p:cNvPicPr>
            <a:picLocks noChangeAspect="1"/>
          </p:cNvPicPr>
          <p:nvPr/>
        </p:nvPicPr>
        <p:blipFill rotWithShape="1">
          <a:blip r:embed="rId2">
            <a:extLst>
              <a:ext uri="{28A0092B-C50C-407E-A947-70E740481C1C}">
                <a14:useLocalDpi xmlns:a14="http://schemas.microsoft.com/office/drawing/2010/main" val="0"/>
              </a:ext>
            </a:extLst>
          </a:blip>
          <a:srcRect l="23328" t="45615" r="34389" b="16458"/>
          <a:stretch/>
        </p:blipFill>
        <p:spPr>
          <a:xfrm>
            <a:off x="323528" y="1052736"/>
            <a:ext cx="4906888" cy="5184576"/>
          </a:xfrm>
          <a:prstGeom prst="rect">
            <a:avLst/>
          </a:prstGeom>
        </p:spPr>
      </p:pic>
    </p:spTree>
    <p:extLst>
      <p:ext uri="{BB962C8B-B14F-4D97-AF65-F5344CB8AC3E}">
        <p14:creationId xmlns:p14="http://schemas.microsoft.com/office/powerpoint/2010/main" val="373556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058" y="1052736"/>
            <a:ext cx="3610742" cy="5073427"/>
          </a:xfrm>
        </p:spPr>
        <p:txBody>
          <a:bodyPr>
            <a:normAutofit fontScale="92500"/>
          </a:bodyPr>
          <a:lstStyle/>
          <a:p>
            <a:pPr marL="0" lvl="0" indent="0">
              <a:buNone/>
            </a:pPr>
            <a:r>
              <a:rPr lang="id-ID" b="1" dirty="0"/>
              <a:t>D. Prinsip Integritas</a:t>
            </a:r>
            <a:endParaRPr lang="id-ID" dirty="0"/>
          </a:p>
          <a:p>
            <a:r>
              <a:rPr lang="id-ID" dirty="0"/>
              <a:t>Setiap orang atau individu wajib memiliki integritas yang tinggi dalam menjalankan operasional perusahaan. Terbukti dengan laporan keuangan tersaji lengkap dan akurat.</a:t>
            </a:r>
          </a:p>
          <a:p>
            <a:pPr marL="0" lvl="0" indent="0">
              <a:buNone/>
            </a:pPr>
            <a:r>
              <a:rPr lang="id-ID" b="1" dirty="0"/>
              <a:t>E. Prinsip Pengelolaan</a:t>
            </a:r>
            <a:endParaRPr lang="id-ID" dirty="0"/>
          </a:p>
          <a:p>
            <a:r>
              <a:rPr lang="id-ID" dirty="0"/>
              <a:t>Manajemen kauangan harus dapat mengelola dana yang ada dengan baik dan benar yang sesuai dengan karakter organisasi atau perusahaan.</a:t>
            </a:r>
          </a:p>
          <a:p>
            <a:pPr marL="0" lvl="0" indent="0">
              <a:buNone/>
            </a:pPr>
            <a:r>
              <a:rPr lang="id-ID" b="1" dirty="0"/>
              <a:t>F. Prinsip Standar Akuntansi</a:t>
            </a:r>
            <a:endParaRPr lang="id-ID" dirty="0"/>
          </a:p>
          <a:p>
            <a:r>
              <a:rPr lang="id-ID" dirty="0"/>
              <a:t>Sistem akuntansi yang diinginkan harus sesuai dengan prinsip dan standar akuntansi yang  berlaku secara umum.</a:t>
            </a:r>
          </a:p>
          <a:p>
            <a:pPr marL="0" indent="0">
              <a:buNone/>
            </a:pPr>
            <a:endParaRPr lang="id-ID" dirty="0"/>
          </a:p>
        </p:txBody>
      </p:sp>
      <p:pic>
        <p:nvPicPr>
          <p:cNvPr id="4" name="Picture 3">
            <a:extLst>
              <a:ext uri="{FF2B5EF4-FFF2-40B4-BE49-F238E27FC236}">
                <a16:creationId xmlns:a16="http://schemas.microsoft.com/office/drawing/2014/main" id="{3DF85E2F-1F39-C5A2-B2C6-36E748096B17}"/>
              </a:ext>
            </a:extLst>
          </p:cNvPr>
          <p:cNvPicPr>
            <a:picLocks noChangeAspect="1"/>
          </p:cNvPicPr>
          <p:nvPr/>
        </p:nvPicPr>
        <p:blipFill rotWithShape="1">
          <a:blip r:embed="rId2">
            <a:extLst>
              <a:ext uri="{28A0092B-C50C-407E-A947-70E740481C1C}">
                <a14:useLocalDpi xmlns:a14="http://schemas.microsoft.com/office/drawing/2010/main" val="0"/>
              </a:ext>
            </a:extLst>
          </a:blip>
          <a:srcRect l="65779" t="24718" r="-58" b="45621"/>
          <a:stretch/>
        </p:blipFill>
        <p:spPr>
          <a:xfrm>
            <a:off x="189694" y="1124744"/>
            <a:ext cx="4742346" cy="5400600"/>
          </a:xfrm>
          <a:prstGeom prst="rect">
            <a:avLst/>
          </a:prstGeom>
        </p:spPr>
      </p:pic>
    </p:spTree>
    <p:extLst>
      <p:ext uri="{BB962C8B-B14F-4D97-AF65-F5344CB8AC3E}">
        <p14:creationId xmlns:p14="http://schemas.microsoft.com/office/powerpoint/2010/main" val="421342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id-ID" dirty="0"/>
              <a:t>Menentukan besarnya profit yang akan dicapai</a:t>
            </a:r>
          </a:p>
        </p:txBody>
      </p:sp>
      <p:sp>
        <p:nvSpPr>
          <p:cNvPr id="3" name="Content Placeholder 2"/>
          <p:cNvSpPr>
            <a:spLocks noGrp="1"/>
          </p:cNvSpPr>
          <p:nvPr>
            <p:ph idx="1"/>
          </p:nvPr>
        </p:nvSpPr>
        <p:spPr/>
        <p:txBody>
          <a:bodyPr>
            <a:normAutofit/>
          </a:bodyPr>
          <a:lstStyle/>
          <a:p>
            <a:pPr marL="0" indent="0">
              <a:buNone/>
            </a:pPr>
            <a:r>
              <a:rPr lang="id-ID" b="1" dirty="0"/>
              <a:t>1. Ketahui Pendapatan dan Beban</a:t>
            </a:r>
          </a:p>
          <a:p>
            <a:r>
              <a:rPr lang="id-ID" dirty="0"/>
              <a:t>Pendapatan dalam akuntansi bisnis yaitu pertambahan nilai aktifa yang membuat modal menjadi bertambah. </a:t>
            </a:r>
          </a:p>
          <a:p>
            <a:r>
              <a:rPr lang="id-ID" dirty="0"/>
              <a:t>Pendapatan pendapatan usaha dan di luar usaha. Kemudian, beban, merupakan biaya-biaya yang harus dikeluarkan perusahaan Anda yang akan mengurangi modal. </a:t>
            </a:r>
          </a:p>
          <a:p>
            <a:pPr marL="0" indent="0">
              <a:buNone/>
            </a:pPr>
            <a:endParaRPr lang="id-ID" dirty="0"/>
          </a:p>
        </p:txBody>
      </p:sp>
    </p:spTree>
    <p:extLst>
      <p:ext uri="{BB962C8B-B14F-4D97-AF65-F5344CB8AC3E}">
        <p14:creationId xmlns:p14="http://schemas.microsoft.com/office/powerpoint/2010/main" val="235335099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{A2D70993-2EFF-F549-BC9F-544652E490B3}tf10001120</Template>
  <TotalTime>5014</TotalTime>
  <Words>2459</Words>
  <Application>Microsoft Macintosh PowerPoint</Application>
  <PresentationFormat>On-screen Show (4:3)</PresentationFormat>
  <Paragraphs>305</Paragraphs>
  <Slides>34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Cambria Math</vt:lpstr>
      <vt:lpstr>Courier New</vt:lpstr>
      <vt:lpstr>Gill Sans MT</vt:lpstr>
      <vt:lpstr>Inter</vt:lpstr>
      <vt:lpstr>Times</vt:lpstr>
      <vt:lpstr>Times New Roman</vt:lpstr>
      <vt:lpstr>Wingdings</vt:lpstr>
      <vt:lpstr>Parcel</vt:lpstr>
      <vt:lpstr>Pengelolaan Rencana Keuangan </vt:lpstr>
      <vt:lpstr>Pengelolaan Rencana Keuangan</vt:lpstr>
      <vt:lpstr>Rencana Keuangan </vt:lpstr>
      <vt:lpstr>APAKAH ITU BISNIS????</vt:lpstr>
      <vt:lpstr>Konsep Manajemen Keuangan </vt:lpstr>
      <vt:lpstr>Prinsip-Prinsip Dalam Manajemen Keuangan </vt:lpstr>
      <vt:lpstr>PowerPoint Presentation</vt:lpstr>
      <vt:lpstr>PowerPoint Presentation</vt:lpstr>
      <vt:lpstr>Menentukan besarnya profit yang akan dicapai</vt:lpstr>
      <vt:lpstr>PowerPoint Presentation</vt:lpstr>
      <vt:lpstr> Menghitung Semua Biaya Pembentuk Harga Pokok Penjualan (HPP) </vt:lpstr>
      <vt:lpstr>Identifikasi Saldo Persediaan Awal dengan Saldo Persediaan Akhir </vt:lpstr>
      <vt:lpstr> Hitung Penjualan Bersih </vt:lpstr>
      <vt:lpstr>Gunakan Software/ Artificial Intelegent (AI) Akuntansi Terbaik </vt:lpstr>
      <vt:lpstr>PowerPoint Presentation</vt:lpstr>
      <vt:lpstr>PowerPoint Presentation</vt:lpstr>
      <vt:lpstr>Membuat Rencana Anggaran</vt:lpstr>
      <vt:lpstr>PowerPoint Presentation</vt:lpstr>
      <vt:lpstr>PowerPoint Presentation</vt:lpstr>
      <vt:lpstr>PowerPoint Presentation</vt:lpstr>
      <vt:lpstr>PowerPoint Presentation</vt:lpstr>
      <vt:lpstr>PowerPoint Presentation</vt:lpstr>
      <vt:lpstr>contoh biaya pabrik untuk tiga bulan pertama</vt:lpstr>
      <vt:lpstr>Table 10.2 – contoh biaya operasional untuk tiga bulan pertama (Rp000)</vt:lpstr>
      <vt:lpstr>Menghitung BEP, PBP, dan ROI</vt:lpstr>
      <vt:lpstr>PowerPoint Presentation</vt:lpstr>
      <vt:lpstr>Contoh Menghitung BEP</vt:lpstr>
      <vt:lpstr>PBP (Pay Back Period)</vt:lpstr>
      <vt:lpstr>ROI (Return On Investment)</vt:lpstr>
      <vt:lpstr>PowerPoint Presentation</vt:lpstr>
      <vt:lpstr> Selamat Berwirausaha Dengan Gembira  </vt:lpstr>
      <vt:lpstr> kata-kata inspirasi bob sadino</vt:lpstr>
      <vt:lpstr>PowerPoint Presentation</vt:lpstr>
      <vt:lpstr>Daftar Pustaka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Pengelolaan Rencana Keuangan </dc:title>
  <dc:creator>LENOVO</dc:creator>
  <cp:lastModifiedBy>etik pratiwi</cp:lastModifiedBy>
  <cp:revision>19</cp:revision>
  <dcterms:created xsi:type="dcterms:W3CDTF">2020-02-11T00:55:26Z</dcterms:created>
  <dcterms:modified xsi:type="dcterms:W3CDTF">2024-04-19T08:03:08Z</dcterms:modified>
</cp:coreProperties>
</file>