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sldIdLst>
    <p:sldId id="265" r:id="rId5"/>
    <p:sldId id="303" r:id="rId6"/>
    <p:sldId id="290" r:id="rId7"/>
    <p:sldId id="287" r:id="rId8"/>
    <p:sldId id="292" r:id="rId9"/>
    <p:sldId id="293" r:id="rId10"/>
    <p:sldId id="304" r:id="rId11"/>
    <p:sldId id="294" r:id="rId12"/>
    <p:sldId id="289" r:id="rId13"/>
    <p:sldId id="288" r:id="rId14"/>
    <p:sldId id="291" r:id="rId15"/>
    <p:sldId id="295" r:id="rId16"/>
    <p:sldId id="296" r:id="rId17"/>
    <p:sldId id="305" r:id="rId18"/>
    <p:sldId id="297" r:id="rId19"/>
    <p:sldId id="298" r:id="rId20"/>
    <p:sldId id="299" r:id="rId21"/>
    <p:sldId id="300" r:id="rId22"/>
    <p:sldId id="301" r:id="rId23"/>
    <p:sldId id="30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19" autoAdjust="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FAAFBB-B249-49FE-AE5C-A4235785D40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D6B2783-1BD2-404F-8E53-BEECB9F7650B}">
      <dgm:prSet/>
      <dgm:spPr/>
      <dgm:t>
        <a:bodyPr/>
        <a:lstStyle/>
        <a:p>
          <a:r>
            <a:rPr lang="en-ID"/>
            <a:t>Macam-macam Persepsi Menurut Nugroho (2008) persepsi dapat dibagi menjadi 2, yaitu: </a:t>
          </a:r>
          <a:endParaRPr lang="en-US"/>
        </a:p>
      </dgm:t>
    </dgm:pt>
    <dgm:pt modelId="{B1FD65D9-2F24-43A8-9AEF-3B7689B79B2C}" type="parTrans" cxnId="{8AD9F558-F657-4BCB-9419-019DA26185AB}">
      <dgm:prSet/>
      <dgm:spPr/>
      <dgm:t>
        <a:bodyPr/>
        <a:lstStyle/>
        <a:p>
          <a:endParaRPr lang="en-US"/>
        </a:p>
      </dgm:t>
    </dgm:pt>
    <dgm:pt modelId="{54EA14FD-B3B0-426E-AEC7-AD6A26418CF2}" type="sibTrans" cxnId="{8AD9F558-F657-4BCB-9419-019DA26185AB}">
      <dgm:prSet/>
      <dgm:spPr/>
      <dgm:t>
        <a:bodyPr/>
        <a:lstStyle/>
        <a:p>
          <a:endParaRPr lang="en-US"/>
        </a:p>
      </dgm:t>
    </dgm:pt>
    <dgm:pt modelId="{4C80C598-6D5B-466A-8C13-561EEC166B3A}">
      <dgm:prSet/>
      <dgm:spPr/>
      <dgm:t>
        <a:bodyPr/>
        <a:lstStyle/>
        <a:p>
          <a:pPr algn="just"/>
          <a:r>
            <a:rPr lang="en-ID" dirty="0"/>
            <a:t>1. </a:t>
          </a:r>
          <a:r>
            <a:rPr lang="en-ID" dirty="0" err="1"/>
            <a:t>Persepsi</a:t>
          </a:r>
          <a:r>
            <a:rPr lang="en-ID" dirty="0"/>
            <a:t> </a:t>
          </a:r>
          <a:r>
            <a:rPr lang="en-ID" dirty="0" err="1"/>
            <a:t>positif</a:t>
          </a:r>
          <a:r>
            <a:rPr lang="en-ID" dirty="0"/>
            <a:t> </a:t>
          </a:r>
          <a:r>
            <a:rPr lang="en-ID" dirty="0" err="1"/>
            <a:t>Merupakan</a:t>
          </a:r>
          <a:r>
            <a:rPr lang="en-ID" dirty="0"/>
            <a:t> </a:t>
          </a:r>
          <a:r>
            <a:rPr lang="en-ID" dirty="0" err="1"/>
            <a:t>persepsi</a:t>
          </a:r>
          <a:r>
            <a:rPr lang="en-ID" dirty="0"/>
            <a:t> yang </a:t>
          </a:r>
          <a:r>
            <a:rPr lang="en-ID" dirty="0" err="1"/>
            <a:t>menggambarkan</a:t>
          </a:r>
          <a:r>
            <a:rPr lang="en-ID" dirty="0"/>
            <a:t> </a:t>
          </a:r>
          <a:r>
            <a:rPr lang="en-ID" dirty="0" err="1"/>
            <a:t>segala</a:t>
          </a:r>
          <a:r>
            <a:rPr lang="en-ID" dirty="0"/>
            <a:t> </a:t>
          </a:r>
          <a:r>
            <a:rPr lang="en-ID" dirty="0" err="1"/>
            <a:t>pengetahuan</a:t>
          </a:r>
          <a:r>
            <a:rPr lang="en-ID" dirty="0"/>
            <a:t> (</a:t>
          </a:r>
          <a:r>
            <a:rPr lang="en-ID" dirty="0" err="1"/>
            <a:t>tahu</a:t>
          </a:r>
          <a:r>
            <a:rPr lang="en-ID" dirty="0"/>
            <a:t> </a:t>
          </a:r>
          <a:r>
            <a:rPr lang="en-ID" dirty="0" err="1"/>
            <a:t>tidaknya</a:t>
          </a:r>
          <a:r>
            <a:rPr lang="en-ID" dirty="0"/>
            <a:t>, </a:t>
          </a:r>
          <a:r>
            <a:rPr lang="en-ID" dirty="0" err="1"/>
            <a:t>kenal</a:t>
          </a:r>
          <a:r>
            <a:rPr lang="en-ID" dirty="0"/>
            <a:t> </a:t>
          </a:r>
          <a:r>
            <a:rPr lang="en-ID" dirty="0" err="1"/>
            <a:t>tidaknya</a:t>
          </a:r>
          <a:r>
            <a:rPr lang="en-ID" dirty="0"/>
            <a:t>)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tanggapan</a:t>
          </a:r>
          <a:r>
            <a:rPr lang="en-ID" dirty="0"/>
            <a:t> yang </a:t>
          </a:r>
          <a:r>
            <a:rPr lang="en-ID" dirty="0" err="1"/>
            <a:t>diteruskan</a:t>
          </a:r>
          <a:r>
            <a:rPr lang="en-ID" dirty="0"/>
            <a:t> </a:t>
          </a:r>
          <a:r>
            <a:rPr lang="en-ID" dirty="0" err="1"/>
            <a:t>pemanfaatannya</a:t>
          </a:r>
          <a:r>
            <a:rPr lang="en-ID" dirty="0"/>
            <a:t>. </a:t>
          </a:r>
          <a:endParaRPr lang="en-US" dirty="0"/>
        </a:p>
      </dgm:t>
    </dgm:pt>
    <dgm:pt modelId="{45F00F3B-686B-4E8C-A99E-57A372475A67}" type="parTrans" cxnId="{F71819F0-5ACD-4892-BA49-CBBA3D42D1AE}">
      <dgm:prSet/>
      <dgm:spPr/>
      <dgm:t>
        <a:bodyPr/>
        <a:lstStyle/>
        <a:p>
          <a:endParaRPr lang="en-US"/>
        </a:p>
      </dgm:t>
    </dgm:pt>
    <dgm:pt modelId="{E5577E2B-4E7B-42A4-92C7-67090298A9FB}" type="sibTrans" cxnId="{F71819F0-5ACD-4892-BA49-CBBA3D42D1AE}">
      <dgm:prSet/>
      <dgm:spPr/>
      <dgm:t>
        <a:bodyPr/>
        <a:lstStyle/>
        <a:p>
          <a:endParaRPr lang="en-US"/>
        </a:p>
      </dgm:t>
    </dgm:pt>
    <dgm:pt modelId="{48308A91-7B9D-49A3-8536-9B53FE477F21}">
      <dgm:prSet/>
      <dgm:spPr/>
      <dgm:t>
        <a:bodyPr/>
        <a:lstStyle/>
        <a:p>
          <a:pPr algn="just"/>
          <a:r>
            <a:rPr lang="en-ID" dirty="0"/>
            <a:t>2. </a:t>
          </a:r>
          <a:r>
            <a:rPr lang="en-ID" dirty="0" err="1"/>
            <a:t>Persepsi</a:t>
          </a:r>
          <a:r>
            <a:rPr lang="en-ID" dirty="0"/>
            <a:t> </a:t>
          </a:r>
          <a:r>
            <a:rPr lang="en-ID" dirty="0" err="1"/>
            <a:t>negatif</a:t>
          </a:r>
          <a:r>
            <a:rPr lang="en-ID" dirty="0"/>
            <a:t> </a:t>
          </a:r>
          <a:r>
            <a:rPr lang="en-ID" dirty="0" err="1"/>
            <a:t>Merupakan</a:t>
          </a:r>
          <a:r>
            <a:rPr lang="en-ID" dirty="0"/>
            <a:t> </a:t>
          </a:r>
          <a:r>
            <a:rPr lang="en-ID" dirty="0" err="1"/>
            <a:t>persepsi</a:t>
          </a:r>
          <a:r>
            <a:rPr lang="en-ID" dirty="0"/>
            <a:t> yang </a:t>
          </a:r>
          <a:r>
            <a:rPr lang="en-ID" dirty="0" err="1"/>
            <a:t>menggambarkan</a:t>
          </a:r>
          <a:r>
            <a:rPr lang="en-ID" dirty="0"/>
            <a:t> </a:t>
          </a:r>
          <a:r>
            <a:rPr lang="en-ID" dirty="0" err="1"/>
            <a:t>segala</a:t>
          </a:r>
          <a:r>
            <a:rPr lang="en-ID" dirty="0"/>
            <a:t> </a:t>
          </a:r>
          <a:r>
            <a:rPr lang="en-ID" dirty="0" err="1"/>
            <a:t>pengetahuan</a:t>
          </a:r>
          <a:r>
            <a:rPr lang="en-ID" dirty="0"/>
            <a:t> (</a:t>
          </a:r>
          <a:r>
            <a:rPr lang="en-ID" dirty="0" err="1"/>
            <a:t>tahu</a:t>
          </a:r>
          <a:r>
            <a:rPr lang="en-ID" dirty="0"/>
            <a:t> </a:t>
          </a:r>
          <a:r>
            <a:rPr lang="en-ID" dirty="0" err="1"/>
            <a:t>tidaknya</a:t>
          </a:r>
          <a:r>
            <a:rPr lang="en-ID" dirty="0"/>
            <a:t>, </a:t>
          </a:r>
          <a:r>
            <a:rPr lang="en-ID" dirty="0" err="1"/>
            <a:t>kenal</a:t>
          </a:r>
          <a:r>
            <a:rPr lang="en-ID" dirty="0"/>
            <a:t> </a:t>
          </a:r>
          <a:r>
            <a:rPr lang="en-ID" dirty="0" err="1"/>
            <a:t>tidaknya</a:t>
          </a:r>
          <a:r>
            <a:rPr lang="en-ID" dirty="0"/>
            <a:t>) </a:t>
          </a:r>
          <a:r>
            <a:rPr lang="en-ID" dirty="0" err="1"/>
            <a:t>serta</a:t>
          </a:r>
          <a:r>
            <a:rPr lang="en-ID" dirty="0"/>
            <a:t> </a:t>
          </a:r>
          <a:r>
            <a:rPr lang="en-ID" dirty="0" err="1"/>
            <a:t>tanggapan</a:t>
          </a:r>
          <a:r>
            <a:rPr lang="en-ID" dirty="0"/>
            <a:t> yang </a:t>
          </a:r>
          <a:r>
            <a:rPr lang="en-ID" dirty="0" err="1"/>
            <a:t>tidak</a:t>
          </a:r>
          <a:r>
            <a:rPr lang="en-ID" dirty="0"/>
            <a:t> </a:t>
          </a:r>
          <a:r>
            <a:rPr lang="en-ID" dirty="0" err="1"/>
            <a:t>selaras</a:t>
          </a:r>
          <a:r>
            <a:rPr lang="en-ID" dirty="0"/>
            <a:t> </a:t>
          </a:r>
          <a:r>
            <a:rPr lang="en-ID" dirty="0" err="1"/>
            <a:t>dengan</a:t>
          </a:r>
          <a:r>
            <a:rPr lang="en-ID" dirty="0"/>
            <a:t> </a:t>
          </a:r>
          <a:r>
            <a:rPr lang="en-ID" dirty="0" err="1"/>
            <a:t>obyek</a:t>
          </a:r>
          <a:r>
            <a:rPr lang="en-ID" dirty="0"/>
            <a:t> yang </a:t>
          </a:r>
          <a:r>
            <a:rPr lang="en-ID" dirty="0" err="1"/>
            <a:t>dipersepsikan</a:t>
          </a:r>
          <a:endParaRPr lang="en-US" dirty="0"/>
        </a:p>
      </dgm:t>
    </dgm:pt>
    <dgm:pt modelId="{E817014C-E94A-4627-BC23-A251983973B5}" type="parTrans" cxnId="{1A3C85FA-221C-43A7-A63D-61967FD782F4}">
      <dgm:prSet/>
      <dgm:spPr/>
      <dgm:t>
        <a:bodyPr/>
        <a:lstStyle/>
        <a:p>
          <a:endParaRPr lang="en-US"/>
        </a:p>
      </dgm:t>
    </dgm:pt>
    <dgm:pt modelId="{B125D913-733A-444B-A90C-78CAE21D356C}" type="sibTrans" cxnId="{1A3C85FA-221C-43A7-A63D-61967FD782F4}">
      <dgm:prSet/>
      <dgm:spPr/>
      <dgm:t>
        <a:bodyPr/>
        <a:lstStyle/>
        <a:p>
          <a:endParaRPr lang="en-US"/>
        </a:p>
      </dgm:t>
    </dgm:pt>
    <dgm:pt modelId="{2AF69AEC-CE7C-4AE2-9717-390B4F0DB989}" type="pres">
      <dgm:prSet presAssocID="{D2FAAFBB-B249-49FE-AE5C-A4235785D403}" presName="linear" presStyleCnt="0">
        <dgm:presLayoutVars>
          <dgm:animLvl val="lvl"/>
          <dgm:resizeHandles val="exact"/>
        </dgm:presLayoutVars>
      </dgm:prSet>
      <dgm:spPr/>
    </dgm:pt>
    <dgm:pt modelId="{B7829F39-F7FA-4CB9-8D6B-FE3E96C17B2A}" type="pres">
      <dgm:prSet presAssocID="{8D6B2783-1BD2-404F-8E53-BEECB9F7650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F95E7CE-B82F-49A7-BCCD-9A442FFE5E0B}" type="pres">
      <dgm:prSet presAssocID="{54EA14FD-B3B0-426E-AEC7-AD6A26418CF2}" presName="spacer" presStyleCnt="0"/>
      <dgm:spPr/>
    </dgm:pt>
    <dgm:pt modelId="{7378463E-BE46-4C67-A73E-31BD34829FE5}" type="pres">
      <dgm:prSet presAssocID="{4C80C598-6D5B-466A-8C13-561EEC166B3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596B23F-CCED-4A61-89A1-BF0FA4F39364}" type="pres">
      <dgm:prSet presAssocID="{E5577E2B-4E7B-42A4-92C7-67090298A9FB}" presName="spacer" presStyleCnt="0"/>
      <dgm:spPr/>
    </dgm:pt>
    <dgm:pt modelId="{0716A213-07C7-4727-8280-0446F2AFADF1}" type="pres">
      <dgm:prSet presAssocID="{48308A91-7B9D-49A3-8536-9B53FE477F2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E91DB00-F5FE-4D27-BD73-FEA93DEFB2B0}" type="presOf" srcId="{8D6B2783-1BD2-404F-8E53-BEECB9F7650B}" destId="{B7829F39-F7FA-4CB9-8D6B-FE3E96C17B2A}" srcOrd="0" destOrd="0" presId="urn:microsoft.com/office/officeart/2005/8/layout/vList2"/>
    <dgm:cxn modelId="{64AB093E-CCC5-4A88-BBC3-4F5D606BC7CB}" type="presOf" srcId="{48308A91-7B9D-49A3-8536-9B53FE477F21}" destId="{0716A213-07C7-4727-8280-0446F2AFADF1}" srcOrd="0" destOrd="0" presId="urn:microsoft.com/office/officeart/2005/8/layout/vList2"/>
    <dgm:cxn modelId="{5DB6E65C-EFBC-4312-95F6-D6EBAC8162D8}" type="presOf" srcId="{D2FAAFBB-B249-49FE-AE5C-A4235785D403}" destId="{2AF69AEC-CE7C-4AE2-9717-390B4F0DB989}" srcOrd="0" destOrd="0" presId="urn:microsoft.com/office/officeart/2005/8/layout/vList2"/>
    <dgm:cxn modelId="{8AD9F558-F657-4BCB-9419-019DA26185AB}" srcId="{D2FAAFBB-B249-49FE-AE5C-A4235785D403}" destId="{8D6B2783-1BD2-404F-8E53-BEECB9F7650B}" srcOrd="0" destOrd="0" parTransId="{B1FD65D9-2F24-43A8-9AEF-3B7689B79B2C}" sibTransId="{54EA14FD-B3B0-426E-AEC7-AD6A26418CF2}"/>
    <dgm:cxn modelId="{A8005D85-8DFC-460C-8381-46893732214E}" type="presOf" srcId="{4C80C598-6D5B-466A-8C13-561EEC166B3A}" destId="{7378463E-BE46-4C67-A73E-31BD34829FE5}" srcOrd="0" destOrd="0" presId="urn:microsoft.com/office/officeart/2005/8/layout/vList2"/>
    <dgm:cxn modelId="{F71819F0-5ACD-4892-BA49-CBBA3D42D1AE}" srcId="{D2FAAFBB-B249-49FE-AE5C-A4235785D403}" destId="{4C80C598-6D5B-466A-8C13-561EEC166B3A}" srcOrd="1" destOrd="0" parTransId="{45F00F3B-686B-4E8C-A99E-57A372475A67}" sibTransId="{E5577E2B-4E7B-42A4-92C7-67090298A9FB}"/>
    <dgm:cxn modelId="{1A3C85FA-221C-43A7-A63D-61967FD782F4}" srcId="{D2FAAFBB-B249-49FE-AE5C-A4235785D403}" destId="{48308A91-7B9D-49A3-8536-9B53FE477F21}" srcOrd="2" destOrd="0" parTransId="{E817014C-E94A-4627-BC23-A251983973B5}" sibTransId="{B125D913-733A-444B-A90C-78CAE21D356C}"/>
    <dgm:cxn modelId="{34801C00-E792-41E6-BF16-1D650EA9B595}" type="presParOf" srcId="{2AF69AEC-CE7C-4AE2-9717-390B4F0DB989}" destId="{B7829F39-F7FA-4CB9-8D6B-FE3E96C17B2A}" srcOrd="0" destOrd="0" presId="urn:microsoft.com/office/officeart/2005/8/layout/vList2"/>
    <dgm:cxn modelId="{3A566016-98D8-43E4-837D-EB5F1267E660}" type="presParOf" srcId="{2AF69AEC-CE7C-4AE2-9717-390B4F0DB989}" destId="{0F95E7CE-B82F-49A7-BCCD-9A442FFE5E0B}" srcOrd="1" destOrd="0" presId="urn:microsoft.com/office/officeart/2005/8/layout/vList2"/>
    <dgm:cxn modelId="{79194CCF-D5B8-4198-A58F-90BE2612DB50}" type="presParOf" srcId="{2AF69AEC-CE7C-4AE2-9717-390B4F0DB989}" destId="{7378463E-BE46-4C67-A73E-31BD34829FE5}" srcOrd="2" destOrd="0" presId="urn:microsoft.com/office/officeart/2005/8/layout/vList2"/>
    <dgm:cxn modelId="{F3A43BBC-B65A-404F-BA5F-DB5C423C307D}" type="presParOf" srcId="{2AF69AEC-CE7C-4AE2-9717-390B4F0DB989}" destId="{1596B23F-CCED-4A61-89A1-BF0FA4F39364}" srcOrd="3" destOrd="0" presId="urn:microsoft.com/office/officeart/2005/8/layout/vList2"/>
    <dgm:cxn modelId="{BD1F1EC8-8C90-4517-87D8-F2919E28516B}" type="presParOf" srcId="{2AF69AEC-CE7C-4AE2-9717-390B4F0DB989}" destId="{0716A213-07C7-4727-8280-0446F2AFADF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E99A46-9071-4B42-99B4-B553B1ADE951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8064466-35E0-4B90-A2F9-ED199D40A6F3}">
      <dgm:prSet custT="1"/>
      <dgm:spPr/>
      <dgm:t>
        <a:bodyPr/>
        <a:lstStyle/>
        <a:p>
          <a:r>
            <a:rPr lang="en-ID" sz="1600" dirty="0"/>
            <a:t>1. </a:t>
          </a:r>
          <a:r>
            <a:rPr lang="en-ID" sz="2000" b="1" dirty="0" err="1">
              <a:solidFill>
                <a:srgbClr val="FF0000"/>
              </a:solidFill>
            </a:rPr>
            <a:t>Sel</a:t>
          </a:r>
          <a:r>
            <a:rPr lang="en-ID" sz="1600" dirty="0"/>
            <a:t> </a:t>
          </a:r>
          <a:r>
            <a:rPr lang="en-ID" sz="1600" dirty="0" err="1"/>
            <a:t>Jumlahnya</a:t>
          </a:r>
          <a:r>
            <a:rPr lang="en-ID" sz="1600" dirty="0"/>
            <a:t> </a:t>
          </a:r>
          <a:r>
            <a:rPr lang="en-ID" sz="1600" dirty="0" err="1"/>
            <a:t>menjadi</a:t>
          </a:r>
          <a:r>
            <a:rPr lang="en-ID" sz="1600" dirty="0"/>
            <a:t> </a:t>
          </a:r>
          <a:r>
            <a:rPr lang="en-ID" sz="1600" dirty="0" err="1"/>
            <a:t>sedikit</a:t>
          </a:r>
          <a:r>
            <a:rPr lang="en-ID" sz="1600" dirty="0"/>
            <a:t>, </a:t>
          </a:r>
          <a:r>
            <a:rPr lang="en-ID" sz="1600" dirty="0" err="1"/>
            <a:t>ukurannya</a:t>
          </a:r>
          <a:r>
            <a:rPr lang="en-ID" sz="1600" dirty="0"/>
            <a:t> </a:t>
          </a:r>
          <a:r>
            <a:rPr lang="en-ID" sz="1600" dirty="0" err="1"/>
            <a:t>lebih</a:t>
          </a:r>
          <a:r>
            <a:rPr lang="en-ID" sz="1600" dirty="0"/>
            <a:t> </a:t>
          </a:r>
          <a:r>
            <a:rPr lang="en-ID" sz="1600" dirty="0" err="1"/>
            <a:t>besar</a:t>
          </a:r>
          <a:r>
            <a:rPr lang="en-ID" sz="1600" dirty="0"/>
            <a:t>, </a:t>
          </a:r>
          <a:r>
            <a:rPr lang="en-ID" sz="1600" dirty="0" err="1"/>
            <a:t>berkurangnya</a:t>
          </a:r>
          <a:r>
            <a:rPr lang="en-ID" sz="1600" dirty="0"/>
            <a:t> </a:t>
          </a:r>
          <a:r>
            <a:rPr lang="en-ID" sz="1600" dirty="0" err="1"/>
            <a:t>cairan</a:t>
          </a:r>
          <a:r>
            <a:rPr lang="en-ID" sz="1600" dirty="0"/>
            <a:t> intra </a:t>
          </a:r>
          <a:r>
            <a:rPr lang="en-ID" sz="1600" dirty="0" err="1"/>
            <a:t>seluler</a:t>
          </a:r>
          <a:r>
            <a:rPr lang="en-ID" sz="1600" dirty="0"/>
            <a:t>, </a:t>
          </a:r>
          <a:r>
            <a:rPr lang="en-ID" sz="1600" dirty="0" err="1"/>
            <a:t>menurunnya</a:t>
          </a:r>
          <a:r>
            <a:rPr lang="en-ID" sz="1600" dirty="0"/>
            <a:t> </a:t>
          </a:r>
          <a:r>
            <a:rPr lang="en-ID" sz="1600" dirty="0" err="1"/>
            <a:t>proporsi</a:t>
          </a:r>
          <a:r>
            <a:rPr lang="en-ID" sz="1600" dirty="0"/>
            <a:t> protein di </a:t>
          </a:r>
          <a:r>
            <a:rPr lang="en-ID" sz="1600" dirty="0" err="1"/>
            <a:t>otak</a:t>
          </a:r>
          <a:r>
            <a:rPr lang="en-ID" sz="1600" dirty="0"/>
            <a:t>, </a:t>
          </a:r>
          <a:r>
            <a:rPr lang="en-ID" sz="1600" dirty="0" err="1"/>
            <a:t>otot</a:t>
          </a:r>
          <a:r>
            <a:rPr lang="en-ID" sz="1600" dirty="0"/>
            <a:t>, </a:t>
          </a:r>
          <a:r>
            <a:rPr lang="en-ID" sz="1600" dirty="0" err="1"/>
            <a:t>ginjal</a:t>
          </a:r>
          <a:r>
            <a:rPr lang="en-ID" sz="1600" dirty="0"/>
            <a:t>, dan </a:t>
          </a:r>
          <a:r>
            <a:rPr lang="en-ID" sz="1600" dirty="0" err="1"/>
            <a:t>hati</a:t>
          </a:r>
          <a:r>
            <a:rPr lang="en-ID" sz="1600" dirty="0"/>
            <a:t>, </a:t>
          </a:r>
          <a:r>
            <a:rPr lang="en-ID" sz="1600" dirty="0" err="1"/>
            <a:t>jumlah</a:t>
          </a:r>
          <a:r>
            <a:rPr lang="en-ID" sz="1600" dirty="0"/>
            <a:t> </a:t>
          </a:r>
          <a:r>
            <a:rPr lang="en-ID" sz="1600" dirty="0" err="1"/>
            <a:t>sel</a:t>
          </a:r>
          <a:r>
            <a:rPr lang="en-ID" sz="1600" dirty="0"/>
            <a:t> </a:t>
          </a:r>
          <a:r>
            <a:rPr lang="en-ID" sz="1600" dirty="0" err="1"/>
            <a:t>otak</a:t>
          </a:r>
          <a:r>
            <a:rPr lang="en-ID" sz="1600" dirty="0"/>
            <a:t> </a:t>
          </a:r>
          <a:r>
            <a:rPr lang="en-ID" sz="1600" dirty="0" err="1"/>
            <a:t>menurun</a:t>
          </a:r>
          <a:r>
            <a:rPr lang="en-ID" sz="1600" dirty="0"/>
            <a:t>, </a:t>
          </a:r>
          <a:r>
            <a:rPr lang="en-ID" sz="1600" dirty="0" err="1"/>
            <a:t>terganggunya</a:t>
          </a:r>
          <a:r>
            <a:rPr lang="en-ID" sz="1600" dirty="0"/>
            <a:t> </a:t>
          </a:r>
          <a:r>
            <a:rPr lang="en-ID" sz="1600" dirty="0" err="1"/>
            <a:t>mekanisme</a:t>
          </a:r>
          <a:r>
            <a:rPr lang="en-ID" sz="1600" dirty="0"/>
            <a:t> </a:t>
          </a:r>
          <a:r>
            <a:rPr lang="en-ID" sz="1600" dirty="0" err="1"/>
            <a:t>perbaikan</a:t>
          </a:r>
          <a:r>
            <a:rPr lang="en-ID" sz="1600" dirty="0"/>
            <a:t> sel.</a:t>
          </a:r>
          <a:endParaRPr lang="en-US" sz="1600" dirty="0"/>
        </a:p>
      </dgm:t>
    </dgm:pt>
    <dgm:pt modelId="{9B8FCA75-13CC-411C-815B-1F801C6A209D}" type="parTrans" cxnId="{6DFFB940-2DDB-4F4D-8389-2A6865A4FDC0}">
      <dgm:prSet/>
      <dgm:spPr/>
      <dgm:t>
        <a:bodyPr/>
        <a:lstStyle/>
        <a:p>
          <a:endParaRPr lang="en-US"/>
        </a:p>
      </dgm:t>
    </dgm:pt>
    <dgm:pt modelId="{73D11FBE-B356-4BA7-9AA3-DDE5F2380FA3}" type="sibTrans" cxnId="{6DFFB940-2DDB-4F4D-8389-2A6865A4FDC0}">
      <dgm:prSet/>
      <dgm:spPr/>
      <dgm:t>
        <a:bodyPr/>
        <a:lstStyle/>
        <a:p>
          <a:endParaRPr lang="en-US"/>
        </a:p>
      </dgm:t>
    </dgm:pt>
    <dgm:pt modelId="{2CE12980-FE60-4EC6-8EA3-36CB261120CD}">
      <dgm:prSet custT="1"/>
      <dgm:spPr/>
      <dgm:t>
        <a:bodyPr/>
        <a:lstStyle/>
        <a:p>
          <a:r>
            <a:rPr lang="en-ID" sz="1600" dirty="0"/>
            <a:t>2.</a:t>
          </a:r>
          <a:r>
            <a:rPr lang="en-ID" sz="2000" b="1" dirty="0">
              <a:solidFill>
                <a:srgbClr val="FF0000"/>
              </a:solidFill>
            </a:rPr>
            <a:t>Sistem </a:t>
          </a:r>
          <a:r>
            <a:rPr lang="en-ID" sz="2000" b="1" dirty="0" err="1">
              <a:solidFill>
                <a:srgbClr val="FF0000"/>
              </a:solidFill>
            </a:rPr>
            <a:t>Persyarafan</a:t>
          </a:r>
          <a:r>
            <a:rPr lang="en-ID" sz="2000" b="1" dirty="0">
              <a:solidFill>
                <a:srgbClr val="FF0000"/>
              </a:solidFill>
            </a:rPr>
            <a:t> </a:t>
          </a:r>
          <a:r>
            <a:rPr lang="en-ID" sz="1600" dirty="0" err="1"/>
            <a:t>Respon</a:t>
          </a:r>
          <a:r>
            <a:rPr lang="en-ID" sz="1600" dirty="0"/>
            <a:t> </a:t>
          </a:r>
          <a:r>
            <a:rPr lang="en-ID" sz="1600" dirty="0" err="1"/>
            <a:t>menjadi</a:t>
          </a:r>
          <a:r>
            <a:rPr lang="en-ID" sz="1600" dirty="0"/>
            <a:t> </a:t>
          </a:r>
          <a:r>
            <a:rPr lang="en-ID" sz="1600" dirty="0" err="1"/>
            <a:t>lambat</a:t>
          </a:r>
          <a:r>
            <a:rPr lang="en-ID" sz="1600" dirty="0"/>
            <a:t> dan </a:t>
          </a:r>
          <a:r>
            <a:rPr lang="en-ID" sz="1600" dirty="0" err="1"/>
            <a:t>hubungan</a:t>
          </a:r>
          <a:r>
            <a:rPr lang="en-ID" sz="1600" dirty="0"/>
            <a:t> </a:t>
          </a:r>
          <a:r>
            <a:rPr lang="en-ID" sz="1600" dirty="0" err="1"/>
            <a:t>antara</a:t>
          </a:r>
          <a:r>
            <a:rPr lang="en-ID" sz="1600" dirty="0"/>
            <a:t> </a:t>
          </a:r>
          <a:r>
            <a:rPr lang="en-ID" sz="1600" dirty="0" err="1"/>
            <a:t>persyarafan</a:t>
          </a:r>
          <a:r>
            <a:rPr lang="en-ID" sz="1600" dirty="0"/>
            <a:t> </a:t>
          </a:r>
          <a:r>
            <a:rPr lang="en-ID" sz="1600" dirty="0" err="1"/>
            <a:t>menurun</a:t>
          </a:r>
          <a:r>
            <a:rPr lang="en-ID" sz="1600" dirty="0"/>
            <a:t>, </a:t>
          </a:r>
          <a:r>
            <a:rPr lang="en-ID" sz="1600" dirty="0" err="1"/>
            <a:t>berat</a:t>
          </a:r>
          <a:r>
            <a:rPr lang="en-ID" sz="1600" dirty="0"/>
            <a:t> </a:t>
          </a:r>
          <a:r>
            <a:rPr lang="en-ID" sz="1600" dirty="0" err="1"/>
            <a:t>otak</a:t>
          </a:r>
          <a:r>
            <a:rPr lang="en-ID" sz="1600" dirty="0"/>
            <a:t> </a:t>
          </a:r>
          <a:r>
            <a:rPr lang="en-ID" sz="1600" dirty="0" err="1"/>
            <a:t>menurun</a:t>
          </a:r>
          <a:r>
            <a:rPr lang="en-ID" sz="1600" dirty="0"/>
            <a:t> 10-20%, </a:t>
          </a:r>
          <a:r>
            <a:rPr lang="en-ID" sz="1600" dirty="0" err="1"/>
            <a:t>mengecilnya</a:t>
          </a:r>
          <a:r>
            <a:rPr lang="en-ID" sz="1600" dirty="0"/>
            <a:t> </a:t>
          </a:r>
          <a:r>
            <a:rPr lang="en-ID" sz="1600" dirty="0" err="1"/>
            <a:t>syaraf</a:t>
          </a:r>
          <a:r>
            <a:rPr lang="en-ID" sz="1600" dirty="0"/>
            <a:t> </a:t>
          </a:r>
          <a:r>
            <a:rPr lang="en-ID" sz="1600" dirty="0" err="1"/>
            <a:t>panca</a:t>
          </a:r>
          <a:r>
            <a:rPr lang="en-ID" sz="1600" dirty="0"/>
            <a:t> </a:t>
          </a:r>
          <a:r>
            <a:rPr lang="en-ID" sz="1600" dirty="0" err="1"/>
            <a:t>indra</a:t>
          </a:r>
          <a:r>
            <a:rPr lang="en-ID" sz="1600" dirty="0"/>
            <a:t> </a:t>
          </a:r>
          <a:r>
            <a:rPr lang="en-ID" sz="1600" dirty="0" err="1"/>
            <a:t>sehingga</a:t>
          </a:r>
          <a:r>
            <a:rPr lang="en-ID" sz="1600" dirty="0"/>
            <a:t> </a:t>
          </a:r>
          <a:r>
            <a:rPr lang="en-ID" sz="1600" dirty="0" err="1"/>
            <a:t>mengakibatkan</a:t>
          </a:r>
          <a:r>
            <a:rPr lang="en-ID" sz="1600" dirty="0"/>
            <a:t> </a:t>
          </a:r>
          <a:r>
            <a:rPr lang="en-ID" sz="1600" dirty="0" err="1"/>
            <a:t>berkurangnya</a:t>
          </a:r>
          <a:r>
            <a:rPr lang="en-ID" sz="1600" dirty="0"/>
            <a:t> </a:t>
          </a:r>
          <a:r>
            <a:rPr lang="en-ID" sz="1600" dirty="0" err="1"/>
            <a:t>respon</a:t>
          </a:r>
          <a:r>
            <a:rPr lang="en-ID" sz="1600" dirty="0"/>
            <a:t> </a:t>
          </a:r>
          <a:r>
            <a:rPr lang="en-ID" sz="1600" dirty="0" err="1"/>
            <a:t>penglihatan</a:t>
          </a:r>
          <a:r>
            <a:rPr lang="en-ID" sz="1600" dirty="0"/>
            <a:t> dan </a:t>
          </a:r>
          <a:r>
            <a:rPr lang="en-ID" sz="1600" dirty="0" err="1"/>
            <a:t>pendengaran</a:t>
          </a:r>
          <a:r>
            <a:rPr lang="en-ID" sz="1600" dirty="0"/>
            <a:t>, </a:t>
          </a:r>
          <a:r>
            <a:rPr lang="en-ID" sz="1600" dirty="0" err="1"/>
            <a:t>mengecilnya</a:t>
          </a:r>
          <a:r>
            <a:rPr lang="en-ID" sz="1600" dirty="0"/>
            <a:t> </a:t>
          </a:r>
          <a:r>
            <a:rPr lang="en-ID" sz="1600" dirty="0" err="1"/>
            <a:t>syaraf</a:t>
          </a:r>
          <a:r>
            <a:rPr lang="en-ID" sz="1600" dirty="0"/>
            <a:t> </a:t>
          </a:r>
          <a:r>
            <a:rPr lang="en-ID" sz="1600" dirty="0" err="1"/>
            <a:t>penciuman</a:t>
          </a:r>
          <a:r>
            <a:rPr lang="en-ID" sz="1600" dirty="0"/>
            <a:t> dan </a:t>
          </a:r>
          <a:r>
            <a:rPr lang="en-ID" sz="1600" dirty="0" err="1"/>
            <a:t>perasa</a:t>
          </a:r>
          <a:r>
            <a:rPr lang="en-ID" sz="1600" dirty="0"/>
            <a:t>, </a:t>
          </a:r>
          <a:r>
            <a:rPr lang="en-ID" sz="1600" dirty="0" err="1"/>
            <a:t>lebih</a:t>
          </a:r>
          <a:r>
            <a:rPr lang="en-ID" sz="1600" dirty="0"/>
            <a:t> sensitive </a:t>
          </a:r>
          <a:r>
            <a:rPr lang="en-ID" sz="1600" dirty="0" err="1"/>
            <a:t>terhadap</a:t>
          </a:r>
          <a:r>
            <a:rPr lang="en-ID" sz="1600" dirty="0"/>
            <a:t> </a:t>
          </a:r>
          <a:r>
            <a:rPr lang="en-ID" sz="1600" dirty="0" err="1"/>
            <a:t>suhu</a:t>
          </a:r>
          <a:r>
            <a:rPr lang="en-ID" sz="1600" dirty="0"/>
            <a:t>, </a:t>
          </a:r>
          <a:r>
            <a:rPr lang="en-ID" sz="1600" dirty="0" err="1"/>
            <a:t>ketahanan</a:t>
          </a:r>
          <a:r>
            <a:rPr lang="en-ID" sz="1600" dirty="0"/>
            <a:t> </a:t>
          </a:r>
          <a:r>
            <a:rPr lang="en-ID" sz="1600" dirty="0" err="1"/>
            <a:t>tubuh</a:t>
          </a:r>
          <a:r>
            <a:rPr lang="en-ID" sz="1600" dirty="0"/>
            <a:t> </a:t>
          </a:r>
          <a:r>
            <a:rPr lang="en-ID" sz="1600" dirty="0" err="1"/>
            <a:t>terhadap</a:t>
          </a:r>
          <a:r>
            <a:rPr lang="en-ID" sz="1600" dirty="0"/>
            <a:t> </a:t>
          </a:r>
          <a:r>
            <a:rPr lang="en-ID" sz="1600" dirty="0" err="1"/>
            <a:t>dingin</a:t>
          </a:r>
          <a:r>
            <a:rPr lang="en-ID" sz="1600" dirty="0"/>
            <a:t> </a:t>
          </a:r>
          <a:r>
            <a:rPr lang="en-ID" sz="1600" dirty="0" err="1"/>
            <a:t>rendah</a:t>
          </a:r>
          <a:r>
            <a:rPr lang="en-ID" sz="1600" dirty="0"/>
            <a:t>, </a:t>
          </a:r>
          <a:r>
            <a:rPr lang="en-ID" sz="1600" dirty="0" err="1"/>
            <a:t>kurang</a:t>
          </a:r>
          <a:r>
            <a:rPr lang="en-ID" sz="1600" dirty="0"/>
            <a:t> sensitive </a:t>
          </a:r>
          <a:r>
            <a:rPr lang="en-ID" sz="1600" dirty="0" err="1"/>
            <a:t>terhadap</a:t>
          </a:r>
          <a:r>
            <a:rPr lang="en-ID" sz="1600" dirty="0"/>
            <a:t> </a:t>
          </a:r>
          <a:r>
            <a:rPr lang="en-ID" sz="1600" dirty="0" err="1"/>
            <a:t>sentuhan</a:t>
          </a:r>
          <a:r>
            <a:rPr lang="en-ID" sz="1600" dirty="0"/>
            <a:t>.</a:t>
          </a:r>
          <a:endParaRPr lang="en-US" sz="1600" dirty="0"/>
        </a:p>
      </dgm:t>
    </dgm:pt>
    <dgm:pt modelId="{9CDAE9C5-E9F5-4C5A-A832-31C6D2E66894}" type="parTrans" cxnId="{C72029D1-D52B-4B05-A34A-E57D6B7A06BB}">
      <dgm:prSet/>
      <dgm:spPr/>
      <dgm:t>
        <a:bodyPr/>
        <a:lstStyle/>
        <a:p>
          <a:endParaRPr lang="en-US"/>
        </a:p>
      </dgm:t>
    </dgm:pt>
    <dgm:pt modelId="{06D26D09-EBA9-46DA-A78A-DB9081E37315}" type="sibTrans" cxnId="{C72029D1-D52B-4B05-A34A-E57D6B7A06BB}">
      <dgm:prSet/>
      <dgm:spPr/>
      <dgm:t>
        <a:bodyPr/>
        <a:lstStyle/>
        <a:p>
          <a:endParaRPr lang="en-US"/>
        </a:p>
      </dgm:t>
    </dgm:pt>
    <dgm:pt modelId="{DD60612D-89C3-400B-A21B-6F5CE2F5FABF}">
      <dgm:prSet custT="1"/>
      <dgm:spPr/>
      <dgm:t>
        <a:bodyPr/>
        <a:lstStyle/>
        <a:p>
          <a:r>
            <a:rPr lang="en-ID" sz="1900" dirty="0"/>
            <a:t>3</a:t>
          </a:r>
          <a:r>
            <a:rPr lang="en-ID" sz="2400" b="1" dirty="0">
              <a:solidFill>
                <a:srgbClr val="FF0000"/>
              </a:solidFill>
            </a:rPr>
            <a:t>.Sistem </a:t>
          </a:r>
          <a:r>
            <a:rPr lang="en-ID" sz="2400" b="1" dirty="0" err="1">
              <a:solidFill>
                <a:srgbClr val="FF0000"/>
              </a:solidFill>
            </a:rPr>
            <a:t>Penglihatan</a:t>
          </a:r>
          <a:r>
            <a:rPr lang="en-ID" sz="2400" b="1" dirty="0">
              <a:solidFill>
                <a:srgbClr val="FF0000"/>
              </a:solidFill>
            </a:rPr>
            <a:t> </a:t>
          </a:r>
          <a:r>
            <a:rPr lang="en-ID" sz="1900" dirty="0" err="1"/>
            <a:t>Menurun</a:t>
          </a:r>
          <a:r>
            <a:rPr lang="en-ID" sz="1900" dirty="0"/>
            <a:t> </a:t>
          </a:r>
          <a:r>
            <a:rPr lang="en-ID" sz="1900" dirty="0" err="1"/>
            <a:t>lapang</a:t>
          </a:r>
          <a:r>
            <a:rPr lang="en-ID" sz="1900" dirty="0"/>
            <a:t> </a:t>
          </a:r>
          <a:r>
            <a:rPr lang="en-ID" sz="1900" dirty="0" err="1"/>
            <a:t>pandang</a:t>
          </a:r>
          <a:r>
            <a:rPr lang="en-ID" sz="1900" dirty="0"/>
            <a:t> dan </a:t>
          </a:r>
          <a:r>
            <a:rPr lang="en-ID" sz="1900" dirty="0" err="1"/>
            <a:t>daya</a:t>
          </a:r>
          <a:r>
            <a:rPr lang="en-ID" sz="1900" dirty="0"/>
            <a:t> </a:t>
          </a:r>
          <a:r>
            <a:rPr lang="en-ID" sz="1900" dirty="0" err="1"/>
            <a:t>akomodasi</a:t>
          </a:r>
          <a:r>
            <a:rPr lang="en-ID" sz="1900" dirty="0"/>
            <a:t> </a:t>
          </a:r>
          <a:r>
            <a:rPr lang="en-ID" sz="1900" dirty="0" err="1"/>
            <a:t>mata</a:t>
          </a:r>
          <a:r>
            <a:rPr lang="en-ID" sz="1900" dirty="0"/>
            <a:t>, </a:t>
          </a:r>
          <a:r>
            <a:rPr lang="en-ID" sz="1900" dirty="0" err="1"/>
            <a:t>lensa</a:t>
          </a:r>
          <a:r>
            <a:rPr lang="en-ID" sz="1900" dirty="0"/>
            <a:t> </a:t>
          </a:r>
          <a:r>
            <a:rPr lang="en-ID" sz="1900" dirty="0" err="1"/>
            <a:t>lebih</a:t>
          </a:r>
          <a:r>
            <a:rPr lang="en-ID" sz="1900" dirty="0"/>
            <a:t> </a:t>
          </a:r>
          <a:r>
            <a:rPr lang="en-ID" sz="1900" dirty="0" err="1"/>
            <a:t>suram</a:t>
          </a:r>
          <a:r>
            <a:rPr lang="en-ID" sz="1900" dirty="0"/>
            <a:t> (</a:t>
          </a:r>
          <a:r>
            <a:rPr lang="en-ID" sz="1900" dirty="0" err="1"/>
            <a:t>kekeruhan</a:t>
          </a:r>
          <a:r>
            <a:rPr lang="en-ID" sz="1900" dirty="0"/>
            <a:t> pada </a:t>
          </a:r>
          <a:r>
            <a:rPr lang="en-ID" sz="1900" dirty="0" err="1"/>
            <a:t>lensa</a:t>
          </a:r>
          <a:r>
            <a:rPr lang="en-ID" sz="1900" dirty="0"/>
            <a:t>) </a:t>
          </a:r>
          <a:r>
            <a:rPr lang="en-ID" sz="1900" dirty="0" err="1"/>
            <a:t>menjadi</a:t>
          </a:r>
          <a:r>
            <a:rPr lang="en-ID" sz="1900" dirty="0"/>
            <a:t> </a:t>
          </a:r>
          <a:r>
            <a:rPr lang="en-ID" sz="1900" dirty="0" err="1"/>
            <a:t>katarak</a:t>
          </a:r>
          <a:r>
            <a:rPr lang="en-ID" sz="1900" dirty="0"/>
            <a:t>, pupil </a:t>
          </a:r>
          <a:r>
            <a:rPr lang="en-ID" sz="1900" dirty="0" err="1"/>
            <a:t>timbul</a:t>
          </a:r>
          <a:r>
            <a:rPr lang="en-ID" sz="1900" dirty="0"/>
            <a:t> </a:t>
          </a:r>
          <a:r>
            <a:rPr lang="en-ID" sz="1900" dirty="0" err="1"/>
            <a:t>sklerosis</a:t>
          </a:r>
          <a:r>
            <a:rPr lang="en-ID" sz="1900" dirty="0"/>
            <a:t>, </a:t>
          </a:r>
          <a:r>
            <a:rPr lang="en-ID" sz="1900" dirty="0" err="1"/>
            <a:t>daya</a:t>
          </a:r>
          <a:r>
            <a:rPr lang="en-ID" sz="1900" dirty="0"/>
            <a:t> </a:t>
          </a:r>
          <a:r>
            <a:rPr lang="en-ID" sz="1900" dirty="0" err="1"/>
            <a:t>membedakan</a:t>
          </a:r>
          <a:r>
            <a:rPr lang="en-ID" sz="1900" dirty="0"/>
            <a:t> </a:t>
          </a:r>
          <a:r>
            <a:rPr lang="en-ID" sz="1900" dirty="0" err="1"/>
            <a:t>warna</a:t>
          </a:r>
          <a:r>
            <a:rPr lang="en-ID" sz="1900" dirty="0"/>
            <a:t> </a:t>
          </a:r>
          <a:r>
            <a:rPr lang="en-ID" sz="1900" dirty="0" err="1"/>
            <a:t>menurun</a:t>
          </a:r>
          <a:r>
            <a:rPr lang="en-ID" sz="1900" dirty="0"/>
            <a:t>.</a:t>
          </a:r>
          <a:endParaRPr lang="en-US" sz="1900" dirty="0"/>
        </a:p>
      </dgm:t>
    </dgm:pt>
    <dgm:pt modelId="{82A03FDA-9357-41B5-A16B-6DE6D8BCD873}" type="parTrans" cxnId="{FAFD2701-7E6B-4C2B-991A-AAB15D50A9C7}">
      <dgm:prSet/>
      <dgm:spPr/>
      <dgm:t>
        <a:bodyPr/>
        <a:lstStyle/>
        <a:p>
          <a:endParaRPr lang="en-US"/>
        </a:p>
      </dgm:t>
    </dgm:pt>
    <dgm:pt modelId="{7EED20C6-DAB7-4B2C-BFF8-102664370AB6}" type="sibTrans" cxnId="{FAFD2701-7E6B-4C2B-991A-AAB15D50A9C7}">
      <dgm:prSet/>
      <dgm:spPr/>
      <dgm:t>
        <a:bodyPr/>
        <a:lstStyle/>
        <a:p>
          <a:endParaRPr lang="en-US"/>
        </a:p>
      </dgm:t>
    </dgm:pt>
    <dgm:pt modelId="{74063360-23A6-4853-AF45-88AC3A20FB0C}" type="pres">
      <dgm:prSet presAssocID="{67E99A46-9071-4B42-99B4-B553B1ADE951}" presName="outerComposite" presStyleCnt="0">
        <dgm:presLayoutVars>
          <dgm:chMax val="5"/>
          <dgm:dir/>
          <dgm:resizeHandles val="exact"/>
        </dgm:presLayoutVars>
      </dgm:prSet>
      <dgm:spPr/>
    </dgm:pt>
    <dgm:pt modelId="{916BBE77-16EA-4ED0-A69A-DE96CD855DA9}" type="pres">
      <dgm:prSet presAssocID="{67E99A46-9071-4B42-99B4-B553B1ADE951}" presName="dummyMaxCanvas" presStyleCnt="0">
        <dgm:presLayoutVars/>
      </dgm:prSet>
      <dgm:spPr/>
    </dgm:pt>
    <dgm:pt modelId="{2E7B964D-BEF3-4E4B-A001-ADCA9C34F5C4}" type="pres">
      <dgm:prSet presAssocID="{67E99A46-9071-4B42-99B4-B553B1ADE951}" presName="ThreeNodes_1" presStyleLbl="node1" presStyleIdx="0" presStyleCnt="3">
        <dgm:presLayoutVars>
          <dgm:bulletEnabled val="1"/>
        </dgm:presLayoutVars>
      </dgm:prSet>
      <dgm:spPr/>
    </dgm:pt>
    <dgm:pt modelId="{B141BD43-3C91-4F47-A1F7-D46D1B3A968F}" type="pres">
      <dgm:prSet presAssocID="{67E99A46-9071-4B42-99B4-B553B1ADE951}" presName="ThreeNodes_2" presStyleLbl="node1" presStyleIdx="1" presStyleCnt="3">
        <dgm:presLayoutVars>
          <dgm:bulletEnabled val="1"/>
        </dgm:presLayoutVars>
      </dgm:prSet>
      <dgm:spPr/>
    </dgm:pt>
    <dgm:pt modelId="{7BF34FF0-8F55-4FE6-8CD4-FB31AC4A317D}" type="pres">
      <dgm:prSet presAssocID="{67E99A46-9071-4B42-99B4-B553B1ADE951}" presName="ThreeNodes_3" presStyleLbl="node1" presStyleIdx="2" presStyleCnt="3" custLinFactNeighborX="0" custLinFactNeighborY="-2978">
        <dgm:presLayoutVars>
          <dgm:bulletEnabled val="1"/>
        </dgm:presLayoutVars>
      </dgm:prSet>
      <dgm:spPr/>
    </dgm:pt>
    <dgm:pt modelId="{CCF0722B-35BD-4BA3-88B3-3F377B9EC427}" type="pres">
      <dgm:prSet presAssocID="{67E99A46-9071-4B42-99B4-B553B1ADE951}" presName="ThreeConn_1-2" presStyleLbl="fgAccFollowNode1" presStyleIdx="0" presStyleCnt="2">
        <dgm:presLayoutVars>
          <dgm:bulletEnabled val="1"/>
        </dgm:presLayoutVars>
      </dgm:prSet>
      <dgm:spPr/>
    </dgm:pt>
    <dgm:pt modelId="{939486A8-D68A-4A8B-975A-457C95BA1DB9}" type="pres">
      <dgm:prSet presAssocID="{67E99A46-9071-4B42-99B4-B553B1ADE951}" presName="ThreeConn_2-3" presStyleLbl="fgAccFollowNode1" presStyleIdx="1" presStyleCnt="2">
        <dgm:presLayoutVars>
          <dgm:bulletEnabled val="1"/>
        </dgm:presLayoutVars>
      </dgm:prSet>
      <dgm:spPr/>
    </dgm:pt>
    <dgm:pt modelId="{2573EE71-D281-4C21-86B0-2B7311E5B3D7}" type="pres">
      <dgm:prSet presAssocID="{67E99A46-9071-4B42-99B4-B553B1ADE951}" presName="ThreeNodes_1_text" presStyleLbl="node1" presStyleIdx="2" presStyleCnt="3">
        <dgm:presLayoutVars>
          <dgm:bulletEnabled val="1"/>
        </dgm:presLayoutVars>
      </dgm:prSet>
      <dgm:spPr/>
    </dgm:pt>
    <dgm:pt modelId="{7CC51787-4987-4B27-94A8-E0CE02EBD366}" type="pres">
      <dgm:prSet presAssocID="{67E99A46-9071-4B42-99B4-B553B1ADE951}" presName="ThreeNodes_2_text" presStyleLbl="node1" presStyleIdx="2" presStyleCnt="3">
        <dgm:presLayoutVars>
          <dgm:bulletEnabled val="1"/>
        </dgm:presLayoutVars>
      </dgm:prSet>
      <dgm:spPr/>
    </dgm:pt>
    <dgm:pt modelId="{B705BB2F-2461-46F6-B905-8E57CE2DA036}" type="pres">
      <dgm:prSet presAssocID="{67E99A46-9071-4B42-99B4-B553B1ADE951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AFD2701-7E6B-4C2B-991A-AAB15D50A9C7}" srcId="{67E99A46-9071-4B42-99B4-B553B1ADE951}" destId="{DD60612D-89C3-400B-A21B-6F5CE2F5FABF}" srcOrd="2" destOrd="0" parTransId="{82A03FDA-9357-41B5-A16B-6DE6D8BCD873}" sibTransId="{7EED20C6-DAB7-4B2C-BFF8-102664370AB6}"/>
    <dgm:cxn modelId="{E78B1016-29C0-4ABA-8856-9B7361827350}" type="presOf" srcId="{A8064466-35E0-4B90-A2F9-ED199D40A6F3}" destId="{2E7B964D-BEF3-4E4B-A001-ADCA9C34F5C4}" srcOrd="0" destOrd="0" presId="urn:microsoft.com/office/officeart/2005/8/layout/vProcess5"/>
    <dgm:cxn modelId="{0DADA72E-CAE4-4DB7-B9BA-BE2D3D3181B0}" type="presOf" srcId="{67E99A46-9071-4B42-99B4-B553B1ADE951}" destId="{74063360-23A6-4853-AF45-88AC3A20FB0C}" srcOrd="0" destOrd="0" presId="urn:microsoft.com/office/officeart/2005/8/layout/vProcess5"/>
    <dgm:cxn modelId="{6DFFB940-2DDB-4F4D-8389-2A6865A4FDC0}" srcId="{67E99A46-9071-4B42-99B4-B553B1ADE951}" destId="{A8064466-35E0-4B90-A2F9-ED199D40A6F3}" srcOrd="0" destOrd="0" parTransId="{9B8FCA75-13CC-411C-815B-1F801C6A209D}" sibTransId="{73D11FBE-B356-4BA7-9AA3-DDE5F2380FA3}"/>
    <dgm:cxn modelId="{DA59E15D-F806-4445-8EB8-6372666DC9E4}" type="presOf" srcId="{2CE12980-FE60-4EC6-8EA3-36CB261120CD}" destId="{7CC51787-4987-4B27-94A8-E0CE02EBD366}" srcOrd="1" destOrd="0" presId="urn:microsoft.com/office/officeart/2005/8/layout/vProcess5"/>
    <dgm:cxn modelId="{7E78DA5F-336D-4FEF-AC8C-C30A0884D1A1}" type="presOf" srcId="{DD60612D-89C3-400B-A21B-6F5CE2F5FABF}" destId="{B705BB2F-2461-46F6-B905-8E57CE2DA036}" srcOrd="1" destOrd="0" presId="urn:microsoft.com/office/officeart/2005/8/layout/vProcess5"/>
    <dgm:cxn modelId="{688D8846-C60E-40A1-86F4-33707CB2F0AF}" type="presOf" srcId="{2CE12980-FE60-4EC6-8EA3-36CB261120CD}" destId="{B141BD43-3C91-4F47-A1F7-D46D1B3A968F}" srcOrd="0" destOrd="0" presId="urn:microsoft.com/office/officeart/2005/8/layout/vProcess5"/>
    <dgm:cxn modelId="{7F42FB4D-B4CE-406B-ABAC-34F13312DE50}" type="presOf" srcId="{A8064466-35E0-4B90-A2F9-ED199D40A6F3}" destId="{2573EE71-D281-4C21-86B0-2B7311E5B3D7}" srcOrd="1" destOrd="0" presId="urn:microsoft.com/office/officeart/2005/8/layout/vProcess5"/>
    <dgm:cxn modelId="{12B7BC71-E470-42BE-94C9-D87ABBA0FF1B}" type="presOf" srcId="{DD60612D-89C3-400B-A21B-6F5CE2F5FABF}" destId="{7BF34FF0-8F55-4FE6-8CD4-FB31AC4A317D}" srcOrd="0" destOrd="0" presId="urn:microsoft.com/office/officeart/2005/8/layout/vProcess5"/>
    <dgm:cxn modelId="{35661275-2D09-4BB3-841C-AB5E584DB099}" type="presOf" srcId="{73D11FBE-B356-4BA7-9AA3-DDE5F2380FA3}" destId="{CCF0722B-35BD-4BA3-88B3-3F377B9EC427}" srcOrd="0" destOrd="0" presId="urn:microsoft.com/office/officeart/2005/8/layout/vProcess5"/>
    <dgm:cxn modelId="{C72029D1-D52B-4B05-A34A-E57D6B7A06BB}" srcId="{67E99A46-9071-4B42-99B4-B553B1ADE951}" destId="{2CE12980-FE60-4EC6-8EA3-36CB261120CD}" srcOrd="1" destOrd="0" parTransId="{9CDAE9C5-E9F5-4C5A-A832-31C6D2E66894}" sibTransId="{06D26D09-EBA9-46DA-A78A-DB9081E37315}"/>
    <dgm:cxn modelId="{E16D78F2-EB6E-4E26-97FD-256A541276FB}" type="presOf" srcId="{06D26D09-EBA9-46DA-A78A-DB9081E37315}" destId="{939486A8-D68A-4A8B-975A-457C95BA1DB9}" srcOrd="0" destOrd="0" presId="urn:microsoft.com/office/officeart/2005/8/layout/vProcess5"/>
    <dgm:cxn modelId="{12D076F2-FBCA-4B0D-ACA1-22C68880D9C3}" type="presParOf" srcId="{74063360-23A6-4853-AF45-88AC3A20FB0C}" destId="{916BBE77-16EA-4ED0-A69A-DE96CD855DA9}" srcOrd="0" destOrd="0" presId="urn:microsoft.com/office/officeart/2005/8/layout/vProcess5"/>
    <dgm:cxn modelId="{CB521846-E467-4AAB-A5CC-B7CC535CDEC9}" type="presParOf" srcId="{74063360-23A6-4853-AF45-88AC3A20FB0C}" destId="{2E7B964D-BEF3-4E4B-A001-ADCA9C34F5C4}" srcOrd="1" destOrd="0" presId="urn:microsoft.com/office/officeart/2005/8/layout/vProcess5"/>
    <dgm:cxn modelId="{D0CA11B8-04C7-48A1-A066-4243AAC8384F}" type="presParOf" srcId="{74063360-23A6-4853-AF45-88AC3A20FB0C}" destId="{B141BD43-3C91-4F47-A1F7-D46D1B3A968F}" srcOrd="2" destOrd="0" presId="urn:microsoft.com/office/officeart/2005/8/layout/vProcess5"/>
    <dgm:cxn modelId="{7F848E8A-9FE8-4971-BF5D-F1A6667CFA8F}" type="presParOf" srcId="{74063360-23A6-4853-AF45-88AC3A20FB0C}" destId="{7BF34FF0-8F55-4FE6-8CD4-FB31AC4A317D}" srcOrd="3" destOrd="0" presId="urn:microsoft.com/office/officeart/2005/8/layout/vProcess5"/>
    <dgm:cxn modelId="{2A372C48-CB4F-4F23-9B24-AA170DABDD54}" type="presParOf" srcId="{74063360-23A6-4853-AF45-88AC3A20FB0C}" destId="{CCF0722B-35BD-4BA3-88B3-3F377B9EC427}" srcOrd="4" destOrd="0" presId="urn:microsoft.com/office/officeart/2005/8/layout/vProcess5"/>
    <dgm:cxn modelId="{0E272C58-D500-4E7D-B27E-7DE738C41AF7}" type="presParOf" srcId="{74063360-23A6-4853-AF45-88AC3A20FB0C}" destId="{939486A8-D68A-4A8B-975A-457C95BA1DB9}" srcOrd="5" destOrd="0" presId="urn:microsoft.com/office/officeart/2005/8/layout/vProcess5"/>
    <dgm:cxn modelId="{6C4CBF56-7600-4B2E-B0A3-82CB9B49C590}" type="presParOf" srcId="{74063360-23A6-4853-AF45-88AC3A20FB0C}" destId="{2573EE71-D281-4C21-86B0-2B7311E5B3D7}" srcOrd="6" destOrd="0" presId="urn:microsoft.com/office/officeart/2005/8/layout/vProcess5"/>
    <dgm:cxn modelId="{FC36EF0E-3BA1-483A-A767-44BD859AD3B0}" type="presParOf" srcId="{74063360-23A6-4853-AF45-88AC3A20FB0C}" destId="{7CC51787-4987-4B27-94A8-E0CE02EBD366}" srcOrd="7" destOrd="0" presId="urn:microsoft.com/office/officeart/2005/8/layout/vProcess5"/>
    <dgm:cxn modelId="{2BB31E29-98E6-4612-89BC-AF3E21F37F5C}" type="presParOf" srcId="{74063360-23A6-4853-AF45-88AC3A20FB0C}" destId="{B705BB2F-2461-46F6-B905-8E57CE2DA03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2758F6-002D-4E32-8AFC-2F03E727945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DDE5AFE-CE7B-4779-9BBA-B051FAF8B510}">
      <dgm:prSet/>
      <dgm:spPr/>
      <dgm:t>
        <a:bodyPr/>
        <a:lstStyle/>
        <a:p>
          <a:r>
            <a:rPr lang="en-ID"/>
            <a:t>1) Hereditas atau ketuaan genetik </a:t>
          </a:r>
          <a:endParaRPr lang="en-US"/>
        </a:p>
      </dgm:t>
    </dgm:pt>
    <dgm:pt modelId="{EFC92ED4-5B24-4722-8367-B1CD7C612676}" type="parTrans" cxnId="{EFA6050C-4308-4268-98B8-9771443A6BC0}">
      <dgm:prSet/>
      <dgm:spPr/>
      <dgm:t>
        <a:bodyPr/>
        <a:lstStyle/>
        <a:p>
          <a:endParaRPr lang="en-US"/>
        </a:p>
      </dgm:t>
    </dgm:pt>
    <dgm:pt modelId="{918AE9AC-1403-41B1-95AF-96D6224159F1}" type="sibTrans" cxnId="{EFA6050C-4308-4268-98B8-9771443A6BC0}">
      <dgm:prSet/>
      <dgm:spPr/>
      <dgm:t>
        <a:bodyPr/>
        <a:lstStyle/>
        <a:p>
          <a:endParaRPr lang="en-US"/>
        </a:p>
      </dgm:t>
    </dgm:pt>
    <dgm:pt modelId="{7B75A86C-1495-4D96-AC29-9B42FEFE50EA}">
      <dgm:prSet/>
      <dgm:spPr/>
      <dgm:t>
        <a:bodyPr/>
        <a:lstStyle/>
        <a:p>
          <a:r>
            <a:rPr lang="en-ID"/>
            <a:t>2) Nutrisi atau makanan </a:t>
          </a:r>
          <a:endParaRPr lang="en-US"/>
        </a:p>
      </dgm:t>
    </dgm:pt>
    <dgm:pt modelId="{965AB84A-D9F8-458E-8C63-874D779FCE14}" type="parTrans" cxnId="{172AB07B-C7C6-4EE6-A1C0-AC8E5F23AE39}">
      <dgm:prSet/>
      <dgm:spPr/>
      <dgm:t>
        <a:bodyPr/>
        <a:lstStyle/>
        <a:p>
          <a:endParaRPr lang="en-US"/>
        </a:p>
      </dgm:t>
    </dgm:pt>
    <dgm:pt modelId="{05850835-D888-41EF-ABEB-9868C4C18065}" type="sibTrans" cxnId="{172AB07B-C7C6-4EE6-A1C0-AC8E5F23AE39}">
      <dgm:prSet/>
      <dgm:spPr/>
      <dgm:t>
        <a:bodyPr/>
        <a:lstStyle/>
        <a:p>
          <a:endParaRPr lang="en-US"/>
        </a:p>
      </dgm:t>
    </dgm:pt>
    <dgm:pt modelId="{60BB70BD-DC21-4770-BC87-220EA8AF2066}">
      <dgm:prSet/>
      <dgm:spPr/>
      <dgm:t>
        <a:bodyPr/>
        <a:lstStyle/>
        <a:p>
          <a:r>
            <a:rPr lang="en-ID"/>
            <a:t>3) Status kesehatan </a:t>
          </a:r>
          <a:endParaRPr lang="en-US"/>
        </a:p>
      </dgm:t>
    </dgm:pt>
    <dgm:pt modelId="{67AAD2DE-5296-4B95-AD65-4946666AA475}" type="parTrans" cxnId="{03C2F8FA-D24A-41B6-8708-E434CB572B71}">
      <dgm:prSet/>
      <dgm:spPr/>
      <dgm:t>
        <a:bodyPr/>
        <a:lstStyle/>
        <a:p>
          <a:endParaRPr lang="en-US"/>
        </a:p>
      </dgm:t>
    </dgm:pt>
    <dgm:pt modelId="{08F5E637-27E0-46D8-9DE1-12E92A6CA9AE}" type="sibTrans" cxnId="{03C2F8FA-D24A-41B6-8708-E434CB572B71}">
      <dgm:prSet/>
      <dgm:spPr/>
      <dgm:t>
        <a:bodyPr/>
        <a:lstStyle/>
        <a:p>
          <a:endParaRPr lang="en-US"/>
        </a:p>
      </dgm:t>
    </dgm:pt>
    <dgm:pt modelId="{186FD41E-BEB0-4342-B46E-0C51546B259E}">
      <dgm:prSet/>
      <dgm:spPr/>
      <dgm:t>
        <a:bodyPr/>
        <a:lstStyle/>
        <a:p>
          <a:r>
            <a:rPr lang="en-ID"/>
            <a:t>4) Pengalaman hidup </a:t>
          </a:r>
          <a:endParaRPr lang="en-US"/>
        </a:p>
      </dgm:t>
    </dgm:pt>
    <dgm:pt modelId="{1190D8A6-C453-4CA7-A7E8-49BF40CCAE60}" type="parTrans" cxnId="{254668BC-F176-41CC-B38C-39F94D753362}">
      <dgm:prSet/>
      <dgm:spPr/>
      <dgm:t>
        <a:bodyPr/>
        <a:lstStyle/>
        <a:p>
          <a:endParaRPr lang="en-US"/>
        </a:p>
      </dgm:t>
    </dgm:pt>
    <dgm:pt modelId="{7B5A3D1A-D581-42B6-863C-59A45A7838BF}" type="sibTrans" cxnId="{254668BC-F176-41CC-B38C-39F94D753362}">
      <dgm:prSet/>
      <dgm:spPr/>
      <dgm:t>
        <a:bodyPr/>
        <a:lstStyle/>
        <a:p>
          <a:endParaRPr lang="en-US"/>
        </a:p>
      </dgm:t>
    </dgm:pt>
    <dgm:pt modelId="{DB1C426A-62F3-42B7-9983-78AA0BCBC225}">
      <dgm:prSet/>
      <dgm:spPr/>
      <dgm:t>
        <a:bodyPr/>
        <a:lstStyle/>
        <a:p>
          <a:r>
            <a:rPr lang="en-ID"/>
            <a:t>5) Lingkungan </a:t>
          </a:r>
          <a:endParaRPr lang="en-US"/>
        </a:p>
      </dgm:t>
    </dgm:pt>
    <dgm:pt modelId="{6E9EFDBB-1339-441A-A537-B79A98178BE8}" type="parTrans" cxnId="{7779A652-69A2-40DC-ABA9-94A650D382F9}">
      <dgm:prSet/>
      <dgm:spPr/>
      <dgm:t>
        <a:bodyPr/>
        <a:lstStyle/>
        <a:p>
          <a:endParaRPr lang="en-US"/>
        </a:p>
      </dgm:t>
    </dgm:pt>
    <dgm:pt modelId="{378D7DDE-D671-4C42-9EE0-04BA3D367404}" type="sibTrans" cxnId="{7779A652-69A2-40DC-ABA9-94A650D382F9}">
      <dgm:prSet/>
      <dgm:spPr/>
      <dgm:t>
        <a:bodyPr/>
        <a:lstStyle/>
        <a:p>
          <a:endParaRPr lang="en-US"/>
        </a:p>
      </dgm:t>
    </dgm:pt>
    <dgm:pt modelId="{D8586FB8-E678-4A17-BB6D-9DFE9EEA33DF}">
      <dgm:prSet/>
      <dgm:spPr/>
      <dgm:t>
        <a:bodyPr/>
        <a:lstStyle/>
        <a:p>
          <a:r>
            <a:rPr lang="en-ID"/>
            <a:t>6) Stres </a:t>
          </a:r>
          <a:endParaRPr lang="en-US"/>
        </a:p>
      </dgm:t>
    </dgm:pt>
    <dgm:pt modelId="{8CC6A2B5-A19C-42F5-AFA0-A36AA0B30F55}" type="parTrans" cxnId="{70C0CAF8-DA8D-464B-9A39-87B8723818A7}">
      <dgm:prSet/>
      <dgm:spPr/>
      <dgm:t>
        <a:bodyPr/>
        <a:lstStyle/>
        <a:p>
          <a:endParaRPr lang="en-US"/>
        </a:p>
      </dgm:t>
    </dgm:pt>
    <dgm:pt modelId="{08F4B643-A048-4B14-9D40-3A4204874469}" type="sibTrans" cxnId="{70C0CAF8-DA8D-464B-9A39-87B8723818A7}">
      <dgm:prSet/>
      <dgm:spPr/>
      <dgm:t>
        <a:bodyPr/>
        <a:lstStyle/>
        <a:p>
          <a:endParaRPr lang="en-US"/>
        </a:p>
      </dgm:t>
    </dgm:pt>
    <dgm:pt modelId="{21651EF9-18D3-4840-B34E-8A2D53DD3439}" type="pres">
      <dgm:prSet presAssocID="{802758F6-002D-4E32-8AFC-2F03E7279457}" presName="vert0" presStyleCnt="0">
        <dgm:presLayoutVars>
          <dgm:dir/>
          <dgm:animOne val="branch"/>
          <dgm:animLvl val="lvl"/>
        </dgm:presLayoutVars>
      </dgm:prSet>
      <dgm:spPr/>
    </dgm:pt>
    <dgm:pt modelId="{29E864BE-36CF-48EF-B90E-AA992D61F82F}" type="pres">
      <dgm:prSet presAssocID="{FDDE5AFE-CE7B-4779-9BBA-B051FAF8B510}" presName="thickLine" presStyleLbl="alignNode1" presStyleIdx="0" presStyleCnt="6"/>
      <dgm:spPr/>
    </dgm:pt>
    <dgm:pt modelId="{FC066515-88BC-48AA-900C-CD651BAE9585}" type="pres">
      <dgm:prSet presAssocID="{FDDE5AFE-CE7B-4779-9BBA-B051FAF8B510}" presName="horz1" presStyleCnt="0"/>
      <dgm:spPr/>
    </dgm:pt>
    <dgm:pt modelId="{26395E55-C0A5-4F5E-829A-96D62F43D3FC}" type="pres">
      <dgm:prSet presAssocID="{FDDE5AFE-CE7B-4779-9BBA-B051FAF8B510}" presName="tx1" presStyleLbl="revTx" presStyleIdx="0" presStyleCnt="6"/>
      <dgm:spPr/>
    </dgm:pt>
    <dgm:pt modelId="{E03386D6-59DD-44CB-873B-8719F44BD323}" type="pres">
      <dgm:prSet presAssocID="{FDDE5AFE-CE7B-4779-9BBA-B051FAF8B510}" presName="vert1" presStyleCnt="0"/>
      <dgm:spPr/>
    </dgm:pt>
    <dgm:pt modelId="{5A809330-A481-4A0C-A2D9-CBC0BF7067FC}" type="pres">
      <dgm:prSet presAssocID="{7B75A86C-1495-4D96-AC29-9B42FEFE50EA}" presName="thickLine" presStyleLbl="alignNode1" presStyleIdx="1" presStyleCnt="6"/>
      <dgm:spPr/>
    </dgm:pt>
    <dgm:pt modelId="{023A47BC-1381-44F2-B7D1-61A0E1FB99D3}" type="pres">
      <dgm:prSet presAssocID="{7B75A86C-1495-4D96-AC29-9B42FEFE50EA}" presName="horz1" presStyleCnt="0"/>
      <dgm:spPr/>
    </dgm:pt>
    <dgm:pt modelId="{90E45AD4-E17E-4DD6-9F1E-48669067DDB9}" type="pres">
      <dgm:prSet presAssocID="{7B75A86C-1495-4D96-AC29-9B42FEFE50EA}" presName="tx1" presStyleLbl="revTx" presStyleIdx="1" presStyleCnt="6"/>
      <dgm:spPr/>
    </dgm:pt>
    <dgm:pt modelId="{4DB20E03-27A0-4666-A75F-D4DDC679B27C}" type="pres">
      <dgm:prSet presAssocID="{7B75A86C-1495-4D96-AC29-9B42FEFE50EA}" presName="vert1" presStyleCnt="0"/>
      <dgm:spPr/>
    </dgm:pt>
    <dgm:pt modelId="{3FA98980-278C-406F-922D-A107ED7B5BEC}" type="pres">
      <dgm:prSet presAssocID="{60BB70BD-DC21-4770-BC87-220EA8AF2066}" presName="thickLine" presStyleLbl="alignNode1" presStyleIdx="2" presStyleCnt="6"/>
      <dgm:spPr/>
    </dgm:pt>
    <dgm:pt modelId="{51E7FF8C-D67E-48DB-A395-242D4F7F6F12}" type="pres">
      <dgm:prSet presAssocID="{60BB70BD-DC21-4770-BC87-220EA8AF2066}" presName="horz1" presStyleCnt="0"/>
      <dgm:spPr/>
    </dgm:pt>
    <dgm:pt modelId="{0B052D02-B280-47D2-A155-815A2947A5B5}" type="pres">
      <dgm:prSet presAssocID="{60BB70BD-DC21-4770-BC87-220EA8AF2066}" presName="tx1" presStyleLbl="revTx" presStyleIdx="2" presStyleCnt="6"/>
      <dgm:spPr/>
    </dgm:pt>
    <dgm:pt modelId="{DE1AE194-FB8A-440A-8493-D1B5E5018543}" type="pres">
      <dgm:prSet presAssocID="{60BB70BD-DC21-4770-BC87-220EA8AF2066}" presName="vert1" presStyleCnt="0"/>
      <dgm:spPr/>
    </dgm:pt>
    <dgm:pt modelId="{CA718115-7093-4D23-B5BA-8CC06EFFD4E3}" type="pres">
      <dgm:prSet presAssocID="{186FD41E-BEB0-4342-B46E-0C51546B259E}" presName="thickLine" presStyleLbl="alignNode1" presStyleIdx="3" presStyleCnt="6"/>
      <dgm:spPr/>
    </dgm:pt>
    <dgm:pt modelId="{0A6572BB-8FC8-4045-AB9E-5E9160F537F1}" type="pres">
      <dgm:prSet presAssocID="{186FD41E-BEB0-4342-B46E-0C51546B259E}" presName="horz1" presStyleCnt="0"/>
      <dgm:spPr/>
    </dgm:pt>
    <dgm:pt modelId="{6D68CD65-59B8-4636-AE87-DD69DB8F175D}" type="pres">
      <dgm:prSet presAssocID="{186FD41E-BEB0-4342-B46E-0C51546B259E}" presName="tx1" presStyleLbl="revTx" presStyleIdx="3" presStyleCnt="6"/>
      <dgm:spPr/>
    </dgm:pt>
    <dgm:pt modelId="{946CA544-3868-4F3A-9DA1-28C89C16E1DB}" type="pres">
      <dgm:prSet presAssocID="{186FD41E-BEB0-4342-B46E-0C51546B259E}" presName="vert1" presStyleCnt="0"/>
      <dgm:spPr/>
    </dgm:pt>
    <dgm:pt modelId="{35D5963D-5972-448D-8984-52D473E779BB}" type="pres">
      <dgm:prSet presAssocID="{DB1C426A-62F3-42B7-9983-78AA0BCBC225}" presName="thickLine" presStyleLbl="alignNode1" presStyleIdx="4" presStyleCnt="6"/>
      <dgm:spPr/>
    </dgm:pt>
    <dgm:pt modelId="{A1B359A2-93C2-4464-8E25-72035987680E}" type="pres">
      <dgm:prSet presAssocID="{DB1C426A-62F3-42B7-9983-78AA0BCBC225}" presName="horz1" presStyleCnt="0"/>
      <dgm:spPr/>
    </dgm:pt>
    <dgm:pt modelId="{9F11F8F9-A012-419C-94A3-F8C9CB33E1C3}" type="pres">
      <dgm:prSet presAssocID="{DB1C426A-62F3-42B7-9983-78AA0BCBC225}" presName="tx1" presStyleLbl="revTx" presStyleIdx="4" presStyleCnt="6"/>
      <dgm:spPr/>
    </dgm:pt>
    <dgm:pt modelId="{B82691AF-C472-4413-8E79-733B9180CFB7}" type="pres">
      <dgm:prSet presAssocID="{DB1C426A-62F3-42B7-9983-78AA0BCBC225}" presName="vert1" presStyleCnt="0"/>
      <dgm:spPr/>
    </dgm:pt>
    <dgm:pt modelId="{7B7AC2A0-66AA-4DF6-A3A8-E18DCB5902F6}" type="pres">
      <dgm:prSet presAssocID="{D8586FB8-E678-4A17-BB6D-9DFE9EEA33DF}" presName="thickLine" presStyleLbl="alignNode1" presStyleIdx="5" presStyleCnt="6"/>
      <dgm:spPr/>
    </dgm:pt>
    <dgm:pt modelId="{9DA1907D-3B98-49A4-A525-F22241F4679B}" type="pres">
      <dgm:prSet presAssocID="{D8586FB8-E678-4A17-BB6D-9DFE9EEA33DF}" presName="horz1" presStyleCnt="0"/>
      <dgm:spPr/>
    </dgm:pt>
    <dgm:pt modelId="{7E9315D9-CCC3-4863-ADA2-BA3FCCFE6610}" type="pres">
      <dgm:prSet presAssocID="{D8586FB8-E678-4A17-BB6D-9DFE9EEA33DF}" presName="tx1" presStyleLbl="revTx" presStyleIdx="5" presStyleCnt="6"/>
      <dgm:spPr/>
    </dgm:pt>
    <dgm:pt modelId="{49796947-09D7-4A6C-9630-4DE614F21CE9}" type="pres">
      <dgm:prSet presAssocID="{D8586FB8-E678-4A17-BB6D-9DFE9EEA33DF}" presName="vert1" presStyleCnt="0"/>
      <dgm:spPr/>
    </dgm:pt>
  </dgm:ptLst>
  <dgm:cxnLst>
    <dgm:cxn modelId="{EFA6050C-4308-4268-98B8-9771443A6BC0}" srcId="{802758F6-002D-4E32-8AFC-2F03E7279457}" destId="{FDDE5AFE-CE7B-4779-9BBA-B051FAF8B510}" srcOrd="0" destOrd="0" parTransId="{EFC92ED4-5B24-4722-8367-B1CD7C612676}" sibTransId="{918AE9AC-1403-41B1-95AF-96D6224159F1}"/>
    <dgm:cxn modelId="{5F2B431D-39F5-4DED-AD37-866B79090B3F}" type="presOf" srcId="{D8586FB8-E678-4A17-BB6D-9DFE9EEA33DF}" destId="{7E9315D9-CCC3-4863-ADA2-BA3FCCFE6610}" srcOrd="0" destOrd="0" presId="urn:microsoft.com/office/officeart/2008/layout/LinedList"/>
    <dgm:cxn modelId="{8D887741-E4B0-473D-957F-4F10D498937A}" type="presOf" srcId="{802758F6-002D-4E32-8AFC-2F03E7279457}" destId="{21651EF9-18D3-4840-B34E-8A2D53DD3439}" srcOrd="0" destOrd="0" presId="urn:microsoft.com/office/officeart/2008/layout/LinedList"/>
    <dgm:cxn modelId="{FA72C870-1CB4-4639-8BA6-34CF83495DA2}" type="presOf" srcId="{186FD41E-BEB0-4342-B46E-0C51546B259E}" destId="{6D68CD65-59B8-4636-AE87-DD69DB8F175D}" srcOrd="0" destOrd="0" presId="urn:microsoft.com/office/officeart/2008/layout/LinedList"/>
    <dgm:cxn modelId="{7779A652-69A2-40DC-ABA9-94A650D382F9}" srcId="{802758F6-002D-4E32-8AFC-2F03E7279457}" destId="{DB1C426A-62F3-42B7-9983-78AA0BCBC225}" srcOrd="4" destOrd="0" parTransId="{6E9EFDBB-1339-441A-A537-B79A98178BE8}" sibTransId="{378D7DDE-D671-4C42-9EE0-04BA3D367404}"/>
    <dgm:cxn modelId="{172AB07B-C7C6-4EE6-A1C0-AC8E5F23AE39}" srcId="{802758F6-002D-4E32-8AFC-2F03E7279457}" destId="{7B75A86C-1495-4D96-AC29-9B42FEFE50EA}" srcOrd="1" destOrd="0" parTransId="{965AB84A-D9F8-458E-8C63-874D779FCE14}" sibTransId="{05850835-D888-41EF-ABEB-9868C4C18065}"/>
    <dgm:cxn modelId="{DF62BC8A-B128-4233-9018-17BD0F67674C}" type="presOf" srcId="{FDDE5AFE-CE7B-4779-9BBA-B051FAF8B510}" destId="{26395E55-C0A5-4F5E-829A-96D62F43D3FC}" srcOrd="0" destOrd="0" presId="urn:microsoft.com/office/officeart/2008/layout/LinedList"/>
    <dgm:cxn modelId="{FFF2E295-3372-47CF-92FB-E6847161FE33}" type="presOf" srcId="{60BB70BD-DC21-4770-BC87-220EA8AF2066}" destId="{0B052D02-B280-47D2-A155-815A2947A5B5}" srcOrd="0" destOrd="0" presId="urn:microsoft.com/office/officeart/2008/layout/LinedList"/>
    <dgm:cxn modelId="{254668BC-F176-41CC-B38C-39F94D753362}" srcId="{802758F6-002D-4E32-8AFC-2F03E7279457}" destId="{186FD41E-BEB0-4342-B46E-0C51546B259E}" srcOrd="3" destOrd="0" parTransId="{1190D8A6-C453-4CA7-A7E8-49BF40CCAE60}" sibTransId="{7B5A3D1A-D581-42B6-863C-59A45A7838BF}"/>
    <dgm:cxn modelId="{670301BD-1E00-4917-9B0F-E7AB68A638D2}" type="presOf" srcId="{7B75A86C-1495-4D96-AC29-9B42FEFE50EA}" destId="{90E45AD4-E17E-4DD6-9F1E-48669067DDB9}" srcOrd="0" destOrd="0" presId="urn:microsoft.com/office/officeart/2008/layout/LinedList"/>
    <dgm:cxn modelId="{00A2DAD0-D79F-412E-9B3A-1A91C1FD458B}" type="presOf" srcId="{DB1C426A-62F3-42B7-9983-78AA0BCBC225}" destId="{9F11F8F9-A012-419C-94A3-F8C9CB33E1C3}" srcOrd="0" destOrd="0" presId="urn:microsoft.com/office/officeart/2008/layout/LinedList"/>
    <dgm:cxn modelId="{70C0CAF8-DA8D-464B-9A39-87B8723818A7}" srcId="{802758F6-002D-4E32-8AFC-2F03E7279457}" destId="{D8586FB8-E678-4A17-BB6D-9DFE9EEA33DF}" srcOrd="5" destOrd="0" parTransId="{8CC6A2B5-A19C-42F5-AFA0-A36AA0B30F55}" sibTransId="{08F4B643-A048-4B14-9D40-3A4204874469}"/>
    <dgm:cxn modelId="{03C2F8FA-D24A-41B6-8708-E434CB572B71}" srcId="{802758F6-002D-4E32-8AFC-2F03E7279457}" destId="{60BB70BD-DC21-4770-BC87-220EA8AF2066}" srcOrd="2" destOrd="0" parTransId="{67AAD2DE-5296-4B95-AD65-4946666AA475}" sibTransId="{08F5E637-27E0-46D8-9DE1-12E92A6CA9AE}"/>
    <dgm:cxn modelId="{1F193A8A-5098-4BD7-BFB6-80D06B75717F}" type="presParOf" srcId="{21651EF9-18D3-4840-B34E-8A2D53DD3439}" destId="{29E864BE-36CF-48EF-B90E-AA992D61F82F}" srcOrd="0" destOrd="0" presId="urn:microsoft.com/office/officeart/2008/layout/LinedList"/>
    <dgm:cxn modelId="{5956EE01-2C79-42E0-AFA6-0771674B9867}" type="presParOf" srcId="{21651EF9-18D3-4840-B34E-8A2D53DD3439}" destId="{FC066515-88BC-48AA-900C-CD651BAE9585}" srcOrd="1" destOrd="0" presId="urn:microsoft.com/office/officeart/2008/layout/LinedList"/>
    <dgm:cxn modelId="{41C84415-BBD1-4541-9F71-CDDE75885398}" type="presParOf" srcId="{FC066515-88BC-48AA-900C-CD651BAE9585}" destId="{26395E55-C0A5-4F5E-829A-96D62F43D3FC}" srcOrd="0" destOrd="0" presId="urn:microsoft.com/office/officeart/2008/layout/LinedList"/>
    <dgm:cxn modelId="{7C16D7B7-77D9-49F0-AB48-7669902530AE}" type="presParOf" srcId="{FC066515-88BC-48AA-900C-CD651BAE9585}" destId="{E03386D6-59DD-44CB-873B-8719F44BD323}" srcOrd="1" destOrd="0" presId="urn:microsoft.com/office/officeart/2008/layout/LinedList"/>
    <dgm:cxn modelId="{5770249F-87EE-4484-88E8-25489FF5EA86}" type="presParOf" srcId="{21651EF9-18D3-4840-B34E-8A2D53DD3439}" destId="{5A809330-A481-4A0C-A2D9-CBC0BF7067FC}" srcOrd="2" destOrd="0" presId="urn:microsoft.com/office/officeart/2008/layout/LinedList"/>
    <dgm:cxn modelId="{4F015013-E969-4EAD-A623-13E10912369F}" type="presParOf" srcId="{21651EF9-18D3-4840-B34E-8A2D53DD3439}" destId="{023A47BC-1381-44F2-B7D1-61A0E1FB99D3}" srcOrd="3" destOrd="0" presId="urn:microsoft.com/office/officeart/2008/layout/LinedList"/>
    <dgm:cxn modelId="{A508C695-9122-4CEF-A85F-470638A8676A}" type="presParOf" srcId="{023A47BC-1381-44F2-B7D1-61A0E1FB99D3}" destId="{90E45AD4-E17E-4DD6-9F1E-48669067DDB9}" srcOrd="0" destOrd="0" presId="urn:microsoft.com/office/officeart/2008/layout/LinedList"/>
    <dgm:cxn modelId="{13414C00-DF2E-4EE4-95AA-04A6163F34DD}" type="presParOf" srcId="{023A47BC-1381-44F2-B7D1-61A0E1FB99D3}" destId="{4DB20E03-27A0-4666-A75F-D4DDC679B27C}" srcOrd="1" destOrd="0" presId="urn:microsoft.com/office/officeart/2008/layout/LinedList"/>
    <dgm:cxn modelId="{2DF329B5-D623-469E-8C0B-6ECDB8630E2C}" type="presParOf" srcId="{21651EF9-18D3-4840-B34E-8A2D53DD3439}" destId="{3FA98980-278C-406F-922D-A107ED7B5BEC}" srcOrd="4" destOrd="0" presId="urn:microsoft.com/office/officeart/2008/layout/LinedList"/>
    <dgm:cxn modelId="{9ACB1B7B-D337-4578-8095-2EEA355DFA33}" type="presParOf" srcId="{21651EF9-18D3-4840-B34E-8A2D53DD3439}" destId="{51E7FF8C-D67E-48DB-A395-242D4F7F6F12}" srcOrd="5" destOrd="0" presId="urn:microsoft.com/office/officeart/2008/layout/LinedList"/>
    <dgm:cxn modelId="{3605E658-76F9-426C-A541-B76B10602512}" type="presParOf" srcId="{51E7FF8C-D67E-48DB-A395-242D4F7F6F12}" destId="{0B052D02-B280-47D2-A155-815A2947A5B5}" srcOrd="0" destOrd="0" presId="urn:microsoft.com/office/officeart/2008/layout/LinedList"/>
    <dgm:cxn modelId="{3C0F1DBA-39D8-4AA3-96D9-B50D9C0F9E3F}" type="presParOf" srcId="{51E7FF8C-D67E-48DB-A395-242D4F7F6F12}" destId="{DE1AE194-FB8A-440A-8493-D1B5E5018543}" srcOrd="1" destOrd="0" presId="urn:microsoft.com/office/officeart/2008/layout/LinedList"/>
    <dgm:cxn modelId="{756AD622-B27C-41BE-93C0-5DA7061C17C4}" type="presParOf" srcId="{21651EF9-18D3-4840-B34E-8A2D53DD3439}" destId="{CA718115-7093-4D23-B5BA-8CC06EFFD4E3}" srcOrd="6" destOrd="0" presId="urn:microsoft.com/office/officeart/2008/layout/LinedList"/>
    <dgm:cxn modelId="{69161E91-3549-4E1A-93F2-881FB96198D3}" type="presParOf" srcId="{21651EF9-18D3-4840-B34E-8A2D53DD3439}" destId="{0A6572BB-8FC8-4045-AB9E-5E9160F537F1}" srcOrd="7" destOrd="0" presId="urn:microsoft.com/office/officeart/2008/layout/LinedList"/>
    <dgm:cxn modelId="{2CC1FC74-94AE-47EC-BA29-02E7EB61A319}" type="presParOf" srcId="{0A6572BB-8FC8-4045-AB9E-5E9160F537F1}" destId="{6D68CD65-59B8-4636-AE87-DD69DB8F175D}" srcOrd="0" destOrd="0" presId="urn:microsoft.com/office/officeart/2008/layout/LinedList"/>
    <dgm:cxn modelId="{6C89ECEC-EDEC-4BEB-9888-119297813F40}" type="presParOf" srcId="{0A6572BB-8FC8-4045-AB9E-5E9160F537F1}" destId="{946CA544-3868-4F3A-9DA1-28C89C16E1DB}" srcOrd="1" destOrd="0" presId="urn:microsoft.com/office/officeart/2008/layout/LinedList"/>
    <dgm:cxn modelId="{1E434C5D-4957-4C95-B7E2-62C5799914ED}" type="presParOf" srcId="{21651EF9-18D3-4840-B34E-8A2D53DD3439}" destId="{35D5963D-5972-448D-8984-52D473E779BB}" srcOrd="8" destOrd="0" presId="urn:microsoft.com/office/officeart/2008/layout/LinedList"/>
    <dgm:cxn modelId="{22D04057-42D6-42EC-AC75-90F2A0646513}" type="presParOf" srcId="{21651EF9-18D3-4840-B34E-8A2D53DD3439}" destId="{A1B359A2-93C2-4464-8E25-72035987680E}" srcOrd="9" destOrd="0" presId="urn:microsoft.com/office/officeart/2008/layout/LinedList"/>
    <dgm:cxn modelId="{3C1644A2-505A-4841-9C7C-07C85F6C48C6}" type="presParOf" srcId="{A1B359A2-93C2-4464-8E25-72035987680E}" destId="{9F11F8F9-A012-419C-94A3-F8C9CB33E1C3}" srcOrd="0" destOrd="0" presId="urn:microsoft.com/office/officeart/2008/layout/LinedList"/>
    <dgm:cxn modelId="{81F5BFF9-42A9-4EFE-980A-C613E5D74335}" type="presParOf" srcId="{A1B359A2-93C2-4464-8E25-72035987680E}" destId="{B82691AF-C472-4413-8E79-733B9180CFB7}" srcOrd="1" destOrd="0" presId="urn:microsoft.com/office/officeart/2008/layout/LinedList"/>
    <dgm:cxn modelId="{1D00EF5C-41F0-4FF2-A6E8-D41D334FE703}" type="presParOf" srcId="{21651EF9-18D3-4840-B34E-8A2D53DD3439}" destId="{7B7AC2A0-66AA-4DF6-A3A8-E18DCB5902F6}" srcOrd="10" destOrd="0" presId="urn:microsoft.com/office/officeart/2008/layout/LinedList"/>
    <dgm:cxn modelId="{6D509A34-9EF0-4DFE-A48F-F3441A28E386}" type="presParOf" srcId="{21651EF9-18D3-4840-B34E-8A2D53DD3439}" destId="{9DA1907D-3B98-49A4-A525-F22241F4679B}" srcOrd="11" destOrd="0" presId="urn:microsoft.com/office/officeart/2008/layout/LinedList"/>
    <dgm:cxn modelId="{1655FAD6-805C-42B5-86B4-8174F950A481}" type="presParOf" srcId="{9DA1907D-3B98-49A4-A525-F22241F4679B}" destId="{7E9315D9-CCC3-4863-ADA2-BA3FCCFE6610}" srcOrd="0" destOrd="0" presId="urn:microsoft.com/office/officeart/2008/layout/LinedList"/>
    <dgm:cxn modelId="{4066870A-AA95-43E6-8A69-777058D46D57}" type="presParOf" srcId="{9DA1907D-3B98-49A4-A525-F22241F4679B}" destId="{49796947-09D7-4A6C-9630-4DE614F21CE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29F39-F7FA-4CB9-8D6B-FE3E96C17B2A}">
      <dsp:nvSpPr>
        <dsp:cNvPr id="0" name=""/>
        <dsp:cNvSpPr/>
      </dsp:nvSpPr>
      <dsp:spPr>
        <a:xfrm>
          <a:off x="0" y="365057"/>
          <a:ext cx="5641974" cy="13567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100" kern="1200"/>
            <a:t>Macam-macam Persepsi Menurut Nugroho (2008) persepsi dapat dibagi menjadi 2, yaitu: </a:t>
          </a:r>
          <a:endParaRPr lang="en-US" sz="2100" kern="1200"/>
        </a:p>
      </dsp:txBody>
      <dsp:txXfrm>
        <a:off x="66230" y="431287"/>
        <a:ext cx="5509514" cy="1224264"/>
      </dsp:txXfrm>
    </dsp:sp>
    <dsp:sp modelId="{7378463E-BE46-4C67-A73E-31BD34829FE5}">
      <dsp:nvSpPr>
        <dsp:cNvPr id="0" name=""/>
        <dsp:cNvSpPr/>
      </dsp:nvSpPr>
      <dsp:spPr>
        <a:xfrm>
          <a:off x="0" y="1782262"/>
          <a:ext cx="5641974" cy="1356724"/>
        </a:xfrm>
        <a:prstGeom prst="roundRect">
          <a:avLst/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100" kern="1200" dirty="0"/>
            <a:t>1. </a:t>
          </a:r>
          <a:r>
            <a:rPr lang="en-ID" sz="2100" kern="1200" dirty="0" err="1"/>
            <a:t>Persepsi</a:t>
          </a:r>
          <a:r>
            <a:rPr lang="en-ID" sz="2100" kern="1200" dirty="0"/>
            <a:t> </a:t>
          </a:r>
          <a:r>
            <a:rPr lang="en-ID" sz="2100" kern="1200" dirty="0" err="1"/>
            <a:t>positif</a:t>
          </a:r>
          <a:r>
            <a:rPr lang="en-ID" sz="2100" kern="1200" dirty="0"/>
            <a:t> </a:t>
          </a:r>
          <a:r>
            <a:rPr lang="en-ID" sz="2100" kern="1200" dirty="0" err="1"/>
            <a:t>Merupakan</a:t>
          </a:r>
          <a:r>
            <a:rPr lang="en-ID" sz="2100" kern="1200" dirty="0"/>
            <a:t> </a:t>
          </a:r>
          <a:r>
            <a:rPr lang="en-ID" sz="2100" kern="1200" dirty="0" err="1"/>
            <a:t>persepsi</a:t>
          </a:r>
          <a:r>
            <a:rPr lang="en-ID" sz="2100" kern="1200" dirty="0"/>
            <a:t> yang </a:t>
          </a:r>
          <a:r>
            <a:rPr lang="en-ID" sz="2100" kern="1200" dirty="0" err="1"/>
            <a:t>menggambarkan</a:t>
          </a:r>
          <a:r>
            <a:rPr lang="en-ID" sz="2100" kern="1200" dirty="0"/>
            <a:t> </a:t>
          </a:r>
          <a:r>
            <a:rPr lang="en-ID" sz="2100" kern="1200" dirty="0" err="1"/>
            <a:t>segala</a:t>
          </a:r>
          <a:r>
            <a:rPr lang="en-ID" sz="2100" kern="1200" dirty="0"/>
            <a:t> </a:t>
          </a:r>
          <a:r>
            <a:rPr lang="en-ID" sz="2100" kern="1200" dirty="0" err="1"/>
            <a:t>pengetahuan</a:t>
          </a:r>
          <a:r>
            <a:rPr lang="en-ID" sz="2100" kern="1200" dirty="0"/>
            <a:t> (</a:t>
          </a:r>
          <a:r>
            <a:rPr lang="en-ID" sz="2100" kern="1200" dirty="0" err="1"/>
            <a:t>tahu</a:t>
          </a:r>
          <a:r>
            <a:rPr lang="en-ID" sz="2100" kern="1200" dirty="0"/>
            <a:t> </a:t>
          </a:r>
          <a:r>
            <a:rPr lang="en-ID" sz="2100" kern="1200" dirty="0" err="1"/>
            <a:t>tidaknya</a:t>
          </a:r>
          <a:r>
            <a:rPr lang="en-ID" sz="2100" kern="1200" dirty="0"/>
            <a:t>, </a:t>
          </a:r>
          <a:r>
            <a:rPr lang="en-ID" sz="2100" kern="1200" dirty="0" err="1"/>
            <a:t>kenal</a:t>
          </a:r>
          <a:r>
            <a:rPr lang="en-ID" sz="2100" kern="1200" dirty="0"/>
            <a:t> </a:t>
          </a:r>
          <a:r>
            <a:rPr lang="en-ID" sz="2100" kern="1200" dirty="0" err="1"/>
            <a:t>tidaknya</a:t>
          </a:r>
          <a:r>
            <a:rPr lang="en-ID" sz="2100" kern="1200" dirty="0"/>
            <a:t>) </a:t>
          </a:r>
          <a:r>
            <a:rPr lang="en-ID" sz="2100" kern="1200" dirty="0" err="1"/>
            <a:t>dalam</a:t>
          </a:r>
          <a:r>
            <a:rPr lang="en-ID" sz="2100" kern="1200" dirty="0"/>
            <a:t> </a:t>
          </a:r>
          <a:r>
            <a:rPr lang="en-ID" sz="2100" kern="1200" dirty="0" err="1"/>
            <a:t>tanggapan</a:t>
          </a:r>
          <a:r>
            <a:rPr lang="en-ID" sz="2100" kern="1200" dirty="0"/>
            <a:t> yang </a:t>
          </a:r>
          <a:r>
            <a:rPr lang="en-ID" sz="2100" kern="1200" dirty="0" err="1"/>
            <a:t>diteruskan</a:t>
          </a:r>
          <a:r>
            <a:rPr lang="en-ID" sz="2100" kern="1200" dirty="0"/>
            <a:t> </a:t>
          </a:r>
          <a:r>
            <a:rPr lang="en-ID" sz="2100" kern="1200" dirty="0" err="1"/>
            <a:t>pemanfaatannya</a:t>
          </a:r>
          <a:r>
            <a:rPr lang="en-ID" sz="2100" kern="1200" dirty="0"/>
            <a:t>. </a:t>
          </a:r>
          <a:endParaRPr lang="en-US" sz="2100" kern="1200" dirty="0"/>
        </a:p>
      </dsp:txBody>
      <dsp:txXfrm>
        <a:off x="66230" y="1848492"/>
        <a:ext cx="5509514" cy="1224264"/>
      </dsp:txXfrm>
    </dsp:sp>
    <dsp:sp modelId="{0716A213-07C7-4727-8280-0446F2AFADF1}">
      <dsp:nvSpPr>
        <dsp:cNvPr id="0" name=""/>
        <dsp:cNvSpPr/>
      </dsp:nvSpPr>
      <dsp:spPr>
        <a:xfrm>
          <a:off x="0" y="3199467"/>
          <a:ext cx="5641974" cy="1356724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100" kern="1200" dirty="0"/>
            <a:t>2. </a:t>
          </a:r>
          <a:r>
            <a:rPr lang="en-ID" sz="2100" kern="1200" dirty="0" err="1"/>
            <a:t>Persepsi</a:t>
          </a:r>
          <a:r>
            <a:rPr lang="en-ID" sz="2100" kern="1200" dirty="0"/>
            <a:t> </a:t>
          </a:r>
          <a:r>
            <a:rPr lang="en-ID" sz="2100" kern="1200" dirty="0" err="1"/>
            <a:t>negatif</a:t>
          </a:r>
          <a:r>
            <a:rPr lang="en-ID" sz="2100" kern="1200" dirty="0"/>
            <a:t> </a:t>
          </a:r>
          <a:r>
            <a:rPr lang="en-ID" sz="2100" kern="1200" dirty="0" err="1"/>
            <a:t>Merupakan</a:t>
          </a:r>
          <a:r>
            <a:rPr lang="en-ID" sz="2100" kern="1200" dirty="0"/>
            <a:t> </a:t>
          </a:r>
          <a:r>
            <a:rPr lang="en-ID" sz="2100" kern="1200" dirty="0" err="1"/>
            <a:t>persepsi</a:t>
          </a:r>
          <a:r>
            <a:rPr lang="en-ID" sz="2100" kern="1200" dirty="0"/>
            <a:t> yang </a:t>
          </a:r>
          <a:r>
            <a:rPr lang="en-ID" sz="2100" kern="1200" dirty="0" err="1"/>
            <a:t>menggambarkan</a:t>
          </a:r>
          <a:r>
            <a:rPr lang="en-ID" sz="2100" kern="1200" dirty="0"/>
            <a:t> </a:t>
          </a:r>
          <a:r>
            <a:rPr lang="en-ID" sz="2100" kern="1200" dirty="0" err="1"/>
            <a:t>segala</a:t>
          </a:r>
          <a:r>
            <a:rPr lang="en-ID" sz="2100" kern="1200" dirty="0"/>
            <a:t> </a:t>
          </a:r>
          <a:r>
            <a:rPr lang="en-ID" sz="2100" kern="1200" dirty="0" err="1"/>
            <a:t>pengetahuan</a:t>
          </a:r>
          <a:r>
            <a:rPr lang="en-ID" sz="2100" kern="1200" dirty="0"/>
            <a:t> (</a:t>
          </a:r>
          <a:r>
            <a:rPr lang="en-ID" sz="2100" kern="1200" dirty="0" err="1"/>
            <a:t>tahu</a:t>
          </a:r>
          <a:r>
            <a:rPr lang="en-ID" sz="2100" kern="1200" dirty="0"/>
            <a:t> </a:t>
          </a:r>
          <a:r>
            <a:rPr lang="en-ID" sz="2100" kern="1200" dirty="0" err="1"/>
            <a:t>tidaknya</a:t>
          </a:r>
          <a:r>
            <a:rPr lang="en-ID" sz="2100" kern="1200" dirty="0"/>
            <a:t>, </a:t>
          </a:r>
          <a:r>
            <a:rPr lang="en-ID" sz="2100" kern="1200" dirty="0" err="1"/>
            <a:t>kenal</a:t>
          </a:r>
          <a:r>
            <a:rPr lang="en-ID" sz="2100" kern="1200" dirty="0"/>
            <a:t> </a:t>
          </a:r>
          <a:r>
            <a:rPr lang="en-ID" sz="2100" kern="1200" dirty="0" err="1"/>
            <a:t>tidaknya</a:t>
          </a:r>
          <a:r>
            <a:rPr lang="en-ID" sz="2100" kern="1200" dirty="0"/>
            <a:t>) </a:t>
          </a:r>
          <a:r>
            <a:rPr lang="en-ID" sz="2100" kern="1200" dirty="0" err="1"/>
            <a:t>serta</a:t>
          </a:r>
          <a:r>
            <a:rPr lang="en-ID" sz="2100" kern="1200" dirty="0"/>
            <a:t> </a:t>
          </a:r>
          <a:r>
            <a:rPr lang="en-ID" sz="2100" kern="1200" dirty="0" err="1"/>
            <a:t>tanggapan</a:t>
          </a:r>
          <a:r>
            <a:rPr lang="en-ID" sz="2100" kern="1200" dirty="0"/>
            <a:t> yang </a:t>
          </a:r>
          <a:r>
            <a:rPr lang="en-ID" sz="2100" kern="1200" dirty="0" err="1"/>
            <a:t>tidak</a:t>
          </a:r>
          <a:r>
            <a:rPr lang="en-ID" sz="2100" kern="1200" dirty="0"/>
            <a:t> </a:t>
          </a:r>
          <a:r>
            <a:rPr lang="en-ID" sz="2100" kern="1200" dirty="0" err="1"/>
            <a:t>selaras</a:t>
          </a:r>
          <a:r>
            <a:rPr lang="en-ID" sz="2100" kern="1200" dirty="0"/>
            <a:t> </a:t>
          </a:r>
          <a:r>
            <a:rPr lang="en-ID" sz="2100" kern="1200" dirty="0" err="1"/>
            <a:t>dengan</a:t>
          </a:r>
          <a:r>
            <a:rPr lang="en-ID" sz="2100" kern="1200" dirty="0"/>
            <a:t> </a:t>
          </a:r>
          <a:r>
            <a:rPr lang="en-ID" sz="2100" kern="1200" dirty="0" err="1"/>
            <a:t>obyek</a:t>
          </a:r>
          <a:r>
            <a:rPr lang="en-ID" sz="2100" kern="1200" dirty="0"/>
            <a:t> yang </a:t>
          </a:r>
          <a:r>
            <a:rPr lang="en-ID" sz="2100" kern="1200" dirty="0" err="1"/>
            <a:t>dipersepsikan</a:t>
          </a:r>
          <a:endParaRPr lang="en-US" sz="2100" kern="1200" dirty="0"/>
        </a:p>
      </dsp:txBody>
      <dsp:txXfrm>
        <a:off x="66230" y="3265697"/>
        <a:ext cx="5509514" cy="12242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B964D-BEF3-4E4B-A001-ADCA9C34F5C4}">
      <dsp:nvSpPr>
        <dsp:cNvPr id="0" name=""/>
        <dsp:cNvSpPr/>
      </dsp:nvSpPr>
      <dsp:spPr>
        <a:xfrm>
          <a:off x="0" y="0"/>
          <a:ext cx="8262222" cy="12893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/>
            <a:t>1. </a:t>
          </a:r>
          <a:r>
            <a:rPr lang="en-ID" sz="2000" b="1" kern="1200" dirty="0" err="1">
              <a:solidFill>
                <a:srgbClr val="FF0000"/>
              </a:solidFill>
            </a:rPr>
            <a:t>Sel</a:t>
          </a:r>
          <a:r>
            <a:rPr lang="en-ID" sz="1600" kern="1200" dirty="0"/>
            <a:t> </a:t>
          </a:r>
          <a:r>
            <a:rPr lang="en-ID" sz="1600" kern="1200" dirty="0" err="1"/>
            <a:t>Jumlahnya</a:t>
          </a:r>
          <a:r>
            <a:rPr lang="en-ID" sz="1600" kern="1200" dirty="0"/>
            <a:t> </a:t>
          </a:r>
          <a:r>
            <a:rPr lang="en-ID" sz="1600" kern="1200" dirty="0" err="1"/>
            <a:t>menjadi</a:t>
          </a:r>
          <a:r>
            <a:rPr lang="en-ID" sz="1600" kern="1200" dirty="0"/>
            <a:t> </a:t>
          </a:r>
          <a:r>
            <a:rPr lang="en-ID" sz="1600" kern="1200" dirty="0" err="1"/>
            <a:t>sedikit</a:t>
          </a:r>
          <a:r>
            <a:rPr lang="en-ID" sz="1600" kern="1200" dirty="0"/>
            <a:t>, </a:t>
          </a:r>
          <a:r>
            <a:rPr lang="en-ID" sz="1600" kern="1200" dirty="0" err="1"/>
            <a:t>ukurannya</a:t>
          </a:r>
          <a:r>
            <a:rPr lang="en-ID" sz="1600" kern="1200" dirty="0"/>
            <a:t> </a:t>
          </a:r>
          <a:r>
            <a:rPr lang="en-ID" sz="1600" kern="1200" dirty="0" err="1"/>
            <a:t>lebih</a:t>
          </a:r>
          <a:r>
            <a:rPr lang="en-ID" sz="1600" kern="1200" dirty="0"/>
            <a:t> </a:t>
          </a:r>
          <a:r>
            <a:rPr lang="en-ID" sz="1600" kern="1200" dirty="0" err="1"/>
            <a:t>besar</a:t>
          </a:r>
          <a:r>
            <a:rPr lang="en-ID" sz="1600" kern="1200" dirty="0"/>
            <a:t>, </a:t>
          </a:r>
          <a:r>
            <a:rPr lang="en-ID" sz="1600" kern="1200" dirty="0" err="1"/>
            <a:t>berkurangnya</a:t>
          </a:r>
          <a:r>
            <a:rPr lang="en-ID" sz="1600" kern="1200" dirty="0"/>
            <a:t> </a:t>
          </a:r>
          <a:r>
            <a:rPr lang="en-ID" sz="1600" kern="1200" dirty="0" err="1"/>
            <a:t>cairan</a:t>
          </a:r>
          <a:r>
            <a:rPr lang="en-ID" sz="1600" kern="1200" dirty="0"/>
            <a:t> intra </a:t>
          </a:r>
          <a:r>
            <a:rPr lang="en-ID" sz="1600" kern="1200" dirty="0" err="1"/>
            <a:t>seluler</a:t>
          </a:r>
          <a:r>
            <a:rPr lang="en-ID" sz="1600" kern="1200" dirty="0"/>
            <a:t>, </a:t>
          </a:r>
          <a:r>
            <a:rPr lang="en-ID" sz="1600" kern="1200" dirty="0" err="1"/>
            <a:t>menurunnya</a:t>
          </a:r>
          <a:r>
            <a:rPr lang="en-ID" sz="1600" kern="1200" dirty="0"/>
            <a:t> </a:t>
          </a:r>
          <a:r>
            <a:rPr lang="en-ID" sz="1600" kern="1200" dirty="0" err="1"/>
            <a:t>proporsi</a:t>
          </a:r>
          <a:r>
            <a:rPr lang="en-ID" sz="1600" kern="1200" dirty="0"/>
            <a:t> protein di </a:t>
          </a:r>
          <a:r>
            <a:rPr lang="en-ID" sz="1600" kern="1200" dirty="0" err="1"/>
            <a:t>otak</a:t>
          </a:r>
          <a:r>
            <a:rPr lang="en-ID" sz="1600" kern="1200" dirty="0"/>
            <a:t>, </a:t>
          </a:r>
          <a:r>
            <a:rPr lang="en-ID" sz="1600" kern="1200" dirty="0" err="1"/>
            <a:t>otot</a:t>
          </a:r>
          <a:r>
            <a:rPr lang="en-ID" sz="1600" kern="1200" dirty="0"/>
            <a:t>, </a:t>
          </a:r>
          <a:r>
            <a:rPr lang="en-ID" sz="1600" kern="1200" dirty="0" err="1"/>
            <a:t>ginjal</a:t>
          </a:r>
          <a:r>
            <a:rPr lang="en-ID" sz="1600" kern="1200" dirty="0"/>
            <a:t>, dan </a:t>
          </a:r>
          <a:r>
            <a:rPr lang="en-ID" sz="1600" kern="1200" dirty="0" err="1"/>
            <a:t>hati</a:t>
          </a:r>
          <a:r>
            <a:rPr lang="en-ID" sz="1600" kern="1200" dirty="0"/>
            <a:t>, </a:t>
          </a:r>
          <a:r>
            <a:rPr lang="en-ID" sz="1600" kern="1200" dirty="0" err="1"/>
            <a:t>jumlah</a:t>
          </a:r>
          <a:r>
            <a:rPr lang="en-ID" sz="1600" kern="1200" dirty="0"/>
            <a:t> </a:t>
          </a:r>
          <a:r>
            <a:rPr lang="en-ID" sz="1600" kern="1200" dirty="0" err="1"/>
            <a:t>sel</a:t>
          </a:r>
          <a:r>
            <a:rPr lang="en-ID" sz="1600" kern="1200" dirty="0"/>
            <a:t> </a:t>
          </a:r>
          <a:r>
            <a:rPr lang="en-ID" sz="1600" kern="1200" dirty="0" err="1"/>
            <a:t>otak</a:t>
          </a:r>
          <a:r>
            <a:rPr lang="en-ID" sz="1600" kern="1200" dirty="0"/>
            <a:t> </a:t>
          </a:r>
          <a:r>
            <a:rPr lang="en-ID" sz="1600" kern="1200" dirty="0" err="1"/>
            <a:t>menurun</a:t>
          </a:r>
          <a:r>
            <a:rPr lang="en-ID" sz="1600" kern="1200" dirty="0"/>
            <a:t>, </a:t>
          </a:r>
          <a:r>
            <a:rPr lang="en-ID" sz="1600" kern="1200" dirty="0" err="1"/>
            <a:t>terganggunya</a:t>
          </a:r>
          <a:r>
            <a:rPr lang="en-ID" sz="1600" kern="1200" dirty="0"/>
            <a:t> </a:t>
          </a:r>
          <a:r>
            <a:rPr lang="en-ID" sz="1600" kern="1200" dirty="0" err="1"/>
            <a:t>mekanisme</a:t>
          </a:r>
          <a:r>
            <a:rPr lang="en-ID" sz="1600" kern="1200" dirty="0"/>
            <a:t> </a:t>
          </a:r>
          <a:r>
            <a:rPr lang="en-ID" sz="1600" kern="1200" dirty="0" err="1"/>
            <a:t>perbaikan</a:t>
          </a:r>
          <a:r>
            <a:rPr lang="en-ID" sz="1600" kern="1200" dirty="0"/>
            <a:t> sel.</a:t>
          </a:r>
          <a:endParaRPr lang="en-US" sz="1600" kern="1200" dirty="0"/>
        </a:p>
      </dsp:txBody>
      <dsp:txXfrm>
        <a:off x="37762" y="37762"/>
        <a:ext cx="6870963" cy="1213780"/>
      </dsp:txXfrm>
    </dsp:sp>
    <dsp:sp modelId="{B141BD43-3C91-4F47-A1F7-D46D1B3A968F}">
      <dsp:nvSpPr>
        <dsp:cNvPr id="0" name=""/>
        <dsp:cNvSpPr/>
      </dsp:nvSpPr>
      <dsp:spPr>
        <a:xfrm>
          <a:off x="729019" y="1504187"/>
          <a:ext cx="8262222" cy="1289304"/>
        </a:xfrm>
        <a:prstGeom prst="roundRect">
          <a:avLst>
            <a:gd name="adj" fmla="val 10000"/>
          </a:avLst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/>
            <a:t>2.</a:t>
          </a:r>
          <a:r>
            <a:rPr lang="en-ID" sz="2000" b="1" kern="1200" dirty="0">
              <a:solidFill>
                <a:srgbClr val="FF0000"/>
              </a:solidFill>
            </a:rPr>
            <a:t>Sistem </a:t>
          </a:r>
          <a:r>
            <a:rPr lang="en-ID" sz="2000" b="1" kern="1200" dirty="0" err="1">
              <a:solidFill>
                <a:srgbClr val="FF0000"/>
              </a:solidFill>
            </a:rPr>
            <a:t>Persyarafan</a:t>
          </a:r>
          <a:r>
            <a:rPr lang="en-ID" sz="2000" b="1" kern="1200" dirty="0">
              <a:solidFill>
                <a:srgbClr val="FF0000"/>
              </a:solidFill>
            </a:rPr>
            <a:t> </a:t>
          </a:r>
          <a:r>
            <a:rPr lang="en-ID" sz="1600" kern="1200" dirty="0" err="1"/>
            <a:t>Respon</a:t>
          </a:r>
          <a:r>
            <a:rPr lang="en-ID" sz="1600" kern="1200" dirty="0"/>
            <a:t> </a:t>
          </a:r>
          <a:r>
            <a:rPr lang="en-ID" sz="1600" kern="1200" dirty="0" err="1"/>
            <a:t>menjadi</a:t>
          </a:r>
          <a:r>
            <a:rPr lang="en-ID" sz="1600" kern="1200" dirty="0"/>
            <a:t> </a:t>
          </a:r>
          <a:r>
            <a:rPr lang="en-ID" sz="1600" kern="1200" dirty="0" err="1"/>
            <a:t>lambat</a:t>
          </a:r>
          <a:r>
            <a:rPr lang="en-ID" sz="1600" kern="1200" dirty="0"/>
            <a:t> dan </a:t>
          </a:r>
          <a:r>
            <a:rPr lang="en-ID" sz="1600" kern="1200" dirty="0" err="1"/>
            <a:t>hubungan</a:t>
          </a:r>
          <a:r>
            <a:rPr lang="en-ID" sz="1600" kern="1200" dirty="0"/>
            <a:t> </a:t>
          </a:r>
          <a:r>
            <a:rPr lang="en-ID" sz="1600" kern="1200" dirty="0" err="1"/>
            <a:t>antara</a:t>
          </a:r>
          <a:r>
            <a:rPr lang="en-ID" sz="1600" kern="1200" dirty="0"/>
            <a:t> </a:t>
          </a:r>
          <a:r>
            <a:rPr lang="en-ID" sz="1600" kern="1200" dirty="0" err="1"/>
            <a:t>persyarafan</a:t>
          </a:r>
          <a:r>
            <a:rPr lang="en-ID" sz="1600" kern="1200" dirty="0"/>
            <a:t> </a:t>
          </a:r>
          <a:r>
            <a:rPr lang="en-ID" sz="1600" kern="1200" dirty="0" err="1"/>
            <a:t>menurun</a:t>
          </a:r>
          <a:r>
            <a:rPr lang="en-ID" sz="1600" kern="1200" dirty="0"/>
            <a:t>, </a:t>
          </a:r>
          <a:r>
            <a:rPr lang="en-ID" sz="1600" kern="1200" dirty="0" err="1"/>
            <a:t>berat</a:t>
          </a:r>
          <a:r>
            <a:rPr lang="en-ID" sz="1600" kern="1200" dirty="0"/>
            <a:t> </a:t>
          </a:r>
          <a:r>
            <a:rPr lang="en-ID" sz="1600" kern="1200" dirty="0" err="1"/>
            <a:t>otak</a:t>
          </a:r>
          <a:r>
            <a:rPr lang="en-ID" sz="1600" kern="1200" dirty="0"/>
            <a:t> </a:t>
          </a:r>
          <a:r>
            <a:rPr lang="en-ID" sz="1600" kern="1200" dirty="0" err="1"/>
            <a:t>menurun</a:t>
          </a:r>
          <a:r>
            <a:rPr lang="en-ID" sz="1600" kern="1200" dirty="0"/>
            <a:t> 10-20%, </a:t>
          </a:r>
          <a:r>
            <a:rPr lang="en-ID" sz="1600" kern="1200" dirty="0" err="1"/>
            <a:t>mengecilnya</a:t>
          </a:r>
          <a:r>
            <a:rPr lang="en-ID" sz="1600" kern="1200" dirty="0"/>
            <a:t> </a:t>
          </a:r>
          <a:r>
            <a:rPr lang="en-ID" sz="1600" kern="1200" dirty="0" err="1"/>
            <a:t>syaraf</a:t>
          </a:r>
          <a:r>
            <a:rPr lang="en-ID" sz="1600" kern="1200" dirty="0"/>
            <a:t> </a:t>
          </a:r>
          <a:r>
            <a:rPr lang="en-ID" sz="1600" kern="1200" dirty="0" err="1"/>
            <a:t>panca</a:t>
          </a:r>
          <a:r>
            <a:rPr lang="en-ID" sz="1600" kern="1200" dirty="0"/>
            <a:t> </a:t>
          </a:r>
          <a:r>
            <a:rPr lang="en-ID" sz="1600" kern="1200" dirty="0" err="1"/>
            <a:t>indra</a:t>
          </a:r>
          <a:r>
            <a:rPr lang="en-ID" sz="1600" kern="1200" dirty="0"/>
            <a:t> </a:t>
          </a:r>
          <a:r>
            <a:rPr lang="en-ID" sz="1600" kern="1200" dirty="0" err="1"/>
            <a:t>sehingga</a:t>
          </a:r>
          <a:r>
            <a:rPr lang="en-ID" sz="1600" kern="1200" dirty="0"/>
            <a:t> </a:t>
          </a:r>
          <a:r>
            <a:rPr lang="en-ID" sz="1600" kern="1200" dirty="0" err="1"/>
            <a:t>mengakibatkan</a:t>
          </a:r>
          <a:r>
            <a:rPr lang="en-ID" sz="1600" kern="1200" dirty="0"/>
            <a:t> </a:t>
          </a:r>
          <a:r>
            <a:rPr lang="en-ID" sz="1600" kern="1200" dirty="0" err="1"/>
            <a:t>berkurangnya</a:t>
          </a:r>
          <a:r>
            <a:rPr lang="en-ID" sz="1600" kern="1200" dirty="0"/>
            <a:t> </a:t>
          </a:r>
          <a:r>
            <a:rPr lang="en-ID" sz="1600" kern="1200" dirty="0" err="1"/>
            <a:t>respon</a:t>
          </a:r>
          <a:r>
            <a:rPr lang="en-ID" sz="1600" kern="1200" dirty="0"/>
            <a:t> </a:t>
          </a:r>
          <a:r>
            <a:rPr lang="en-ID" sz="1600" kern="1200" dirty="0" err="1"/>
            <a:t>penglihatan</a:t>
          </a:r>
          <a:r>
            <a:rPr lang="en-ID" sz="1600" kern="1200" dirty="0"/>
            <a:t> dan </a:t>
          </a:r>
          <a:r>
            <a:rPr lang="en-ID" sz="1600" kern="1200" dirty="0" err="1"/>
            <a:t>pendengaran</a:t>
          </a:r>
          <a:r>
            <a:rPr lang="en-ID" sz="1600" kern="1200" dirty="0"/>
            <a:t>, </a:t>
          </a:r>
          <a:r>
            <a:rPr lang="en-ID" sz="1600" kern="1200" dirty="0" err="1"/>
            <a:t>mengecilnya</a:t>
          </a:r>
          <a:r>
            <a:rPr lang="en-ID" sz="1600" kern="1200" dirty="0"/>
            <a:t> </a:t>
          </a:r>
          <a:r>
            <a:rPr lang="en-ID" sz="1600" kern="1200" dirty="0" err="1"/>
            <a:t>syaraf</a:t>
          </a:r>
          <a:r>
            <a:rPr lang="en-ID" sz="1600" kern="1200" dirty="0"/>
            <a:t> </a:t>
          </a:r>
          <a:r>
            <a:rPr lang="en-ID" sz="1600" kern="1200" dirty="0" err="1"/>
            <a:t>penciuman</a:t>
          </a:r>
          <a:r>
            <a:rPr lang="en-ID" sz="1600" kern="1200" dirty="0"/>
            <a:t> dan </a:t>
          </a:r>
          <a:r>
            <a:rPr lang="en-ID" sz="1600" kern="1200" dirty="0" err="1"/>
            <a:t>perasa</a:t>
          </a:r>
          <a:r>
            <a:rPr lang="en-ID" sz="1600" kern="1200" dirty="0"/>
            <a:t>, </a:t>
          </a:r>
          <a:r>
            <a:rPr lang="en-ID" sz="1600" kern="1200" dirty="0" err="1"/>
            <a:t>lebih</a:t>
          </a:r>
          <a:r>
            <a:rPr lang="en-ID" sz="1600" kern="1200" dirty="0"/>
            <a:t> sensitive </a:t>
          </a:r>
          <a:r>
            <a:rPr lang="en-ID" sz="1600" kern="1200" dirty="0" err="1"/>
            <a:t>terhadap</a:t>
          </a:r>
          <a:r>
            <a:rPr lang="en-ID" sz="1600" kern="1200" dirty="0"/>
            <a:t> </a:t>
          </a:r>
          <a:r>
            <a:rPr lang="en-ID" sz="1600" kern="1200" dirty="0" err="1"/>
            <a:t>suhu</a:t>
          </a:r>
          <a:r>
            <a:rPr lang="en-ID" sz="1600" kern="1200" dirty="0"/>
            <a:t>, </a:t>
          </a:r>
          <a:r>
            <a:rPr lang="en-ID" sz="1600" kern="1200" dirty="0" err="1"/>
            <a:t>ketahanan</a:t>
          </a:r>
          <a:r>
            <a:rPr lang="en-ID" sz="1600" kern="1200" dirty="0"/>
            <a:t> </a:t>
          </a:r>
          <a:r>
            <a:rPr lang="en-ID" sz="1600" kern="1200" dirty="0" err="1"/>
            <a:t>tubuh</a:t>
          </a:r>
          <a:r>
            <a:rPr lang="en-ID" sz="1600" kern="1200" dirty="0"/>
            <a:t> </a:t>
          </a:r>
          <a:r>
            <a:rPr lang="en-ID" sz="1600" kern="1200" dirty="0" err="1"/>
            <a:t>terhadap</a:t>
          </a:r>
          <a:r>
            <a:rPr lang="en-ID" sz="1600" kern="1200" dirty="0"/>
            <a:t> </a:t>
          </a:r>
          <a:r>
            <a:rPr lang="en-ID" sz="1600" kern="1200" dirty="0" err="1"/>
            <a:t>dingin</a:t>
          </a:r>
          <a:r>
            <a:rPr lang="en-ID" sz="1600" kern="1200" dirty="0"/>
            <a:t> </a:t>
          </a:r>
          <a:r>
            <a:rPr lang="en-ID" sz="1600" kern="1200" dirty="0" err="1"/>
            <a:t>rendah</a:t>
          </a:r>
          <a:r>
            <a:rPr lang="en-ID" sz="1600" kern="1200" dirty="0"/>
            <a:t>, </a:t>
          </a:r>
          <a:r>
            <a:rPr lang="en-ID" sz="1600" kern="1200" dirty="0" err="1"/>
            <a:t>kurang</a:t>
          </a:r>
          <a:r>
            <a:rPr lang="en-ID" sz="1600" kern="1200" dirty="0"/>
            <a:t> sensitive </a:t>
          </a:r>
          <a:r>
            <a:rPr lang="en-ID" sz="1600" kern="1200" dirty="0" err="1"/>
            <a:t>terhadap</a:t>
          </a:r>
          <a:r>
            <a:rPr lang="en-ID" sz="1600" kern="1200" dirty="0"/>
            <a:t> </a:t>
          </a:r>
          <a:r>
            <a:rPr lang="en-ID" sz="1600" kern="1200" dirty="0" err="1"/>
            <a:t>sentuhan</a:t>
          </a:r>
          <a:r>
            <a:rPr lang="en-ID" sz="1600" kern="1200" dirty="0"/>
            <a:t>.</a:t>
          </a:r>
          <a:endParaRPr lang="en-US" sz="1600" kern="1200" dirty="0"/>
        </a:p>
      </dsp:txBody>
      <dsp:txXfrm>
        <a:off x="766781" y="1541949"/>
        <a:ext cx="6619631" cy="1213780"/>
      </dsp:txXfrm>
    </dsp:sp>
    <dsp:sp modelId="{7BF34FF0-8F55-4FE6-8CD4-FB31AC4A317D}">
      <dsp:nvSpPr>
        <dsp:cNvPr id="0" name=""/>
        <dsp:cNvSpPr/>
      </dsp:nvSpPr>
      <dsp:spPr>
        <a:xfrm>
          <a:off x="1458039" y="2969980"/>
          <a:ext cx="8262222" cy="1289304"/>
        </a:xfrm>
        <a:prstGeom prst="roundRect">
          <a:avLst>
            <a:gd name="adj" fmla="val 10000"/>
          </a:avLst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kern="1200" dirty="0"/>
            <a:t>3</a:t>
          </a:r>
          <a:r>
            <a:rPr lang="en-ID" sz="2400" b="1" kern="1200" dirty="0">
              <a:solidFill>
                <a:srgbClr val="FF0000"/>
              </a:solidFill>
            </a:rPr>
            <a:t>.Sistem </a:t>
          </a:r>
          <a:r>
            <a:rPr lang="en-ID" sz="2400" b="1" kern="1200" dirty="0" err="1">
              <a:solidFill>
                <a:srgbClr val="FF0000"/>
              </a:solidFill>
            </a:rPr>
            <a:t>Penglihatan</a:t>
          </a:r>
          <a:r>
            <a:rPr lang="en-ID" sz="2400" b="1" kern="1200" dirty="0">
              <a:solidFill>
                <a:srgbClr val="FF0000"/>
              </a:solidFill>
            </a:rPr>
            <a:t> </a:t>
          </a:r>
          <a:r>
            <a:rPr lang="en-ID" sz="1900" kern="1200" dirty="0" err="1"/>
            <a:t>Menurun</a:t>
          </a:r>
          <a:r>
            <a:rPr lang="en-ID" sz="1900" kern="1200" dirty="0"/>
            <a:t> </a:t>
          </a:r>
          <a:r>
            <a:rPr lang="en-ID" sz="1900" kern="1200" dirty="0" err="1"/>
            <a:t>lapang</a:t>
          </a:r>
          <a:r>
            <a:rPr lang="en-ID" sz="1900" kern="1200" dirty="0"/>
            <a:t> </a:t>
          </a:r>
          <a:r>
            <a:rPr lang="en-ID" sz="1900" kern="1200" dirty="0" err="1"/>
            <a:t>pandang</a:t>
          </a:r>
          <a:r>
            <a:rPr lang="en-ID" sz="1900" kern="1200" dirty="0"/>
            <a:t> dan </a:t>
          </a:r>
          <a:r>
            <a:rPr lang="en-ID" sz="1900" kern="1200" dirty="0" err="1"/>
            <a:t>daya</a:t>
          </a:r>
          <a:r>
            <a:rPr lang="en-ID" sz="1900" kern="1200" dirty="0"/>
            <a:t> </a:t>
          </a:r>
          <a:r>
            <a:rPr lang="en-ID" sz="1900" kern="1200" dirty="0" err="1"/>
            <a:t>akomodasi</a:t>
          </a:r>
          <a:r>
            <a:rPr lang="en-ID" sz="1900" kern="1200" dirty="0"/>
            <a:t> </a:t>
          </a:r>
          <a:r>
            <a:rPr lang="en-ID" sz="1900" kern="1200" dirty="0" err="1"/>
            <a:t>mata</a:t>
          </a:r>
          <a:r>
            <a:rPr lang="en-ID" sz="1900" kern="1200" dirty="0"/>
            <a:t>, </a:t>
          </a:r>
          <a:r>
            <a:rPr lang="en-ID" sz="1900" kern="1200" dirty="0" err="1"/>
            <a:t>lensa</a:t>
          </a:r>
          <a:r>
            <a:rPr lang="en-ID" sz="1900" kern="1200" dirty="0"/>
            <a:t> </a:t>
          </a:r>
          <a:r>
            <a:rPr lang="en-ID" sz="1900" kern="1200" dirty="0" err="1"/>
            <a:t>lebih</a:t>
          </a:r>
          <a:r>
            <a:rPr lang="en-ID" sz="1900" kern="1200" dirty="0"/>
            <a:t> </a:t>
          </a:r>
          <a:r>
            <a:rPr lang="en-ID" sz="1900" kern="1200" dirty="0" err="1"/>
            <a:t>suram</a:t>
          </a:r>
          <a:r>
            <a:rPr lang="en-ID" sz="1900" kern="1200" dirty="0"/>
            <a:t> (</a:t>
          </a:r>
          <a:r>
            <a:rPr lang="en-ID" sz="1900" kern="1200" dirty="0" err="1"/>
            <a:t>kekeruhan</a:t>
          </a:r>
          <a:r>
            <a:rPr lang="en-ID" sz="1900" kern="1200" dirty="0"/>
            <a:t> pada </a:t>
          </a:r>
          <a:r>
            <a:rPr lang="en-ID" sz="1900" kern="1200" dirty="0" err="1"/>
            <a:t>lensa</a:t>
          </a:r>
          <a:r>
            <a:rPr lang="en-ID" sz="1900" kern="1200" dirty="0"/>
            <a:t>) </a:t>
          </a:r>
          <a:r>
            <a:rPr lang="en-ID" sz="1900" kern="1200" dirty="0" err="1"/>
            <a:t>menjadi</a:t>
          </a:r>
          <a:r>
            <a:rPr lang="en-ID" sz="1900" kern="1200" dirty="0"/>
            <a:t> </a:t>
          </a:r>
          <a:r>
            <a:rPr lang="en-ID" sz="1900" kern="1200" dirty="0" err="1"/>
            <a:t>katarak</a:t>
          </a:r>
          <a:r>
            <a:rPr lang="en-ID" sz="1900" kern="1200" dirty="0"/>
            <a:t>, pupil </a:t>
          </a:r>
          <a:r>
            <a:rPr lang="en-ID" sz="1900" kern="1200" dirty="0" err="1"/>
            <a:t>timbul</a:t>
          </a:r>
          <a:r>
            <a:rPr lang="en-ID" sz="1900" kern="1200" dirty="0"/>
            <a:t> </a:t>
          </a:r>
          <a:r>
            <a:rPr lang="en-ID" sz="1900" kern="1200" dirty="0" err="1"/>
            <a:t>sklerosis</a:t>
          </a:r>
          <a:r>
            <a:rPr lang="en-ID" sz="1900" kern="1200" dirty="0"/>
            <a:t>, </a:t>
          </a:r>
          <a:r>
            <a:rPr lang="en-ID" sz="1900" kern="1200" dirty="0" err="1"/>
            <a:t>daya</a:t>
          </a:r>
          <a:r>
            <a:rPr lang="en-ID" sz="1900" kern="1200" dirty="0"/>
            <a:t> </a:t>
          </a:r>
          <a:r>
            <a:rPr lang="en-ID" sz="1900" kern="1200" dirty="0" err="1"/>
            <a:t>membedakan</a:t>
          </a:r>
          <a:r>
            <a:rPr lang="en-ID" sz="1900" kern="1200" dirty="0"/>
            <a:t> </a:t>
          </a:r>
          <a:r>
            <a:rPr lang="en-ID" sz="1900" kern="1200" dirty="0" err="1"/>
            <a:t>warna</a:t>
          </a:r>
          <a:r>
            <a:rPr lang="en-ID" sz="1900" kern="1200" dirty="0"/>
            <a:t> </a:t>
          </a:r>
          <a:r>
            <a:rPr lang="en-ID" sz="1900" kern="1200" dirty="0" err="1"/>
            <a:t>menurun</a:t>
          </a:r>
          <a:r>
            <a:rPr lang="en-ID" sz="1900" kern="1200" dirty="0"/>
            <a:t>.</a:t>
          </a:r>
          <a:endParaRPr lang="en-US" sz="1900" kern="1200" dirty="0"/>
        </a:p>
      </dsp:txBody>
      <dsp:txXfrm>
        <a:off x="1495801" y="3007742"/>
        <a:ext cx="6619631" cy="1213780"/>
      </dsp:txXfrm>
    </dsp:sp>
    <dsp:sp modelId="{CCF0722B-35BD-4BA3-88B3-3F377B9EC427}">
      <dsp:nvSpPr>
        <dsp:cNvPr id="0" name=""/>
        <dsp:cNvSpPr/>
      </dsp:nvSpPr>
      <dsp:spPr>
        <a:xfrm>
          <a:off x="7424175" y="977722"/>
          <a:ext cx="838047" cy="83804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612736" y="977722"/>
        <a:ext cx="460925" cy="630630"/>
      </dsp:txXfrm>
    </dsp:sp>
    <dsp:sp modelId="{939486A8-D68A-4A8B-975A-457C95BA1DB9}">
      <dsp:nvSpPr>
        <dsp:cNvPr id="0" name=""/>
        <dsp:cNvSpPr/>
      </dsp:nvSpPr>
      <dsp:spPr>
        <a:xfrm>
          <a:off x="8153194" y="2473314"/>
          <a:ext cx="838047" cy="83804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841865"/>
            <a:satOff val="12270"/>
            <a:lumOff val="1122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841865"/>
              <a:satOff val="12270"/>
              <a:lumOff val="11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341755" y="2473314"/>
        <a:ext cx="460925" cy="6306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864BE-36CF-48EF-B90E-AA992D61F82F}">
      <dsp:nvSpPr>
        <dsp:cNvPr id="0" name=""/>
        <dsp:cNvSpPr/>
      </dsp:nvSpPr>
      <dsp:spPr>
        <a:xfrm>
          <a:off x="0" y="2402"/>
          <a:ext cx="564197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395E55-C0A5-4F5E-829A-96D62F43D3FC}">
      <dsp:nvSpPr>
        <dsp:cNvPr id="0" name=""/>
        <dsp:cNvSpPr/>
      </dsp:nvSpPr>
      <dsp:spPr>
        <a:xfrm>
          <a:off x="0" y="2402"/>
          <a:ext cx="5641974" cy="819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100" kern="1200"/>
            <a:t>1) Hereditas atau ketuaan genetik </a:t>
          </a:r>
          <a:endParaRPr lang="en-US" sz="3100" kern="1200"/>
        </a:p>
      </dsp:txBody>
      <dsp:txXfrm>
        <a:off x="0" y="2402"/>
        <a:ext cx="5641974" cy="819407"/>
      </dsp:txXfrm>
    </dsp:sp>
    <dsp:sp modelId="{5A809330-A481-4A0C-A2D9-CBC0BF7067FC}">
      <dsp:nvSpPr>
        <dsp:cNvPr id="0" name=""/>
        <dsp:cNvSpPr/>
      </dsp:nvSpPr>
      <dsp:spPr>
        <a:xfrm>
          <a:off x="0" y="821810"/>
          <a:ext cx="5641974" cy="0"/>
        </a:xfrm>
        <a:prstGeom prst="line">
          <a:avLst/>
        </a:prstGeom>
        <a:solidFill>
          <a:schemeClr val="accent2">
            <a:hueOff val="-264675"/>
            <a:satOff val="298"/>
            <a:lumOff val="706"/>
            <a:alphaOff val="0"/>
          </a:schemeClr>
        </a:solidFill>
        <a:ln w="15875" cap="flat" cmpd="sng" algn="ctr">
          <a:solidFill>
            <a:schemeClr val="accent2">
              <a:hueOff val="-264675"/>
              <a:satOff val="298"/>
              <a:lumOff val="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E45AD4-E17E-4DD6-9F1E-48669067DDB9}">
      <dsp:nvSpPr>
        <dsp:cNvPr id="0" name=""/>
        <dsp:cNvSpPr/>
      </dsp:nvSpPr>
      <dsp:spPr>
        <a:xfrm>
          <a:off x="0" y="821810"/>
          <a:ext cx="5641974" cy="819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100" kern="1200"/>
            <a:t>2) Nutrisi atau makanan </a:t>
          </a:r>
          <a:endParaRPr lang="en-US" sz="3100" kern="1200"/>
        </a:p>
      </dsp:txBody>
      <dsp:txXfrm>
        <a:off x="0" y="821810"/>
        <a:ext cx="5641974" cy="819407"/>
      </dsp:txXfrm>
    </dsp:sp>
    <dsp:sp modelId="{3FA98980-278C-406F-922D-A107ED7B5BEC}">
      <dsp:nvSpPr>
        <dsp:cNvPr id="0" name=""/>
        <dsp:cNvSpPr/>
      </dsp:nvSpPr>
      <dsp:spPr>
        <a:xfrm>
          <a:off x="0" y="1641217"/>
          <a:ext cx="5641974" cy="0"/>
        </a:xfrm>
        <a:prstGeom prst="line">
          <a:avLst/>
        </a:prstGeom>
        <a:solidFill>
          <a:schemeClr val="accent2">
            <a:hueOff val="-529349"/>
            <a:satOff val="597"/>
            <a:lumOff val="1412"/>
            <a:alphaOff val="0"/>
          </a:schemeClr>
        </a:solidFill>
        <a:ln w="15875" cap="flat" cmpd="sng" algn="ctr">
          <a:solidFill>
            <a:schemeClr val="accent2">
              <a:hueOff val="-529349"/>
              <a:satOff val="597"/>
              <a:lumOff val="1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052D02-B280-47D2-A155-815A2947A5B5}">
      <dsp:nvSpPr>
        <dsp:cNvPr id="0" name=""/>
        <dsp:cNvSpPr/>
      </dsp:nvSpPr>
      <dsp:spPr>
        <a:xfrm>
          <a:off x="0" y="1641217"/>
          <a:ext cx="5641974" cy="819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100" kern="1200"/>
            <a:t>3) Status kesehatan </a:t>
          </a:r>
          <a:endParaRPr lang="en-US" sz="3100" kern="1200"/>
        </a:p>
      </dsp:txBody>
      <dsp:txXfrm>
        <a:off x="0" y="1641217"/>
        <a:ext cx="5641974" cy="819407"/>
      </dsp:txXfrm>
    </dsp:sp>
    <dsp:sp modelId="{CA718115-7093-4D23-B5BA-8CC06EFFD4E3}">
      <dsp:nvSpPr>
        <dsp:cNvPr id="0" name=""/>
        <dsp:cNvSpPr/>
      </dsp:nvSpPr>
      <dsp:spPr>
        <a:xfrm>
          <a:off x="0" y="2460624"/>
          <a:ext cx="5641974" cy="0"/>
        </a:xfrm>
        <a:prstGeom prst="line">
          <a:avLst/>
        </a:prstGeom>
        <a:solidFill>
          <a:schemeClr val="accent2">
            <a:hueOff val="-794024"/>
            <a:satOff val="895"/>
            <a:lumOff val="2118"/>
            <a:alphaOff val="0"/>
          </a:schemeClr>
        </a:solidFill>
        <a:ln w="15875" cap="flat" cmpd="sng" algn="ctr">
          <a:solidFill>
            <a:schemeClr val="accent2">
              <a:hueOff val="-794024"/>
              <a:satOff val="895"/>
              <a:lumOff val="2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68CD65-59B8-4636-AE87-DD69DB8F175D}">
      <dsp:nvSpPr>
        <dsp:cNvPr id="0" name=""/>
        <dsp:cNvSpPr/>
      </dsp:nvSpPr>
      <dsp:spPr>
        <a:xfrm>
          <a:off x="0" y="2460624"/>
          <a:ext cx="5641974" cy="819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100" kern="1200"/>
            <a:t>4) Pengalaman hidup </a:t>
          </a:r>
          <a:endParaRPr lang="en-US" sz="3100" kern="1200"/>
        </a:p>
      </dsp:txBody>
      <dsp:txXfrm>
        <a:off x="0" y="2460624"/>
        <a:ext cx="5641974" cy="819407"/>
      </dsp:txXfrm>
    </dsp:sp>
    <dsp:sp modelId="{35D5963D-5972-448D-8984-52D473E779BB}">
      <dsp:nvSpPr>
        <dsp:cNvPr id="0" name=""/>
        <dsp:cNvSpPr/>
      </dsp:nvSpPr>
      <dsp:spPr>
        <a:xfrm>
          <a:off x="0" y="3280032"/>
          <a:ext cx="5641974" cy="0"/>
        </a:xfrm>
        <a:prstGeom prst="line">
          <a:avLst/>
        </a:prstGeom>
        <a:solidFill>
          <a:schemeClr val="accent2">
            <a:hueOff val="-1058698"/>
            <a:satOff val="1194"/>
            <a:lumOff val="2824"/>
            <a:alphaOff val="0"/>
          </a:schemeClr>
        </a:solidFill>
        <a:ln w="15875" cap="flat" cmpd="sng" algn="ctr">
          <a:solidFill>
            <a:schemeClr val="accent2">
              <a:hueOff val="-1058698"/>
              <a:satOff val="1194"/>
              <a:lumOff val="2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11F8F9-A012-419C-94A3-F8C9CB33E1C3}">
      <dsp:nvSpPr>
        <dsp:cNvPr id="0" name=""/>
        <dsp:cNvSpPr/>
      </dsp:nvSpPr>
      <dsp:spPr>
        <a:xfrm>
          <a:off x="0" y="3280032"/>
          <a:ext cx="5641974" cy="819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100" kern="1200"/>
            <a:t>5) Lingkungan </a:t>
          </a:r>
          <a:endParaRPr lang="en-US" sz="3100" kern="1200"/>
        </a:p>
      </dsp:txBody>
      <dsp:txXfrm>
        <a:off x="0" y="3280032"/>
        <a:ext cx="5641974" cy="819407"/>
      </dsp:txXfrm>
    </dsp:sp>
    <dsp:sp modelId="{7B7AC2A0-66AA-4DF6-A3A8-E18DCB5902F6}">
      <dsp:nvSpPr>
        <dsp:cNvPr id="0" name=""/>
        <dsp:cNvSpPr/>
      </dsp:nvSpPr>
      <dsp:spPr>
        <a:xfrm>
          <a:off x="0" y="4099439"/>
          <a:ext cx="5641974" cy="0"/>
        </a:xfrm>
        <a:prstGeom prst="line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9315D9-CCC3-4863-ADA2-BA3FCCFE6610}">
      <dsp:nvSpPr>
        <dsp:cNvPr id="0" name=""/>
        <dsp:cNvSpPr/>
      </dsp:nvSpPr>
      <dsp:spPr>
        <a:xfrm>
          <a:off x="0" y="4099439"/>
          <a:ext cx="5641974" cy="819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100" kern="1200"/>
            <a:t>6) Stres </a:t>
          </a:r>
          <a:endParaRPr lang="en-US" sz="3100" kern="1200"/>
        </a:p>
      </dsp:txBody>
      <dsp:txXfrm>
        <a:off x="0" y="4099439"/>
        <a:ext cx="5641974" cy="8194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184DA70-C731-4C70-880D-CCD4705E623C}" type="datetime1">
              <a:rPr lang="en-US" smtClean="0"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26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37629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19417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89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8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22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509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012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029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32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90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2D6E202-B606-4609-B914-27C9371A1F6D}" type="datetime1">
              <a:rPr lang="en-US" smtClean="0"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32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emkes.go.id/download.php?file=download/pusdatin/infodatin/infodatin%20perawat%202017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643467"/>
            <a:ext cx="7164674" cy="5571066"/>
          </a:xfrm>
        </p:spPr>
        <p:txBody>
          <a:bodyPr>
            <a:normAutofit/>
          </a:bodyPr>
          <a:lstStyle/>
          <a:p>
            <a:r>
              <a:rPr lang="en-US" sz="6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Masalah</a:t>
            </a:r>
            <a:r>
              <a:rPr lang="en-US" sz="6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Etis</a:t>
            </a:r>
            <a:r>
              <a:rPr lang="en-US" sz="6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6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mempengaruhi</a:t>
            </a:r>
            <a:r>
              <a:rPr lang="en-US" sz="6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lansia</a:t>
            </a:r>
            <a:r>
              <a:rPr lang="en-US" sz="6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61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1608" y="643467"/>
            <a:ext cx="3096926" cy="557106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Ns </a:t>
            </a:r>
            <a:r>
              <a:rPr lang="en-US" sz="2000" dirty="0" err="1">
                <a:solidFill>
                  <a:schemeClr val="tx1"/>
                </a:solidFill>
              </a:rPr>
              <a:t>Suyamto</a:t>
            </a:r>
            <a:r>
              <a:rPr lang="en-US" sz="2000" dirty="0">
                <a:solidFill>
                  <a:schemeClr val="tx1"/>
                </a:solidFill>
              </a:rPr>
              <a:t> SST., MPH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Stikes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notokusumo</a:t>
            </a:r>
            <a:r>
              <a:rPr lang="en-US" sz="2000" dirty="0">
                <a:solidFill>
                  <a:schemeClr val="tx1"/>
                </a:solidFill>
              </a:rPr>
              <a:t> Yogyakarta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33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B80B6A-E00B-48DB-B8F7-8F4FF5CC1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ID" dirty="0" err="1">
                <a:solidFill>
                  <a:srgbClr val="FFFFFF"/>
                </a:solidFill>
              </a:rPr>
              <a:t>Faktor</a:t>
            </a:r>
            <a:r>
              <a:rPr lang="en-ID" dirty="0">
                <a:solidFill>
                  <a:srgbClr val="FFFFFF"/>
                </a:solidFill>
              </a:rPr>
              <a:t> – </a:t>
            </a:r>
            <a:r>
              <a:rPr lang="en-ID" dirty="0" err="1">
                <a:solidFill>
                  <a:srgbClr val="FFFFFF"/>
                </a:solidFill>
              </a:rPr>
              <a:t>faktor</a:t>
            </a:r>
            <a:r>
              <a:rPr lang="en-ID" dirty="0">
                <a:solidFill>
                  <a:srgbClr val="FFFFFF"/>
                </a:solidFill>
              </a:rPr>
              <a:t> Yang </a:t>
            </a:r>
            <a:r>
              <a:rPr lang="en-ID" dirty="0" err="1">
                <a:solidFill>
                  <a:srgbClr val="FFFFFF"/>
                </a:solidFill>
              </a:rPr>
              <a:t>Mempengaruhi</a:t>
            </a:r>
            <a:r>
              <a:rPr lang="en-ID" dirty="0">
                <a:solidFill>
                  <a:srgbClr val="FFFFFF"/>
                </a:solidFill>
              </a:rPr>
              <a:t> </a:t>
            </a:r>
            <a:r>
              <a:rPr lang="en-ID" dirty="0" err="1">
                <a:solidFill>
                  <a:srgbClr val="FFFFFF"/>
                </a:solidFill>
              </a:rPr>
              <a:t>Ketuaan</a:t>
            </a:r>
            <a:endParaRPr lang="en-ID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78CD9C0-8020-47D7-80E9-CE77B47063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4953930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2633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3280A9-E265-46D1-8575-622906D20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4DE20B70-4750-4280-B3AC-512C05EEF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8D95174-B5F2-424A-8183-654A5064D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368A96-A16E-42CE-842C-9166E567B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571EA9-78A6-41BF-A1FA-0786BB5D6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419" y="619745"/>
            <a:ext cx="3364582" cy="3631473"/>
          </a:xfrm>
        </p:spPr>
        <p:txBody>
          <a:bodyPr>
            <a:normAutofit/>
          </a:bodyPr>
          <a:lstStyle/>
          <a:p>
            <a:r>
              <a:rPr lang="sv-SE" sz="3500" b="1" dirty="0">
                <a:solidFill>
                  <a:srgbClr val="FF0000"/>
                </a:solidFill>
                <a:latin typeface="Open Sans" panose="020B0606030504020204" pitchFamily="34" charset="0"/>
              </a:rPr>
              <a:t>Dimensi Budaya</a:t>
            </a:r>
            <a:r>
              <a:rPr lang="sv-SE" sz="35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dalam konteks keperawatan gerontik</a:t>
            </a:r>
            <a:endParaRPr lang="en-ID" sz="3500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50D170-418B-4A22-8B98-15EF799FD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98367" y="2573573"/>
            <a:ext cx="658368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187B8-AC8B-4991-B500-BE6D62118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043" y="836023"/>
            <a:ext cx="6676469" cy="5078875"/>
          </a:xfrm>
        </p:spPr>
        <p:txBody>
          <a:bodyPr>
            <a:normAutofit lnSpcReduction="10000"/>
          </a:bodyPr>
          <a:lstStyle/>
          <a:p>
            <a:r>
              <a:rPr lang="en-ID" sz="1600" b="1" i="0" dirty="0" err="1">
                <a:effectLst/>
                <a:latin typeface="Open Sans" panose="020B0606030504020204" pitchFamily="34" charset="0"/>
              </a:rPr>
              <a:t>Penuaan</a:t>
            </a:r>
            <a:r>
              <a:rPr lang="en-ID" sz="16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1" i="0" dirty="0" err="1">
                <a:effectLst/>
                <a:latin typeface="Open Sans" panose="020B0606030504020204" pitchFamily="34" charset="0"/>
              </a:rPr>
              <a:t>dalam</a:t>
            </a:r>
            <a:r>
              <a:rPr lang="en-ID" sz="16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1" i="0" dirty="0" err="1">
                <a:effectLst/>
                <a:latin typeface="Open Sans" panose="020B0606030504020204" pitchFamily="34" charset="0"/>
              </a:rPr>
              <a:t>konteks</a:t>
            </a:r>
            <a:r>
              <a:rPr lang="en-ID" sz="16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1" i="0" dirty="0" err="1">
                <a:effectLst/>
                <a:latin typeface="Open Sans" panose="020B0606030504020204" pitchFamily="34" charset="0"/>
              </a:rPr>
              <a:t>lintas</a:t>
            </a:r>
            <a:r>
              <a:rPr lang="en-ID" sz="16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1" i="0" dirty="0" err="1">
                <a:effectLst/>
                <a:latin typeface="Open Sans" panose="020B0606030504020204" pitchFamily="34" charset="0"/>
              </a:rPr>
              <a:t>budaya</a:t>
            </a:r>
            <a:br>
              <a:rPr lang="en-ID" sz="1600" dirty="0"/>
            </a:br>
            <a:r>
              <a:rPr lang="en-ID" sz="1600" b="0" i="0" dirty="0" err="1">
                <a:effectLst/>
                <a:latin typeface="Open Sans" panose="020B0606030504020204" pitchFamily="34" charset="0"/>
              </a:rPr>
              <a:t>Teori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kejiwaan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sosial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Perubahan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peran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sosial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di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masyarakatStresor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psikososial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pada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lansia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Dukungan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sosial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pada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lanjut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usia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Pelayanan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kesehatan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lansia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di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masyarakat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Pelayanan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sosial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bagi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lansia</a:t>
            </a:r>
            <a:endParaRPr lang="en-ID" sz="1600" b="0" i="0" dirty="0">
              <a:effectLst/>
              <a:latin typeface="Open Sans" panose="020B0606030504020204" pitchFamily="34" charset="0"/>
            </a:endParaRPr>
          </a:p>
          <a:p>
            <a:endParaRPr lang="en-ID" sz="1600" dirty="0">
              <a:latin typeface="Open Sans" panose="020B0606030504020204" pitchFamily="34" charset="0"/>
            </a:endParaRPr>
          </a:p>
          <a:p>
            <a:r>
              <a:rPr lang="en-ID" sz="1600" b="0" i="0" dirty="0" err="1">
                <a:effectLst/>
                <a:latin typeface="Open Sans" panose="020B0606030504020204" pitchFamily="34" charset="0"/>
              </a:rPr>
              <a:t>Lansia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Indonesia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masih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diberikan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penghargaan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layak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dianggap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sebagai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sumber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kearifan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, orang yang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patut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dihormati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tokoh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merestui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melindungi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dan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menjadi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panutan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bagi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keluarga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lebih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muda.Orang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lansia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memiliki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peranan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dalam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kehidupan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sosialnya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sebagaimana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halnya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sebagai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salah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satu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anggota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kerabat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atau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masyarakat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secara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lebih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luas.Oleh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karena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itu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peranan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mereka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dalam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masyarakat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masih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sangat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diperhitungkan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.</a:t>
            </a:r>
          </a:p>
          <a:p>
            <a:endParaRPr lang="en-ID" sz="1600" b="0" i="0" dirty="0">
              <a:effectLst/>
              <a:latin typeface="Open Sans" panose="020B0606030504020204" pitchFamily="34" charset="0"/>
            </a:endParaRPr>
          </a:p>
          <a:p>
            <a:r>
              <a:rPr lang="en-ID" sz="1600" b="0" i="0" dirty="0" err="1">
                <a:effectLst/>
                <a:latin typeface="Open Sans" panose="020B0606030504020204" pitchFamily="34" charset="0"/>
              </a:rPr>
              <a:t>Deskripsi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etnografi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suku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bangsa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di Indonesia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memberi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gambaran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tentang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kedudukan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orang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tua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dalam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sistem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kekerabatan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dan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masyarakatnya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.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Lansia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merupakan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kelompok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sosial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dihormati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dan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dihargai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.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Sikap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dan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perlakuan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terhadap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orang-orang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tua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dinyatakan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secara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simbolik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dalam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upacara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perkawinan</a:t>
            </a:r>
            <a:br>
              <a:rPr lang="en-ID" sz="1600" dirty="0"/>
            </a:br>
            <a:br>
              <a:rPr lang="en-ID" sz="1200" dirty="0"/>
            </a:br>
            <a:endParaRPr lang="en-ID" sz="1200" dirty="0">
              <a:latin typeface="Open Sans" panose="020B0606030504020204" pitchFamily="34" charset="0"/>
            </a:endParaRPr>
          </a:p>
          <a:p>
            <a:endParaRPr lang="en-ID" sz="1200" dirty="0"/>
          </a:p>
        </p:txBody>
      </p:sp>
    </p:spTree>
    <p:extLst>
      <p:ext uri="{BB962C8B-B14F-4D97-AF65-F5344CB8AC3E}">
        <p14:creationId xmlns:p14="http://schemas.microsoft.com/office/powerpoint/2010/main" val="3206474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0F0D-175A-4892-B761-BB20417D9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867061" cy="1499616"/>
          </a:xfrm>
        </p:spPr>
        <p:txBody>
          <a:bodyPr>
            <a:normAutofit/>
          </a:bodyPr>
          <a:lstStyle/>
          <a:p>
            <a:r>
              <a:rPr lang="en-ID" dirty="0" err="1">
                <a:solidFill>
                  <a:srgbClr val="FF0000"/>
                </a:solidFill>
              </a:rPr>
              <a:t>Hak-hak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dasar</a:t>
            </a:r>
            <a:r>
              <a:rPr lang="en-ID" dirty="0">
                <a:solidFill>
                  <a:srgbClr val="FF0000"/>
                </a:solidFill>
              </a:rPr>
              <a:t> pada </a:t>
            </a:r>
            <a:r>
              <a:rPr lang="en-ID" dirty="0" err="1">
                <a:solidFill>
                  <a:srgbClr val="FF0000"/>
                </a:solidFill>
              </a:rPr>
              <a:t>lansia</a:t>
            </a:r>
            <a:endParaRPr lang="en-ID" dirty="0">
              <a:solidFill>
                <a:srgbClr val="FF0000"/>
              </a:solidFill>
            </a:endParaRPr>
          </a:p>
        </p:txBody>
      </p:sp>
      <p:pic>
        <p:nvPicPr>
          <p:cNvPr id="7" name="Graphic 6" descr="Tanabata Tree">
            <a:extLst>
              <a:ext uri="{FF2B5EF4-FFF2-40B4-BE49-F238E27FC236}">
                <a16:creationId xmlns:a16="http://schemas.microsoft.com/office/drawing/2014/main" id="{E6D48CFB-B259-4292-B4A8-59A88622C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4558" y="2286000"/>
            <a:ext cx="3886200" cy="3886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A4D39DB-AFA4-47BA-A7F2-13A71D210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-2"/>
            <a:ext cx="465734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66324-5CF7-40EB-9871-5149C3749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490" y="585216"/>
            <a:ext cx="3527043" cy="5586984"/>
          </a:xfrm>
        </p:spPr>
        <p:txBody>
          <a:bodyPr anchor="ctr">
            <a:normAutofit/>
          </a:bodyPr>
          <a:lstStyle/>
          <a:p>
            <a:r>
              <a:rPr lang="en-ID" sz="1400">
                <a:solidFill>
                  <a:srgbClr val="FFFFFF"/>
                </a:solidFill>
              </a:rPr>
              <a:t>Hak dasar yang tercantum dalam UUD 1945 juga merupakan hak lansia. Selain itu, hak lansia termuat dalam UU No. 13 tahun 1998 tentang Kesejahteraan Lanjut Usia.</a:t>
            </a:r>
          </a:p>
          <a:p>
            <a:r>
              <a:rPr lang="fi-FI" sz="1400">
                <a:solidFill>
                  <a:srgbClr val="FFFFFF"/>
                </a:solidFill>
              </a:rPr>
              <a:t>Hak lansia tersebut antaralain untuk mendapatkan:</a:t>
            </a:r>
          </a:p>
          <a:p>
            <a:r>
              <a:rPr lang="en-ID" sz="1400">
                <a:solidFill>
                  <a:srgbClr val="FFFFFF"/>
                </a:solidFill>
              </a:rPr>
              <a:t>a. Pelayanan keagamaan dan mental spiritual; </a:t>
            </a:r>
          </a:p>
          <a:p>
            <a:r>
              <a:rPr lang="en-ID" sz="1400">
                <a:solidFill>
                  <a:srgbClr val="FFFFFF"/>
                </a:solidFill>
              </a:rPr>
              <a:t>b. Pelayanan Kesehatan; </a:t>
            </a:r>
          </a:p>
          <a:p>
            <a:r>
              <a:rPr lang="en-ID" sz="1400">
                <a:solidFill>
                  <a:srgbClr val="FFFFFF"/>
                </a:solidFill>
              </a:rPr>
              <a:t>c. Pelayanan Kesempatan Kerja; </a:t>
            </a:r>
          </a:p>
          <a:p>
            <a:r>
              <a:rPr lang="en-ID" sz="1400">
                <a:solidFill>
                  <a:srgbClr val="FFFFFF"/>
                </a:solidFill>
              </a:rPr>
              <a:t>d. Pelayanan Pendidikan dan Pelatihan; </a:t>
            </a:r>
          </a:p>
          <a:p>
            <a:r>
              <a:rPr lang="en-ID" sz="1400">
                <a:solidFill>
                  <a:srgbClr val="FFFFFF"/>
                </a:solidFill>
              </a:rPr>
              <a:t>e. Kemudahan dalam penggunaan fasilitas, sarana, dan prasana umum : layanan publik dengan fasilitas khusus. </a:t>
            </a:r>
          </a:p>
          <a:p>
            <a:r>
              <a:rPr lang="en-ID" sz="1400">
                <a:solidFill>
                  <a:srgbClr val="FFFFFF"/>
                </a:solidFill>
              </a:rPr>
              <a:t>f. Kemudahan dalam layanan bantuan hukum; </a:t>
            </a:r>
          </a:p>
          <a:p>
            <a:r>
              <a:rPr lang="en-ID" sz="1400">
                <a:solidFill>
                  <a:srgbClr val="FFFFFF"/>
                </a:solidFill>
              </a:rPr>
              <a:t>g. Perlindungan sosial; </a:t>
            </a:r>
          </a:p>
          <a:p>
            <a:r>
              <a:rPr lang="en-ID" sz="1400">
                <a:solidFill>
                  <a:srgbClr val="FFFFFF"/>
                </a:solidFill>
              </a:rPr>
              <a:t>h. Bantuan sosial.</a:t>
            </a:r>
          </a:p>
        </p:txBody>
      </p:sp>
    </p:spTree>
    <p:extLst>
      <p:ext uri="{BB962C8B-B14F-4D97-AF65-F5344CB8AC3E}">
        <p14:creationId xmlns:p14="http://schemas.microsoft.com/office/powerpoint/2010/main" val="1702566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3280A9-E265-46D1-8575-622906D20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4DE20B70-4750-4280-B3AC-512C05EEF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8D95174-B5F2-424A-8183-654A5064D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368A96-A16E-42CE-842C-9166E567B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2DCEA-6D57-4F6A-9F94-6736280B4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188" y="942449"/>
            <a:ext cx="6681323" cy="1470249"/>
          </a:xfrm>
        </p:spPr>
        <p:txBody>
          <a:bodyPr>
            <a:normAutofit/>
          </a:bodyPr>
          <a:lstStyle/>
          <a:p>
            <a:r>
              <a:rPr lang="en-ID" dirty="0">
                <a:solidFill>
                  <a:srgbClr val="FF0000"/>
                </a:solidFill>
              </a:rPr>
              <a:t>Peran </a:t>
            </a:r>
            <a:r>
              <a:rPr lang="en-ID" dirty="0" err="1">
                <a:solidFill>
                  <a:srgbClr val="FF0000"/>
                </a:solidFill>
              </a:rPr>
              <a:t>Etis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Perawat</a:t>
            </a:r>
            <a:endParaRPr lang="en-ID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50D170-418B-4A22-8B98-15EF799FD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98367" y="2573573"/>
            <a:ext cx="658368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B5E16-E56D-40C4-9F26-C181D03CD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043" y="1949117"/>
            <a:ext cx="6676469" cy="3965782"/>
          </a:xfrm>
        </p:spPr>
        <p:txBody>
          <a:bodyPr>
            <a:normAutofit/>
          </a:bodyPr>
          <a:lstStyle/>
          <a:p>
            <a:r>
              <a:rPr lang="en-ID" sz="1600" b="0" i="0" dirty="0">
                <a:effectLst/>
                <a:latin typeface="Open Sans" panose="020B0606030504020204" pitchFamily="34" charset="0"/>
              </a:rPr>
              <a:t>Peran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perawat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bukan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hanya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merawat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orang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sakit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.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Secara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umum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ada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banyak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peran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perawat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sesuai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dengan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 </a:t>
            </a:r>
            <a:r>
              <a:rPr lang="en-ID" sz="1600" b="0" i="0" u="none" strike="noStrike" dirty="0" err="1">
                <a:effectLst/>
                <a:latin typeface="Open Sans" panose="020B0606030504020204" pitchFamily="34" charset="0"/>
                <a:hlinkClick r:id="rId2"/>
              </a:rPr>
              <a:t>buku</a:t>
            </a:r>
            <a:r>
              <a:rPr lang="en-ID" sz="1600" b="0" i="0" u="none" strike="noStrike" dirty="0">
                <a:effectLst/>
                <a:latin typeface="Open Sans" panose="020B0606030504020204" pitchFamily="34" charset="0"/>
                <a:hlinkClick r:id="rId2"/>
              </a:rPr>
              <a:t> </a:t>
            </a:r>
            <a:r>
              <a:rPr lang="en-ID" sz="1600" b="0" i="0" u="none" strike="noStrike" dirty="0" err="1">
                <a:effectLst/>
                <a:latin typeface="Open Sans" panose="020B0606030504020204" pitchFamily="34" charset="0"/>
                <a:hlinkClick r:id="rId2"/>
              </a:rPr>
              <a:t>panduan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 yang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dikeluarkan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oleh Kementerian Kesehatan RI,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seperti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berikut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ini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ID" sz="1600" b="1" i="0" dirty="0">
                <a:solidFill>
                  <a:srgbClr val="FF0000"/>
                </a:solidFill>
                <a:effectLst/>
                <a:latin typeface="Poppins" panose="00000500000000000000" pitchFamily="2" charset="0"/>
              </a:rPr>
              <a:t>1. </a:t>
            </a:r>
            <a:r>
              <a:rPr lang="en-ID" sz="1600" b="1" i="0" dirty="0" err="1">
                <a:solidFill>
                  <a:srgbClr val="FF0000"/>
                </a:solidFill>
                <a:effectLst/>
                <a:latin typeface="Poppins" panose="00000500000000000000" pitchFamily="2" charset="0"/>
              </a:rPr>
              <a:t>Pemberi</a:t>
            </a:r>
            <a:r>
              <a:rPr lang="en-ID" sz="1600" b="1" i="0" dirty="0">
                <a:solidFill>
                  <a:srgbClr val="FF0000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1600" b="1" i="0" dirty="0" err="1">
                <a:solidFill>
                  <a:srgbClr val="FF0000"/>
                </a:solidFill>
                <a:effectLst/>
                <a:latin typeface="Poppins" panose="00000500000000000000" pitchFamily="2" charset="0"/>
              </a:rPr>
              <a:t>asuhan</a:t>
            </a:r>
            <a:r>
              <a:rPr lang="en-ID" sz="1600" b="1" i="1" dirty="0">
                <a:solidFill>
                  <a:srgbClr val="FF0000"/>
                </a:solidFill>
                <a:effectLst/>
                <a:latin typeface="Poppins" panose="00000500000000000000" pitchFamily="2" charset="0"/>
              </a:rPr>
              <a:t> (care provider)</a:t>
            </a:r>
            <a:endParaRPr lang="en-ID" sz="1600" b="1" i="0" dirty="0">
              <a:solidFill>
                <a:srgbClr val="FF0000"/>
              </a:solidFill>
              <a:effectLst/>
              <a:latin typeface="Poppins" panose="00000500000000000000" pitchFamily="2" charset="0"/>
            </a:endParaRPr>
          </a:p>
          <a:p>
            <a:r>
              <a:rPr lang="en-ID" sz="1600" b="0" i="0" dirty="0" err="1">
                <a:effectLst/>
                <a:latin typeface="Open Sans" panose="020B0606030504020204" pitchFamily="34" charset="0"/>
              </a:rPr>
              <a:t>Ini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adalah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peran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perawat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utama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yakni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memberi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pelayanan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perawatan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pada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pasien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membutuhkan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sesuai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dengan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prinsip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dan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etika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perawat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.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Sebagai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 </a:t>
            </a:r>
            <a:r>
              <a:rPr lang="en-ID" sz="1600" b="0" i="1" dirty="0">
                <a:effectLst/>
                <a:latin typeface="Open Sans" panose="020B0606030504020204" pitchFamily="34" charset="0"/>
              </a:rPr>
              <a:t>care provider,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 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perawat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dapat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memberi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bantuan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fisik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maupun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psikologis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bagi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pasien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, agar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kondisi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kesehatannya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membaik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ID" sz="1600" b="1" i="0" dirty="0">
                <a:solidFill>
                  <a:srgbClr val="FF0000"/>
                </a:solidFill>
                <a:effectLst/>
                <a:latin typeface="Poppins" panose="00000500000000000000" pitchFamily="2" charset="0"/>
              </a:rPr>
              <a:t>2. </a:t>
            </a:r>
            <a:r>
              <a:rPr lang="en-ID" sz="1600" b="1" i="0" dirty="0" err="1">
                <a:solidFill>
                  <a:srgbClr val="FF0000"/>
                </a:solidFill>
                <a:effectLst/>
                <a:latin typeface="Poppins" panose="00000500000000000000" pitchFamily="2" charset="0"/>
              </a:rPr>
              <a:t>Pemimpin</a:t>
            </a:r>
            <a:r>
              <a:rPr lang="en-ID" sz="1600" b="1" i="0" dirty="0">
                <a:solidFill>
                  <a:srgbClr val="FF0000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1600" b="1" i="0" dirty="0" err="1">
                <a:solidFill>
                  <a:srgbClr val="FF0000"/>
                </a:solidFill>
                <a:effectLst/>
                <a:latin typeface="Poppins" panose="00000500000000000000" pitchFamily="2" charset="0"/>
              </a:rPr>
              <a:t>komunitas</a:t>
            </a:r>
            <a:r>
              <a:rPr lang="en-ID" sz="1600" b="1" i="0" dirty="0">
                <a:solidFill>
                  <a:srgbClr val="FF0000"/>
                </a:solidFill>
                <a:effectLst/>
                <a:latin typeface="Poppins" panose="00000500000000000000" pitchFamily="2" charset="0"/>
              </a:rPr>
              <a:t> </a:t>
            </a:r>
            <a:r>
              <a:rPr lang="en-ID" sz="1600" b="1" i="1" dirty="0">
                <a:solidFill>
                  <a:srgbClr val="FF0000"/>
                </a:solidFill>
                <a:effectLst/>
                <a:latin typeface="Poppins" panose="00000500000000000000" pitchFamily="2" charset="0"/>
              </a:rPr>
              <a:t>(community leader)</a:t>
            </a:r>
            <a:endParaRPr lang="en-ID" sz="1600" b="1" i="0" dirty="0">
              <a:solidFill>
                <a:srgbClr val="FF0000"/>
              </a:solidFill>
              <a:effectLst/>
              <a:latin typeface="Poppins" panose="00000500000000000000" pitchFamily="2" charset="0"/>
            </a:endParaRPr>
          </a:p>
          <a:p>
            <a:r>
              <a:rPr lang="en-ID" sz="1600" b="0" i="0" dirty="0">
                <a:effectLst/>
                <a:latin typeface="Open Sans" panose="020B0606030504020204" pitchFamily="34" charset="0"/>
              </a:rPr>
              <a:t>Peran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perawat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ini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berhubungan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dengan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lingkungan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kerjanya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.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Kadang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kala,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perawat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juga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berperan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sebagai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pemimpin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dalam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sebuah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komunitas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maupun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menjadi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kepala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manajemen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keperawatan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dalam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menangani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pasien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dengan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keluhan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tertentu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2965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E40CD-7319-48B8-A830-F50819B6F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867061" cy="1499616"/>
          </a:xfrm>
        </p:spPr>
        <p:txBody>
          <a:bodyPr>
            <a:normAutofit/>
          </a:bodyPr>
          <a:lstStyle/>
          <a:p>
            <a:r>
              <a:rPr lang="en-ID" dirty="0">
                <a:solidFill>
                  <a:srgbClr val="FF0000"/>
                </a:solidFill>
              </a:rPr>
              <a:t>Peran </a:t>
            </a:r>
            <a:r>
              <a:rPr lang="en-ID" dirty="0" err="1">
                <a:solidFill>
                  <a:srgbClr val="FF0000"/>
                </a:solidFill>
              </a:rPr>
              <a:t>Etis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Perawat</a:t>
            </a:r>
            <a:endParaRPr lang="en-ID" dirty="0">
              <a:solidFill>
                <a:srgbClr val="FF0000"/>
              </a:solidFill>
            </a:endParaRPr>
          </a:p>
        </p:txBody>
      </p:sp>
      <p:pic>
        <p:nvPicPr>
          <p:cNvPr id="7" name="Graphic 6" descr="Classroom">
            <a:extLst>
              <a:ext uri="{FF2B5EF4-FFF2-40B4-BE49-F238E27FC236}">
                <a16:creationId xmlns:a16="http://schemas.microsoft.com/office/drawing/2014/main" id="{CC4E32FE-CC9B-4EEB-9425-050B246AA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4558" y="2286000"/>
            <a:ext cx="3886200" cy="3886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A4D39DB-AFA4-47BA-A7F2-13A71D210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-2"/>
            <a:ext cx="465734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4650D-4027-4EC0-8687-177788121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490" y="585216"/>
            <a:ext cx="3527043" cy="5586984"/>
          </a:xfrm>
        </p:spPr>
        <p:txBody>
          <a:bodyPr anchor="ctr">
            <a:normAutofit fontScale="77500" lnSpcReduction="20000"/>
          </a:bodyPr>
          <a:lstStyle/>
          <a:p>
            <a:r>
              <a:rPr lang="en-ID" sz="1400" b="1" i="0" dirty="0">
                <a:solidFill>
                  <a:srgbClr val="FF0000"/>
                </a:solidFill>
                <a:effectLst/>
                <a:latin typeface="Poppins" panose="00000500000000000000" pitchFamily="2" charset="0"/>
              </a:rPr>
              <a:t>3. </a:t>
            </a:r>
            <a:r>
              <a:rPr lang="en-ID" sz="1400" b="1" i="0" dirty="0" err="1">
                <a:solidFill>
                  <a:srgbClr val="FF0000"/>
                </a:solidFill>
                <a:effectLst/>
                <a:latin typeface="Poppins" panose="00000500000000000000" pitchFamily="2" charset="0"/>
              </a:rPr>
              <a:t>Pendidik</a:t>
            </a:r>
            <a:r>
              <a:rPr lang="en-ID" sz="1400" b="1" i="1" dirty="0">
                <a:solidFill>
                  <a:srgbClr val="FF0000"/>
                </a:solidFill>
                <a:effectLst/>
                <a:latin typeface="Poppins" panose="00000500000000000000" pitchFamily="2" charset="0"/>
              </a:rPr>
              <a:t> (educator)</a:t>
            </a:r>
            <a:endParaRPr lang="en-ID" sz="1400" b="1" i="0" dirty="0">
              <a:solidFill>
                <a:srgbClr val="FF0000"/>
              </a:solidFill>
              <a:effectLst/>
              <a:latin typeface="Poppins" panose="00000500000000000000" pitchFamily="2" charset="0"/>
            </a:endParaRPr>
          </a:p>
          <a:p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Perawat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bukan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hanya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bertugas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membantu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kesehatan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pasien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tapi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juga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memberi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pendidikan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kepada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pasien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maupun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keluarga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lingkungannya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. Peran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perawat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diharapkan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mampu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mengubah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gaya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hidup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pasien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atau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keluarganya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menjadi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lebih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sehat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, agar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gangguan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kesehatan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sering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terjadi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di masa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depan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endParaRPr lang="en-ID" sz="1400" b="0" i="0" dirty="0">
              <a:solidFill>
                <a:srgbClr val="FFFFFF"/>
              </a:solidFill>
              <a:effectLst/>
              <a:latin typeface="Open Sans" panose="020B0606030504020204" pitchFamily="34" charset="0"/>
            </a:endParaRPr>
          </a:p>
          <a:p>
            <a:r>
              <a:rPr lang="en-ID" sz="1400" b="1" i="0" dirty="0">
                <a:solidFill>
                  <a:srgbClr val="FF0000"/>
                </a:solidFill>
                <a:effectLst/>
                <a:latin typeface="Poppins" panose="00000500000000000000" pitchFamily="2" charset="0"/>
              </a:rPr>
              <a:t>4. </a:t>
            </a:r>
            <a:r>
              <a:rPr lang="en-ID" sz="1400" b="1" i="0" dirty="0" err="1">
                <a:solidFill>
                  <a:srgbClr val="FF0000"/>
                </a:solidFill>
                <a:effectLst/>
                <a:latin typeface="Poppins" panose="00000500000000000000" pitchFamily="2" charset="0"/>
              </a:rPr>
              <a:t>Pembela</a:t>
            </a:r>
            <a:r>
              <a:rPr lang="en-ID" sz="1400" b="1" i="0" dirty="0">
                <a:solidFill>
                  <a:srgbClr val="FF0000"/>
                </a:solidFill>
                <a:effectLst/>
                <a:latin typeface="Poppins" panose="00000500000000000000" pitchFamily="2" charset="0"/>
              </a:rPr>
              <a:t> </a:t>
            </a:r>
            <a:r>
              <a:rPr lang="en-ID" sz="1400" b="1" i="1" dirty="0">
                <a:solidFill>
                  <a:srgbClr val="FF0000"/>
                </a:solidFill>
                <a:effectLst/>
                <a:latin typeface="Poppins" panose="00000500000000000000" pitchFamily="2" charset="0"/>
              </a:rPr>
              <a:t>(advocate)</a:t>
            </a:r>
            <a:endParaRPr lang="en-ID" sz="1400" b="1" i="0" dirty="0">
              <a:solidFill>
                <a:srgbClr val="FF0000"/>
              </a:solidFill>
              <a:effectLst/>
              <a:latin typeface="Poppins" panose="00000500000000000000" pitchFamily="2" charset="0"/>
            </a:endParaRPr>
          </a:p>
          <a:p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Peran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perawat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dimaksudkan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membela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hak-hak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pasien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atau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komunitas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sesuai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pengetahuan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kewenangannya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. Peran in juga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memungkinkan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perawat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menjadi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jembatan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antara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pasien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dokter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maupun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tenaga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kesehatan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lain,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menyampaikan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pendapat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tentang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perawatan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diberikan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endParaRPr lang="en-ID" sz="1400" b="0" i="0" dirty="0">
              <a:solidFill>
                <a:srgbClr val="FFFFFF"/>
              </a:solidFill>
              <a:effectLst/>
              <a:latin typeface="Open Sans" panose="020B0606030504020204" pitchFamily="34" charset="0"/>
            </a:endParaRPr>
          </a:p>
          <a:p>
            <a:r>
              <a:rPr lang="en-ID" sz="1400" b="1" i="0" dirty="0">
                <a:solidFill>
                  <a:srgbClr val="FF0000"/>
                </a:solidFill>
                <a:effectLst/>
                <a:latin typeface="Poppins" panose="00000500000000000000" pitchFamily="2" charset="0"/>
              </a:rPr>
              <a:t>5. </a:t>
            </a:r>
            <a:r>
              <a:rPr lang="en-ID" sz="1400" b="1" i="0" dirty="0" err="1">
                <a:solidFill>
                  <a:srgbClr val="FF0000"/>
                </a:solidFill>
                <a:effectLst/>
                <a:latin typeface="Poppins" panose="00000500000000000000" pitchFamily="2" charset="0"/>
              </a:rPr>
              <a:t>Peneliti</a:t>
            </a:r>
            <a:r>
              <a:rPr lang="en-ID" sz="1400" b="1" i="0" dirty="0">
                <a:solidFill>
                  <a:srgbClr val="FF0000"/>
                </a:solidFill>
                <a:effectLst/>
                <a:latin typeface="Poppins" panose="00000500000000000000" pitchFamily="2" charset="0"/>
              </a:rPr>
              <a:t> </a:t>
            </a:r>
            <a:r>
              <a:rPr lang="en-ID" sz="1400" b="1" i="1" dirty="0">
                <a:solidFill>
                  <a:srgbClr val="FF0000"/>
                </a:solidFill>
                <a:effectLst/>
                <a:latin typeface="Poppins" panose="00000500000000000000" pitchFamily="2" charset="0"/>
              </a:rPr>
              <a:t>(researcher)</a:t>
            </a:r>
            <a:endParaRPr lang="en-ID" sz="1400" b="1" i="0" dirty="0">
              <a:solidFill>
                <a:srgbClr val="FF0000"/>
              </a:solidFill>
              <a:effectLst/>
              <a:latin typeface="Poppins" panose="00000500000000000000" pitchFamily="2" charset="0"/>
            </a:endParaRPr>
          </a:p>
          <a:p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kompetensi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kemampuan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intelektualnya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perawat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juga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diharapkan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mampu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melakukan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penelitian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sederhana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di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bidang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perawatan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Perawat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sebisa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mungkin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harus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mengembangkan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ide dan rasa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ingin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tahu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serta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mencari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jawaban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terhadap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fenomena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terjadi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pada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pasien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di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komunitas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maupun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tempatnya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bekerja.</a:t>
            </a:r>
            <a:r>
              <a:rPr lang="en-ID" sz="1400" b="1" i="0" dirty="0" err="1">
                <a:solidFill>
                  <a:srgbClr val="FFFFFF"/>
                </a:solidFill>
                <a:effectLst/>
                <a:latin typeface="Poppins" panose="00000500000000000000" pitchFamily="2" charset="0"/>
              </a:rPr>
              <a:t>Baca</a:t>
            </a:r>
            <a:r>
              <a:rPr lang="en-ID" sz="1400" b="1" i="0" dirty="0">
                <a:solidFill>
                  <a:srgbClr val="FFFFFF"/>
                </a:solidFill>
                <a:effectLst/>
                <a:latin typeface="Poppins" panose="00000500000000000000" pitchFamily="2" charset="0"/>
              </a:rPr>
              <a:t> Juga</a:t>
            </a:r>
          </a:p>
          <a:p>
            <a:b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</a:br>
            <a:endParaRPr lang="en-ID" sz="1400" dirty="0">
              <a:solidFill>
                <a:srgbClr val="FFFFFF"/>
              </a:solidFill>
            </a:endParaRPr>
          </a:p>
          <a:p>
            <a:br>
              <a:rPr lang="en-ID" sz="5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</a:br>
            <a:endParaRPr lang="en-ID" sz="500" dirty="0">
              <a:solidFill>
                <a:srgbClr val="FFFFFF"/>
              </a:solidFill>
            </a:endParaRPr>
          </a:p>
          <a:p>
            <a:endParaRPr lang="en-ID" sz="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673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25426-3D53-43C2-A3B4-522F3EEC4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867061" cy="1499616"/>
          </a:xfrm>
        </p:spPr>
        <p:txBody>
          <a:bodyPr>
            <a:normAutofit/>
          </a:bodyPr>
          <a:lstStyle/>
          <a:p>
            <a:r>
              <a:rPr lang="en-ID" sz="3500" b="1" i="0" dirty="0" err="1">
                <a:solidFill>
                  <a:srgbClr val="FF0000"/>
                </a:solidFill>
                <a:effectLst/>
                <a:latin typeface="Poppins" panose="00000500000000000000" pitchFamily="2" charset="0"/>
              </a:rPr>
              <a:t>Sikap</a:t>
            </a:r>
            <a:r>
              <a:rPr lang="en-ID" sz="3500" b="1" i="0" dirty="0">
                <a:solidFill>
                  <a:srgbClr val="FF0000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sz="3500" b="1" i="0" dirty="0" err="1">
                <a:solidFill>
                  <a:srgbClr val="FF0000"/>
                </a:solidFill>
                <a:effectLst/>
                <a:latin typeface="Poppins" panose="00000500000000000000" pitchFamily="2" charset="0"/>
              </a:rPr>
              <a:t>harus</a:t>
            </a:r>
            <a:r>
              <a:rPr lang="en-ID" sz="3500" b="1" i="0" dirty="0">
                <a:solidFill>
                  <a:srgbClr val="FF0000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3500" b="1" i="0" dirty="0" err="1">
                <a:solidFill>
                  <a:srgbClr val="FF0000"/>
                </a:solidFill>
                <a:effectLst/>
                <a:latin typeface="Poppins" panose="00000500000000000000" pitchFamily="2" charset="0"/>
              </a:rPr>
              <a:t>dimiliki</a:t>
            </a:r>
            <a:r>
              <a:rPr lang="en-ID" sz="3500" b="1" i="0" dirty="0">
                <a:solidFill>
                  <a:srgbClr val="FF0000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3500" b="1" i="0" dirty="0" err="1">
                <a:solidFill>
                  <a:srgbClr val="FF0000"/>
                </a:solidFill>
                <a:effectLst/>
                <a:latin typeface="Poppins" panose="00000500000000000000" pitchFamily="2" charset="0"/>
              </a:rPr>
              <a:t>seorang</a:t>
            </a:r>
            <a:r>
              <a:rPr lang="en-ID" sz="3500" b="1" i="0" dirty="0">
                <a:solidFill>
                  <a:srgbClr val="FF0000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3500" b="1" i="0" dirty="0" err="1">
                <a:solidFill>
                  <a:srgbClr val="FF0000"/>
                </a:solidFill>
                <a:effectLst/>
                <a:latin typeface="Poppins" panose="00000500000000000000" pitchFamily="2" charset="0"/>
              </a:rPr>
              <a:t>perawat</a:t>
            </a:r>
            <a:endParaRPr lang="en-ID" sz="3500" dirty="0">
              <a:solidFill>
                <a:srgbClr val="FF0000"/>
              </a:solidFill>
            </a:endParaRPr>
          </a:p>
        </p:txBody>
      </p:sp>
      <p:pic>
        <p:nvPicPr>
          <p:cNvPr id="7" name="Graphic 6" descr="Doctor">
            <a:extLst>
              <a:ext uri="{FF2B5EF4-FFF2-40B4-BE49-F238E27FC236}">
                <a16:creationId xmlns:a16="http://schemas.microsoft.com/office/drawing/2014/main" id="{A7C5B548-B679-4C59-97F2-A59D48AB8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4558" y="2286000"/>
            <a:ext cx="3886200" cy="3886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A4D39DB-AFA4-47BA-A7F2-13A71D210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-2"/>
            <a:ext cx="465734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E1794-8C13-4412-A437-1478CD4E4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490" y="585216"/>
            <a:ext cx="3527043" cy="5586984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D" sz="2000" b="1" i="1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Caring.</a:t>
            </a:r>
            <a:r>
              <a:rPr lang="en-ID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ID" sz="20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Peduli</a:t>
            </a:r>
            <a:r>
              <a:rPr lang="en-ID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sz="20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hormat</a:t>
            </a:r>
            <a:r>
              <a:rPr lang="en-ID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, dan </a:t>
            </a:r>
            <a:r>
              <a:rPr lang="en-ID" sz="20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menghargai</a:t>
            </a:r>
            <a:r>
              <a:rPr lang="en-ID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orang lain.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2000" b="1" i="1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Helping.</a:t>
            </a:r>
            <a:r>
              <a:rPr lang="en-ID" sz="2000" b="0" i="1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ID" sz="20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Siap</a:t>
            </a:r>
            <a:r>
              <a:rPr lang="en-ID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membantu</a:t>
            </a:r>
            <a:r>
              <a:rPr lang="en-ID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asuhan</a:t>
            </a:r>
            <a:r>
              <a:rPr lang="en-ID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keperawatannya</a:t>
            </a:r>
            <a:r>
              <a:rPr lang="en-ID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2000" b="1" i="1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Respecting.</a:t>
            </a:r>
            <a:r>
              <a:rPr lang="en-ID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ID" sz="20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Memperlihatkan</a:t>
            </a:r>
            <a:r>
              <a:rPr lang="en-ID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rasa </a:t>
            </a:r>
            <a:r>
              <a:rPr lang="en-ID" sz="20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hormat</a:t>
            </a:r>
            <a:r>
              <a:rPr lang="en-ID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20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penghargaan</a:t>
            </a:r>
            <a:r>
              <a:rPr lang="en-ID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terhadap</a:t>
            </a:r>
            <a:r>
              <a:rPr lang="en-ID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orang lain, </a:t>
            </a:r>
            <a:r>
              <a:rPr lang="en-ID" sz="20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misalnya</a:t>
            </a:r>
            <a:r>
              <a:rPr lang="en-ID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menjaga</a:t>
            </a:r>
            <a:r>
              <a:rPr lang="en-ID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kerahasiaan</a:t>
            </a:r>
            <a:r>
              <a:rPr lang="en-ID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pasien</a:t>
            </a:r>
            <a:r>
              <a:rPr lang="en-ID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2000" b="1" i="1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Listening.</a:t>
            </a:r>
            <a:r>
              <a:rPr lang="en-ID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 Mau </a:t>
            </a:r>
            <a:r>
              <a:rPr lang="en-ID" sz="20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mendengar</a:t>
            </a:r>
            <a:r>
              <a:rPr lang="en-ID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keluhan</a:t>
            </a:r>
            <a:r>
              <a:rPr lang="en-ID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pasien</a:t>
            </a:r>
            <a:r>
              <a:rPr lang="en-ID" sz="20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endParaRPr lang="en-ID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284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A0CC6D-625B-40C0-86A3-73BA72FF5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39" y="640080"/>
            <a:ext cx="3429855" cy="5613236"/>
          </a:xfrm>
        </p:spPr>
        <p:txBody>
          <a:bodyPr anchor="ctr">
            <a:normAutofit/>
          </a:bodyPr>
          <a:lstStyle/>
          <a:p>
            <a:r>
              <a:rPr lang="en-ID" b="1" i="0" dirty="0" err="1">
                <a:solidFill>
                  <a:srgbClr val="FFFFFF"/>
                </a:solidFill>
                <a:effectLst/>
                <a:latin typeface="Poppins" panose="00000500000000000000" pitchFamily="2" charset="0"/>
              </a:rPr>
              <a:t>Sikap</a:t>
            </a:r>
            <a:r>
              <a:rPr lang="en-ID" b="1" i="0" dirty="0">
                <a:solidFill>
                  <a:srgbClr val="FFFFFF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b="1" i="0" dirty="0" err="1">
                <a:solidFill>
                  <a:srgbClr val="FFFFFF"/>
                </a:solidFill>
                <a:effectLst/>
                <a:latin typeface="Poppins" panose="00000500000000000000" pitchFamily="2" charset="0"/>
              </a:rPr>
              <a:t>harus</a:t>
            </a:r>
            <a:r>
              <a:rPr lang="en-ID" b="1" i="0" dirty="0">
                <a:solidFill>
                  <a:srgbClr val="FFFFFF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1" i="0" dirty="0" err="1">
                <a:solidFill>
                  <a:srgbClr val="FFFFFF"/>
                </a:solidFill>
                <a:effectLst/>
                <a:latin typeface="Poppins" panose="00000500000000000000" pitchFamily="2" charset="0"/>
              </a:rPr>
              <a:t>dimiliki</a:t>
            </a:r>
            <a:r>
              <a:rPr lang="en-ID" b="1" i="0" dirty="0">
                <a:solidFill>
                  <a:srgbClr val="FFFFFF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1" i="0" dirty="0" err="1">
                <a:solidFill>
                  <a:srgbClr val="FFFFFF"/>
                </a:solidFill>
                <a:effectLst/>
                <a:latin typeface="Poppins" panose="00000500000000000000" pitchFamily="2" charset="0"/>
              </a:rPr>
              <a:t>seorang</a:t>
            </a:r>
            <a:r>
              <a:rPr lang="en-ID" b="1" i="0" dirty="0">
                <a:solidFill>
                  <a:srgbClr val="FFFFFF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b="1" i="0" dirty="0" err="1">
                <a:solidFill>
                  <a:srgbClr val="FFFFFF"/>
                </a:solidFill>
                <a:effectLst/>
                <a:latin typeface="Poppins" panose="00000500000000000000" pitchFamily="2" charset="0"/>
              </a:rPr>
              <a:t>perawat</a:t>
            </a:r>
            <a:endParaRPr lang="en-ID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97CE4-67EE-48E2-AC02-3553C5A9C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818" y="640080"/>
            <a:ext cx="7172138" cy="602197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D" sz="1500" b="1" i="1" dirty="0" err="1">
                <a:latin typeface="Open Sans" panose="020B0606030504020204" pitchFamily="34" charset="0"/>
              </a:rPr>
              <a:t>ShariFeeling</a:t>
            </a:r>
            <a:r>
              <a:rPr lang="en-ID" sz="1500" b="1" i="1" dirty="0">
                <a:latin typeface="Open Sans" panose="020B0606030504020204" pitchFamily="34" charset="0"/>
              </a:rPr>
              <a:t>.</a:t>
            </a:r>
            <a:r>
              <a:rPr lang="en-ID" sz="1500" i="1" dirty="0">
                <a:latin typeface="Open Sans" panose="020B0606030504020204" pitchFamily="34" charset="0"/>
              </a:rPr>
              <a:t> </a:t>
            </a:r>
            <a:r>
              <a:rPr lang="en-ID" sz="1500" dirty="0" err="1">
                <a:latin typeface="Open Sans" panose="020B0606030504020204" pitchFamily="34" charset="0"/>
              </a:rPr>
              <a:t>Menerima</a:t>
            </a:r>
            <a:r>
              <a:rPr lang="en-ID" sz="1500" dirty="0">
                <a:latin typeface="Open Sans" panose="020B0606030504020204" pitchFamily="34" charset="0"/>
              </a:rPr>
              <a:t>, </a:t>
            </a:r>
            <a:r>
              <a:rPr lang="en-ID" sz="1500" dirty="0" err="1">
                <a:latin typeface="Open Sans" panose="020B0606030504020204" pitchFamily="34" charset="0"/>
              </a:rPr>
              <a:t>merasakan</a:t>
            </a:r>
            <a:r>
              <a:rPr lang="en-ID" sz="1500" dirty="0">
                <a:latin typeface="Open Sans" panose="020B0606030504020204" pitchFamily="34" charset="0"/>
              </a:rPr>
              <a:t>, dan </a:t>
            </a:r>
            <a:r>
              <a:rPr lang="en-ID" sz="1500" dirty="0" err="1">
                <a:latin typeface="Open Sans" panose="020B0606030504020204" pitchFamily="34" charset="0"/>
              </a:rPr>
              <a:t>memahami</a:t>
            </a:r>
            <a:r>
              <a:rPr lang="en-ID" sz="1500" dirty="0">
                <a:latin typeface="Open Sans" panose="020B0606030504020204" pitchFamily="34" charset="0"/>
              </a:rPr>
              <a:t> </a:t>
            </a:r>
            <a:r>
              <a:rPr lang="en-ID" sz="1500" dirty="0" err="1">
                <a:latin typeface="Open Sans" panose="020B0606030504020204" pitchFamily="34" charset="0"/>
              </a:rPr>
              <a:t>perasaan</a:t>
            </a:r>
            <a:r>
              <a:rPr lang="en-ID" sz="1500" dirty="0">
                <a:latin typeface="Open Sans" panose="020B0606030504020204" pitchFamily="34" charset="0"/>
              </a:rPr>
              <a:t> </a:t>
            </a:r>
            <a:r>
              <a:rPr lang="en-ID" sz="1500" dirty="0" err="1">
                <a:latin typeface="Open Sans" panose="020B0606030504020204" pitchFamily="34" charset="0"/>
              </a:rPr>
              <a:t>duka</a:t>
            </a:r>
            <a:r>
              <a:rPr lang="en-ID" sz="1500" dirty="0">
                <a:latin typeface="Open Sans" panose="020B0606030504020204" pitchFamily="34" charset="0"/>
              </a:rPr>
              <a:t>, </a:t>
            </a:r>
            <a:r>
              <a:rPr lang="en-ID" sz="1500" dirty="0" err="1">
                <a:latin typeface="Open Sans" panose="020B0606030504020204" pitchFamily="34" charset="0"/>
              </a:rPr>
              <a:t>senang</a:t>
            </a:r>
            <a:r>
              <a:rPr lang="en-ID" sz="1500" dirty="0">
                <a:latin typeface="Open Sans" panose="020B0606030504020204" pitchFamily="34" charset="0"/>
              </a:rPr>
              <a:t>, </a:t>
            </a:r>
            <a:r>
              <a:rPr lang="en-ID" sz="1500" dirty="0" err="1">
                <a:latin typeface="Open Sans" panose="020B0606030504020204" pitchFamily="34" charset="0"/>
              </a:rPr>
              <a:t>hingga</a:t>
            </a:r>
            <a:r>
              <a:rPr lang="en-ID" sz="1500" dirty="0">
                <a:latin typeface="Open Sans" panose="020B0606030504020204" pitchFamily="34" charset="0"/>
              </a:rPr>
              <a:t> </a:t>
            </a:r>
            <a:r>
              <a:rPr lang="en-ID" sz="1500" dirty="0" err="1">
                <a:latin typeface="Open Sans" panose="020B0606030504020204" pitchFamily="34" charset="0"/>
              </a:rPr>
              <a:t>frustrasi</a:t>
            </a:r>
            <a:r>
              <a:rPr lang="en-ID" sz="1500" dirty="0">
                <a:latin typeface="Open Sans" panose="020B0606030504020204" pitchFamily="34" charset="0"/>
              </a:rPr>
              <a:t> </a:t>
            </a:r>
            <a:r>
              <a:rPr lang="en-ID" sz="1500" dirty="0" err="1">
                <a:latin typeface="Open Sans" panose="020B0606030504020204" pitchFamily="34" charset="0"/>
              </a:rPr>
              <a:t>pasien</a:t>
            </a:r>
            <a:r>
              <a:rPr lang="en-ID" sz="1500" dirty="0">
                <a:latin typeface="Open Sans" panose="020B0606030504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ID" sz="1500" dirty="0">
              <a:latin typeface="Open Sans" panose="020B0606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D" sz="1500" b="1" i="1" dirty="0">
                <a:effectLst/>
                <a:latin typeface="Open Sans" panose="020B0606030504020204" pitchFamily="34" charset="0"/>
              </a:rPr>
              <a:t>ng.</a:t>
            </a:r>
            <a:r>
              <a:rPr lang="en-ID" sz="1500" b="0" i="1" dirty="0">
                <a:effectLst/>
                <a:latin typeface="Open Sans" panose="020B0606030504020204" pitchFamily="34" charset="0"/>
              </a:rPr>
              <a:t> </a:t>
            </a:r>
            <a:r>
              <a:rPr lang="en-ID" sz="1500" b="0" i="0" dirty="0" err="1">
                <a:effectLst/>
                <a:latin typeface="Open Sans" panose="020B0606030504020204" pitchFamily="34" charset="0"/>
              </a:rPr>
              <a:t>Berbagi</a:t>
            </a:r>
            <a:r>
              <a:rPr lang="en-ID" sz="15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500" b="0" i="0" dirty="0" err="1">
                <a:effectLst/>
                <a:latin typeface="Open Sans" panose="020B0606030504020204" pitchFamily="34" charset="0"/>
              </a:rPr>
              <a:t>pengalaman</a:t>
            </a:r>
            <a:r>
              <a:rPr lang="en-ID" sz="1500" b="0" i="0" dirty="0">
                <a:effectLst/>
                <a:latin typeface="Open Sans" panose="020B0606030504020204" pitchFamily="34" charset="0"/>
              </a:rPr>
              <a:t> dan </a:t>
            </a:r>
            <a:r>
              <a:rPr lang="en-ID" sz="1500" b="0" i="0" dirty="0" err="1">
                <a:effectLst/>
                <a:latin typeface="Open Sans" panose="020B0606030504020204" pitchFamily="34" charset="0"/>
              </a:rPr>
              <a:t>ilmu</a:t>
            </a:r>
            <a:r>
              <a:rPr lang="en-ID" sz="15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500" b="0" i="0" dirty="0" err="1">
                <a:effectLst/>
                <a:latin typeface="Open Sans" panose="020B0606030504020204" pitchFamily="34" charset="0"/>
              </a:rPr>
              <a:t>atau</a:t>
            </a:r>
            <a:r>
              <a:rPr lang="en-ID" sz="15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500" b="0" i="0" dirty="0" err="1">
                <a:effectLst/>
                <a:latin typeface="Open Sans" panose="020B0606030504020204" pitchFamily="34" charset="0"/>
              </a:rPr>
              <a:t>berdiskusi</a:t>
            </a:r>
            <a:r>
              <a:rPr lang="en-ID" sz="15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500" b="0" i="0" dirty="0" err="1">
                <a:effectLst/>
                <a:latin typeface="Open Sans" panose="020B0606030504020204" pitchFamily="34" charset="0"/>
              </a:rPr>
              <a:t>dengan</a:t>
            </a:r>
            <a:r>
              <a:rPr lang="en-ID" sz="15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500" b="0" i="0" dirty="0" err="1">
                <a:effectLst/>
                <a:latin typeface="Open Sans" panose="020B0606030504020204" pitchFamily="34" charset="0"/>
              </a:rPr>
              <a:t>pasien</a:t>
            </a:r>
            <a:r>
              <a:rPr lang="en-ID" sz="1500" b="0" i="0" dirty="0">
                <a:effectLst/>
                <a:latin typeface="Open Sans" panose="020B0606030504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ID" sz="1500" b="0" i="0" dirty="0">
              <a:effectLst/>
              <a:latin typeface="Open Sans" panose="020B0606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D" sz="1500" b="1" i="1" dirty="0">
                <a:effectLst/>
                <a:latin typeface="Open Sans" panose="020B0606030504020204" pitchFamily="34" charset="0"/>
              </a:rPr>
              <a:t>Smiling.</a:t>
            </a:r>
            <a:r>
              <a:rPr lang="en-ID" sz="1500" b="0" i="1" dirty="0">
                <a:effectLst/>
                <a:latin typeface="Open Sans" panose="020B0606030504020204" pitchFamily="34" charset="0"/>
              </a:rPr>
              <a:t> </a:t>
            </a:r>
            <a:r>
              <a:rPr lang="en-ID" sz="1500" b="0" i="0" dirty="0" err="1">
                <a:effectLst/>
                <a:latin typeface="Open Sans" panose="020B0606030504020204" pitchFamily="34" charset="0"/>
              </a:rPr>
              <a:t>Tersenyum</a:t>
            </a:r>
            <a:r>
              <a:rPr lang="en-ID" sz="15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500" b="0" i="0" dirty="0" err="1">
                <a:effectLst/>
                <a:latin typeface="Open Sans" panose="020B0606030504020204" pitchFamily="34" charset="0"/>
              </a:rPr>
              <a:t>untuk</a:t>
            </a:r>
            <a:r>
              <a:rPr lang="en-ID" sz="15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500" b="0" i="0" dirty="0" err="1">
                <a:effectLst/>
                <a:latin typeface="Open Sans" panose="020B0606030504020204" pitchFamily="34" charset="0"/>
              </a:rPr>
              <a:t>meningkatkan</a:t>
            </a:r>
            <a:r>
              <a:rPr lang="en-ID" sz="1500" b="0" i="0" dirty="0">
                <a:effectLst/>
                <a:latin typeface="Open Sans" panose="020B0606030504020204" pitchFamily="34" charset="0"/>
              </a:rPr>
              <a:t> rasa </a:t>
            </a:r>
            <a:r>
              <a:rPr lang="en-ID" sz="1500" b="0" i="0" dirty="0" err="1">
                <a:effectLst/>
                <a:latin typeface="Open Sans" panose="020B0606030504020204" pitchFamily="34" charset="0"/>
              </a:rPr>
              <a:t>nyaman</a:t>
            </a:r>
            <a:r>
              <a:rPr lang="en-ID" sz="15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500" b="0" i="0" dirty="0" err="1">
                <a:effectLst/>
                <a:latin typeface="Open Sans" panose="020B0606030504020204" pitchFamily="34" charset="0"/>
              </a:rPr>
              <a:t>pasien</a:t>
            </a:r>
            <a:r>
              <a:rPr lang="en-ID" sz="1500" b="0" i="0" dirty="0">
                <a:effectLst/>
                <a:latin typeface="Open Sans" panose="020B0606030504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ID" sz="1500" b="0" i="0" dirty="0">
              <a:effectLst/>
              <a:latin typeface="Open Sans" panose="020B0606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D" sz="1500" b="1" i="1" dirty="0">
                <a:effectLst/>
                <a:latin typeface="Open Sans" panose="020B0606030504020204" pitchFamily="34" charset="0"/>
              </a:rPr>
              <a:t>Crying.</a:t>
            </a:r>
            <a:r>
              <a:rPr lang="en-ID" sz="1500" b="0" i="1" dirty="0">
                <a:effectLst/>
                <a:latin typeface="Open Sans" panose="020B0606030504020204" pitchFamily="34" charset="0"/>
              </a:rPr>
              <a:t> </a:t>
            </a:r>
            <a:r>
              <a:rPr lang="en-ID" sz="1500" b="0" i="0" dirty="0" err="1">
                <a:effectLst/>
                <a:latin typeface="Open Sans" panose="020B0606030504020204" pitchFamily="34" charset="0"/>
              </a:rPr>
              <a:t>Dapat</a:t>
            </a:r>
            <a:r>
              <a:rPr lang="en-ID" sz="15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500" b="0" i="0" dirty="0" err="1">
                <a:effectLst/>
                <a:latin typeface="Open Sans" panose="020B0606030504020204" pitchFamily="34" charset="0"/>
              </a:rPr>
              <a:t>menerima</a:t>
            </a:r>
            <a:r>
              <a:rPr lang="en-ID" sz="15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500" b="0" i="0" dirty="0" err="1">
                <a:effectLst/>
                <a:latin typeface="Open Sans" panose="020B0606030504020204" pitchFamily="34" charset="0"/>
              </a:rPr>
              <a:t>respons</a:t>
            </a:r>
            <a:r>
              <a:rPr lang="en-ID" sz="15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500" b="0" i="0" dirty="0" err="1">
                <a:effectLst/>
                <a:latin typeface="Open Sans" panose="020B0606030504020204" pitchFamily="34" charset="0"/>
              </a:rPr>
              <a:t>emosional</a:t>
            </a:r>
            <a:r>
              <a:rPr lang="en-ID" sz="1500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ID" sz="1500" b="0" i="0" dirty="0" err="1">
                <a:effectLst/>
                <a:latin typeface="Open Sans" panose="020B0606030504020204" pitchFamily="34" charset="0"/>
              </a:rPr>
              <a:t>baik</a:t>
            </a:r>
            <a:r>
              <a:rPr lang="en-ID" sz="15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500" b="0" i="0" dirty="0" err="1">
                <a:effectLst/>
                <a:latin typeface="Open Sans" panose="020B0606030504020204" pitchFamily="34" charset="0"/>
              </a:rPr>
              <a:t>dari</a:t>
            </a:r>
            <a:r>
              <a:rPr lang="en-ID" sz="15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500" b="0" i="0" dirty="0" err="1">
                <a:effectLst/>
                <a:latin typeface="Open Sans" panose="020B0606030504020204" pitchFamily="34" charset="0"/>
              </a:rPr>
              <a:t>pasien</a:t>
            </a:r>
            <a:r>
              <a:rPr lang="en-ID" sz="15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500" b="0" i="0" dirty="0" err="1">
                <a:effectLst/>
                <a:latin typeface="Open Sans" panose="020B0606030504020204" pitchFamily="34" charset="0"/>
              </a:rPr>
              <a:t>maupun</a:t>
            </a:r>
            <a:r>
              <a:rPr lang="en-ID" sz="15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500" b="0" i="0" dirty="0" err="1">
                <a:effectLst/>
                <a:latin typeface="Open Sans" panose="020B0606030504020204" pitchFamily="34" charset="0"/>
              </a:rPr>
              <a:t>perawat</a:t>
            </a:r>
            <a:r>
              <a:rPr lang="en-ID" sz="1500" b="0" i="0" dirty="0">
                <a:effectLst/>
                <a:latin typeface="Open Sans" panose="020B0606030504020204" pitchFamily="34" charset="0"/>
              </a:rPr>
              <a:t> lain.</a:t>
            </a:r>
          </a:p>
          <a:p>
            <a:pPr>
              <a:buFont typeface="Arial" panose="020B0604020202020204" pitchFamily="34" charset="0"/>
              <a:buChar char="•"/>
            </a:pPr>
            <a:endParaRPr lang="en-ID" sz="1500" b="0" i="0" dirty="0">
              <a:effectLst/>
              <a:latin typeface="Open Sans" panose="020B0606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D" sz="1500" b="1" i="1" dirty="0">
                <a:effectLst/>
                <a:latin typeface="Open Sans" panose="020B0606030504020204" pitchFamily="34" charset="0"/>
              </a:rPr>
              <a:t>Touching.</a:t>
            </a:r>
            <a:r>
              <a:rPr lang="en-ID" sz="1500" b="0" i="0" dirty="0">
                <a:effectLst/>
                <a:latin typeface="Open Sans" panose="020B0606030504020204" pitchFamily="34" charset="0"/>
              </a:rPr>
              <a:t> </a:t>
            </a:r>
            <a:r>
              <a:rPr lang="en-ID" sz="1500" b="0" i="0" dirty="0" err="1">
                <a:effectLst/>
                <a:latin typeface="Open Sans" panose="020B0606030504020204" pitchFamily="34" charset="0"/>
              </a:rPr>
              <a:t>Melakukan</a:t>
            </a:r>
            <a:r>
              <a:rPr lang="en-ID" sz="15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500" b="0" i="0" dirty="0" err="1">
                <a:effectLst/>
                <a:latin typeface="Open Sans" panose="020B0606030504020204" pitchFamily="34" charset="0"/>
              </a:rPr>
              <a:t>sentuhan</a:t>
            </a:r>
            <a:r>
              <a:rPr lang="en-ID" sz="1500" b="0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sz="1500" b="0" i="0" dirty="0" err="1">
                <a:effectLst/>
                <a:latin typeface="Open Sans" panose="020B0606030504020204" pitchFamily="34" charset="0"/>
              </a:rPr>
              <a:t>bersifat</a:t>
            </a:r>
            <a:r>
              <a:rPr lang="en-ID" sz="15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500" b="0" i="0" dirty="0" err="1">
                <a:effectLst/>
                <a:latin typeface="Open Sans" panose="020B0606030504020204" pitchFamily="34" charset="0"/>
              </a:rPr>
              <a:t>fisik</a:t>
            </a:r>
            <a:r>
              <a:rPr lang="en-ID" sz="15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500" b="0" i="0" dirty="0" err="1">
                <a:effectLst/>
                <a:latin typeface="Open Sans" panose="020B0606030504020204" pitchFamily="34" charset="0"/>
              </a:rPr>
              <a:t>maupun</a:t>
            </a:r>
            <a:r>
              <a:rPr lang="en-ID" sz="15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500" b="0" i="0" dirty="0" err="1">
                <a:effectLst/>
                <a:latin typeface="Open Sans" panose="020B0606030504020204" pitchFamily="34" charset="0"/>
              </a:rPr>
              <a:t>psikologis</a:t>
            </a:r>
            <a:r>
              <a:rPr lang="en-ID" sz="15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500" b="0" i="0" dirty="0" err="1">
                <a:effectLst/>
                <a:latin typeface="Open Sans" panose="020B0606030504020204" pitchFamily="34" charset="0"/>
              </a:rPr>
              <a:t>sebagai</a:t>
            </a:r>
            <a:r>
              <a:rPr lang="en-ID" sz="15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500" b="0" i="0" dirty="0" err="1">
                <a:effectLst/>
                <a:latin typeface="Open Sans" panose="020B0606030504020204" pitchFamily="34" charset="0"/>
              </a:rPr>
              <a:t>bagian</a:t>
            </a:r>
            <a:r>
              <a:rPr lang="en-ID" sz="15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500" b="0" i="0" dirty="0" err="1">
                <a:effectLst/>
                <a:latin typeface="Open Sans" panose="020B0606030504020204" pitchFamily="34" charset="0"/>
              </a:rPr>
              <a:t>dari</a:t>
            </a:r>
            <a:r>
              <a:rPr lang="en-ID" sz="15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500" b="0" i="0" dirty="0" err="1">
                <a:effectLst/>
                <a:latin typeface="Open Sans" panose="020B0606030504020204" pitchFamily="34" charset="0"/>
              </a:rPr>
              <a:t>komunikasi</a:t>
            </a:r>
            <a:r>
              <a:rPr lang="en-ID" sz="15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500" b="0" i="0" dirty="0" err="1">
                <a:effectLst/>
                <a:latin typeface="Open Sans" panose="020B0606030504020204" pitchFamily="34" charset="0"/>
              </a:rPr>
              <a:t>simpati</a:t>
            </a:r>
            <a:r>
              <a:rPr lang="en-ID" sz="1500" b="0" i="0" dirty="0">
                <a:effectLst/>
                <a:latin typeface="Open Sans" panose="020B0606030504020204" pitchFamily="34" charset="0"/>
              </a:rPr>
              <a:t> pada </a:t>
            </a:r>
            <a:r>
              <a:rPr lang="en-ID" sz="1500" b="0" i="0" dirty="0" err="1">
                <a:effectLst/>
                <a:latin typeface="Open Sans" panose="020B0606030504020204" pitchFamily="34" charset="0"/>
              </a:rPr>
              <a:t>pasien</a:t>
            </a:r>
            <a:r>
              <a:rPr lang="en-ID" sz="1500" b="0" i="0" dirty="0">
                <a:effectLst/>
                <a:latin typeface="Open Sans" panose="020B0606030504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ID" sz="1500" b="0" i="0" dirty="0">
              <a:effectLst/>
              <a:latin typeface="Open Sans" panose="020B0606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D" sz="1500" b="1" i="1" dirty="0">
                <a:effectLst/>
                <a:latin typeface="Open Sans" panose="020B0606030504020204" pitchFamily="34" charset="0"/>
              </a:rPr>
              <a:t>Believing in others.</a:t>
            </a:r>
            <a:r>
              <a:rPr lang="en-ID" sz="1500" b="0" i="1" dirty="0">
                <a:effectLst/>
                <a:latin typeface="Open Sans" panose="020B0606030504020204" pitchFamily="34" charset="0"/>
              </a:rPr>
              <a:t> </a:t>
            </a:r>
            <a:r>
              <a:rPr lang="en-ID" sz="1500" b="0" i="0" dirty="0" err="1">
                <a:effectLst/>
                <a:latin typeface="Open Sans" panose="020B0606030504020204" pitchFamily="34" charset="0"/>
              </a:rPr>
              <a:t>Meyakini</a:t>
            </a:r>
            <a:r>
              <a:rPr lang="en-ID" sz="15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500" b="0" i="0" dirty="0" err="1">
                <a:effectLst/>
                <a:latin typeface="Open Sans" panose="020B0606030504020204" pitchFamily="34" charset="0"/>
              </a:rPr>
              <a:t>bahwa</a:t>
            </a:r>
            <a:r>
              <a:rPr lang="en-ID" sz="1500" b="0" i="0" dirty="0">
                <a:effectLst/>
                <a:latin typeface="Open Sans" panose="020B0606030504020204" pitchFamily="34" charset="0"/>
              </a:rPr>
              <a:t> orang lain </a:t>
            </a:r>
            <a:r>
              <a:rPr lang="en-ID" sz="1500" b="0" i="0" dirty="0" err="1">
                <a:effectLst/>
                <a:latin typeface="Open Sans" panose="020B0606030504020204" pitchFamily="34" charset="0"/>
              </a:rPr>
              <a:t>memiliki</a:t>
            </a:r>
            <a:r>
              <a:rPr lang="en-ID" sz="15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500" b="0" i="0" dirty="0" err="1">
                <a:effectLst/>
                <a:latin typeface="Open Sans" panose="020B0606030504020204" pitchFamily="34" charset="0"/>
              </a:rPr>
              <a:t>hasrat</a:t>
            </a:r>
            <a:r>
              <a:rPr lang="en-ID" sz="1500" b="0" i="0" dirty="0">
                <a:effectLst/>
                <a:latin typeface="Open Sans" panose="020B0606030504020204" pitchFamily="34" charset="0"/>
              </a:rPr>
              <a:t> dan </a:t>
            </a:r>
            <a:r>
              <a:rPr lang="en-ID" sz="1500" b="0" i="0" dirty="0" err="1">
                <a:effectLst/>
                <a:latin typeface="Open Sans" panose="020B0606030504020204" pitchFamily="34" charset="0"/>
              </a:rPr>
              <a:t>kemampuan</a:t>
            </a:r>
            <a:r>
              <a:rPr lang="en-ID" sz="15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500" b="0" i="0" dirty="0" err="1">
                <a:effectLst/>
                <a:latin typeface="Open Sans" panose="020B0606030504020204" pitchFamily="34" charset="0"/>
              </a:rPr>
              <a:t>untuk</a:t>
            </a:r>
            <a:r>
              <a:rPr lang="en-ID" sz="15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500" b="0" i="0" dirty="0" err="1">
                <a:effectLst/>
                <a:latin typeface="Open Sans" panose="020B0606030504020204" pitchFamily="34" charset="0"/>
              </a:rPr>
              <a:t>selalu</a:t>
            </a:r>
            <a:r>
              <a:rPr lang="en-ID" sz="15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500" b="0" i="0" dirty="0" err="1">
                <a:effectLst/>
                <a:latin typeface="Open Sans" panose="020B0606030504020204" pitchFamily="34" charset="0"/>
              </a:rPr>
              <a:t>meningkatkan</a:t>
            </a:r>
            <a:r>
              <a:rPr lang="en-ID" sz="15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500" b="0" i="0" dirty="0" err="1">
                <a:effectLst/>
                <a:latin typeface="Open Sans" panose="020B0606030504020204" pitchFamily="34" charset="0"/>
              </a:rPr>
              <a:t>kesehatannya</a:t>
            </a:r>
            <a:r>
              <a:rPr lang="en-ID" sz="1500" b="0" i="0" dirty="0">
                <a:effectLst/>
                <a:latin typeface="Open Sans" panose="020B0606030504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ID" sz="1500" b="0" i="0" dirty="0">
              <a:effectLst/>
              <a:latin typeface="Open Sans" panose="020B0606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D" sz="1500" b="1" i="1" dirty="0">
                <a:effectLst/>
                <a:latin typeface="Open Sans" panose="020B0606030504020204" pitchFamily="34" charset="0"/>
              </a:rPr>
              <a:t>Learning. </a:t>
            </a:r>
            <a:r>
              <a:rPr lang="en-ID" sz="1500" b="0" i="0" dirty="0" err="1">
                <a:effectLst/>
                <a:latin typeface="Open Sans" panose="020B0606030504020204" pitchFamily="34" charset="0"/>
              </a:rPr>
              <a:t>Selalu</a:t>
            </a:r>
            <a:r>
              <a:rPr lang="en-ID" sz="15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500" b="0" i="0" dirty="0" err="1">
                <a:effectLst/>
                <a:latin typeface="Open Sans" panose="020B0606030504020204" pitchFamily="34" charset="0"/>
              </a:rPr>
              <a:t>belajar</a:t>
            </a:r>
            <a:r>
              <a:rPr lang="en-ID" sz="1500" b="0" i="0" dirty="0">
                <a:effectLst/>
                <a:latin typeface="Open Sans" panose="020B0606030504020204" pitchFamily="34" charset="0"/>
              </a:rPr>
              <a:t> dan </a:t>
            </a:r>
            <a:r>
              <a:rPr lang="en-ID" sz="1500" b="0" i="0" dirty="0" err="1">
                <a:effectLst/>
                <a:latin typeface="Open Sans" panose="020B0606030504020204" pitchFamily="34" charset="0"/>
              </a:rPr>
              <a:t>mengembangkan</a:t>
            </a:r>
            <a:r>
              <a:rPr lang="en-ID" sz="15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500" b="0" i="0" dirty="0" err="1">
                <a:effectLst/>
                <a:latin typeface="Open Sans" panose="020B0606030504020204" pitchFamily="34" charset="0"/>
              </a:rPr>
              <a:t>diri</a:t>
            </a:r>
            <a:r>
              <a:rPr lang="en-ID" sz="15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500" b="0" i="0" dirty="0" err="1">
                <a:effectLst/>
                <a:latin typeface="Open Sans" panose="020B0606030504020204" pitchFamily="34" charset="0"/>
              </a:rPr>
              <a:t>serta</a:t>
            </a:r>
            <a:r>
              <a:rPr lang="en-ID" sz="15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500" b="0" i="0" dirty="0" err="1">
                <a:effectLst/>
                <a:latin typeface="Open Sans" panose="020B0606030504020204" pitchFamily="34" charset="0"/>
              </a:rPr>
              <a:t>keterampilan</a:t>
            </a:r>
            <a:r>
              <a:rPr lang="en-ID" sz="1500" b="0" i="0" dirty="0">
                <a:effectLst/>
                <a:latin typeface="Open Sans" panose="020B0606030504020204" pitchFamily="34" charset="0"/>
              </a:rPr>
              <a:t>.</a:t>
            </a:r>
          </a:p>
          <a:p>
            <a:endParaRPr lang="en-ID" sz="1500" dirty="0"/>
          </a:p>
        </p:txBody>
      </p:sp>
      <p:pic>
        <p:nvPicPr>
          <p:cNvPr id="7" name="Graphic 6" descr="Sad Face with No Fill">
            <a:extLst>
              <a:ext uri="{FF2B5EF4-FFF2-40B4-BE49-F238E27FC236}">
                <a16:creationId xmlns:a16="http://schemas.microsoft.com/office/drawing/2014/main" id="{3B394DA7-EC9F-47D6-807D-42E72CB3C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46904" y="4553084"/>
            <a:ext cx="1685977" cy="168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27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3280A9-E265-46D1-8575-622906D20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4DE20B70-4750-4280-B3AC-512C05EEF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8D95174-B5F2-424A-8183-654A5064D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368A96-A16E-42CE-842C-9166E567B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6B2D3C-1E13-4B9D-9D2E-BDEA993E7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188" y="942449"/>
            <a:ext cx="6681323" cy="1470249"/>
          </a:xfrm>
        </p:spPr>
        <p:txBody>
          <a:bodyPr>
            <a:normAutofit/>
          </a:bodyPr>
          <a:lstStyle/>
          <a:p>
            <a:r>
              <a:rPr lang="en-ID" dirty="0" err="1"/>
              <a:t>Keperawatan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Carring</a:t>
            </a:r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50D170-418B-4A22-8B98-15EF799FD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98367" y="2573573"/>
            <a:ext cx="658368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F5B57-FFE3-4D3D-BD16-302C0A642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043" y="2773885"/>
            <a:ext cx="6676469" cy="3141013"/>
          </a:xfrm>
        </p:spPr>
        <p:txBody>
          <a:bodyPr>
            <a:normAutofit/>
          </a:bodyPr>
          <a:lstStyle/>
          <a:p>
            <a:r>
              <a:rPr lang="en-ID" dirty="0" err="1"/>
              <a:t>Menurut</a:t>
            </a:r>
            <a:r>
              <a:rPr lang="en-ID" dirty="0"/>
              <a:t> </a:t>
            </a:r>
            <a:r>
              <a:rPr lang="en-ID" dirty="0" err="1"/>
              <a:t>teori</a:t>
            </a:r>
            <a:r>
              <a:rPr lang="en-ID" dirty="0"/>
              <a:t> Swanson (</a:t>
            </a:r>
            <a:r>
              <a:rPr lang="en-ID" dirty="0" err="1"/>
              <a:t>dalam</a:t>
            </a:r>
            <a:r>
              <a:rPr lang="en-ID" dirty="0"/>
              <a:t> Potter &amp; Perry 2010), </a:t>
            </a:r>
          </a:p>
          <a:p>
            <a:r>
              <a:rPr lang="en-ID" dirty="0"/>
              <a:t>Caring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holistik</a:t>
            </a:r>
            <a:r>
              <a:rPr lang="en-ID" dirty="0"/>
              <a:t> </a:t>
            </a:r>
            <a:r>
              <a:rPr lang="en-ID" dirty="0" err="1"/>
              <a:t>keperawatan</a:t>
            </a:r>
            <a:r>
              <a:rPr lang="en-ID" dirty="0"/>
              <a:t> yang </a:t>
            </a:r>
            <a:r>
              <a:rPr lang="en-ID" dirty="0" err="1"/>
              <a:t>berguna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mendukung</a:t>
            </a:r>
            <a:r>
              <a:rPr lang="en-ID" dirty="0"/>
              <a:t> proses </a:t>
            </a:r>
            <a:r>
              <a:rPr lang="en-ID" dirty="0" err="1"/>
              <a:t>kesembuhan</a:t>
            </a:r>
            <a:r>
              <a:rPr lang="en-ID" dirty="0"/>
              <a:t> </a:t>
            </a:r>
            <a:r>
              <a:rPr lang="en-ID" dirty="0" err="1"/>
              <a:t>klien</a:t>
            </a:r>
            <a:r>
              <a:rPr lang="en-ID" dirty="0"/>
              <a:t> dan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menjalin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penduli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klien</a:t>
            </a:r>
            <a:r>
              <a:rPr lang="en-ID" dirty="0"/>
              <a:t> dan </a:t>
            </a:r>
            <a:r>
              <a:rPr lang="en-ID" dirty="0" err="1"/>
              <a:t>bertanggung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kondisi</a:t>
            </a:r>
            <a:r>
              <a:rPr lang="en-ID" dirty="0"/>
              <a:t> </a:t>
            </a:r>
            <a:r>
              <a:rPr lang="en-ID" dirty="0" err="1"/>
              <a:t>klien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5079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7" cy="6858000"/>
          </a:xfrm>
          <a:prstGeom prst="rect">
            <a:avLst/>
          </a:prstGeom>
          <a:solidFill>
            <a:srgbClr val="624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F50B56-741E-4E8E-A3C1-BB4277C22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07027" cy="1499616"/>
          </a:xfrm>
        </p:spPr>
        <p:txBody>
          <a:bodyPr>
            <a:normAutofit/>
          </a:bodyPr>
          <a:lstStyle/>
          <a:p>
            <a:r>
              <a:rPr lang="en-ID" sz="3500">
                <a:solidFill>
                  <a:srgbClr val="FFFFFF"/>
                </a:solidFill>
              </a:rPr>
              <a:t>Dimensi dari Caring Menurut Williams (1997, dalam Potter dan Perry, 2010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B8A97-13BF-4006-996C-FA056F307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07027" cy="4023360"/>
          </a:xfrm>
        </p:spPr>
        <p:txBody>
          <a:bodyPr>
            <a:normAutofit/>
          </a:bodyPr>
          <a:lstStyle/>
          <a:p>
            <a:r>
              <a:rPr lang="en-ID">
                <a:solidFill>
                  <a:srgbClr val="FFFFFF"/>
                </a:solidFill>
              </a:rPr>
              <a:t>1. Dengan kehadiran perawat menjadikan suasana yang menetramkan klien </a:t>
            </a:r>
          </a:p>
          <a:p>
            <a:r>
              <a:rPr lang="en-ID">
                <a:solidFill>
                  <a:srgbClr val="FFFFFF"/>
                </a:solidFill>
              </a:rPr>
              <a:t>2. Mengenali klien sebagai individu yang memilik unik dengan ciri khas masing – masing </a:t>
            </a:r>
          </a:p>
          <a:p>
            <a:r>
              <a:rPr lang="en-ID">
                <a:solidFill>
                  <a:srgbClr val="FFFFFF"/>
                </a:solidFill>
              </a:rPr>
              <a:t>3. Menjaga hubungan kebersamaan dengan klien </a:t>
            </a:r>
          </a:p>
          <a:p>
            <a:r>
              <a:rPr lang="en-ID">
                <a:solidFill>
                  <a:srgbClr val="FFFFFF"/>
                </a:solidFill>
              </a:rPr>
              <a:t>4. Memberikan perhatian penuh kepada klien</a:t>
            </a:r>
          </a:p>
          <a:p>
            <a:endParaRPr lang="en-ID">
              <a:solidFill>
                <a:srgbClr val="FFFFFF"/>
              </a:solidFill>
            </a:endParaRPr>
          </a:p>
        </p:txBody>
      </p:sp>
      <p:pic>
        <p:nvPicPr>
          <p:cNvPr id="5" name="Picture 4" descr="Penampang batang tanaman di bawah mikroskop">
            <a:extLst>
              <a:ext uri="{FF2B5EF4-FFF2-40B4-BE49-F238E27FC236}">
                <a16:creationId xmlns:a16="http://schemas.microsoft.com/office/drawing/2014/main" id="{C21DE8EB-0D1F-4672-A0FA-CD88812EB5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31" r="22809" b="-1"/>
          <a:stretch/>
        </p:blipFill>
        <p:spPr>
          <a:xfrm>
            <a:off x="7552266" y="10"/>
            <a:ext cx="463973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53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C14C4-A20A-4F49-9EDC-BBA4366E6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867061" cy="1499616"/>
          </a:xfrm>
        </p:spPr>
        <p:txBody>
          <a:bodyPr>
            <a:normAutofit/>
          </a:bodyPr>
          <a:lstStyle/>
          <a:p>
            <a:r>
              <a:rPr lang="en-ID"/>
              <a:t>Kode Etik dalam Keperawatan</a:t>
            </a:r>
            <a:endParaRPr lang="en-ID" dirty="0"/>
          </a:p>
        </p:txBody>
      </p:sp>
      <p:pic>
        <p:nvPicPr>
          <p:cNvPr id="7" name="Graphic 6" descr="Judge">
            <a:extLst>
              <a:ext uri="{FF2B5EF4-FFF2-40B4-BE49-F238E27FC236}">
                <a16:creationId xmlns:a16="http://schemas.microsoft.com/office/drawing/2014/main" id="{748055A6-EAEC-44D7-942F-DF7F4F374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4558" y="2286000"/>
            <a:ext cx="3886200" cy="3886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A4D39DB-AFA4-47BA-A7F2-13A71D210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-2"/>
            <a:ext cx="465734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99E28-9E0B-4FE9-B5C8-3F44010A6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490" y="585216"/>
            <a:ext cx="3527043" cy="5586984"/>
          </a:xfrm>
        </p:spPr>
        <p:txBody>
          <a:bodyPr anchor="ctr">
            <a:normAutofit/>
          </a:bodyPr>
          <a:lstStyle/>
          <a:p>
            <a:r>
              <a:rPr lang="en-ID" sz="1900" b="1" i="0">
                <a:solidFill>
                  <a:srgbClr val="FFFFFF"/>
                </a:solidFill>
                <a:effectLst/>
                <a:latin typeface="Amasis MT Pro Black" panose="020B0604020202020204" pitchFamily="18" charset="0"/>
              </a:rPr>
              <a:t>8 Prinsip Etika Dalam Keperawatan</a:t>
            </a:r>
            <a:endParaRPr lang="en-ID" sz="1900" b="0" i="0">
              <a:solidFill>
                <a:srgbClr val="FFFFFF"/>
              </a:solidFill>
              <a:effectLst/>
              <a:latin typeface="Amasis MT Pro Black" panose="020B060402020202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D" sz="1900" b="0" i="0">
                <a:solidFill>
                  <a:srgbClr val="FFFFFF"/>
                </a:solidFill>
                <a:effectLst/>
                <a:latin typeface="Amasis MT Pro Black" panose="020B0604020202020204" pitchFamily="18" charset="0"/>
              </a:rPr>
              <a:t>Otonomi (Autonomi) 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1900" b="0" i="0">
                <a:solidFill>
                  <a:srgbClr val="FFFFFF"/>
                </a:solidFill>
                <a:effectLst/>
                <a:latin typeface="Amasis MT Pro Black" panose="020B0604020202020204" pitchFamily="18" charset="0"/>
              </a:rPr>
              <a:t>Beneficence (Berbuat Baik) 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1900" b="0" i="0">
                <a:solidFill>
                  <a:srgbClr val="FFFFFF"/>
                </a:solidFill>
                <a:effectLst/>
                <a:latin typeface="Amasis MT Pro Black" panose="020B0604020202020204" pitchFamily="18" charset="0"/>
              </a:rPr>
              <a:t>Justice (Keadilan) 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1900" b="0" i="0">
                <a:solidFill>
                  <a:srgbClr val="FFFFFF"/>
                </a:solidFill>
                <a:effectLst/>
                <a:latin typeface="Amasis MT Pro Black" panose="020B0604020202020204" pitchFamily="18" charset="0"/>
              </a:rPr>
              <a:t>Non-maleficence (tidak merugikan) 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1900" b="0" i="0">
                <a:solidFill>
                  <a:srgbClr val="FFFFFF"/>
                </a:solidFill>
                <a:effectLst/>
                <a:latin typeface="Amasis MT Pro Black" panose="020B0604020202020204" pitchFamily="18" charset="0"/>
              </a:rPr>
              <a:t>Veracity (Kejujuran) 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1900" b="0" i="0">
                <a:solidFill>
                  <a:srgbClr val="FFFFFF"/>
                </a:solidFill>
                <a:effectLst/>
                <a:latin typeface="Amasis MT Pro Black" panose="020B0604020202020204" pitchFamily="18" charset="0"/>
              </a:rPr>
              <a:t>Fidelity (Menepati janji) 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1900" b="0" i="0">
                <a:solidFill>
                  <a:srgbClr val="FFFFFF"/>
                </a:solidFill>
                <a:effectLst/>
                <a:latin typeface="Amasis MT Pro Black" panose="020B0604020202020204" pitchFamily="18" charset="0"/>
              </a:rPr>
              <a:t>Confidentiality (Kerahasiaan) 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1900" b="0" i="0">
                <a:solidFill>
                  <a:srgbClr val="FFFFFF"/>
                </a:solidFill>
                <a:effectLst/>
                <a:latin typeface="Amasis MT Pro Black" panose="020B0604020202020204" pitchFamily="18" charset="0"/>
              </a:rPr>
              <a:t>Accountability (Akuntabilitasi)</a:t>
            </a:r>
          </a:p>
          <a:p>
            <a:endParaRPr lang="en-ID" sz="1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631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32DC26D-8B9B-4CC1-B3CC-D3EA0FB1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-up panel jaringan server dengan lampu dan kabel">
            <a:extLst>
              <a:ext uri="{FF2B5EF4-FFF2-40B4-BE49-F238E27FC236}">
                <a16:creationId xmlns:a16="http://schemas.microsoft.com/office/drawing/2014/main" id="{67C06F02-BF6F-492B-A906-7AB58A1CC8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2513" r="-1" b="13195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DBC7F3-57EF-4BED-B029-7D1EEA213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684437" cy="5571066"/>
          </a:xfrm>
        </p:spPr>
        <p:txBody>
          <a:bodyPr>
            <a:normAutofit/>
          </a:bodyPr>
          <a:lstStyle/>
          <a:p>
            <a:pPr algn="r"/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B7ADC3-53A0-44F2-914A-78CADAF33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45" y="1828800"/>
            <a:ext cx="0" cy="3200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AADB7-DA42-4858-A5A4-50CC3E194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371" y="643467"/>
            <a:ext cx="6574112" cy="5571066"/>
          </a:xfrm>
        </p:spPr>
        <p:txBody>
          <a:bodyPr anchor="ctr">
            <a:normAutofit/>
          </a:bodyPr>
          <a:lstStyle/>
          <a:p>
            <a:r>
              <a:rPr lang="en-ID" dirty="0"/>
              <a:t>Setelah </a:t>
            </a:r>
            <a:r>
              <a:rPr lang="en-ID" dirty="0" err="1"/>
              <a:t>mengikuti</a:t>
            </a:r>
            <a:r>
              <a:rPr lang="en-ID" dirty="0"/>
              <a:t> </a:t>
            </a:r>
            <a:r>
              <a:rPr lang="en-ID" dirty="0" err="1"/>
              <a:t>perkuliahan</a:t>
            </a:r>
            <a:r>
              <a:rPr lang="en-ID" dirty="0"/>
              <a:t> </a:t>
            </a:r>
            <a:r>
              <a:rPr lang="en-ID" dirty="0" err="1"/>
              <a:t>diharapkan</a:t>
            </a:r>
            <a:r>
              <a:rPr lang="en-ID" dirty="0"/>
              <a:t> </a:t>
            </a:r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: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Persepsi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lansia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pengaruh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umur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benar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Dimensi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Budaya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keperawatan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gerontic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benar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Hak-hak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dasar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pasien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lansia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benar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Peran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Etis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Perawat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benar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Keperawatan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caring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benar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Kode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perawat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benar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Prinsip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Etika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perawatan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lansia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benar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37521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F87ED-723A-45CF-BC27-DED369A77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37" y="2364321"/>
            <a:ext cx="9720072" cy="1499616"/>
          </a:xfrm>
        </p:spPr>
        <p:txBody>
          <a:bodyPr/>
          <a:lstStyle/>
          <a:p>
            <a:pPr algn="ctr"/>
            <a:r>
              <a:rPr lang="en-ID" dirty="0" err="1"/>
              <a:t>Sekian</a:t>
            </a:r>
            <a:r>
              <a:rPr lang="en-ID" dirty="0"/>
              <a:t> </a:t>
            </a:r>
            <a:r>
              <a:rPr lang="en-ID" dirty="0" err="1"/>
              <a:t>terima</a:t>
            </a:r>
            <a:r>
              <a:rPr lang="en-ID" dirty="0"/>
              <a:t> </a:t>
            </a:r>
            <a:r>
              <a:rPr lang="en-ID" dirty="0" err="1"/>
              <a:t>kasih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6549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7" cy="6858000"/>
          </a:xfrm>
          <a:prstGeom prst="rect">
            <a:avLst/>
          </a:prstGeom>
          <a:solidFill>
            <a:srgbClr val="624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95DD4C-EA96-4A10-BF6E-F86FE7F17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07027" cy="1499616"/>
          </a:xfrm>
        </p:spPr>
        <p:txBody>
          <a:bodyPr>
            <a:normAutofit/>
          </a:bodyPr>
          <a:lstStyle/>
          <a:p>
            <a:r>
              <a:rPr lang="en-ID" dirty="0" err="1">
                <a:solidFill>
                  <a:srgbClr val="FFFFFF"/>
                </a:solidFill>
              </a:rPr>
              <a:t>DEFINISi</a:t>
            </a:r>
            <a:r>
              <a:rPr lang="en-ID" dirty="0">
                <a:solidFill>
                  <a:srgbClr val="FFFFFF"/>
                </a:solidFill>
              </a:rPr>
              <a:t> PERSEPSI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5644B-CA45-4A2D-9BE5-E95D32214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07027" cy="4023360"/>
          </a:xfrm>
        </p:spPr>
        <p:txBody>
          <a:bodyPr>
            <a:normAutofit/>
          </a:bodyPr>
          <a:lstStyle/>
          <a:p>
            <a:r>
              <a:rPr lang="en-ID" b="1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Persepsi</a:t>
            </a:r>
            <a:r>
              <a:rPr lang="en-ID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just"/>
            <a:r>
              <a:rPr lang="en-ID" dirty="0" err="1">
                <a:solidFill>
                  <a:srgbClr val="FFFFFF"/>
                </a:solidFill>
                <a:latin typeface="arial" panose="020B0604020202020204" pitchFamily="34" charset="0"/>
              </a:rPr>
              <a:t>S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uatu</a:t>
            </a:r>
            <a:r>
              <a:rPr lang="en-ID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proses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diterimanya</a:t>
            </a:r>
            <a:r>
              <a:rPr lang="en-ID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stimulus oleh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individu</a:t>
            </a:r>
            <a:r>
              <a:rPr lang="en-ID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melalui</a:t>
            </a:r>
            <a:r>
              <a:rPr lang="en-ID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alat</a:t>
            </a:r>
            <a:r>
              <a:rPr lang="en-ID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indra</a:t>
            </a:r>
            <a:r>
              <a:rPr lang="en-ID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atau</a:t>
            </a:r>
            <a:r>
              <a:rPr lang="en-ID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juga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disebut</a:t>
            </a:r>
            <a:r>
              <a:rPr lang="en-ID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proses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sensoris.Stimulus</a:t>
            </a:r>
            <a:r>
              <a:rPr lang="en-ID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tersebut</a:t>
            </a:r>
            <a:r>
              <a:rPr lang="en-ID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akan</a:t>
            </a:r>
            <a:r>
              <a:rPr lang="en-ID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diteruskan</a:t>
            </a:r>
            <a:r>
              <a:rPr lang="en-ID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dan proses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selanjutnya</a:t>
            </a:r>
            <a:r>
              <a:rPr lang="en-ID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merupakan</a:t>
            </a:r>
            <a:r>
              <a:rPr lang="en-ID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proses </a:t>
            </a:r>
            <a:r>
              <a:rPr lang="en-ID" b="1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persepsi</a:t>
            </a:r>
            <a:r>
              <a:rPr lang="en-ID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. (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Walgito</a:t>
            </a:r>
            <a:r>
              <a:rPr lang="en-ID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, 2010).</a:t>
            </a:r>
            <a:endParaRPr lang="en-ID" dirty="0">
              <a:solidFill>
                <a:srgbClr val="FFFFFF"/>
              </a:solidFill>
            </a:endParaRPr>
          </a:p>
        </p:txBody>
      </p:sp>
      <p:pic>
        <p:nvPicPr>
          <p:cNvPr id="5" name="Picture 4" descr="Penampang batang tanaman di bawah mikroskop">
            <a:extLst>
              <a:ext uri="{FF2B5EF4-FFF2-40B4-BE49-F238E27FC236}">
                <a16:creationId xmlns:a16="http://schemas.microsoft.com/office/drawing/2014/main" id="{2C3E0E36-DC6D-4001-AF3E-38C59828C8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31" r="22809" b="-1"/>
          <a:stretch/>
        </p:blipFill>
        <p:spPr>
          <a:xfrm>
            <a:off x="7552266" y="10"/>
            <a:ext cx="463973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20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18C9A1-A6CA-4364-A65B-5BB26F26C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Persepsi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lansia</a:t>
            </a:r>
            <a:r>
              <a:rPr lang="en-US" dirty="0">
                <a:solidFill>
                  <a:srgbClr val="FFFFFF"/>
                </a:solidFill>
              </a:rPr>
              <a:t> dan </a:t>
            </a:r>
            <a:r>
              <a:rPr lang="en-US" dirty="0" err="1">
                <a:solidFill>
                  <a:srgbClr val="FFFFFF"/>
                </a:solidFill>
              </a:rPr>
              <a:t>pengaruh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umur</a:t>
            </a:r>
            <a:r>
              <a:rPr lang="en-US" dirty="0">
                <a:solidFill>
                  <a:srgbClr val="FFFFFF"/>
                </a:solidFill>
              </a:rPr>
              <a:t> </a:t>
            </a:r>
            <a:endParaRPr lang="en-ID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0A28FDD-0750-43AD-9329-0F509A5078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7032153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0068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5BC61-6A8F-4ECE-A478-1973C3261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426485"/>
            <a:ext cx="9720072" cy="1499616"/>
          </a:xfrm>
        </p:spPr>
        <p:txBody>
          <a:bodyPr>
            <a:normAutofit/>
          </a:bodyPr>
          <a:lstStyle/>
          <a:p>
            <a:r>
              <a:rPr lang="en-ID" dirty="0" err="1"/>
              <a:t>Menurut</a:t>
            </a:r>
            <a:r>
              <a:rPr lang="en-ID" dirty="0"/>
              <a:t> Nugroho (2000)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Fisik</a:t>
            </a:r>
            <a:r>
              <a:rPr lang="en-ID" dirty="0"/>
              <a:t> pada </a:t>
            </a:r>
            <a:r>
              <a:rPr lang="en-ID" dirty="0" err="1"/>
              <a:t>lansia</a:t>
            </a:r>
            <a:endParaRPr lang="en-ID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59D25F-4E51-41DF-B324-24D5A704F5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788129"/>
              </p:ext>
            </p:extLst>
          </p:nvPr>
        </p:nvGraphicFramePr>
        <p:xfrm>
          <a:off x="1023938" y="2286000"/>
          <a:ext cx="9720262" cy="4297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5670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010566-59CC-4396-BF41-694C31E5D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ID" dirty="0" err="1"/>
              <a:t>Menurut</a:t>
            </a:r>
            <a:r>
              <a:rPr lang="en-ID" dirty="0"/>
              <a:t> Nugroho (2000)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Fisik</a:t>
            </a:r>
            <a:r>
              <a:rPr lang="en-ID" dirty="0"/>
              <a:t> pada </a:t>
            </a:r>
            <a:r>
              <a:rPr lang="en-ID" dirty="0" err="1"/>
              <a:t>lansia</a:t>
            </a:r>
            <a:endParaRPr lang="en-ID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BCB1A-36F2-447D-8886-AF554747E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804332"/>
            <a:ext cx="6602755" cy="5945383"/>
          </a:xfrm>
        </p:spPr>
        <p:txBody>
          <a:bodyPr anchor="ctr">
            <a:normAutofit/>
          </a:bodyPr>
          <a:lstStyle/>
          <a:p>
            <a:r>
              <a:rPr lang="en-ID" sz="1800" dirty="0">
                <a:solidFill>
                  <a:srgbClr val="FF0000"/>
                </a:solidFill>
              </a:rPr>
              <a:t>4.Sistem </a:t>
            </a:r>
            <a:r>
              <a:rPr lang="en-ID" sz="1800" dirty="0" err="1">
                <a:solidFill>
                  <a:srgbClr val="FF0000"/>
                </a:solidFill>
              </a:rPr>
              <a:t>Pendengaran</a:t>
            </a:r>
            <a:r>
              <a:rPr lang="en-ID" sz="1800" dirty="0">
                <a:solidFill>
                  <a:srgbClr val="FF0000"/>
                </a:solidFill>
              </a:rPr>
              <a:t> </a:t>
            </a:r>
            <a:r>
              <a:rPr lang="en-ID" sz="1800" dirty="0" err="1"/>
              <a:t>Hilangnya</a:t>
            </a:r>
            <a:r>
              <a:rPr lang="en-ID" sz="1800" dirty="0"/>
              <a:t> </a:t>
            </a:r>
            <a:r>
              <a:rPr lang="en-ID" sz="1800" dirty="0" err="1"/>
              <a:t>atau</a:t>
            </a:r>
            <a:r>
              <a:rPr lang="en-ID" sz="1800" dirty="0"/>
              <a:t> </a:t>
            </a:r>
            <a:r>
              <a:rPr lang="en-ID" sz="1800" dirty="0" err="1"/>
              <a:t>turunnya</a:t>
            </a:r>
            <a:r>
              <a:rPr lang="en-ID" sz="1800" dirty="0"/>
              <a:t> </a:t>
            </a:r>
            <a:r>
              <a:rPr lang="en-ID" sz="1800" dirty="0" err="1"/>
              <a:t>daya</a:t>
            </a:r>
            <a:r>
              <a:rPr lang="en-ID" sz="1800" dirty="0"/>
              <a:t> </a:t>
            </a:r>
            <a:r>
              <a:rPr lang="en-ID" sz="1800" dirty="0" err="1"/>
              <a:t>pendengaran</a:t>
            </a:r>
            <a:r>
              <a:rPr lang="en-ID" sz="1800" dirty="0"/>
              <a:t>, </a:t>
            </a:r>
            <a:r>
              <a:rPr lang="en-ID" sz="1800" dirty="0" err="1"/>
              <a:t>terutama</a:t>
            </a:r>
            <a:r>
              <a:rPr lang="en-ID" sz="1800" dirty="0"/>
              <a:t> pada </a:t>
            </a:r>
            <a:r>
              <a:rPr lang="en-ID" sz="1800" dirty="0" err="1"/>
              <a:t>bunyi</a:t>
            </a:r>
            <a:r>
              <a:rPr lang="en-ID" sz="1800" dirty="0"/>
              <a:t> </a:t>
            </a:r>
            <a:r>
              <a:rPr lang="en-ID" sz="1800" dirty="0" err="1"/>
              <a:t>suara</a:t>
            </a:r>
            <a:r>
              <a:rPr lang="en-ID" sz="1800" dirty="0"/>
              <a:t> </a:t>
            </a:r>
            <a:r>
              <a:rPr lang="en-ID" sz="1800" dirty="0" err="1"/>
              <a:t>atau</a:t>
            </a:r>
            <a:r>
              <a:rPr lang="en-ID" sz="1800" dirty="0"/>
              <a:t> nada yang </a:t>
            </a:r>
            <a:r>
              <a:rPr lang="en-ID" sz="1800" dirty="0" err="1"/>
              <a:t>tinggi</a:t>
            </a:r>
            <a:r>
              <a:rPr lang="en-ID" sz="1800" dirty="0"/>
              <a:t>, </a:t>
            </a:r>
            <a:r>
              <a:rPr lang="en-ID" sz="1800" dirty="0" err="1"/>
              <a:t>suara</a:t>
            </a:r>
            <a:r>
              <a:rPr lang="en-ID" sz="1800" dirty="0"/>
              <a:t> </a:t>
            </a:r>
            <a:r>
              <a:rPr lang="en-ID" sz="1800" dirty="0" err="1"/>
              <a:t>tidak</a:t>
            </a:r>
            <a:r>
              <a:rPr lang="en-ID" sz="1800" dirty="0"/>
              <a:t> </a:t>
            </a:r>
            <a:r>
              <a:rPr lang="en-ID" sz="1800" dirty="0" err="1"/>
              <a:t>jelas</a:t>
            </a:r>
            <a:r>
              <a:rPr lang="en-ID" sz="1800" dirty="0"/>
              <a:t>, </a:t>
            </a:r>
            <a:r>
              <a:rPr lang="en-ID" sz="1800" dirty="0" err="1"/>
              <a:t>sulit</a:t>
            </a:r>
            <a:r>
              <a:rPr lang="en-ID" sz="1800" dirty="0"/>
              <a:t> </a:t>
            </a:r>
            <a:r>
              <a:rPr lang="en-ID" sz="1800" dirty="0" err="1"/>
              <a:t>mengerti</a:t>
            </a:r>
            <a:r>
              <a:rPr lang="en-ID" sz="1800" dirty="0"/>
              <a:t> kata-kata, 50% </a:t>
            </a:r>
            <a:r>
              <a:rPr lang="en-ID" sz="1800" dirty="0" err="1"/>
              <a:t>terjadi</a:t>
            </a:r>
            <a:r>
              <a:rPr lang="en-ID" sz="1800" dirty="0"/>
              <a:t> pada </a:t>
            </a:r>
            <a:r>
              <a:rPr lang="en-ID" sz="1800" dirty="0" err="1"/>
              <a:t>usia</a:t>
            </a:r>
            <a:r>
              <a:rPr lang="en-ID" sz="1800" dirty="0"/>
              <a:t> </a:t>
            </a:r>
            <a:r>
              <a:rPr lang="en-ID" sz="1800" dirty="0" err="1"/>
              <a:t>diatas</a:t>
            </a:r>
            <a:r>
              <a:rPr lang="en-ID" sz="1800" dirty="0"/>
              <a:t> </a:t>
            </a:r>
            <a:r>
              <a:rPr lang="en-ID" sz="1800" dirty="0" err="1"/>
              <a:t>umur</a:t>
            </a:r>
            <a:r>
              <a:rPr lang="en-ID" sz="1800" dirty="0"/>
              <a:t> 65 </a:t>
            </a:r>
            <a:r>
              <a:rPr lang="en-ID" sz="1800" dirty="0" err="1"/>
              <a:t>tahun</a:t>
            </a:r>
            <a:r>
              <a:rPr lang="en-ID" sz="1800" dirty="0"/>
              <a:t>, </a:t>
            </a:r>
            <a:r>
              <a:rPr lang="en-ID" sz="1800" dirty="0" err="1"/>
              <a:t>membran</a:t>
            </a:r>
            <a:r>
              <a:rPr lang="en-ID" sz="1800" dirty="0"/>
              <a:t> timpani </a:t>
            </a:r>
            <a:r>
              <a:rPr lang="en-ID" sz="1800" dirty="0" err="1"/>
              <a:t>menjadi</a:t>
            </a:r>
            <a:r>
              <a:rPr lang="en-ID" sz="1800" dirty="0"/>
              <a:t> </a:t>
            </a:r>
            <a:r>
              <a:rPr lang="en-ID" sz="1800" dirty="0" err="1"/>
              <a:t>atrofi</a:t>
            </a:r>
            <a:r>
              <a:rPr lang="en-ID" sz="1800" dirty="0"/>
              <a:t> </a:t>
            </a:r>
            <a:r>
              <a:rPr lang="en-ID" sz="1800" dirty="0" err="1"/>
              <a:t>menyebabkan</a:t>
            </a:r>
            <a:r>
              <a:rPr lang="en-ID" sz="1800" dirty="0"/>
              <a:t> </a:t>
            </a:r>
            <a:r>
              <a:rPr lang="en-ID" sz="1800" dirty="0" err="1"/>
              <a:t>otosklerosis</a:t>
            </a:r>
            <a:r>
              <a:rPr lang="en-ID" sz="1800" dirty="0"/>
              <a:t>. </a:t>
            </a:r>
          </a:p>
          <a:p>
            <a:endParaRPr lang="en-ID" sz="1200" dirty="0"/>
          </a:p>
          <a:p>
            <a:r>
              <a:rPr lang="en-ID" sz="1800" dirty="0">
                <a:solidFill>
                  <a:srgbClr val="FF0000"/>
                </a:solidFill>
              </a:rPr>
              <a:t>5. </a:t>
            </a:r>
            <a:r>
              <a:rPr lang="en-ID" sz="1800" dirty="0" err="1">
                <a:solidFill>
                  <a:srgbClr val="FF0000"/>
                </a:solidFill>
              </a:rPr>
              <a:t>Sistem</a:t>
            </a:r>
            <a:r>
              <a:rPr lang="en-ID" sz="1800" dirty="0">
                <a:solidFill>
                  <a:srgbClr val="FF0000"/>
                </a:solidFill>
              </a:rPr>
              <a:t> </a:t>
            </a:r>
            <a:r>
              <a:rPr lang="en-ID" sz="1800" dirty="0" err="1">
                <a:solidFill>
                  <a:srgbClr val="FF0000"/>
                </a:solidFill>
              </a:rPr>
              <a:t>Kardiovaskuler</a:t>
            </a:r>
            <a:r>
              <a:rPr lang="en-ID" sz="1800" dirty="0">
                <a:solidFill>
                  <a:srgbClr val="FF0000"/>
                </a:solidFill>
              </a:rPr>
              <a:t> </a:t>
            </a:r>
            <a:r>
              <a:rPr lang="en-ID" sz="1800" dirty="0" err="1"/>
              <a:t>Katup</a:t>
            </a:r>
            <a:r>
              <a:rPr lang="en-ID" sz="1800" dirty="0"/>
              <a:t> </a:t>
            </a:r>
            <a:r>
              <a:rPr lang="en-ID" sz="1800" dirty="0" err="1"/>
              <a:t>jantung</a:t>
            </a:r>
            <a:r>
              <a:rPr lang="en-ID" sz="1800" dirty="0"/>
              <a:t> </a:t>
            </a:r>
            <a:r>
              <a:rPr lang="en-ID" sz="1800" dirty="0" err="1"/>
              <a:t>menebal</a:t>
            </a:r>
            <a:r>
              <a:rPr lang="en-ID" sz="1800" dirty="0"/>
              <a:t> dan </a:t>
            </a:r>
            <a:r>
              <a:rPr lang="en-ID" sz="1800" dirty="0" err="1"/>
              <a:t>menjadi</a:t>
            </a:r>
            <a:r>
              <a:rPr lang="en-ID" sz="1800" dirty="0"/>
              <a:t> </a:t>
            </a:r>
            <a:r>
              <a:rPr lang="en-ID" sz="1800" dirty="0" err="1"/>
              <a:t>kaku</a:t>
            </a:r>
            <a:r>
              <a:rPr lang="en-ID" sz="1800" dirty="0"/>
              <a:t> </a:t>
            </a:r>
            <a:r>
              <a:rPr lang="en-ID" sz="1800" dirty="0" err="1"/>
              <a:t>karena</a:t>
            </a:r>
            <a:r>
              <a:rPr lang="en-ID" sz="1800" dirty="0"/>
              <a:t> </a:t>
            </a:r>
            <a:r>
              <a:rPr lang="en-ID" sz="1800" dirty="0" err="1"/>
              <a:t>kemampuan</a:t>
            </a:r>
            <a:r>
              <a:rPr lang="en-ID" sz="1800" dirty="0"/>
              <a:t> </a:t>
            </a:r>
            <a:r>
              <a:rPr lang="en-ID" sz="1800" dirty="0" err="1"/>
              <a:t>jantung</a:t>
            </a:r>
            <a:r>
              <a:rPr lang="en-ID" sz="1800" dirty="0"/>
              <a:t> </a:t>
            </a:r>
            <a:r>
              <a:rPr lang="en-ID" sz="1800" dirty="0" err="1"/>
              <a:t>menurun</a:t>
            </a:r>
            <a:r>
              <a:rPr lang="en-ID" sz="1800" dirty="0"/>
              <a:t> 1% </a:t>
            </a:r>
            <a:r>
              <a:rPr lang="en-ID" sz="1800" dirty="0" err="1"/>
              <a:t>setiap</a:t>
            </a:r>
            <a:r>
              <a:rPr lang="en-ID" sz="1800" dirty="0"/>
              <a:t> </a:t>
            </a:r>
            <a:r>
              <a:rPr lang="en-ID" sz="1800" dirty="0" err="1"/>
              <a:t>tahun</a:t>
            </a:r>
            <a:r>
              <a:rPr lang="en-ID" sz="1800" dirty="0"/>
              <a:t> </a:t>
            </a:r>
            <a:r>
              <a:rPr lang="en-ID" sz="1800" dirty="0" err="1"/>
              <a:t>sesudah</a:t>
            </a:r>
            <a:r>
              <a:rPr lang="en-ID" sz="1800" dirty="0"/>
              <a:t> </a:t>
            </a:r>
            <a:r>
              <a:rPr lang="en-ID" sz="1800" dirty="0" err="1"/>
              <a:t>kita</a:t>
            </a:r>
            <a:r>
              <a:rPr lang="en-ID" sz="1800" dirty="0"/>
              <a:t> </a:t>
            </a:r>
            <a:r>
              <a:rPr lang="en-ID" sz="1800" dirty="0" err="1"/>
              <a:t>berumur</a:t>
            </a:r>
            <a:r>
              <a:rPr lang="en-ID" sz="1800" dirty="0"/>
              <a:t> 20 </a:t>
            </a:r>
            <a:r>
              <a:rPr lang="en-ID" sz="1800" dirty="0" err="1"/>
              <a:t>tahun</a:t>
            </a:r>
            <a:r>
              <a:rPr lang="en-ID" sz="1800" dirty="0"/>
              <a:t>, </a:t>
            </a:r>
            <a:r>
              <a:rPr lang="en-ID" sz="1800" dirty="0" err="1"/>
              <a:t>sehingga</a:t>
            </a:r>
            <a:r>
              <a:rPr lang="en-ID" sz="1800" dirty="0"/>
              <a:t> </a:t>
            </a:r>
            <a:r>
              <a:rPr lang="en-ID" sz="1800" dirty="0" err="1"/>
              <a:t>pembuluh</a:t>
            </a:r>
            <a:r>
              <a:rPr lang="en-ID" sz="1800" dirty="0"/>
              <a:t> </a:t>
            </a:r>
            <a:r>
              <a:rPr lang="en-ID" sz="1800" dirty="0" err="1"/>
              <a:t>darah</a:t>
            </a:r>
            <a:r>
              <a:rPr lang="en-ID" sz="1800" dirty="0"/>
              <a:t> </a:t>
            </a:r>
            <a:r>
              <a:rPr lang="en-ID" sz="1800" dirty="0" err="1"/>
              <a:t>kehilangan</a:t>
            </a:r>
            <a:r>
              <a:rPr lang="en-ID" sz="1800" dirty="0"/>
              <a:t> </a:t>
            </a:r>
            <a:r>
              <a:rPr lang="en-ID" sz="1800" dirty="0" err="1"/>
              <a:t>sensitivitas</a:t>
            </a:r>
            <a:r>
              <a:rPr lang="en-ID" sz="1800" dirty="0"/>
              <a:t> dan </a:t>
            </a:r>
            <a:r>
              <a:rPr lang="en-ID" sz="1800" dirty="0" err="1"/>
              <a:t>elastisitas</a:t>
            </a:r>
            <a:r>
              <a:rPr lang="en-ID" sz="1800" dirty="0"/>
              <a:t> </a:t>
            </a:r>
            <a:r>
              <a:rPr lang="en-ID" sz="1800" dirty="0" err="1"/>
              <a:t>pembuluh</a:t>
            </a:r>
            <a:r>
              <a:rPr lang="en-ID" sz="1800" dirty="0"/>
              <a:t> </a:t>
            </a:r>
            <a:r>
              <a:rPr lang="en-ID" sz="1800" dirty="0" err="1"/>
              <a:t>darah</a:t>
            </a:r>
            <a:r>
              <a:rPr lang="en-ID" sz="1800" dirty="0"/>
              <a:t>. </a:t>
            </a:r>
            <a:r>
              <a:rPr lang="en-ID" sz="1800" dirty="0" err="1"/>
              <a:t>Berkurangnya</a:t>
            </a:r>
            <a:r>
              <a:rPr lang="en-ID" sz="1800" dirty="0"/>
              <a:t> </a:t>
            </a:r>
            <a:r>
              <a:rPr lang="en-ID" sz="1800" dirty="0" err="1"/>
              <a:t>efektifitas</a:t>
            </a:r>
            <a:r>
              <a:rPr lang="en-ID" sz="1800" dirty="0"/>
              <a:t> </a:t>
            </a:r>
            <a:r>
              <a:rPr lang="en-ID" sz="1800" dirty="0" err="1"/>
              <a:t>pembuluh</a:t>
            </a:r>
            <a:r>
              <a:rPr lang="en-ID" sz="1800" dirty="0"/>
              <a:t> </a:t>
            </a:r>
            <a:r>
              <a:rPr lang="en-ID" sz="1800" dirty="0" err="1"/>
              <a:t>darah</a:t>
            </a:r>
            <a:r>
              <a:rPr lang="en-ID" sz="1800" dirty="0"/>
              <a:t> </a:t>
            </a:r>
            <a:r>
              <a:rPr lang="en-ID" sz="1800" dirty="0" err="1"/>
              <a:t>perifer</a:t>
            </a:r>
            <a:r>
              <a:rPr lang="en-ID" sz="1800" dirty="0"/>
              <a:t> </a:t>
            </a: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oksigenasi</a:t>
            </a:r>
            <a:r>
              <a:rPr lang="en-ID" sz="1800" dirty="0"/>
              <a:t>, </a:t>
            </a:r>
            <a:r>
              <a:rPr lang="en-ID" sz="1800" dirty="0" err="1"/>
              <a:t>misalnya</a:t>
            </a:r>
            <a:r>
              <a:rPr lang="en-ID" sz="1800" dirty="0"/>
              <a:t> </a:t>
            </a:r>
            <a:r>
              <a:rPr lang="en-ID" sz="1800" dirty="0" err="1"/>
              <a:t>perubahan</a:t>
            </a:r>
            <a:r>
              <a:rPr lang="en-ID" sz="1800" dirty="0"/>
              <a:t> </a:t>
            </a:r>
            <a:r>
              <a:rPr lang="en-ID" sz="1800" dirty="0" err="1"/>
              <a:t>posisi</a:t>
            </a:r>
            <a:r>
              <a:rPr lang="en-ID" sz="1800" dirty="0"/>
              <a:t> </a:t>
            </a:r>
            <a:r>
              <a:rPr lang="en-ID" sz="1800" dirty="0" err="1"/>
              <a:t>dari</a:t>
            </a:r>
            <a:r>
              <a:rPr lang="en-ID" sz="1800" dirty="0"/>
              <a:t> </a:t>
            </a:r>
            <a:r>
              <a:rPr lang="en-ID" sz="1800" dirty="0" err="1"/>
              <a:t>tidur</a:t>
            </a:r>
            <a:r>
              <a:rPr lang="en-ID" sz="1800" dirty="0"/>
              <a:t> </a:t>
            </a:r>
            <a:r>
              <a:rPr lang="en-ID" sz="1800" dirty="0" err="1"/>
              <a:t>ke</a:t>
            </a:r>
            <a:r>
              <a:rPr lang="en-ID" sz="1800" dirty="0"/>
              <a:t> duduk </a:t>
            </a:r>
            <a:r>
              <a:rPr lang="en-ID" sz="1800" dirty="0" err="1"/>
              <a:t>atau</a:t>
            </a:r>
            <a:r>
              <a:rPr lang="en-ID" sz="1800" dirty="0"/>
              <a:t> duduk </a:t>
            </a:r>
            <a:r>
              <a:rPr lang="en-ID" sz="1800" dirty="0" err="1"/>
              <a:t>ke</a:t>
            </a:r>
            <a:r>
              <a:rPr lang="en-ID" sz="1800" dirty="0"/>
              <a:t> </a:t>
            </a:r>
            <a:r>
              <a:rPr lang="en-ID" sz="1800" dirty="0" err="1"/>
              <a:t>berdiri</a:t>
            </a:r>
            <a:r>
              <a:rPr lang="en-ID" sz="1800" dirty="0"/>
              <a:t> </a:t>
            </a:r>
            <a:r>
              <a:rPr lang="en-ID" sz="1800" dirty="0" err="1"/>
              <a:t>bisa</a:t>
            </a:r>
            <a:r>
              <a:rPr lang="en-ID" sz="1800" dirty="0"/>
              <a:t> </a:t>
            </a:r>
            <a:r>
              <a:rPr lang="en-ID" sz="1800" dirty="0" err="1"/>
              <a:t>menyebabkan</a:t>
            </a:r>
            <a:r>
              <a:rPr lang="en-ID" sz="1800" dirty="0"/>
              <a:t> </a:t>
            </a:r>
            <a:r>
              <a:rPr lang="en-ID" sz="1800" dirty="0" err="1"/>
              <a:t>tekanan</a:t>
            </a:r>
            <a:r>
              <a:rPr lang="en-ID" sz="1800" dirty="0"/>
              <a:t> </a:t>
            </a:r>
            <a:r>
              <a:rPr lang="en-ID" sz="1800" dirty="0" err="1"/>
              <a:t>darah</a:t>
            </a:r>
            <a:r>
              <a:rPr lang="en-ID" sz="1800" dirty="0"/>
              <a:t> </a:t>
            </a:r>
            <a:r>
              <a:rPr lang="en-ID" sz="1800" dirty="0" err="1"/>
              <a:t>menurun</a:t>
            </a:r>
            <a:r>
              <a:rPr lang="en-ID" sz="1800" dirty="0"/>
              <a:t> </a:t>
            </a:r>
            <a:r>
              <a:rPr lang="en-ID" sz="1800" dirty="0" err="1"/>
              <a:t>menjadi</a:t>
            </a:r>
            <a:r>
              <a:rPr lang="en-ID" sz="1800" dirty="0"/>
              <a:t> 65 mmHg dan </a:t>
            </a:r>
            <a:r>
              <a:rPr lang="en-ID" sz="1800" dirty="0" err="1"/>
              <a:t>tekanan</a:t>
            </a:r>
            <a:r>
              <a:rPr lang="en-ID" sz="1800" dirty="0"/>
              <a:t> </a:t>
            </a:r>
            <a:r>
              <a:rPr lang="en-ID" sz="1800" dirty="0" err="1"/>
              <a:t>darah</a:t>
            </a:r>
            <a:r>
              <a:rPr lang="en-ID" sz="1800" dirty="0"/>
              <a:t> </a:t>
            </a:r>
            <a:r>
              <a:rPr lang="en-ID" sz="1800" dirty="0" err="1"/>
              <a:t>meninggi</a:t>
            </a:r>
            <a:r>
              <a:rPr lang="en-ID" sz="1800" dirty="0"/>
              <a:t>, </a:t>
            </a:r>
            <a:r>
              <a:rPr lang="en-ID" sz="1800" dirty="0" err="1"/>
              <a:t>karena</a:t>
            </a:r>
            <a:r>
              <a:rPr lang="en-ID" sz="1800" dirty="0"/>
              <a:t> </a:t>
            </a:r>
            <a:r>
              <a:rPr lang="en-ID" sz="1800" dirty="0" err="1"/>
              <a:t>meningkatnya</a:t>
            </a:r>
            <a:r>
              <a:rPr lang="en-ID" sz="1800" dirty="0"/>
              <a:t> </a:t>
            </a:r>
            <a:r>
              <a:rPr lang="en-ID" sz="1800" dirty="0" err="1"/>
              <a:t>resistensi</a:t>
            </a:r>
            <a:r>
              <a:rPr lang="en-ID" sz="1800" dirty="0"/>
              <a:t> </a:t>
            </a:r>
            <a:r>
              <a:rPr lang="en-ID" sz="1800" dirty="0" err="1"/>
              <a:t>dari</a:t>
            </a:r>
            <a:r>
              <a:rPr lang="en-ID" sz="1800" dirty="0"/>
              <a:t> </a:t>
            </a:r>
            <a:r>
              <a:rPr lang="en-ID" sz="1800" dirty="0" err="1"/>
              <a:t>pembuluh</a:t>
            </a:r>
            <a:r>
              <a:rPr lang="en-ID" sz="1800" dirty="0"/>
              <a:t> </a:t>
            </a:r>
            <a:r>
              <a:rPr lang="en-ID" sz="1800" dirty="0" err="1"/>
              <a:t>darah</a:t>
            </a:r>
            <a:r>
              <a:rPr lang="en-ID" sz="1800" dirty="0"/>
              <a:t> </a:t>
            </a:r>
            <a:r>
              <a:rPr lang="en-ID" sz="1800" dirty="0" err="1"/>
              <a:t>perifer</a:t>
            </a:r>
            <a:r>
              <a:rPr lang="en-ID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12314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222568-E811-4545-B1A8-0D07A44A7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ID" dirty="0" err="1">
                <a:solidFill>
                  <a:srgbClr val="FFFFFF"/>
                </a:solidFill>
              </a:rPr>
              <a:t>Menurut</a:t>
            </a:r>
            <a:r>
              <a:rPr lang="en-ID" dirty="0">
                <a:solidFill>
                  <a:srgbClr val="FFFFFF"/>
                </a:solidFill>
              </a:rPr>
              <a:t> Nugroho (2000) </a:t>
            </a:r>
            <a:r>
              <a:rPr lang="en-ID" dirty="0" err="1">
                <a:solidFill>
                  <a:srgbClr val="FFFFFF"/>
                </a:solidFill>
              </a:rPr>
              <a:t>Perubahan</a:t>
            </a:r>
            <a:r>
              <a:rPr lang="en-ID" dirty="0">
                <a:solidFill>
                  <a:srgbClr val="FFFFFF"/>
                </a:solidFill>
              </a:rPr>
              <a:t> </a:t>
            </a:r>
            <a:r>
              <a:rPr lang="en-ID" dirty="0" err="1">
                <a:solidFill>
                  <a:srgbClr val="FFFFFF"/>
                </a:solidFill>
              </a:rPr>
              <a:t>Fisik</a:t>
            </a:r>
            <a:r>
              <a:rPr lang="en-ID" dirty="0">
                <a:solidFill>
                  <a:srgbClr val="FFFFFF"/>
                </a:solidFill>
              </a:rPr>
              <a:t> pada </a:t>
            </a:r>
            <a:r>
              <a:rPr lang="en-ID" dirty="0" err="1">
                <a:solidFill>
                  <a:srgbClr val="FFFFFF"/>
                </a:solidFill>
              </a:rPr>
              <a:t>lansia</a:t>
            </a:r>
            <a:endParaRPr lang="en-ID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45A89-F781-4E03-8590-31FE257E7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48" y="180474"/>
            <a:ext cx="6306003" cy="5873193"/>
          </a:xfrm>
        </p:spPr>
        <p:txBody>
          <a:bodyPr anchor="ctr">
            <a:normAutofit/>
          </a:bodyPr>
          <a:lstStyle/>
          <a:p>
            <a:r>
              <a:rPr lang="en-ID" sz="1900" dirty="0">
                <a:solidFill>
                  <a:srgbClr val="FF0000"/>
                </a:solidFill>
              </a:rPr>
              <a:t>6. </a:t>
            </a:r>
            <a:r>
              <a:rPr lang="en-ID" sz="1900" dirty="0" err="1">
                <a:solidFill>
                  <a:srgbClr val="FF0000"/>
                </a:solidFill>
              </a:rPr>
              <a:t>Sistem</a:t>
            </a:r>
            <a:r>
              <a:rPr lang="en-ID" sz="1900" dirty="0">
                <a:solidFill>
                  <a:srgbClr val="FF0000"/>
                </a:solidFill>
              </a:rPr>
              <a:t> </a:t>
            </a:r>
            <a:r>
              <a:rPr lang="en-ID" sz="1900" dirty="0" err="1">
                <a:solidFill>
                  <a:srgbClr val="FF0000"/>
                </a:solidFill>
              </a:rPr>
              <a:t>pengaturan</a:t>
            </a:r>
            <a:r>
              <a:rPr lang="en-ID" sz="1900" dirty="0">
                <a:solidFill>
                  <a:srgbClr val="FF0000"/>
                </a:solidFill>
              </a:rPr>
              <a:t> </a:t>
            </a:r>
            <a:r>
              <a:rPr lang="en-ID" sz="1900" dirty="0" err="1">
                <a:solidFill>
                  <a:srgbClr val="FF0000"/>
                </a:solidFill>
              </a:rPr>
              <a:t>temperatur</a:t>
            </a:r>
            <a:r>
              <a:rPr lang="en-ID" sz="1900" dirty="0">
                <a:solidFill>
                  <a:srgbClr val="FF0000"/>
                </a:solidFill>
              </a:rPr>
              <a:t> </a:t>
            </a:r>
            <a:r>
              <a:rPr lang="en-ID" sz="1900" dirty="0" err="1">
                <a:solidFill>
                  <a:srgbClr val="FF0000"/>
                </a:solidFill>
              </a:rPr>
              <a:t>tubuh</a:t>
            </a:r>
            <a:r>
              <a:rPr lang="en-ID" sz="1900" dirty="0">
                <a:solidFill>
                  <a:srgbClr val="FF0000"/>
                </a:solidFill>
              </a:rPr>
              <a:t> </a:t>
            </a:r>
            <a:r>
              <a:rPr lang="en-ID" sz="1900" dirty="0" err="1"/>
              <a:t>Pengaturan</a:t>
            </a:r>
            <a:r>
              <a:rPr lang="en-ID" sz="1900" dirty="0"/>
              <a:t> </a:t>
            </a:r>
            <a:r>
              <a:rPr lang="en-ID" sz="1900" dirty="0" err="1"/>
              <a:t>suhu</a:t>
            </a:r>
            <a:r>
              <a:rPr lang="en-ID" sz="1900" dirty="0"/>
              <a:t> </a:t>
            </a:r>
            <a:r>
              <a:rPr lang="en-ID" sz="1900" dirty="0" err="1"/>
              <a:t>hipotalamus</a:t>
            </a:r>
            <a:r>
              <a:rPr lang="en-ID" sz="1900" dirty="0"/>
              <a:t> yang </a:t>
            </a:r>
            <a:r>
              <a:rPr lang="en-ID" sz="1900" dirty="0" err="1"/>
              <a:t>dianggap</a:t>
            </a:r>
            <a:r>
              <a:rPr lang="en-ID" sz="1900" dirty="0"/>
              <a:t> </a:t>
            </a:r>
            <a:r>
              <a:rPr lang="en-ID" sz="1900" dirty="0" err="1"/>
              <a:t>bekerja</a:t>
            </a:r>
            <a:r>
              <a:rPr lang="en-ID" sz="1900" dirty="0"/>
              <a:t> </a:t>
            </a:r>
            <a:r>
              <a:rPr lang="en-ID" sz="1900" dirty="0" err="1"/>
              <a:t>sebagai</a:t>
            </a:r>
            <a:r>
              <a:rPr lang="en-ID" sz="1900" dirty="0"/>
              <a:t> </a:t>
            </a:r>
            <a:r>
              <a:rPr lang="en-ID" sz="1900" dirty="0" err="1"/>
              <a:t>suatu</a:t>
            </a:r>
            <a:r>
              <a:rPr lang="en-ID" sz="1900" dirty="0"/>
              <a:t> thermostat (</a:t>
            </a:r>
            <a:r>
              <a:rPr lang="en-ID" sz="1900" dirty="0" err="1"/>
              <a:t>menetapkan</a:t>
            </a:r>
            <a:r>
              <a:rPr lang="en-ID" sz="1900" dirty="0"/>
              <a:t> </a:t>
            </a:r>
            <a:r>
              <a:rPr lang="en-ID" sz="1900" dirty="0" err="1"/>
              <a:t>suatu</a:t>
            </a:r>
            <a:r>
              <a:rPr lang="en-ID" sz="1900" dirty="0"/>
              <a:t> </a:t>
            </a:r>
            <a:r>
              <a:rPr lang="en-ID" sz="1900" dirty="0" err="1"/>
              <a:t>suhu</a:t>
            </a:r>
            <a:r>
              <a:rPr lang="en-ID" sz="1900" dirty="0"/>
              <a:t> </a:t>
            </a:r>
            <a:r>
              <a:rPr lang="en-ID" sz="1900" dirty="0" err="1"/>
              <a:t>tertentu</a:t>
            </a:r>
            <a:r>
              <a:rPr lang="en-ID" sz="1900" dirty="0"/>
              <a:t>). </a:t>
            </a:r>
            <a:r>
              <a:rPr lang="en-ID" sz="1900" dirty="0" err="1"/>
              <a:t>Kemunduran</a:t>
            </a:r>
            <a:r>
              <a:rPr lang="en-ID" sz="1900" dirty="0"/>
              <a:t> </a:t>
            </a:r>
            <a:r>
              <a:rPr lang="en-ID" sz="1900" dirty="0" err="1"/>
              <a:t>terjadi</a:t>
            </a:r>
            <a:r>
              <a:rPr lang="en-ID" sz="1900" dirty="0"/>
              <a:t> </a:t>
            </a:r>
            <a:r>
              <a:rPr lang="en-ID" sz="1900" dirty="0" err="1"/>
              <a:t>karena</a:t>
            </a:r>
            <a:r>
              <a:rPr lang="en-ID" sz="1900" dirty="0"/>
              <a:t> </a:t>
            </a:r>
            <a:r>
              <a:rPr lang="en-ID" sz="1900" dirty="0" err="1"/>
              <a:t>beberapa</a:t>
            </a:r>
            <a:r>
              <a:rPr lang="en-ID" sz="1900" dirty="0"/>
              <a:t> </a:t>
            </a:r>
            <a:r>
              <a:rPr lang="en-ID" sz="1900" dirty="0" err="1"/>
              <a:t>faktor</a:t>
            </a:r>
            <a:r>
              <a:rPr lang="en-ID" sz="1900" dirty="0"/>
              <a:t> yang </a:t>
            </a:r>
            <a:r>
              <a:rPr lang="en-ID" sz="1900" dirty="0" err="1"/>
              <a:t>mempengaruhi</a:t>
            </a:r>
            <a:r>
              <a:rPr lang="en-ID" sz="1900" dirty="0"/>
              <a:t> yang </a:t>
            </a:r>
            <a:r>
              <a:rPr lang="en-ID" sz="1900" dirty="0" err="1"/>
              <a:t>sering</a:t>
            </a:r>
            <a:r>
              <a:rPr lang="en-ID" sz="1900" dirty="0"/>
              <a:t> </a:t>
            </a:r>
            <a:r>
              <a:rPr lang="en-ID" sz="1900" dirty="0" err="1"/>
              <a:t>ditemukan</a:t>
            </a:r>
            <a:r>
              <a:rPr lang="en-ID" sz="1900" dirty="0"/>
              <a:t> </a:t>
            </a:r>
            <a:r>
              <a:rPr lang="en-ID" sz="1900" dirty="0" err="1"/>
              <a:t>adalah</a:t>
            </a:r>
            <a:r>
              <a:rPr lang="en-ID" sz="1900" dirty="0"/>
              <a:t> </a:t>
            </a:r>
            <a:r>
              <a:rPr lang="en-ID" sz="1900" dirty="0" err="1"/>
              <a:t>temperatur</a:t>
            </a:r>
            <a:r>
              <a:rPr lang="en-ID" sz="1900" dirty="0"/>
              <a:t> </a:t>
            </a:r>
            <a:r>
              <a:rPr lang="en-ID" sz="1900" dirty="0" err="1"/>
              <a:t>tubuh</a:t>
            </a:r>
            <a:r>
              <a:rPr lang="en-ID" sz="1900" dirty="0"/>
              <a:t> </a:t>
            </a:r>
            <a:r>
              <a:rPr lang="en-ID" sz="1900" dirty="0" err="1"/>
              <a:t>menurun</a:t>
            </a:r>
            <a:r>
              <a:rPr lang="en-ID" sz="1900" dirty="0"/>
              <a:t>, </a:t>
            </a:r>
            <a:r>
              <a:rPr lang="en-ID" sz="1900" dirty="0" err="1"/>
              <a:t>keterbatasan</a:t>
            </a:r>
            <a:r>
              <a:rPr lang="en-ID" sz="1900" dirty="0"/>
              <a:t> </a:t>
            </a:r>
            <a:r>
              <a:rPr lang="en-ID" sz="1900" dirty="0" err="1"/>
              <a:t>reflek</a:t>
            </a:r>
            <a:r>
              <a:rPr lang="en-ID" sz="1900" dirty="0"/>
              <a:t> </a:t>
            </a:r>
            <a:r>
              <a:rPr lang="en-ID" sz="1900" dirty="0" err="1"/>
              <a:t>menggigil</a:t>
            </a:r>
            <a:r>
              <a:rPr lang="en-ID" sz="1900" dirty="0"/>
              <a:t> dan </a:t>
            </a:r>
            <a:r>
              <a:rPr lang="en-ID" sz="1900" dirty="0" err="1"/>
              <a:t>tidak</a:t>
            </a:r>
            <a:r>
              <a:rPr lang="en-ID" sz="1900" dirty="0"/>
              <a:t> </a:t>
            </a:r>
            <a:r>
              <a:rPr lang="en-ID" sz="1900" dirty="0" err="1"/>
              <a:t>dapat</a:t>
            </a:r>
            <a:r>
              <a:rPr lang="en-ID" sz="1900" dirty="0"/>
              <a:t> </a:t>
            </a:r>
            <a:r>
              <a:rPr lang="en-ID" sz="1900" dirty="0" err="1"/>
              <a:t>memproduksi</a:t>
            </a:r>
            <a:r>
              <a:rPr lang="en-ID" sz="1900" dirty="0"/>
              <a:t> </a:t>
            </a:r>
            <a:r>
              <a:rPr lang="en-ID" sz="1900" dirty="0" err="1"/>
              <a:t>panas</a:t>
            </a:r>
            <a:r>
              <a:rPr lang="en-ID" sz="1900" dirty="0"/>
              <a:t> yang </a:t>
            </a:r>
            <a:r>
              <a:rPr lang="en-ID" sz="1900" dirty="0" err="1"/>
              <a:t>banyak</a:t>
            </a:r>
            <a:r>
              <a:rPr lang="en-ID" sz="1900" dirty="0"/>
              <a:t> </a:t>
            </a:r>
            <a:r>
              <a:rPr lang="en-ID" sz="1900" dirty="0" err="1"/>
              <a:t>sehingga</a:t>
            </a:r>
            <a:r>
              <a:rPr lang="en-ID" sz="1900" dirty="0"/>
              <a:t> </a:t>
            </a:r>
            <a:r>
              <a:rPr lang="en-ID" sz="1900" dirty="0" err="1"/>
              <a:t>terjadi</a:t>
            </a:r>
            <a:r>
              <a:rPr lang="en-ID" sz="1900" dirty="0"/>
              <a:t> </a:t>
            </a:r>
            <a:r>
              <a:rPr lang="en-ID" sz="1900" dirty="0" err="1"/>
              <a:t>aktifitas</a:t>
            </a:r>
            <a:r>
              <a:rPr lang="en-ID" sz="1900" dirty="0"/>
              <a:t> </a:t>
            </a:r>
            <a:r>
              <a:rPr lang="en-ID" sz="1900" dirty="0" err="1"/>
              <a:t>otot</a:t>
            </a:r>
            <a:r>
              <a:rPr lang="en-ID" sz="1900" dirty="0"/>
              <a:t> </a:t>
            </a:r>
            <a:r>
              <a:rPr lang="en-ID" sz="1900" dirty="0" err="1"/>
              <a:t>rendah</a:t>
            </a:r>
            <a:r>
              <a:rPr lang="en-ID" sz="1900" dirty="0"/>
              <a:t>.</a:t>
            </a:r>
          </a:p>
          <a:p>
            <a:r>
              <a:rPr lang="en-ID" sz="1900" dirty="0">
                <a:solidFill>
                  <a:srgbClr val="FF0000"/>
                </a:solidFill>
              </a:rPr>
              <a:t>7. </a:t>
            </a:r>
            <a:r>
              <a:rPr lang="en-ID" sz="1900" dirty="0" err="1">
                <a:solidFill>
                  <a:srgbClr val="FF0000"/>
                </a:solidFill>
              </a:rPr>
              <a:t>Sistem</a:t>
            </a:r>
            <a:r>
              <a:rPr lang="en-ID" sz="1900" dirty="0">
                <a:solidFill>
                  <a:srgbClr val="FF0000"/>
                </a:solidFill>
              </a:rPr>
              <a:t> </a:t>
            </a:r>
            <a:r>
              <a:rPr lang="en-ID" sz="1900" dirty="0" err="1">
                <a:solidFill>
                  <a:srgbClr val="FF0000"/>
                </a:solidFill>
              </a:rPr>
              <a:t>Respirasi</a:t>
            </a:r>
            <a:r>
              <a:rPr lang="en-ID" sz="1900" dirty="0">
                <a:solidFill>
                  <a:srgbClr val="FF0000"/>
                </a:solidFill>
              </a:rPr>
              <a:t> </a:t>
            </a:r>
            <a:r>
              <a:rPr lang="en-ID" sz="1900" dirty="0" err="1">
                <a:solidFill>
                  <a:srgbClr val="FF0000"/>
                </a:solidFill>
              </a:rPr>
              <a:t>Paru-paru</a:t>
            </a:r>
            <a:r>
              <a:rPr lang="en-ID" sz="1900" dirty="0">
                <a:solidFill>
                  <a:srgbClr val="FF0000"/>
                </a:solidFill>
              </a:rPr>
              <a:t> </a:t>
            </a:r>
            <a:r>
              <a:rPr lang="en-ID" sz="1900" dirty="0" err="1"/>
              <a:t>kehilangan</a:t>
            </a:r>
            <a:r>
              <a:rPr lang="en-ID" sz="1900" dirty="0"/>
              <a:t> </a:t>
            </a:r>
            <a:r>
              <a:rPr lang="en-ID" sz="1900" dirty="0" err="1"/>
              <a:t>elastisitas</a:t>
            </a:r>
            <a:r>
              <a:rPr lang="en-ID" sz="1900" dirty="0"/>
              <a:t>, </a:t>
            </a:r>
            <a:r>
              <a:rPr lang="en-ID" sz="1900" dirty="0" err="1"/>
              <a:t>sehingga</a:t>
            </a:r>
            <a:r>
              <a:rPr lang="en-ID" sz="1900" dirty="0"/>
              <a:t> </a:t>
            </a:r>
            <a:r>
              <a:rPr lang="en-ID" sz="1900" dirty="0" err="1"/>
              <a:t>kapasitas</a:t>
            </a:r>
            <a:r>
              <a:rPr lang="en-ID" sz="1900" dirty="0"/>
              <a:t> </a:t>
            </a:r>
            <a:r>
              <a:rPr lang="en-ID" sz="1900" dirty="0" err="1"/>
              <a:t>residu</a:t>
            </a:r>
            <a:r>
              <a:rPr lang="en-ID" sz="1900" dirty="0"/>
              <a:t> </a:t>
            </a:r>
            <a:r>
              <a:rPr lang="en-ID" sz="1900" dirty="0" err="1"/>
              <a:t>meningkat</a:t>
            </a:r>
            <a:r>
              <a:rPr lang="en-ID" sz="1900" dirty="0"/>
              <a:t>, </a:t>
            </a:r>
            <a:r>
              <a:rPr lang="en-ID" sz="1900" dirty="0" err="1"/>
              <a:t>mengakibatkan</a:t>
            </a:r>
            <a:r>
              <a:rPr lang="en-ID" sz="1900" dirty="0"/>
              <a:t> </a:t>
            </a:r>
            <a:r>
              <a:rPr lang="en-ID" sz="1900" dirty="0" err="1"/>
              <a:t>menarik</a:t>
            </a:r>
            <a:r>
              <a:rPr lang="en-ID" sz="1900" dirty="0"/>
              <a:t> </a:t>
            </a:r>
            <a:r>
              <a:rPr lang="en-ID" sz="1900" dirty="0" err="1"/>
              <a:t>nafas</a:t>
            </a:r>
            <a:r>
              <a:rPr lang="en-ID" sz="1900" dirty="0"/>
              <a:t> </a:t>
            </a:r>
            <a:r>
              <a:rPr lang="en-ID" sz="1900" dirty="0" err="1"/>
              <a:t>lebih</a:t>
            </a:r>
            <a:r>
              <a:rPr lang="en-ID" sz="1900" dirty="0"/>
              <a:t> </a:t>
            </a:r>
            <a:r>
              <a:rPr lang="en-ID" sz="1900" dirty="0" err="1"/>
              <a:t>berat</a:t>
            </a:r>
            <a:r>
              <a:rPr lang="en-ID" sz="1900" dirty="0"/>
              <a:t>, </a:t>
            </a:r>
            <a:r>
              <a:rPr lang="en-ID" sz="1900" dirty="0" err="1"/>
              <a:t>kapasitas</a:t>
            </a:r>
            <a:r>
              <a:rPr lang="en-ID" sz="1900" dirty="0"/>
              <a:t> </a:t>
            </a:r>
            <a:r>
              <a:rPr lang="en-ID" sz="1900" dirty="0" err="1"/>
              <a:t>pernafasan</a:t>
            </a:r>
            <a:r>
              <a:rPr lang="en-ID" sz="1900" dirty="0"/>
              <a:t> </a:t>
            </a:r>
            <a:r>
              <a:rPr lang="en-ID" sz="1900" dirty="0" err="1"/>
              <a:t>maksimum</a:t>
            </a:r>
            <a:r>
              <a:rPr lang="en-ID" sz="1900" dirty="0"/>
              <a:t> </a:t>
            </a:r>
            <a:r>
              <a:rPr lang="en-ID" sz="1900" dirty="0" err="1"/>
              <a:t>menurun</a:t>
            </a:r>
            <a:r>
              <a:rPr lang="en-ID" sz="1900" dirty="0"/>
              <a:t> dan </a:t>
            </a:r>
            <a:r>
              <a:rPr lang="en-ID" sz="1900" dirty="0" err="1"/>
              <a:t>kedalaman</a:t>
            </a:r>
            <a:r>
              <a:rPr lang="en-ID" sz="1900" dirty="0"/>
              <a:t> </a:t>
            </a:r>
            <a:r>
              <a:rPr lang="en-ID" sz="1900" dirty="0" err="1"/>
              <a:t>nafas</a:t>
            </a:r>
            <a:r>
              <a:rPr lang="en-ID" sz="1900" dirty="0"/>
              <a:t> </a:t>
            </a:r>
            <a:r>
              <a:rPr lang="en-ID" sz="1900" dirty="0" err="1"/>
              <a:t>menurun</a:t>
            </a:r>
            <a:r>
              <a:rPr lang="en-ID" sz="1900" dirty="0"/>
              <a:t> pula. </a:t>
            </a:r>
            <a:r>
              <a:rPr lang="en-ID" sz="1900" dirty="0" err="1"/>
              <a:t>Selain</a:t>
            </a:r>
            <a:r>
              <a:rPr lang="en-ID" sz="1900" dirty="0"/>
              <a:t> </a:t>
            </a:r>
            <a:r>
              <a:rPr lang="en-ID" sz="1900" dirty="0" err="1"/>
              <a:t>itu</a:t>
            </a:r>
            <a:r>
              <a:rPr lang="en-ID" sz="1900" dirty="0"/>
              <a:t>, </a:t>
            </a:r>
            <a:r>
              <a:rPr lang="en-ID" sz="1900" dirty="0" err="1"/>
              <a:t>kemampuan</a:t>
            </a:r>
            <a:r>
              <a:rPr lang="en-ID" sz="1900" dirty="0"/>
              <a:t> </a:t>
            </a:r>
            <a:r>
              <a:rPr lang="en-ID" sz="1900" dirty="0" err="1"/>
              <a:t>batuk</a:t>
            </a:r>
            <a:r>
              <a:rPr lang="en-ID" sz="1900" dirty="0"/>
              <a:t> </a:t>
            </a:r>
            <a:r>
              <a:rPr lang="en-ID" sz="1900" dirty="0" err="1"/>
              <a:t>menurun</a:t>
            </a:r>
            <a:r>
              <a:rPr lang="en-ID" sz="1900" dirty="0"/>
              <a:t> (</a:t>
            </a:r>
            <a:r>
              <a:rPr lang="en-ID" sz="1900" dirty="0" err="1"/>
              <a:t>menurunnya</a:t>
            </a:r>
            <a:r>
              <a:rPr lang="en-ID" sz="1900" dirty="0"/>
              <a:t> </a:t>
            </a:r>
            <a:r>
              <a:rPr lang="en-ID" sz="1900" dirty="0" err="1"/>
              <a:t>aktifitas</a:t>
            </a:r>
            <a:r>
              <a:rPr lang="en-ID" sz="1900" dirty="0"/>
              <a:t> </a:t>
            </a:r>
            <a:r>
              <a:rPr lang="en-ID" sz="1900" dirty="0" err="1"/>
              <a:t>silia</a:t>
            </a:r>
            <a:r>
              <a:rPr lang="en-ID" sz="1900" dirty="0"/>
              <a:t>), O2 </a:t>
            </a:r>
            <a:r>
              <a:rPr lang="en-ID" sz="1900" dirty="0" err="1"/>
              <a:t>arteri</a:t>
            </a:r>
            <a:r>
              <a:rPr lang="en-ID" sz="1900" dirty="0"/>
              <a:t> </a:t>
            </a:r>
            <a:r>
              <a:rPr lang="en-ID" sz="1900" dirty="0" err="1"/>
              <a:t>menurun</a:t>
            </a:r>
            <a:r>
              <a:rPr lang="en-ID" sz="1900" dirty="0"/>
              <a:t> </a:t>
            </a:r>
            <a:r>
              <a:rPr lang="en-ID" sz="1900" dirty="0" err="1"/>
              <a:t>menjadi</a:t>
            </a:r>
            <a:r>
              <a:rPr lang="en-ID" sz="1900" dirty="0"/>
              <a:t> 75 mmHg, dan CO2 </a:t>
            </a:r>
            <a:r>
              <a:rPr lang="en-ID" sz="1900" dirty="0" err="1"/>
              <a:t>arteri</a:t>
            </a:r>
            <a:r>
              <a:rPr lang="en-ID" sz="1900" dirty="0"/>
              <a:t> </a:t>
            </a:r>
            <a:r>
              <a:rPr lang="en-ID" sz="1900" dirty="0" err="1"/>
              <a:t>tidak</a:t>
            </a:r>
            <a:r>
              <a:rPr lang="en-ID" sz="1900" dirty="0"/>
              <a:t> </a:t>
            </a:r>
            <a:r>
              <a:rPr lang="en-ID" sz="1900" dirty="0" err="1"/>
              <a:t>berganti</a:t>
            </a:r>
            <a:r>
              <a:rPr lang="en-ID" sz="1900" dirty="0"/>
              <a:t>. </a:t>
            </a:r>
          </a:p>
          <a:p>
            <a:r>
              <a:rPr lang="en-ID" sz="1900" dirty="0">
                <a:solidFill>
                  <a:srgbClr val="FF0000"/>
                </a:solidFill>
              </a:rPr>
              <a:t>8. </a:t>
            </a:r>
            <a:r>
              <a:rPr lang="en-ID" sz="1900" dirty="0" err="1">
                <a:solidFill>
                  <a:srgbClr val="FF0000"/>
                </a:solidFill>
              </a:rPr>
              <a:t>Sistem</a:t>
            </a:r>
            <a:r>
              <a:rPr lang="en-ID" sz="1900" dirty="0">
                <a:solidFill>
                  <a:srgbClr val="FF0000"/>
                </a:solidFill>
              </a:rPr>
              <a:t> Gastrointestinal </a:t>
            </a:r>
            <a:r>
              <a:rPr lang="en-ID" sz="1900" dirty="0"/>
              <a:t>Banyak </a:t>
            </a:r>
            <a:r>
              <a:rPr lang="en-ID" sz="1900" dirty="0" err="1"/>
              <a:t>gigi</a:t>
            </a:r>
            <a:r>
              <a:rPr lang="en-ID" sz="1900" dirty="0"/>
              <a:t> yang </a:t>
            </a:r>
            <a:r>
              <a:rPr lang="en-ID" sz="1900" dirty="0" err="1"/>
              <a:t>tanggal</a:t>
            </a:r>
            <a:r>
              <a:rPr lang="en-ID" sz="1900" dirty="0"/>
              <a:t>, </a:t>
            </a:r>
            <a:r>
              <a:rPr lang="en-ID" sz="1900" dirty="0" err="1"/>
              <a:t>sensitifitas</a:t>
            </a:r>
            <a:r>
              <a:rPr lang="en-ID" sz="1900" dirty="0"/>
              <a:t> </a:t>
            </a:r>
            <a:r>
              <a:rPr lang="en-ID" sz="1900" dirty="0" err="1"/>
              <a:t>indra</a:t>
            </a:r>
            <a:r>
              <a:rPr lang="en-ID" sz="1900" dirty="0"/>
              <a:t> </a:t>
            </a:r>
            <a:r>
              <a:rPr lang="en-ID" sz="1900" dirty="0" err="1"/>
              <a:t>pengecap</a:t>
            </a:r>
            <a:r>
              <a:rPr lang="en-ID" sz="1900" dirty="0"/>
              <a:t> </a:t>
            </a:r>
            <a:r>
              <a:rPr lang="en-ID" sz="1900" dirty="0" err="1"/>
              <a:t>menurun</a:t>
            </a:r>
            <a:r>
              <a:rPr lang="en-ID" sz="1900" dirty="0"/>
              <a:t>, </a:t>
            </a:r>
            <a:r>
              <a:rPr lang="en-ID" sz="1900" dirty="0" err="1"/>
              <a:t>pelebaran</a:t>
            </a:r>
            <a:r>
              <a:rPr lang="en-ID" sz="1900" dirty="0"/>
              <a:t> </a:t>
            </a:r>
            <a:r>
              <a:rPr lang="en-ID" sz="1900" dirty="0" err="1"/>
              <a:t>esophagus</a:t>
            </a:r>
            <a:r>
              <a:rPr lang="en-ID" sz="1900" dirty="0"/>
              <a:t>, rasa </a:t>
            </a:r>
            <a:r>
              <a:rPr lang="en-ID" sz="1900" dirty="0" err="1"/>
              <a:t>lapar</a:t>
            </a:r>
            <a:r>
              <a:rPr lang="en-ID" sz="1900" dirty="0"/>
              <a:t> </a:t>
            </a:r>
            <a:r>
              <a:rPr lang="en-ID" sz="1900" dirty="0" err="1"/>
              <a:t>menurun</a:t>
            </a:r>
            <a:r>
              <a:rPr lang="en-ID" sz="1900" dirty="0"/>
              <a:t>, </a:t>
            </a:r>
            <a:r>
              <a:rPr lang="en-ID" sz="1900" dirty="0" err="1"/>
              <a:t>asam</a:t>
            </a:r>
            <a:r>
              <a:rPr lang="en-ID" sz="1900" dirty="0"/>
              <a:t> </a:t>
            </a:r>
            <a:r>
              <a:rPr lang="en-ID" sz="1900" dirty="0" err="1"/>
              <a:t>lambung</a:t>
            </a:r>
            <a:r>
              <a:rPr lang="en-ID" sz="1900" dirty="0"/>
              <a:t> </a:t>
            </a:r>
            <a:r>
              <a:rPr lang="en-ID" sz="1900" dirty="0" err="1"/>
              <a:t>menurun</a:t>
            </a:r>
            <a:r>
              <a:rPr lang="en-ID" sz="1900" dirty="0"/>
              <a:t>, </a:t>
            </a:r>
            <a:r>
              <a:rPr lang="en-ID" sz="1900" dirty="0" err="1"/>
              <a:t>waktu</a:t>
            </a:r>
            <a:r>
              <a:rPr lang="en-ID" sz="1900" dirty="0"/>
              <a:t> </a:t>
            </a:r>
            <a:r>
              <a:rPr lang="en-ID" sz="1900" dirty="0" err="1"/>
              <a:t>pengosongan</a:t>
            </a:r>
            <a:r>
              <a:rPr lang="en-ID" sz="1900" dirty="0"/>
              <a:t> </a:t>
            </a:r>
            <a:r>
              <a:rPr lang="en-ID" sz="1900" dirty="0" err="1"/>
              <a:t>menurun</a:t>
            </a:r>
            <a:r>
              <a:rPr lang="en-ID" sz="1900" dirty="0"/>
              <a:t>, </a:t>
            </a:r>
            <a:r>
              <a:rPr lang="en-ID" sz="1900" dirty="0" err="1"/>
              <a:t>peristaltik</a:t>
            </a:r>
            <a:r>
              <a:rPr lang="en-ID" sz="1900" dirty="0"/>
              <a:t> </a:t>
            </a:r>
            <a:r>
              <a:rPr lang="en-ID" sz="1900" dirty="0" err="1"/>
              <a:t>lemah</a:t>
            </a:r>
            <a:r>
              <a:rPr lang="en-ID" sz="1900" dirty="0"/>
              <a:t>, dan </a:t>
            </a:r>
            <a:r>
              <a:rPr lang="en-ID" sz="1900" dirty="0" err="1"/>
              <a:t>sering</a:t>
            </a:r>
            <a:r>
              <a:rPr lang="en-ID" sz="1900" dirty="0"/>
              <a:t> </a:t>
            </a:r>
            <a:r>
              <a:rPr lang="en-ID" sz="1900" dirty="0" err="1"/>
              <a:t>timbul</a:t>
            </a:r>
            <a:r>
              <a:rPr lang="en-ID" sz="1900" dirty="0"/>
              <a:t> </a:t>
            </a:r>
            <a:r>
              <a:rPr lang="en-ID" sz="1900" dirty="0" err="1"/>
              <a:t>konstipasi</a:t>
            </a:r>
            <a:r>
              <a:rPr lang="en-ID" sz="1900" dirty="0"/>
              <a:t>, </a:t>
            </a:r>
            <a:r>
              <a:rPr lang="en-ID" sz="1900" dirty="0" err="1"/>
              <a:t>fungsi</a:t>
            </a:r>
            <a:r>
              <a:rPr lang="en-ID" sz="1900" dirty="0"/>
              <a:t> absorbs </a:t>
            </a:r>
            <a:r>
              <a:rPr lang="en-ID" sz="1900" dirty="0" err="1"/>
              <a:t>menurun</a:t>
            </a:r>
            <a:endParaRPr lang="en-ID" sz="1900" dirty="0"/>
          </a:p>
          <a:p>
            <a:endParaRPr lang="en-ID" sz="1900" dirty="0"/>
          </a:p>
        </p:txBody>
      </p:sp>
    </p:spTree>
    <p:extLst>
      <p:ext uri="{BB962C8B-B14F-4D97-AF65-F5344CB8AC3E}">
        <p14:creationId xmlns:p14="http://schemas.microsoft.com/office/powerpoint/2010/main" val="1782845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61FEDF-5E9C-4E05-8946-27ED1946F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ID" dirty="0" err="1"/>
              <a:t>Menurut</a:t>
            </a:r>
            <a:r>
              <a:rPr lang="en-ID" dirty="0"/>
              <a:t> Nugroho (2000)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Fisik</a:t>
            </a:r>
            <a:r>
              <a:rPr lang="en-ID" dirty="0"/>
              <a:t> pada </a:t>
            </a:r>
            <a:r>
              <a:rPr lang="en-ID" dirty="0" err="1"/>
              <a:t>lansia</a:t>
            </a:r>
            <a:endParaRPr lang="en-ID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67CED-3439-4C1E-B0DB-28F9E818C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/>
          </a:bodyPr>
          <a:lstStyle/>
          <a:p>
            <a:r>
              <a:rPr lang="en-ID" sz="1700" dirty="0">
                <a:solidFill>
                  <a:srgbClr val="FF0000"/>
                </a:solidFill>
              </a:rPr>
              <a:t>9. </a:t>
            </a:r>
            <a:r>
              <a:rPr lang="en-ID" sz="1700" dirty="0" err="1">
                <a:solidFill>
                  <a:srgbClr val="FF0000"/>
                </a:solidFill>
              </a:rPr>
              <a:t>Sistem</a:t>
            </a:r>
            <a:r>
              <a:rPr lang="en-ID" sz="1700" dirty="0">
                <a:solidFill>
                  <a:srgbClr val="FF0000"/>
                </a:solidFill>
              </a:rPr>
              <a:t> </a:t>
            </a:r>
            <a:r>
              <a:rPr lang="en-ID" sz="1700" dirty="0" err="1">
                <a:solidFill>
                  <a:srgbClr val="FF0000"/>
                </a:solidFill>
              </a:rPr>
              <a:t>urinaria</a:t>
            </a:r>
            <a:r>
              <a:rPr lang="en-ID" sz="1700" dirty="0">
                <a:solidFill>
                  <a:srgbClr val="FF0000"/>
                </a:solidFill>
              </a:rPr>
              <a:t> </a:t>
            </a:r>
            <a:r>
              <a:rPr lang="en-ID" sz="1700" dirty="0" err="1"/>
              <a:t>Otot-otot</a:t>
            </a:r>
            <a:r>
              <a:rPr lang="en-ID" sz="1700" dirty="0"/>
              <a:t> pada </a:t>
            </a:r>
            <a:r>
              <a:rPr lang="en-ID" sz="1700" dirty="0" err="1"/>
              <a:t>vesika</a:t>
            </a:r>
            <a:r>
              <a:rPr lang="en-ID" sz="1700" dirty="0"/>
              <a:t> </a:t>
            </a:r>
            <a:r>
              <a:rPr lang="en-ID" sz="1700" dirty="0" err="1"/>
              <a:t>urinaria</a:t>
            </a:r>
            <a:r>
              <a:rPr lang="en-ID" sz="1700" dirty="0"/>
              <a:t> </a:t>
            </a:r>
            <a:r>
              <a:rPr lang="en-ID" sz="1700" dirty="0" err="1"/>
              <a:t>melemah</a:t>
            </a:r>
            <a:r>
              <a:rPr lang="en-ID" sz="1700" dirty="0"/>
              <a:t> dan </a:t>
            </a:r>
            <a:r>
              <a:rPr lang="en-ID" sz="1700" dirty="0" err="1"/>
              <a:t>kapasitasnya</a:t>
            </a:r>
            <a:r>
              <a:rPr lang="en-ID" sz="1700" dirty="0"/>
              <a:t> </a:t>
            </a:r>
            <a:r>
              <a:rPr lang="en-ID" sz="1700" dirty="0" err="1"/>
              <a:t>menurun</a:t>
            </a:r>
            <a:r>
              <a:rPr lang="en-ID" sz="1700" dirty="0"/>
              <a:t> </a:t>
            </a:r>
            <a:r>
              <a:rPr lang="en-ID" sz="1700" dirty="0" err="1"/>
              <a:t>sampai</a:t>
            </a:r>
            <a:r>
              <a:rPr lang="en-ID" sz="1700" dirty="0"/>
              <a:t> 200 mg, </a:t>
            </a:r>
            <a:r>
              <a:rPr lang="en-ID" sz="1700" dirty="0" err="1"/>
              <a:t>frekuensi</a:t>
            </a:r>
            <a:r>
              <a:rPr lang="en-ID" sz="1700" dirty="0"/>
              <a:t> BAK </a:t>
            </a:r>
            <a:r>
              <a:rPr lang="en-ID" sz="1700" dirty="0" err="1"/>
              <a:t>meningkat</a:t>
            </a:r>
            <a:r>
              <a:rPr lang="en-ID" sz="1700" dirty="0"/>
              <a:t>, pada </a:t>
            </a:r>
            <a:r>
              <a:rPr lang="en-ID" sz="1700" dirty="0" err="1"/>
              <a:t>wanita</a:t>
            </a:r>
            <a:r>
              <a:rPr lang="en-ID" sz="1700" dirty="0"/>
              <a:t> </a:t>
            </a:r>
            <a:r>
              <a:rPr lang="en-ID" sz="1700" dirty="0" err="1"/>
              <a:t>sering</a:t>
            </a:r>
            <a:r>
              <a:rPr lang="en-ID" sz="1700" dirty="0"/>
              <a:t> </a:t>
            </a:r>
            <a:r>
              <a:rPr lang="en-ID" sz="1700" dirty="0" err="1"/>
              <a:t>terjadi</a:t>
            </a:r>
            <a:r>
              <a:rPr lang="en-ID" sz="1700" dirty="0"/>
              <a:t> </a:t>
            </a:r>
            <a:r>
              <a:rPr lang="en-ID" sz="1700" dirty="0" err="1"/>
              <a:t>atrofi</a:t>
            </a:r>
            <a:r>
              <a:rPr lang="en-ID" sz="1700" dirty="0"/>
              <a:t> vulva, </a:t>
            </a:r>
            <a:r>
              <a:rPr lang="en-ID" sz="1700" dirty="0" err="1"/>
              <a:t>selaput</a:t>
            </a:r>
            <a:r>
              <a:rPr lang="en-ID" sz="1700" dirty="0"/>
              <a:t> </a:t>
            </a:r>
            <a:r>
              <a:rPr lang="en-ID" sz="1700" dirty="0" err="1"/>
              <a:t>lendir</a:t>
            </a:r>
            <a:r>
              <a:rPr lang="en-ID" sz="1700" dirty="0"/>
              <a:t> </a:t>
            </a:r>
            <a:r>
              <a:rPr lang="en-ID" sz="1700" dirty="0" err="1"/>
              <a:t>mengering</a:t>
            </a:r>
            <a:r>
              <a:rPr lang="en-ID" sz="1700" dirty="0"/>
              <a:t>, </a:t>
            </a:r>
            <a:r>
              <a:rPr lang="en-ID" sz="1700" dirty="0" err="1"/>
              <a:t>elastisitas</a:t>
            </a:r>
            <a:r>
              <a:rPr lang="en-ID" sz="1700" dirty="0"/>
              <a:t> </a:t>
            </a:r>
            <a:r>
              <a:rPr lang="en-ID" sz="1700" dirty="0" err="1"/>
              <a:t>jaringan</a:t>
            </a:r>
            <a:r>
              <a:rPr lang="en-ID" sz="1700" dirty="0"/>
              <a:t> </a:t>
            </a:r>
            <a:r>
              <a:rPr lang="en-ID" sz="1700" dirty="0" err="1"/>
              <a:t>menurun</a:t>
            </a:r>
            <a:r>
              <a:rPr lang="en-ID" sz="1700" dirty="0"/>
              <a:t> dan </a:t>
            </a:r>
            <a:r>
              <a:rPr lang="en-ID" sz="1700" dirty="0" err="1"/>
              <a:t>disertai</a:t>
            </a:r>
            <a:r>
              <a:rPr lang="en-ID" sz="1700" dirty="0"/>
              <a:t> </a:t>
            </a:r>
            <a:r>
              <a:rPr lang="en-ID" sz="1700" dirty="0" err="1"/>
              <a:t>penurunan</a:t>
            </a:r>
            <a:r>
              <a:rPr lang="en-ID" sz="1700" dirty="0"/>
              <a:t> </a:t>
            </a:r>
            <a:r>
              <a:rPr lang="en-ID" sz="1700" dirty="0" err="1"/>
              <a:t>frekuensi</a:t>
            </a:r>
            <a:r>
              <a:rPr lang="en-ID" sz="1700" dirty="0"/>
              <a:t> </a:t>
            </a:r>
            <a:r>
              <a:rPr lang="en-ID" sz="1700" dirty="0" err="1"/>
              <a:t>seksual</a:t>
            </a:r>
            <a:r>
              <a:rPr lang="en-ID" sz="1700" dirty="0"/>
              <a:t> </a:t>
            </a:r>
            <a:r>
              <a:rPr lang="en-ID" sz="1700" dirty="0" err="1"/>
              <a:t>intercrouse</a:t>
            </a:r>
            <a:r>
              <a:rPr lang="en-ID" sz="1700" dirty="0"/>
              <a:t> </a:t>
            </a:r>
            <a:r>
              <a:rPr lang="en-ID" sz="1700" dirty="0" err="1"/>
              <a:t>berefek</a:t>
            </a:r>
            <a:r>
              <a:rPr lang="en-ID" sz="1700" dirty="0"/>
              <a:t> pada </a:t>
            </a:r>
            <a:r>
              <a:rPr lang="en-ID" sz="1700" dirty="0" err="1"/>
              <a:t>seks</a:t>
            </a:r>
            <a:r>
              <a:rPr lang="en-ID" sz="1700" dirty="0"/>
              <a:t> </a:t>
            </a:r>
            <a:r>
              <a:rPr lang="en-ID" sz="1700" dirty="0" err="1"/>
              <a:t>sekunder</a:t>
            </a:r>
            <a:r>
              <a:rPr lang="en-ID" sz="1700" dirty="0"/>
              <a:t>. </a:t>
            </a:r>
          </a:p>
          <a:p>
            <a:r>
              <a:rPr lang="en-ID" sz="1700" dirty="0">
                <a:solidFill>
                  <a:srgbClr val="FF0000"/>
                </a:solidFill>
              </a:rPr>
              <a:t>10. </a:t>
            </a:r>
            <a:r>
              <a:rPr lang="en-ID" sz="1700" dirty="0" err="1">
                <a:solidFill>
                  <a:srgbClr val="FF0000"/>
                </a:solidFill>
              </a:rPr>
              <a:t>Sistem</a:t>
            </a:r>
            <a:r>
              <a:rPr lang="en-ID" sz="1700" dirty="0">
                <a:solidFill>
                  <a:srgbClr val="FF0000"/>
                </a:solidFill>
              </a:rPr>
              <a:t> </a:t>
            </a:r>
            <a:r>
              <a:rPr lang="en-ID" sz="1700" dirty="0" err="1">
                <a:solidFill>
                  <a:srgbClr val="FF0000"/>
                </a:solidFill>
              </a:rPr>
              <a:t>Endokrin</a:t>
            </a:r>
            <a:r>
              <a:rPr lang="en-ID" sz="1700" dirty="0">
                <a:solidFill>
                  <a:srgbClr val="FF0000"/>
                </a:solidFill>
              </a:rPr>
              <a:t> </a:t>
            </a:r>
            <a:r>
              <a:rPr lang="en-ID" sz="1700" dirty="0" err="1"/>
              <a:t>Produksi</a:t>
            </a:r>
            <a:r>
              <a:rPr lang="en-ID" sz="1700" dirty="0"/>
              <a:t> </a:t>
            </a:r>
            <a:r>
              <a:rPr lang="en-ID" sz="1700" dirty="0" err="1"/>
              <a:t>hampir</a:t>
            </a:r>
            <a:r>
              <a:rPr lang="en-ID" sz="1700" dirty="0"/>
              <a:t> </a:t>
            </a:r>
            <a:r>
              <a:rPr lang="en-ID" sz="1700" dirty="0" err="1"/>
              <a:t>semua</a:t>
            </a:r>
            <a:r>
              <a:rPr lang="en-ID" sz="1700" dirty="0"/>
              <a:t> </a:t>
            </a:r>
            <a:r>
              <a:rPr lang="en-ID" sz="1700" dirty="0" err="1"/>
              <a:t>hormon</a:t>
            </a:r>
            <a:r>
              <a:rPr lang="en-ID" sz="1700" dirty="0"/>
              <a:t> </a:t>
            </a:r>
            <a:r>
              <a:rPr lang="en-ID" sz="1700" dirty="0" err="1"/>
              <a:t>menurun</a:t>
            </a:r>
            <a:r>
              <a:rPr lang="en-ID" sz="1700" dirty="0"/>
              <a:t> (ACTH, TSH, FSH, LH), </a:t>
            </a:r>
            <a:r>
              <a:rPr lang="en-ID" sz="1700" dirty="0" err="1"/>
              <a:t>penurunan</a:t>
            </a:r>
            <a:r>
              <a:rPr lang="en-ID" sz="1700" dirty="0"/>
              <a:t> </a:t>
            </a:r>
            <a:r>
              <a:rPr lang="en-ID" sz="1700" dirty="0" err="1"/>
              <a:t>sekresi</a:t>
            </a:r>
            <a:r>
              <a:rPr lang="en-ID" sz="1700" dirty="0"/>
              <a:t> </a:t>
            </a:r>
            <a:r>
              <a:rPr lang="en-ID" sz="1700" dirty="0" err="1"/>
              <a:t>hormon</a:t>
            </a:r>
            <a:r>
              <a:rPr lang="en-ID" sz="1700" dirty="0"/>
              <a:t> </a:t>
            </a:r>
            <a:r>
              <a:rPr lang="en-ID" sz="1700" dirty="0" err="1"/>
              <a:t>kelamin</a:t>
            </a:r>
            <a:r>
              <a:rPr lang="en-ID" sz="1700" dirty="0"/>
              <a:t> </a:t>
            </a:r>
            <a:r>
              <a:rPr lang="en-ID" sz="1700" dirty="0" err="1"/>
              <a:t>misalnya</a:t>
            </a:r>
            <a:r>
              <a:rPr lang="en-ID" sz="1700" dirty="0"/>
              <a:t>: </a:t>
            </a:r>
            <a:r>
              <a:rPr lang="en-ID" sz="1700" dirty="0" err="1"/>
              <a:t>estrogen</a:t>
            </a:r>
            <a:r>
              <a:rPr lang="en-ID" sz="1700" dirty="0"/>
              <a:t>, progesterone, dan </a:t>
            </a:r>
            <a:r>
              <a:rPr lang="en-ID" sz="1700" dirty="0" err="1"/>
              <a:t>testoteron</a:t>
            </a:r>
            <a:r>
              <a:rPr lang="en-ID" sz="1700" dirty="0"/>
              <a:t>. </a:t>
            </a:r>
          </a:p>
          <a:p>
            <a:r>
              <a:rPr lang="en-ID" sz="1700" dirty="0">
                <a:solidFill>
                  <a:srgbClr val="FF0000"/>
                </a:solidFill>
              </a:rPr>
              <a:t>11. </a:t>
            </a:r>
            <a:r>
              <a:rPr lang="en-ID" sz="1700" dirty="0" err="1">
                <a:solidFill>
                  <a:srgbClr val="FF0000"/>
                </a:solidFill>
              </a:rPr>
              <a:t>Sistem</a:t>
            </a:r>
            <a:r>
              <a:rPr lang="en-ID" sz="1700" dirty="0">
                <a:solidFill>
                  <a:srgbClr val="FF0000"/>
                </a:solidFill>
              </a:rPr>
              <a:t> </a:t>
            </a:r>
            <a:r>
              <a:rPr lang="en-ID" sz="1700" dirty="0" err="1">
                <a:solidFill>
                  <a:srgbClr val="FF0000"/>
                </a:solidFill>
              </a:rPr>
              <a:t>Kulit</a:t>
            </a:r>
            <a:r>
              <a:rPr lang="en-ID" sz="1700" dirty="0">
                <a:solidFill>
                  <a:srgbClr val="FF0000"/>
                </a:solidFill>
              </a:rPr>
              <a:t> </a:t>
            </a:r>
            <a:r>
              <a:rPr lang="en-ID" sz="1700" dirty="0" err="1"/>
              <a:t>Kulit</a:t>
            </a:r>
            <a:r>
              <a:rPr lang="en-ID" sz="1700" dirty="0"/>
              <a:t> </a:t>
            </a:r>
            <a:r>
              <a:rPr lang="en-ID" sz="1700" dirty="0" err="1"/>
              <a:t>menjadi</a:t>
            </a:r>
            <a:r>
              <a:rPr lang="en-ID" sz="1700" dirty="0"/>
              <a:t> </a:t>
            </a:r>
            <a:r>
              <a:rPr lang="en-ID" sz="1700" dirty="0" err="1"/>
              <a:t>keriput</a:t>
            </a:r>
            <a:r>
              <a:rPr lang="en-ID" sz="1700" dirty="0"/>
              <a:t> dan </a:t>
            </a:r>
            <a:r>
              <a:rPr lang="en-ID" sz="1700" dirty="0" err="1"/>
              <a:t>mengkerut</a:t>
            </a:r>
            <a:r>
              <a:rPr lang="en-ID" sz="1700" dirty="0"/>
              <a:t> </a:t>
            </a:r>
            <a:r>
              <a:rPr lang="en-ID" sz="1700" dirty="0" err="1"/>
              <a:t>karena</a:t>
            </a:r>
            <a:r>
              <a:rPr lang="en-ID" sz="1700" dirty="0"/>
              <a:t> </a:t>
            </a:r>
            <a:r>
              <a:rPr lang="en-ID" sz="1700" dirty="0" err="1"/>
              <a:t>kehilangan</a:t>
            </a:r>
            <a:r>
              <a:rPr lang="en-ID" sz="1700" dirty="0"/>
              <a:t> proses </a:t>
            </a:r>
            <a:r>
              <a:rPr lang="en-ID" sz="1700" dirty="0" err="1"/>
              <a:t>keratinisasi</a:t>
            </a:r>
            <a:r>
              <a:rPr lang="en-ID" sz="1700" dirty="0"/>
              <a:t> dan </a:t>
            </a:r>
            <a:r>
              <a:rPr lang="en-ID" sz="1700" dirty="0" err="1"/>
              <a:t>kehilangan</a:t>
            </a:r>
            <a:r>
              <a:rPr lang="en-ID" sz="1700" dirty="0"/>
              <a:t> </a:t>
            </a:r>
            <a:r>
              <a:rPr lang="en-ID" sz="1700" dirty="0" err="1"/>
              <a:t>jaringan</a:t>
            </a:r>
            <a:r>
              <a:rPr lang="en-ID" sz="1700" dirty="0"/>
              <a:t> lemak, </a:t>
            </a:r>
            <a:r>
              <a:rPr lang="en-ID" sz="1700" dirty="0" err="1"/>
              <a:t>berkurangnya</a:t>
            </a:r>
            <a:r>
              <a:rPr lang="en-ID" sz="1700" dirty="0"/>
              <a:t> </a:t>
            </a:r>
            <a:r>
              <a:rPr lang="en-ID" sz="1700" dirty="0" err="1"/>
              <a:t>elastisitas</a:t>
            </a:r>
            <a:r>
              <a:rPr lang="en-ID" sz="1700" dirty="0"/>
              <a:t> </a:t>
            </a:r>
            <a:r>
              <a:rPr lang="en-ID" sz="1700" dirty="0" err="1"/>
              <a:t>akibat</a:t>
            </a:r>
            <a:r>
              <a:rPr lang="en-ID" sz="1700" dirty="0"/>
              <a:t> </a:t>
            </a:r>
            <a:r>
              <a:rPr lang="en-ID" sz="1700" dirty="0" err="1"/>
              <a:t>penurunan</a:t>
            </a:r>
            <a:r>
              <a:rPr lang="en-ID" sz="1700" dirty="0"/>
              <a:t> </a:t>
            </a:r>
            <a:r>
              <a:rPr lang="en-ID" sz="1700" dirty="0" err="1"/>
              <a:t>cairan</a:t>
            </a:r>
            <a:r>
              <a:rPr lang="en-ID" sz="1700" dirty="0"/>
              <a:t> dan </a:t>
            </a:r>
            <a:r>
              <a:rPr lang="en-ID" sz="1700" dirty="0" err="1"/>
              <a:t>vaskularisasi</a:t>
            </a:r>
            <a:r>
              <a:rPr lang="en-ID" sz="1700" dirty="0"/>
              <a:t>, kuku </a:t>
            </a:r>
            <a:r>
              <a:rPr lang="en-ID" sz="1700" dirty="0" err="1"/>
              <a:t>jari</a:t>
            </a:r>
            <a:r>
              <a:rPr lang="en-ID" sz="1700" dirty="0"/>
              <a:t> </a:t>
            </a:r>
            <a:r>
              <a:rPr lang="en-ID" sz="1700" dirty="0" err="1"/>
              <a:t>menjadi</a:t>
            </a:r>
            <a:r>
              <a:rPr lang="en-ID" sz="1700" dirty="0"/>
              <a:t> </a:t>
            </a:r>
            <a:r>
              <a:rPr lang="en-ID" sz="1700" dirty="0" err="1"/>
              <a:t>keras</a:t>
            </a:r>
            <a:r>
              <a:rPr lang="en-ID" sz="1700" dirty="0"/>
              <a:t> dan </a:t>
            </a:r>
            <a:r>
              <a:rPr lang="en-ID" sz="1700" dirty="0" err="1"/>
              <a:t>rapuh</a:t>
            </a:r>
            <a:r>
              <a:rPr lang="en-ID" sz="1700" dirty="0"/>
              <a:t>, </a:t>
            </a:r>
            <a:r>
              <a:rPr lang="en-ID" sz="1700" dirty="0" err="1"/>
              <a:t>kelenjar</a:t>
            </a:r>
            <a:r>
              <a:rPr lang="en-ID" sz="1700" dirty="0"/>
              <a:t> </a:t>
            </a:r>
            <a:r>
              <a:rPr lang="en-ID" sz="1700" dirty="0" err="1"/>
              <a:t>keringat</a:t>
            </a:r>
            <a:r>
              <a:rPr lang="en-ID" sz="1700" dirty="0"/>
              <a:t> </a:t>
            </a:r>
            <a:r>
              <a:rPr lang="en-ID" sz="1700" dirty="0" err="1"/>
              <a:t>berkurang</a:t>
            </a:r>
            <a:r>
              <a:rPr lang="en-ID" sz="1700" dirty="0"/>
              <a:t> </a:t>
            </a:r>
            <a:r>
              <a:rPr lang="en-ID" sz="1700" dirty="0" err="1"/>
              <a:t>jumlah</a:t>
            </a:r>
            <a:r>
              <a:rPr lang="en-ID" sz="1700" dirty="0"/>
              <a:t> dan </a:t>
            </a:r>
            <a:r>
              <a:rPr lang="en-ID" sz="1700" dirty="0" err="1"/>
              <a:t>fungsinya</a:t>
            </a:r>
            <a:r>
              <a:rPr lang="en-ID" sz="1700" dirty="0"/>
              <a:t>, </a:t>
            </a:r>
            <a:r>
              <a:rPr lang="en-ID" sz="1700" dirty="0" err="1"/>
              <a:t>perubahan</a:t>
            </a:r>
            <a:r>
              <a:rPr lang="en-ID" sz="1700" dirty="0"/>
              <a:t> pada </a:t>
            </a:r>
            <a:r>
              <a:rPr lang="en-ID" sz="1700" dirty="0" err="1"/>
              <a:t>bentuk</a:t>
            </a:r>
            <a:r>
              <a:rPr lang="en-ID" sz="1700" dirty="0"/>
              <a:t> </a:t>
            </a:r>
            <a:r>
              <a:rPr lang="en-ID" sz="1700" dirty="0" err="1"/>
              <a:t>sel</a:t>
            </a:r>
            <a:r>
              <a:rPr lang="en-ID" sz="1700" dirty="0"/>
              <a:t> epidermis. </a:t>
            </a:r>
          </a:p>
          <a:p>
            <a:r>
              <a:rPr lang="en-ID" sz="1700" dirty="0">
                <a:solidFill>
                  <a:srgbClr val="FF0000"/>
                </a:solidFill>
              </a:rPr>
              <a:t>12. </a:t>
            </a:r>
            <a:r>
              <a:rPr lang="en-ID" sz="1700" dirty="0" err="1">
                <a:solidFill>
                  <a:srgbClr val="FF0000"/>
                </a:solidFill>
              </a:rPr>
              <a:t>Sistem</a:t>
            </a:r>
            <a:r>
              <a:rPr lang="en-ID" sz="1700" dirty="0">
                <a:solidFill>
                  <a:srgbClr val="FF0000"/>
                </a:solidFill>
              </a:rPr>
              <a:t> </a:t>
            </a:r>
            <a:r>
              <a:rPr lang="en-ID" sz="1700" dirty="0" err="1">
                <a:solidFill>
                  <a:srgbClr val="FF0000"/>
                </a:solidFill>
              </a:rPr>
              <a:t>Muskuloskeletal</a:t>
            </a:r>
            <a:r>
              <a:rPr lang="en-ID" sz="1700" dirty="0">
                <a:solidFill>
                  <a:srgbClr val="FF0000"/>
                </a:solidFill>
              </a:rPr>
              <a:t> </a:t>
            </a:r>
            <a:r>
              <a:rPr lang="en-ID" sz="1700" dirty="0" err="1"/>
              <a:t>Tulang</a:t>
            </a:r>
            <a:r>
              <a:rPr lang="en-ID" sz="1700" dirty="0"/>
              <a:t> </a:t>
            </a:r>
            <a:r>
              <a:rPr lang="en-ID" sz="1700" dirty="0" err="1"/>
              <a:t>kehilangan</a:t>
            </a:r>
            <a:r>
              <a:rPr lang="en-ID" sz="1700" dirty="0"/>
              <a:t> </a:t>
            </a:r>
            <a:r>
              <a:rPr lang="en-ID" sz="1700" dirty="0" err="1"/>
              <a:t>cairan</a:t>
            </a:r>
            <a:r>
              <a:rPr lang="en-ID" sz="1700" dirty="0"/>
              <a:t> dan </a:t>
            </a:r>
            <a:r>
              <a:rPr lang="en-ID" sz="1700" dirty="0" err="1"/>
              <a:t>rapuh</a:t>
            </a:r>
            <a:r>
              <a:rPr lang="en-ID" sz="1700" dirty="0"/>
              <a:t>, </a:t>
            </a:r>
            <a:r>
              <a:rPr lang="en-ID" sz="1700" dirty="0" err="1"/>
              <a:t>kifosis</a:t>
            </a:r>
            <a:r>
              <a:rPr lang="en-ID" sz="1700" dirty="0"/>
              <a:t>, </a:t>
            </a:r>
            <a:r>
              <a:rPr lang="en-ID" sz="1700" dirty="0" err="1"/>
              <a:t>penipisan</a:t>
            </a:r>
            <a:r>
              <a:rPr lang="en-ID" sz="1700" dirty="0"/>
              <a:t> dan </a:t>
            </a:r>
            <a:r>
              <a:rPr lang="en-ID" sz="1700" dirty="0" err="1"/>
              <a:t>pemendekan</a:t>
            </a:r>
            <a:r>
              <a:rPr lang="en-ID" sz="1700" dirty="0"/>
              <a:t> </a:t>
            </a:r>
            <a:r>
              <a:rPr lang="en-ID" sz="1700" dirty="0" err="1"/>
              <a:t>tulang</a:t>
            </a:r>
            <a:r>
              <a:rPr lang="en-ID" sz="1700" dirty="0"/>
              <a:t>, </a:t>
            </a:r>
            <a:r>
              <a:rPr lang="en-ID" sz="1700" dirty="0" err="1"/>
              <a:t>persendian</a:t>
            </a:r>
            <a:r>
              <a:rPr lang="en-ID" sz="1700" dirty="0"/>
              <a:t> </a:t>
            </a:r>
            <a:r>
              <a:rPr lang="en-ID" sz="1700" dirty="0" err="1"/>
              <a:t>membesar</a:t>
            </a:r>
            <a:r>
              <a:rPr lang="en-ID" sz="1700" dirty="0"/>
              <a:t> dan </a:t>
            </a:r>
            <a:r>
              <a:rPr lang="en-ID" sz="1700" dirty="0" err="1"/>
              <a:t>kaku</a:t>
            </a:r>
            <a:r>
              <a:rPr lang="en-ID" sz="1700" dirty="0"/>
              <a:t>, tendon </a:t>
            </a:r>
            <a:r>
              <a:rPr lang="en-ID" sz="1700" dirty="0" err="1"/>
              <a:t>mengkerut</a:t>
            </a:r>
            <a:r>
              <a:rPr lang="en-ID" sz="1700" dirty="0"/>
              <a:t> dan </a:t>
            </a:r>
            <a:r>
              <a:rPr lang="en-ID" sz="1700" dirty="0" err="1"/>
              <a:t>mengalami</a:t>
            </a:r>
            <a:r>
              <a:rPr lang="en-ID" sz="1700" dirty="0"/>
              <a:t> sclerosis, </a:t>
            </a:r>
            <a:r>
              <a:rPr lang="en-ID" sz="1700" dirty="0" err="1"/>
              <a:t>atropi</a:t>
            </a:r>
            <a:r>
              <a:rPr lang="en-ID" sz="1700" dirty="0"/>
              <a:t> </a:t>
            </a:r>
            <a:r>
              <a:rPr lang="en-ID" sz="1700" dirty="0" err="1"/>
              <a:t>serabut</a:t>
            </a:r>
            <a:r>
              <a:rPr lang="en-ID" sz="1700" dirty="0"/>
              <a:t> </a:t>
            </a:r>
            <a:r>
              <a:rPr lang="en-ID" sz="1700" dirty="0" err="1"/>
              <a:t>otot</a:t>
            </a:r>
            <a:r>
              <a:rPr lang="en-ID" sz="1700" dirty="0"/>
              <a:t> </a:t>
            </a:r>
            <a:r>
              <a:rPr lang="en-ID" sz="1700" dirty="0" err="1"/>
              <a:t>sehingga</a:t>
            </a:r>
            <a:r>
              <a:rPr lang="en-ID" sz="1700" dirty="0"/>
              <a:t> </a:t>
            </a:r>
            <a:r>
              <a:rPr lang="en-ID" sz="1700" dirty="0" err="1"/>
              <a:t>gerakan</a:t>
            </a:r>
            <a:r>
              <a:rPr lang="en-ID" sz="1700" dirty="0"/>
              <a:t> </a:t>
            </a:r>
            <a:r>
              <a:rPr lang="en-ID" sz="1700" dirty="0" err="1"/>
              <a:t>menjadi</a:t>
            </a:r>
            <a:r>
              <a:rPr lang="en-ID" sz="1700" dirty="0"/>
              <a:t> </a:t>
            </a:r>
            <a:r>
              <a:rPr lang="en-ID" sz="1700" dirty="0" err="1"/>
              <a:t>lamban</a:t>
            </a:r>
            <a:r>
              <a:rPr lang="en-ID" sz="1700" dirty="0"/>
              <a:t>, </a:t>
            </a:r>
            <a:r>
              <a:rPr lang="en-ID" sz="1700" dirty="0" err="1"/>
              <a:t>otot</a:t>
            </a:r>
            <a:r>
              <a:rPr lang="en-ID" sz="1700" dirty="0"/>
              <a:t> </a:t>
            </a:r>
            <a:r>
              <a:rPr lang="en-ID" sz="1700" dirty="0" err="1"/>
              <a:t>mudah</a:t>
            </a:r>
            <a:r>
              <a:rPr lang="en-ID" sz="1700" dirty="0"/>
              <a:t> </a:t>
            </a:r>
            <a:r>
              <a:rPr lang="en-ID" sz="1700" dirty="0" err="1"/>
              <a:t>kram</a:t>
            </a:r>
            <a:r>
              <a:rPr lang="en-ID" sz="1700" dirty="0"/>
              <a:t> dan tremor.</a:t>
            </a:r>
          </a:p>
        </p:txBody>
      </p:sp>
    </p:spTree>
    <p:extLst>
      <p:ext uri="{BB962C8B-B14F-4D97-AF65-F5344CB8AC3E}">
        <p14:creationId xmlns:p14="http://schemas.microsoft.com/office/powerpoint/2010/main" val="4266124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58C43D-C6B7-4E35-911C-D12CE0A29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ID">
                <a:solidFill>
                  <a:srgbClr val="FFFFFF"/>
                </a:solidFill>
              </a:rPr>
              <a:t>Faktor-faktor yang Mempengaruhi Persepsi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F75A4-0620-431B-9973-E5FBA0AC3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/>
          </a:bodyPr>
          <a:lstStyle/>
          <a:p>
            <a:r>
              <a:rPr lang="en-ID" sz="1900" dirty="0">
                <a:solidFill>
                  <a:srgbClr val="FF0000"/>
                </a:solidFill>
              </a:rPr>
              <a:t>a. </a:t>
            </a:r>
            <a:r>
              <a:rPr lang="en-ID" sz="1900" dirty="0" err="1">
                <a:solidFill>
                  <a:srgbClr val="FF0000"/>
                </a:solidFill>
              </a:rPr>
              <a:t>Usia</a:t>
            </a:r>
            <a:r>
              <a:rPr lang="en-ID" sz="1900" dirty="0">
                <a:solidFill>
                  <a:srgbClr val="FF0000"/>
                </a:solidFill>
              </a:rPr>
              <a:t> </a:t>
            </a:r>
            <a:r>
              <a:rPr lang="en-ID" sz="1900" dirty="0" err="1">
                <a:solidFill>
                  <a:srgbClr val="FF0000"/>
                </a:solidFill>
              </a:rPr>
              <a:t>Usia</a:t>
            </a:r>
            <a:r>
              <a:rPr lang="en-ID" sz="1900" dirty="0">
                <a:solidFill>
                  <a:srgbClr val="FF0000"/>
                </a:solidFill>
              </a:rPr>
              <a:t> </a:t>
            </a:r>
            <a:r>
              <a:rPr lang="en-ID" sz="1900" dirty="0" err="1"/>
              <a:t>adalah</a:t>
            </a:r>
            <a:r>
              <a:rPr lang="en-ID" sz="1900" dirty="0"/>
              <a:t> </a:t>
            </a:r>
            <a:r>
              <a:rPr lang="en-ID" sz="1900" dirty="0" err="1"/>
              <a:t>umur</a:t>
            </a:r>
            <a:r>
              <a:rPr lang="en-ID" sz="1900" dirty="0"/>
              <a:t> </a:t>
            </a:r>
            <a:r>
              <a:rPr lang="en-ID" sz="1900" dirty="0" err="1"/>
              <a:t>individu</a:t>
            </a:r>
            <a:r>
              <a:rPr lang="en-ID" sz="1900" dirty="0"/>
              <a:t> yang </a:t>
            </a:r>
            <a:r>
              <a:rPr lang="en-ID" sz="1900" dirty="0" err="1"/>
              <a:t>dihitung</a:t>
            </a:r>
            <a:r>
              <a:rPr lang="en-ID" sz="1900" dirty="0"/>
              <a:t> </a:t>
            </a:r>
            <a:r>
              <a:rPr lang="en-ID" sz="1900" dirty="0" err="1"/>
              <a:t>mulai</a:t>
            </a:r>
            <a:r>
              <a:rPr lang="en-ID" sz="1900" dirty="0"/>
              <a:t> </a:t>
            </a:r>
            <a:r>
              <a:rPr lang="en-ID" sz="1900" dirty="0" err="1"/>
              <a:t>saat</a:t>
            </a:r>
            <a:r>
              <a:rPr lang="en-ID" sz="1900" dirty="0"/>
              <a:t> </a:t>
            </a:r>
            <a:r>
              <a:rPr lang="en-ID" sz="1900" dirty="0" err="1"/>
              <a:t>dilahirkan</a:t>
            </a:r>
            <a:r>
              <a:rPr lang="en-ID" sz="1900" dirty="0"/>
              <a:t> </a:t>
            </a:r>
            <a:r>
              <a:rPr lang="en-ID" sz="1900" dirty="0" err="1"/>
              <a:t>sampai</a:t>
            </a:r>
            <a:r>
              <a:rPr lang="en-ID" sz="1900" dirty="0"/>
              <a:t> </a:t>
            </a:r>
            <a:r>
              <a:rPr lang="en-ID" sz="1900" dirty="0" err="1"/>
              <a:t>ulang</a:t>
            </a:r>
            <a:r>
              <a:rPr lang="en-ID" sz="1900" dirty="0"/>
              <a:t> </a:t>
            </a:r>
            <a:r>
              <a:rPr lang="en-ID" sz="1900" dirty="0" err="1"/>
              <a:t>tahun</a:t>
            </a:r>
            <a:r>
              <a:rPr lang="en-ID" sz="1900" dirty="0"/>
              <a:t>. </a:t>
            </a:r>
            <a:r>
              <a:rPr lang="en-ID" sz="1900" dirty="0" err="1"/>
              <a:t>Semakin</a:t>
            </a:r>
            <a:r>
              <a:rPr lang="en-ID" sz="1900" dirty="0"/>
              <a:t> </a:t>
            </a:r>
            <a:r>
              <a:rPr lang="en-ID" sz="1900" dirty="0" err="1"/>
              <a:t>cukup</a:t>
            </a:r>
            <a:r>
              <a:rPr lang="en-ID" sz="1900" dirty="0"/>
              <a:t> </a:t>
            </a:r>
            <a:r>
              <a:rPr lang="en-ID" sz="1900" dirty="0" err="1"/>
              <a:t>umur</a:t>
            </a:r>
            <a:r>
              <a:rPr lang="en-ID" sz="1900" dirty="0"/>
              <a:t>, </a:t>
            </a:r>
            <a:r>
              <a:rPr lang="en-ID" sz="1900" dirty="0" err="1"/>
              <a:t>kematangan</a:t>
            </a:r>
            <a:r>
              <a:rPr lang="en-ID" sz="1900" dirty="0"/>
              <a:t> dan </a:t>
            </a:r>
            <a:r>
              <a:rPr lang="en-ID" sz="1900" dirty="0" err="1"/>
              <a:t>kekuatan</a:t>
            </a:r>
            <a:r>
              <a:rPr lang="en-ID" sz="1900" dirty="0"/>
              <a:t> </a:t>
            </a:r>
            <a:r>
              <a:rPr lang="en-ID" sz="1900" dirty="0" err="1"/>
              <a:t>seseorang</a:t>
            </a:r>
            <a:r>
              <a:rPr lang="en-ID" sz="1900" dirty="0"/>
              <a:t> </a:t>
            </a:r>
            <a:r>
              <a:rPr lang="en-ID" sz="1900" dirty="0" err="1"/>
              <a:t>akan</a:t>
            </a:r>
            <a:r>
              <a:rPr lang="en-ID" sz="1900" dirty="0"/>
              <a:t> </a:t>
            </a:r>
            <a:r>
              <a:rPr lang="en-ID" sz="1900" dirty="0" err="1"/>
              <a:t>lebih</a:t>
            </a:r>
            <a:r>
              <a:rPr lang="en-ID" sz="1900" dirty="0"/>
              <a:t> </a:t>
            </a:r>
            <a:r>
              <a:rPr lang="en-ID" sz="1900" dirty="0" err="1"/>
              <a:t>matang</a:t>
            </a:r>
            <a:r>
              <a:rPr lang="en-ID" sz="1900" dirty="0"/>
              <a:t> </a:t>
            </a:r>
            <a:r>
              <a:rPr lang="en-ID" sz="1900" dirty="0" err="1"/>
              <a:t>dalam</a:t>
            </a:r>
            <a:r>
              <a:rPr lang="en-ID" sz="1900" dirty="0"/>
              <a:t> </a:t>
            </a:r>
            <a:r>
              <a:rPr lang="en-ID" sz="1900" dirty="0" err="1"/>
              <a:t>berpikir</a:t>
            </a:r>
            <a:r>
              <a:rPr lang="en-ID" sz="1900" dirty="0"/>
              <a:t> dan </a:t>
            </a:r>
            <a:r>
              <a:rPr lang="en-ID" sz="1900" dirty="0" err="1"/>
              <a:t>bekerja</a:t>
            </a:r>
            <a:r>
              <a:rPr lang="en-ID" sz="1900" dirty="0"/>
              <a:t>. (</a:t>
            </a:r>
            <a:r>
              <a:rPr lang="en-ID" sz="1900" dirty="0" err="1"/>
              <a:t>Nursalam</a:t>
            </a:r>
            <a:r>
              <a:rPr lang="en-ID" sz="1900" dirty="0"/>
              <a:t>, 2009).</a:t>
            </a:r>
          </a:p>
          <a:p>
            <a:r>
              <a:rPr lang="en-ID" sz="1900" dirty="0">
                <a:solidFill>
                  <a:srgbClr val="FF0000"/>
                </a:solidFill>
              </a:rPr>
              <a:t>b</a:t>
            </a:r>
            <a:r>
              <a:rPr lang="en-ID" sz="1900" dirty="0"/>
              <a:t>. </a:t>
            </a:r>
            <a:r>
              <a:rPr lang="en-ID" sz="1900" dirty="0">
                <a:solidFill>
                  <a:srgbClr val="FF0000"/>
                </a:solidFill>
              </a:rPr>
              <a:t>Pendidikan</a:t>
            </a:r>
            <a:r>
              <a:rPr lang="en-ID" sz="1900" dirty="0"/>
              <a:t> </a:t>
            </a:r>
            <a:r>
              <a:rPr lang="en-ID" sz="1900" dirty="0" err="1"/>
              <a:t>Menurut</a:t>
            </a:r>
            <a:r>
              <a:rPr lang="en-ID" sz="1900" dirty="0"/>
              <a:t> </a:t>
            </a:r>
            <a:r>
              <a:rPr lang="en-ID" sz="1900" dirty="0" err="1"/>
              <a:t>Notoadmojo</a:t>
            </a:r>
            <a:r>
              <a:rPr lang="en-ID" sz="1900" dirty="0"/>
              <a:t> (2007) </a:t>
            </a:r>
            <a:r>
              <a:rPr lang="en-ID" sz="1900" dirty="0" err="1"/>
              <a:t>menjelaskan</a:t>
            </a:r>
            <a:r>
              <a:rPr lang="en-ID" sz="1900" dirty="0"/>
              <a:t> </a:t>
            </a:r>
            <a:r>
              <a:rPr lang="en-ID" sz="1900" dirty="0" err="1"/>
              <a:t>bahwa</a:t>
            </a:r>
            <a:r>
              <a:rPr lang="en-ID" sz="1900" dirty="0"/>
              <a:t> orang yang </a:t>
            </a:r>
            <a:r>
              <a:rPr lang="en-ID" sz="1900" dirty="0" err="1"/>
              <a:t>mempunyai</a:t>
            </a:r>
            <a:r>
              <a:rPr lang="en-ID" sz="1900" dirty="0"/>
              <a:t> </a:t>
            </a:r>
            <a:r>
              <a:rPr lang="en-ID" sz="1900" dirty="0" err="1"/>
              <a:t>pendidikan</a:t>
            </a:r>
            <a:r>
              <a:rPr lang="en-ID" sz="1900" dirty="0"/>
              <a:t> </a:t>
            </a:r>
            <a:r>
              <a:rPr lang="en-ID" sz="1900" dirty="0" err="1"/>
              <a:t>tinggi</a:t>
            </a:r>
            <a:r>
              <a:rPr lang="en-ID" sz="1900" dirty="0"/>
              <a:t> dan </a:t>
            </a:r>
            <a:r>
              <a:rPr lang="en-ID" sz="1900" dirty="0" err="1"/>
              <a:t>memberikan</a:t>
            </a:r>
            <a:r>
              <a:rPr lang="en-ID" sz="1900" dirty="0"/>
              <a:t> </a:t>
            </a:r>
            <a:r>
              <a:rPr lang="en-ID" sz="1900" dirty="0" err="1"/>
              <a:t>tanggapan</a:t>
            </a:r>
            <a:r>
              <a:rPr lang="en-ID" sz="1900" dirty="0"/>
              <a:t> yang </a:t>
            </a:r>
            <a:r>
              <a:rPr lang="en-ID" sz="1900" dirty="0" err="1"/>
              <a:t>lebih</a:t>
            </a:r>
            <a:r>
              <a:rPr lang="en-ID" sz="1900" dirty="0"/>
              <a:t> </a:t>
            </a:r>
            <a:r>
              <a:rPr lang="en-ID" sz="1900" dirty="0" err="1"/>
              <a:t>rasional</a:t>
            </a:r>
            <a:r>
              <a:rPr lang="en-ID" sz="1900" dirty="0"/>
              <a:t> </a:t>
            </a:r>
            <a:r>
              <a:rPr lang="en-ID" sz="1900" dirty="0" err="1"/>
              <a:t>dibandingkan</a:t>
            </a:r>
            <a:r>
              <a:rPr lang="en-ID" sz="1900" dirty="0"/>
              <a:t> </a:t>
            </a:r>
            <a:r>
              <a:rPr lang="en-ID" sz="1900" dirty="0" err="1"/>
              <a:t>dengan</a:t>
            </a:r>
            <a:r>
              <a:rPr lang="en-ID" sz="1900" dirty="0"/>
              <a:t> orang yang </a:t>
            </a:r>
            <a:r>
              <a:rPr lang="en-ID" sz="1900" dirty="0" err="1"/>
              <a:t>berpendidikan</a:t>
            </a:r>
            <a:r>
              <a:rPr lang="en-ID" sz="1900" dirty="0"/>
              <a:t> </a:t>
            </a:r>
            <a:r>
              <a:rPr lang="en-ID" sz="1900" dirty="0" err="1"/>
              <a:t>rendah</a:t>
            </a:r>
            <a:r>
              <a:rPr lang="en-ID" sz="1900" dirty="0"/>
              <a:t>.</a:t>
            </a:r>
          </a:p>
          <a:p>
            <a:r>
              <a:rPr lang="en-ID" sz="1900" dirty="0">
                <a:solidFill>
                  <a:srgbClr val="FF0000"/>
                </a:solidFill>
              </a:rPr>
              <a:t>c</a:t>
            </a:r>
            <a:r>
              <a:rPr lang="en-ID" sz="1900" dirty="0"/>
              <a:t>. </a:t>
            </a:r>
            <a:r>
              <a:rPr lang="en-ID" sz="1900" dirty="0" err="1">
                <a:solidFill>
                  <a:srgbClr val="FF0000"/>
                </a:solidFill>
              </a:rPr>
              <a:t>Pekerjaan</a:t>
            </a:r>
            <a:r>
              <a:rPr lang="en-ID" sz="1900" dirty="0"/>
              <a:t> </a:t>
            </a:r>
            <a:r>
              <a:rPr lang="en-ID" sz="1900" dirty="0" err="1"/>
              <a:t>Dengan</a:t>
            </a:r>
            <a:r>
              <a:rPr lang="en-ID" sz="1900" dirty="0"/>
              <a:t> </a:t>
            </a:r>
            <a:r>
              <a:rPr lang="en-ID" sz="1900" dirty="0" err="1"/>
              <a:t>bekerja</a:t>
            </a:r>
            <a:r>
              <a:rPr lang="en-ID" sz="1900" dirty="0"/>
              <a:t> </a:t>
            </a:r>
            <a:r>
              <a:rPr lang="en-ID" sz="1900" dirty="0" err="1"/>
              <a:t>seseorang</a:t>
            </a:r>
            <a:r>
              <a:rPr lang="en-ID" sz="1900" dirty="0"/>
              <a:t> </a:t>
            </a:r>
            <a:r>
              <a:rPr lang="en-ID" sz="1900" dirty="0" err="1"/>
              <a:t>dapat</a:t>
            </a:r>
            <a:r>
              <a:rPr lang="en-ID" sz="1900" dirty="0"/>
              <a:t> </a:t>
            </a:r>
            <a:r>
              <a:rPr lang="en-ID" sz="1900" dirty="0" err="1"/>
              <a:t>berbuat</a:t>
            </a:r>
            <a:r>
              <a:rPr lang="en-ID" sz="1900" dirty="0"/>
              <a:t> </a:t>
            </a:r>
            <a:r>
              <a:rPr lang="en-ID" sz="1900" dirty="0" err="1"/>
              <a:t>sesuatu</a:t>
            </a:r>
            <a:r>
              <a:rPr lang="en-ID" sz="1900" dirty="0"/>
              <a:t> yang </a:t>
            </a:r>
            <a:r>
              <a:rPr lang="en-ID" sz="1900" dirty="0" err="1"/>
              <a:t>bermanfaat</a:t>
            </a:r>
            <a:r>
              <a:rPr lang="en-ID" sz="1900" dirty="0"/>
              <a:t>, </a:t>
            </a:r>
            <a:r>
              <a:rPr lang="en-ID" sz="1900" dirty="0" err="1"/>
              <a:t>memperoleh</a:t>
            </a:r>
            <a:r>
              <a:rPr lang="en-ID" sz="1900" dirty="0"/>
              <a:t> </a:t>
            </a:r>
            <a:r>
              <a:rPr lang="en-ID" sz="1900" dirty="0" err="1"/>
              <a:t>pengetahuan</a:t>
            </a:r>
            <a:r>
              <a:rPr lang="en-ID" sz="1900" dirty="0"/>
              <a:t> yang </a:t>
            </a:r>
            <a:r>
              <a:rPr lang="en-ID" sz="1900" dirty="0" err="1"/>
              <a:t>baik</a:t>
            </a:r>
            <a:r>
              <a:rPr lang="en-ID" sz="1900" dirty="0"/>
              <a:t> </a:t>
            </a:r>
            <a:r>
              <a:rPr lang="en-ID" sz="1900" dirty="0" err="1"/>
              <a:t>tentang</a:t>
            </a:r>
            <a:r>
              <a:rPr lang="en-ID" sz="1900" dirty="0"/>
              <a:t> </a:t>
            </a:r>
            <a:r>
              <a:rPr lang="en-ID" sz="1900" dirty="0" err="1"/>
              <a:t>sesuatu</a:t>
            </a:r>
            <a:r>
              <a:rPr lang="en-ID" sz="1900" dirty="0"/>
              <a:t> </a:t>
            </a:r>
            <a:r>
              <a:rPr lang="en-ID" sz="1900" dirty="0" err="1"/>
              <a:t>hal</a:t>
            </a:r>
            <a:r>
              <a:rPr lang="en-ID" sz="1900" dirty="0"/>
              <a:t> </a:t>
            </a:r>
            <a:r>
              <a:rPr lang="en-ID" sz="1900" dirty="0" err="1"/>
              <a:t>sehingga</a:t>
            </a:r>
            <a:r>
              <a:rPr lang="en-ID" sz="1900" dirty="0"/>
              <a:t> </a:t>
            </a:r>
            <a:r>
              <a:rPr lang="en-ID" sz="1900" dirty="0" err="1"/>
              <a:t>lebih</a:t>
            </a:r>
            <a:r>
              <a:rPr lang="en-ID" sz="1900" dirty="0"/>
              <a:t> </a:t>
            </a:r>
            <a:r>
              <a:rPr lang="en-ID" sz="1900" dirty="0" err="1"/>
              <a:t>mengerti</a:t>
            </a:r>
            <a:r>
              <a:rPr lang="en-ID" sz="1900" dirty="0"/>
              <a:t> dan </a:t>
            </a:r>
            <a:r>
              <a:rPr lang="en-ID" sz="1900" dirty="0" err="1"/>
              <a:t>akhirnya</a:t>
            </a:r>
            <a:r>
              <a:rPr lang="en-ID" sz="1900" dirty="0"/>
              <a:t> </a:t>
            </a:r>
            <a:r>
              <a:rPr lang="en-ID" sz="1900" dirty="0" err="1"/>
              <a:t>mempersepsikan</a:t>
            </a:r>
            <a:r>
              <a:rPr lang="en-ID" sz="1900" dirty="0"/>
              <a:t> </a:t>
            </a:r>
            <a:r>
              <a:rPr lang="en-ID" sz="1900" dirty="0" err="1"/>
              <a:t>sesuatu</a:t>
            </a:r>
            <a:r>
              <a:rPr lang="en-ID" sz="1900" dirty="0"/>
              <a:t> </a:t>
            </a:r>
            <a:r>
              <a:rPr lang="en-ID" sz="1900" dirty="0" err="1"/>
              <a:t>itu</a:t>
            </a:r>
            <a:r>
              <a:rPr lang="en-ID" sz="1900" dirty="0"/>
              <a:t> </a:t>
            </a:r>
            <a:r>
              <a:rPr lang="en-ID" sz="1900" dirty="0" err="1"/>
              <a:t>positif</a:t>
            </a:r>
            <a:r>
              <a:rPr lang="en-ID" sz="1900" dirty="0"/>
              <a:t> (</a:t>
            </a:r>
            <a:r>
              <a:rPr lang="en-ID" sz="1900" dirty="0" err="1"/>
              <a:t>Notoatmojo</a:t>
            </a:r>
            <a:r>
              <a:rPr lang="en-ID" sz="1900" dirty="0"/>
              <a:t>, 2010).</a:t>
            </a:r>
          </a:p>
          <a:p>
            <a:r>
              <a:rPr lang="en-ID" sz="1900" dirty="0">
                <a:solidFill>
                  <a:srgbClr val="FF0000"/>
                </a:solidFill>
              </a:rPr>
              <a:t>d. </a:t>
            </a:r>
            <a:r>
              <a:rPr lang="en-ID" sz="1900" dirty="0" err="1">
                <a:solidFill>
                  <a:srgbClr val="FF0000"/>
                </a:solidFill>
              </a:rPr>
              <a:t>Jenis</a:t>
            </a:r>
            <a:r>
              <a:rPr lang="en-ID" sz="1900" dirty="0">
                <a:solidFill>
                  <a:srgbClr val="FF0000"/>
                </a:solidFill>
              </a:rPr>
              <a:t> </a:t>
            </a:r>
            <a:r>
              <a:rPr lang="en-ID" sz="1900" dirty="0" err="1">
                <a:solidFill>
                  <a:srgbClr val="FF0000"/>
                </a:solidFill>
              </a:rPr>
              <a:t>kelamin</a:t>
            </a:r>
            <a:r>
              <a:rPr lang="en-ID" sz="1900" dirty="0">
                <a:solidFill>
                  <a:srgbClr val="FF0000"/>
                </a:solidFill>
              </a:rPr>
              <a:t> </a:t>
            </a:r>
            <a:r>
              <a:rPr lang="en-ID" sz="1900" dirty="0"/>
              <a:t>Perempuan </a:t>
            </a:r>
            <a:r>
              <a:rPr lang="en-ID" sz="1900" dirty="0" err="1"/>
              <a:t>lebih</a:t>
            </a:r>
            <a:r>
              <a:rPr lang="en-ID" sz="1900" dirty="0"/>
              <a:t> </a:t>
            </a:r>
            <a:r>
              <a:rPr lang="en-ID" sz="1900" dirty="0" err="1"/>
              <a:t>banyak</a:t>
            </a:r>
            <a:r>
              <a:rPr lang="en-ID" sz="1900" dirty="0"/>
              <a:t> </a:t>
            </a:r>
            <a:r>
              <a:rPr lang="en-ID" sz="1900" dirty="0" err="1"/>
              <a:t>melihat</a:t>
            </a:r>
            <a:r>
              <a:rPr lang="en-ID" sz="1900" dirty="0"/>
              <a:t> </a:t>
            </a:r>
            <a:r>
              <a:rPr lang="en-ID" sz="1900" dirty="0" err="1"/>
              <a:t>penampilan</a:t>
            </a:r>
            <a:r>
              <a:rPr lang="en-ID" sz="1900" dirty="0"/>
              <a:t> </a:t>
            </a:r>
            <a:r>
              <a:rPr lang="en-ID" sz="1900" dirty="0" err="1"/>
              <a:t>secara</a:t>
            </a:r>
            <a:r>
              <a:rPr lang="en-ID" sz="1900" dirty="0"/>
              <a:t> detail, </a:t>
            </a:r>
            <a:r>
              <a:rPr lang="en-ID" sz="1900" dirty="0" err="1"/>
              <a:t>sementara</a:t>
            </a:r>
            <a:r>
              <a:rPr lang="en-ID" sz="1900" dirty="0"/>
              <a:t> </a:t>
            </a:r>
            <a:r>
              <a:rPr lang="en-ID" sz="1900" dirty="0" err="1"/>
              <a:t>laki-laki</a:t>
            </a:r>
            <a:r>
              <a:rPr lang="en-ID" sz="1900" dirty="0"/>
              <a:t> </a:t>
            </a:r>
            <a:r>
              <a:rPr lang="en-ID" sz="1900" dirty="0" err="1"/>
              <a:t>kurang</a:t>
            </a:r>
            <a:r>
              <a:rPr lang="en-ID" sz="1900" dirty="0"/>
              <a:t> </a:t>
            </a:r>
            <a:r>
              <a:rPr lang="en-ID" sz="1900" dirty="0" err="1"/>
              <a:t>memperhatikan</a:t>
            </a:r>
            <a:r>
              <a:rPr lang="en-ID" sz="1900" dirty="0"/>
              <a:t> </a:t>
            </a:r>
            <a:r>
              <a:rPr lang="en-ID" sz="1900" dirty="0" err="1"/>
              <a:t>itu</a:t>
            </a:r>
            <a:r>
              <a:rPr lang="en-ID" sz="1900" dirty="0"/>
              <a:t>, </a:t>
            </a:r>
            <a:r>
              <a:rPr lang="en-ID" sz="1900" dirty="0" err="1"/>
              <a:t>laki-laki</a:t>
            </a:r>
            <a:r>
              <a:rPr lang="en-ID" sz="1900" dirty="0"/>
              <a:t> </a:t>
            </a:r>
            <a:r>
              <a:rPr lang="en-ID" sz="1900" dirty="0" err="1"/>
              <a:t>kurang</a:t>
            </a:r>
            <a:r>
              <a:rPr lang="en-ID" sz="1900" dirty="0"/>
              <a:t> 10 </a:t>
            </a:r>
            <a:r>
              <a:rPr lang="en-ID" sz="1900" dirty="0" err="1"/>
              <a:t>memperhatikan</a:t>
            </a:r>
            <a:r>
              <a:rPr lang="en-ID" sz="1900" dirty="0"/>
              <a:t> dan </a:t>
            </a:r>
            <a:r>
              <a:rPr lang="en-ID" sz="1900" dirty="0" err="1"/>
              <a:t>tidak</a:t>
            </a:r>
            <a:r>
              <a:rPr lang="en-ID" sz="1900" dirty="0"/>
              <a:t> </a:t>
            </a:r>
            <a:r>
              <a:rPr lang="en-ID" sz="1900" dirty="0" err="1"/>
              <a:t>terlalu</a:t>
            </a:r>
            <a:r>
              <a:rPr lang="en-ID" sz="1900" dirty="0"/>
              <a:t> </a:t>
            </a:r>
            <a:r>
              <a:rPr lang="en-ID" sz="1900" dirty="0" err="1"/>
              <a:t>memikirkan</a:t>
            </a:r>
            <a:r>
              <a:rPr lang="en-ID" sz="1900" dirty="0"/>
              <a:t> </a:t>
            </a:r>
            <a:r>
              <a:rPr lang="en-ID" sz="1900" dirty="0" err="1"/>
              <a:t>sesuatu</a:t>
            </a:r>
            <a:r>
              <a:rPr lang="en-ID" sz="1900" dirty="0"/>
              <a:t> </a:t>
            </a:r>
            <a:r>
              <a:rPr lang="en-ID" sz="1900" dirty="0" err="1"/>
              <a:t>apabila</a:t>
            </a:r>
            <a:r>
              <a:rPr lang="en-ID" sz="1900" dirty="0"/>
              <a:t> </a:t>
            </a:r>
            <a:r>
              <a:rPr lang="en-ID" sz="1900" dirty="0" err="1"/>
              <a:t>tidak</a:t>
            </a:r>
            <a:r>
              <a:rPr lang="en-ID" sz="1900" dirty="0"/>
              <a:t> </a:t>
            </a:r>
            <a:r>
              <a:rPr lang="en-ID" sz="1900" dirty="0" err="1"/>
              <a:t>merugikannya</a:t>
            </a:r>
            <a:r>
              <a:rPr lang="en-ID" sz="1900" dirty="0"/>
              <a:t>, </a:t>
            </a:r>
            <a:r>
              <a:rPr lang="en-ID" sz="1900" dirty="0" err="1"/>
              <a:t>sedangkan</a:t>
            </a:r>
            <a:r>
              <a:rPr lang="en-ID" sz="1900" dirty="0"/>
              <a:t> </a:t>
            </a:r>
            <a:r>
              <a:rPr lang="en-ID" sz="1900" dirty="0" err="1"/>
              <a:t>perempuan</a:t>
            </a:r>
            <a:r>
              <a:rPr lang="en-ID" sz="1900" dirty="0"/>
              <a:t> </a:t>
            </a:r>
            <a:r>
              <a:rPr lang="en-ID" sz="1900" dirty="0" err="1"/>
              <a:t>memperhatikan</a:t>
            </a:r>
            <a:r>
              <a:rPr lang="en-ID" sz="1900" dirty="0"/>
              <a:t> </a:t>
            </a:r>
            <a:r>
              <a:rPr lang="en-ID" sz="1900" dirty="0" err="1"/>
              <a:t>halhal</a:t>
            </a:r>
            <a:r>
              <a:rPr lang="en-ID" sz="1900" dirty="0"/>
              <a:t> </a:t>
            </a:r>
            <a:r>
              <a:rPr lang="en-ID" sz="1900" dirty="0" err="1"/>
              <a:t>kecil</a:t>
            </a:r>
            <a:r>
              <a:rPr lang="en-ID" sz="1900" dirty="0"/>
              <a:t> (</a:t>
            </a:r>
            <a:r>
              <a:rPr lang="en-ID" sz="1900" dirty="0" err="1"/>
              <a:t>Nursa</a:t>
            </a:r>
            <a:endParaRPr lang="en-ID" sz="1900" dirty="0"/>
          </a:p>
        </p:txBody>
      </p:sp>
    </p:spTree>
    <p:extLst>
      <p:ext uri="{BB962C8B-B14F-4D97-AF65-F5344CB8AC3E}">
        <p14:creationId xmlns:p14="http://schemas.microsoft.com/office/powerpoint/2010/main" val="37484457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5ECA37-C458-4BA2-A090-D7A19E07B4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F503EC-3FFF-4193-A86F-39150E2BAC7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7A26AAF5-6CFC-4C52-B7DF-08410EDE67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229</TotalTime>
  <Words>1742</Words>
  <Application>Microsoft Office PowerPoint</Application>
  <PresentationFormat>Widescreen</PresentationFormat>
  <Paragraphs>120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Amasis MT Pro Black</vt:lpstr>
      <vt:lpstr>Arial</vt:lpstr>
      <vt:lpstr>Arial</vt:lpstr>
      <vt:lpstr>Calibri</vt:lpstr>
      <vt:lpstr>Open Sans</vt:lpstr>
      <vt:lpstr>Poppins</vt:lpstr>
      <vt:lpstr>Times New Roman</vt:lpstr>
      <vt:lpstr>Tw Cen MT</vt:lpstr>
      <vt:lpstr>Tw Cen MT Condensed</vt:lpstr>
      <vt:lpstr>Wingdings 3</vt:lpstr>
      <vt:lpstr>Integral</vt:lpstr>
      <vt:lpstr>Masalah Etis yang mempengaruhi lansia </vt:lpstr>
      <vt:lpstr>Tujuan pembelajaran</vt:lpstr>
      <vt:lpstr>DEFINISi PERSEPSI</vt:lpstr>
      <vt:lpstr>Persepsi lansia dan pengaruh umur </vt:lpstr>
      <vt:lpstr>Menurut Nugroho (2000) Perubahan Fisik pada lansia</vt:lpstr>
      <vt:lpstr>Menurut Nugroho (2000) Perubahan Fisik pada lansia</vt:lpstr>
      <vt:lpstr>Menurut Nugroho (2000) Perubahan Fisik pada lansia</vt:lpstr>
      <vt:lpstr>Menurut Nugroho (2000) Perubahan Fisik pada lansia</vt:lpstr>
      <vt:lpstr>Faktor-faktor yang Mempengaruhi Persepsi</vt:lpstr>
      <vt:lpstr>Faktor – faktor Yang Mempengaruhi Ketuaan</vt:lpstr>
      <vt:lpstr>Dimensi Budaya dalam konteks keperawatan gerontik</vt:lpstr>
      <vt:lpstr>Hak-hak dasar pada lansia</vt:lpstr>
      <vt:lpstr>Peran Etis Perawat</vt:lpstr>
      <vt:lpstr>Peran Etis Perawat</vt:lpstr>
      <vt:lpstr>Sikap yang harus dimiliki seorang perawat</vt:lpstr>
      <vt:lpstr>Sikap yang harus dimiliki seorang perawat</vt:lpstr>
      <vt:lpstr>Keperawatan Sebagai Carring</vt:lpstr>
      <vt:lpstr>Dimensi dari Caring Menurut Williams (1997, dalam Potter dan Perry, 2010</vt:lpstr>
      <vt:lpstr>Kode Etik dalam Keperawatan</vt:lpstr>
      <vt:lpstr>Sekian terima kasih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Masalah Etis yg mempengaruhi lansia </dc:title>
  <dc:creator>hasto nsp</dc:creator>
  <cp:lastModifiedBy>hasto nsp</cp:lastModifiedBy>
  <cp:revision>14</cp:revision>
  <dcterms:created xsi:type="dcterms:W3CDTF">2022-02-08T12:06:30Z</dcterms:created>
  <dcterms:modified xsi:type="dcterms:W3CDTF">2024-02-15T06:00:33Z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