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63" r:id="rId2"/>
    <p:sldId id="256" r:id="rId3"/>
    <p:sldId id="266" r:id="rId4"/>
    <p:sldId id="287" r:id="rId5"/>
    <p:sldId id="267" r:id="rId6"/>
    <p:sldId id="270" r:id="rId7"/>
    <p:sldId id="271" r:id="rId8"/>
    <p:sldId id="272" r:id="rId9"/>
    <p:sldId id="273" r:id="rId10"/>
    <p:sldId id="268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5" r:id="rId23"/>
    <p:sldId id="258" r:id="rId24"/>
    <p:sldId id="259" r:id="rId25"/>
    <p:sldId id="262" r:id="rId26"/>
    <p:sldId id="286" r:id="rId27"/>
    <p:sldId id="289" r:id="rId28"/>
    <p:sldId id="288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519C3-FF34-4C0E-BE95-BC0F7504EFAC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F8365-730E-4638-B9FD-73D4A422F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79FA-CA94-49A7-AC34-846142F199FA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FA361-B381-49C1-948D-6FF7D3D7D3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4800" b="1" dirty="0" err="1" smtClean="0">
                <a:latin typeface="Bell MT" pitchFamily="18" charset="0"/>
              </a:rPr>
              <a:t>Nutrisi</a:t>
            </a:r>
            <a:r>
              <a:rPr lang="en-US" sz="4800" b="1" dirty="0" smtClean="0">
                <a:latin typeface="Bell MT" pitchFamily="18" charset="0"/>
              </a:rPr>
              <a:t> </a:t>
            </a:r>
            <a:r>
              <a:rPr lang="en-US" sz="4800" b="1" dirty="0" err="1" smtClean="0">
                <a:latin typeface="Bell MT" pitchFamily="18" charset="0"/>
              </a:rPr>
              <a:t>pada</a:t>
            </a:r>
            <a:r>
              <a:rPr lang="en-US" sz="4800" b="1" dirty="0" smtClean="0">
                <a:latin typeface="Bell MT" pitchFamily="18" charset="0"/>
              </a:rPr>
              <a:t> </a:t>
            </a:r>
            <a:r>
              <a:rPr lang="en-US" sz="4800" b="1" dirty="0" err="1" smtClean="0">
                <a:latin typeface="Bell MT" pitchFamily="18" charset="0"/>
              </a:rPr>
              <a:t>Lansia</a:t>
            </a:r>
            <a:endParaRPr lang="en-US" sz="4800" b="1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1676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  <a:latin typeface="Bell MT" pitchFamily="18" charset="0"/>
              </a:rPr>
              <a:t>Oleh :</a:t>
            </a:r>
          </a:p>
          <a:p>
            <a:r>
              <a:rPr lang="id-ID" dirty="0" smtClean="0">
                <a:solidFill>
                  <a:schemeClr val="tx1"/>
                </a:solidFill>
                <a:latin typeface="Bell MT" pitchFamily="18" charset="0"/>
              </a:rPr>
              <a:t>Eva Nurlina Aprilia.,M.Kep.,</a:t>
            </a:r>
            <a:r>
              <a:rPr lang="en-US" dirty="0" smtClean="0">
                <a:solidFill>
                  <a:schemeClr val="tx1"/>
                </a:solidFill>
                <a:latin typeface="Bell MT" pitchFamily="18" charset="0"/>
              </a:rPr>
              <a:t>Ns.,</a:t>
            </a:r>
            <a:r>
              <a:rPr lang="id-ID" dirty="0" smtClean="0">
                <a:solidFill>
                  <a:schemeClr val="tx1"/>
                </a:solidFill>
                <a:latin typeface="Bell MT" pitchFamily="18" charset="0"/>
              </a:rPr>
              <a:t>Sp.Kep.Kom</a:t>
            </a:r>
            <a:endParaRPr lang="en-US" dirty="0">
              <a:solidFill>
                <a:schemeClr val="tx1"/>
              </a:solidFill>
              <a:latin typeface="Bell MT" pitchFamily="18" charset="0"/>
            </a:endParaRPr>
          </a:p>
        </p:txBody>
      </p:sp>
      <p:pic>
        <p:nvPicPr>
          <p:cNvPr id="1027" name="Picture 3" descr="C:\Users\USER\Documents\calorie-drinks-healthy-men-nutr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46482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USER\Documents\MALNUTRISI-LAN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838200"/>
            <a:ext cx="1905000" cy="2380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Angka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Kecukupan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Gizi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(AKG)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Lansia</a:t>
            </a:r>
            <a:endParaRPr lang="id-ID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4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Bell MT" pitchFamily="18" charset="0"/>
              </a:rPr>
              <a:t>AKG =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angka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kecukupan</a:t>
            </a:r>
            <a:r>
              <a:rPr lang="en-US" dirty="0" smtClean="0">
                <a:latin typeface="Bell MT" pitchFamily="18" charset="0"/>
              </a:rPr>
              <a:t> rata-rata </a:t>
            </a:r>
            <a:r>
              <a:rPr lang="en-US" dirty="0" err="1" smtClean="0">
                <a:latin typeface="Bell MT" pitchFamily="18" charset="0"/>
              </a:rPr>
              <a:t>zat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r>
              <a:rPr lang="en-US" dirty="0" smtClean="0">
                <a:latin typeface="Bell MT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           </a:t>
            </a:r>
            <a:r>
              <a:rPr lang="en-US" dirty="0" err="1" smtClean="0">
                <a:latin typeface="Bell MT" pitchFamily="18" charset="0"/>
              </a:rPr>
              <a:t>setiap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hari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bagi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u="sng" dirty="0" err="1" smtClean="0">
                <a:latin typeface="Bell MT" pitchFamily="18" charset="0"/>
              </a:rPr>
              <a:t>hampir</a:t>
            </a:r>
            <a:r>
              <a:rPr lang="en-US" u="sng" dirty="0" smtClean="0">
                <a:latin typeface="Bell MT" pitchFamily="18" charset="0"/>
              </a:rPr>
              <a:t> </a:t>
            </a:r>
            <a:r>
              <a:rPr lang="en-US" u="sng" dirty="0" err="1" smtClean="0">
                <a:latin typeface="Bell MT" pitchFamily="18" charset="0"/>
              </a:rPr>
              <a:t>semua</a:t>
            </a:r>
            <a:r>
              <a:rPr lang="en-US" u="sng" dirty="0" smtClean="0">
                <a:latin typeface="Bell MT" pitchFamily="18" charset="0"/>
              </a:rPr>
              <a:t> </a:t>
            </a:r>
            <a:r>
              <a:rPr lang="en-US" u="sng" dirty="0" err="1" smtClean="0">
                <a:latin typeface="Bell MT" pitchFamily="18" charset="0"/>
              </a:rPr>
              <a:t>orang</a:t>
            </a:r>
            <a:r>
              <a:rPr lang="en-US" dirty="0" smtClean="0">
                <a:latin typeface="Bell MT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           </a:t>
            </a:r>
            <a:r>
              <a:rPr lang="en-US" dirty="0" err="1" smtClean="0">
                <a:latin typeface="Bell MT" pitchFamily="18" charset="0"/>
              </a:rPr>
              <a:t>menurut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i="1" dirty="0" err="1" smtClean="0">
                <a:latin typeface="Bell MT" pitchFamily="18" charset="0"/>
              </a:rPr>
              <a:t>golongan</a:t>
            </a:r>
            <a:r>
              <a:rPr lang="en-US" i="1" dirty="0" smtClean="0">
                <a:latin typeface="Bell MT" pitchFamily="18" charset="0"/>
              </a:rPr>
              <a:t> </a:t>
            </a:r>
            <a:r>
              <a:rPr lang="en-US" i="1" dirty="0" err="1" smtClean="0">
                <a:latin typeface="Bell MT" pitchFamily="18" charset="0"/>
              </a:rPr>
              <a:t>umur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jenis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kelamin</a:t>
            </a:r>
            <a:r>
              <a:rPr lang="en-US" dirty="0" smtClean="0">
                <a:latin typeface="Bell MT" pitchFamily="18" charset="0"/>
              </a:rPr>
              <a:t>,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           </a:t>
            </a:r>
            <a:r>
              <a:rPr lang="en-US" dirty="0" err="1" smtClean="0">
                <a:latin typeface="Bell MT" pitchFamily="18" charset="0"/>
              </a:rPr>
              <a:t>ukuran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tubuh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aktivitas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untuk</a:t>
            </a:r>
            <a:r>
              <a:rPr lang="en-US" dirty="0" smtClean="0">
                <a:latin typeface="Bell MT" pitchFamily="18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           </a:t>
            </a:r>
            <a:r>
              <a:rPr lang="en-US" dirty="0" err="1" smtClean="0">
                <a:latin typeface="Bell MT" pitchFamily="18" charset="0"/>
              </a:rPr>
              <a:t>mencegah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terjadinya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u="sng" dirty="0" err="1" smtClean="0">
                <a:latin typeface="Bell MT" pitchFamily="18" charset="0"/>
              </a:rPr>
              <a:t>defisiensi</a:t>
            </a:r>
            <a:r>
              <a:rPr lang="en-US" u="sng" dirty="0" smtClean="0">
                <a:latin typeface="Bell MT" pitchFamily="18" charset="0"/>
              </a:rPr>
              <a:t> </a:t>
            </a:r>
            <a:r>
              <a:rPr lang="en-US" u="sng" dirty="0" err="1" smtClean="0">
                <a:latin typeface="Bell MT" pitchFamily="18" charset="0"/>
              </a:rPr>
              <a:t>gizi</a:t>
            </a:r>
            <a:endParaRPr lang="en-US" u="sng" dirty="0" smtClean="0">
              <a:latin typeface="Bell MT" pitchFamily="18" charset="0"/>
            </a:endParaRPr>
          </a:p>
          <a:p>
            <a:pPr>
              <a:buNone/>
            </a:pPr>
            <a:endParaRPr lang="en-US" dirty="0" smtClean="0">
              <a:latin typeface="Bell MT" pitchFamily="18" charset="0"/>
            </a:endParaRPr>
          </a:p>
          <a:p>
            <a:pPr>
              <a:buNone/>
            </a:pPr>
            <a:endParaRPr lang="en-US" dirty="0" smtClean="0">
              <a:latin typeface="Bell MT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Bell MT" pitchFamily="18" charset="0"/>
              </a:rPr>
              <a:t>AKG </a:t>
            </a:r>
            <a:r>
              <a:rPr lang="en-US" b="1" dirty="0" err="1" smtClean="0">
                <a:latin typeface="Bell MT" pitchFamily="18" charset="0"/>
              </a:rPr>
              <a:t>Lansia</a:t>
            </a:r>
            <a:r>
              <a:rPr lang="en-US" b="1" dirty="0" smtClean="0">
                <a:latin typeface="Bell MT" pitchFamily="18" charset="0"/>
              </a:rPr>
              <a:t>   =   AKG </a:t>
            </a:r>
            <a:r>
              <a:rPr lang="en-US" b="1" dirty="0" err="1" smtClean="0">
                <a:latin typeface="Bell MT" pitchFamily="18" charset="0"/>
              </a:rPr>
              <a:t>Dewasa</a:t>
            </a:r>
            <a:endParaRPr lang="en-US" b="1" dirty="0" smtClean="0">
              <a:latin typeface="Bell MT" pitchFamily="18" charset="0"/>
            </a:endParaRPr>
          </a:p>
          <a:p>
            <a:pPr>
              <a:buNone/>
            </a:pP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3657600" y="4495800"/>
            <a:ext cx="1524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 descr="http://1.bp.blogspot.com/-w_O5BN-AUO8/TZAqV7TzHjI/AAAAAAAAAzA/pT0s5MIAO38/s1600/34PersekutuanUsiaInda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571999"/>
            <a:ext cx="18288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Angka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Kecukupan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Gizi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(AKG)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Bell MT" pitchFamily="18" charset="0"/>
              </a:rPr>
              <a:t>Berdasarkan</a:t>
            </a:r>
            <a:r>
              <a:rPr lang="en-US" dirty="0" smtClean="0">
                <a:latin typeface="Bell MT" pitchFamily="18" charset="0"/>
              </a:rPr>
              <a:t> AKG 2004 </a:t>
            </a:r>
            <a:r>
              <a:rPr lang="en-US" dirty="0" err="1" smtClean="0">
                <a:latin typeface="Bell MT" pitchFamily="18" charset="0"/>
              </a:rPr>
              <a:t>untuk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orang</a:t>
            </a:r>
            <a:r>
              <a:rPr lang="en-US" dirty="0" smtClean="0">
                <a:latin typeface="Bell MT" pitchFamily="18" charset="0"/>
              </a:rPr>
              <a:t> Indonesia </a:t>
            </a:r>
          </a:p>
          <a:p>
            <a:r>
              <a:rPr lang="en-US" dirty="0" smtClean="0">
                <a:latin typeface="Bell MT" pitchFamily="18" charset="0"/>
                <a:cs typeface="Arial" charset="0"/>
              </a:rPr>
              <a:t>♂  </a:t>
            </a:r>
            <a:r>
              <a:rPr lang="en-US" dirty="0" smtClean="0">
                <a:latin typeface="Bell MT" pitchFamily="18" charset="0"/>
                <a:cs typeface="Arial" charset="0"/>
                <a:sym typeface="Wingdings" pitchFamily="2" charset="2"/>
              </a:rPr>
              <a:t> 	BB = 62 kg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cs typeface="Arial" charset="0"/>
              </a:rPr>
              <a:t>			TB = 165 cm</a:t>
            </a:r>
          </a:p>
          <a:p>
            <a:r>
              <a:rPr lang="en-US" dirty="0" smtClean="0">
                <a:latin typeface="Bell MT" pitchFamily="18" charset="0"/>
                <a:cs typeface="Arial" charset="0"/>
              </a:rPr>
              <a:t>♀</a:t>
            </a:r>
            <a:r>
              <a:rPr lang="en-US" dirty="0" smtClean="0">
                <a:latin typeface="Bell MT" pitchFamily="18" charset="0"/>
              </a:rPr>
              <a:t>  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	BB = 55 kg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			TB = 156 cm</a:t>
            </a:r>
          </a:p>
          <a:p>
            <a:endParaRPr lang="id-ID" dirty="0"/>
          </a:p>
        </p:txBody>
      </p:sp>
      <p:pic>
        <p:nvPicPr>
          <p:cNvPr id="4" name="Picture 3" descr="lan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Bell MT" pitchFamily="18" charset="0"/>
              </a:rPr>
              <a:t>KEBUTUHAN  ENERGI &amp; ZAT-ZAT GIZI</a:t>
            </a:r>
            <a:endParaRPr lang="id-ID" sz="32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US" sz="2800" b="1" u="sng" dirty="0" smtClean="0">
                <a:latin typeface="Bell MT" pitchFamily="18" charset="0"/>
              </a:rPr>
              <a:t>ENERGI </a:t>
            </a:r>
            <a:endParaRPr lang="id-ID" sz="2800" b="1" u="sng" dirty="0" smtClean="0">
              <a:latin typeface="Bell MT" pitchFamily="18" charset="0"/>
            </a:endParaRP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</a:pPr>
            <a:r>
              <a:rPr lang="id-ID" sz="2800" dirty="0" smtClean="0">
                <a:latin typeface="Bell MT" pitchFamily="18" charset="0"/>
              </a:rPr>
              <a:t>D</a:t>
            </a:r>
            <a:r>
              <a:rPr lang="en-US" sz="2800" dirty="0" err="1" smtClean="0">
                <a:latin typeface="Bell MT" pitchFamily="18" charset="0"/>
              </a:rPr>
              <a:t>isesuaikan</a:t>
            </a:r>
            <a:r>
              <a:rPr lang="en-US" sz="2800" dirty="0" smtClean="0">
                <a:latin typeface="Bell MT" pitchFamily="18" charset="0"/>
              </a:rPr>
              <a:t> dg </a:t>
            </a:r>
            <a:r>
              <a:rPr lang="en-US" sz="2800" dirty="0" err="1" smtClean="0">
                <a:latin typeface="Bell MT" pitchFamily="18" charset="0"/>
              </a:rPr>
              <a:t>umur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dirty="0" err="1" smtClean="0">
                <a:latin typeface="Bell MT" pitchFamily="18" charset="0"/>
              </a:rPr>
              <a:t>jen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kel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dirty="0" err="1" smtClean="0">
                <a:latin typeface="Bell MT" pitchFamily="18" charset="0"/>
              </a:rPr>
              <a:t>aktifitas</a:t>
            </a:r>
            <a:r>
              <a:rPr lang="en-US" sz="2800" dirty="0" smtClean="0">
                <a:latin typeface="Bell MT" pitchFamily="18" charset="0"/>
              </a:rPr>
              <a:t>, </a:t>
            </a:r>
            <a:r>
              <a:rPr lang="en-US" sz="2800" dirty="0" err="1" smtClean="0">
                <a:latin typeface="Bell MT" pitchFamily="18" charset="0"/>
              </a:rPr>
              <a:t>kondisi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fisik</a:t>
            </a:r>
            <a:endParaRPr lang="id-ID" sz="2800" dirty="0" smtClean="0">
              <a:latin typeface="Bell MT" pitchFamily="18" charset="0"/>
            </a:endParaRP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err="1" smtClean="0">
                <a:latin typeface="Bell MT" pitchFamily="18" charset="0"/>
              </a:rPr>
              <a:t>Kebutuhan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energi</a:t>
            </a:r>
            <a:r>
              <a:rPr lang="en-US" sz="2800" dirty="0" smtClean="0">
                <a:latin typeface="Bell MT" pitchFamily="18" charset="0"/>
              </a:rPr>
              <a:t>: 40-49 </a:t>
            </a:r>
            <a:r>
              <a:rPr lang="en-US" sz="2800" dirty="0" err="1" smtClean="0">
                <a:latin typeface="Bell MT" pitchFamily="18" charset="0"/>
              </a:rPr>
              <a:t>th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turun</a:t>
            </a:r>
            <a:r>
              <a:rPr lang="en-US" sz="2800" dirty="0" smtClean="0">
                <a:latin typeface="Bell MT" pitchFamily="18" charset="0"/>
              </a:rPr>
              <a:t> 5 %, 50-69 </a:t>
            </a:r>
            <a:r>
              <a:rPr lang="en-US" sz="2800" dirty="0" err="1" smtClean="0">
                <a:latin typeface="Bell MT" pitchFamily="18" charset="0"/>
              </a:rPr>
              <a:t>turun</a:t>
            </a:r>
            <a:r>
              <a:rPr lang="en-US" sz="2800" dirty="0" smtClean="0">
                <a:latin typeface="Bell MT" pitchFamily="18" charset="0"/>
              </a:rPr>
              <a:t> 10 %</a:t>
            </a:r>
            <a:endParaRPr lang="id-ID" sz="2800" dirty="0" smtClean="0">
              <a:latin typeface="Bell MT" pitchFamily="18" charset="0"/>
            </a:endParaRP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dirty="0" err="1" smtClean="0">
                <a:latin typeface="Bell MT" pitchFamily="18" charset="0"/>
              </a:rPr>
              <a:t>Kebutuhan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energi</a:t>
            </a:r>
            <a:r>
              <a:rPr lang="en-US" sz="2800" dirty="0" smtClean="0">
                <a:latin typeface="Bell MT" pitchFamily="18" charset="0"/>
              </a:rPr>
              <a:t>/</a:t>
            </a:r>
            <a:r>
              <a:rPr lang="en-US" sz="2800" dirty="0" err="1" smtClean="0">
                <a:latin typeface="Bell MT" pitchFamily="18" charset="0"/>
              </a:rPr>
              <a:t>kalori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berkurang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dengan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meningkatnya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usia</a:t>
            </a:r>
            <a:endParaRPr lang="en-US" sz="2800" dirty="0" smtClean="0">
              <a:latin typeface="Bell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Bell MT" pitchFamily="18" charset="0"/>
              </a:rPr>
              <a:t>	</a:t>
            </a:r>
            <a:r>
              <a:rPr lang="id-ID" sz="2800" dirty="0" smtClean="0">
                <a:latin typeface="Bell MT" pitchFamily="18" charset="0"/>
              </a:rPr>
              <a:t>  </a:t>
            </a:r>
            <a:r>
              <a:rPr lang="en-US" sz="2800" dirty="0" err="1" smtClean="0">
                <a:latin typeface="Bell MT" pitchFamily="18" charset="0"/>
              </a:rPr>
              <a:t>berkaitan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dengan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penurunan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massa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otot</a:t>
            </a:r>
            <a:r>
              <a:rPr lang="en-US" sz="2800" dirty="0" smtClean="0">
                <a:latin typeface="Bell MT" pitchFamily="18" charset="0"/>
              </a:rPr>
              <a:t>, BMR, </a:t>
            </a:r>
            <a:r>
              <a:rPr lang="id-ID" sz="2800" dirty="0" smtClean="0">
                <a:latin typeface="Bell MT" pitchFamily="18" charset="0"/>
              </a:rPr>
              <a:t>   </a:t>
            </a:r>
            <a:r>
              <a:rPr lang="en-US" sz="2800" dirty="0" err="1" smtClean="0">
                <a:latin typeface="Bell MT" pitchFamily="18" charset="0"/>
              </a:rPr>
              <a:t>dan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id-ID" sz="2800" dirty="0" smtClean="0">
                <a:latin typeface="Bell MT" pitchFamily="18" charset="0"/>
              </a:rPr>
              <a:t>     </a:t>
            </a:r>
            <a:r>
              <a:rPr lang="en-US" sz="2800" dirty="0" err="1" smtClean="0">
                <a:latin typeface="Bell MT" pitchFamily="18" charset="0"/>
              </a:rPr>
              <a:t>aktivitas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fisik</a:t>
            </a:r>
            <a:endParaRPr lang="id-ID" sz="2800" dirty="0" smtClean="0">
              <a:latin typeface="Bell MT" pitchFamily="18" charset="0"/>
            </a:endParaRP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id-ID" sz="2800" dirty="0" smtClean="0">
                <a:latin typeface="Bell MT" pitchFamily="18" charset="0"/>
              </a:rPr>
              <a:t>  </a:t>
            </a:r>
            <a:r>
              <a:rPr lang="en-US" sz="2800" dirty="0" err="1" smtClean="0">
                <a:latin typeface="Bell MT" pitchFamily="18" charset="0"/>
              </a:rPr>
              <a:t>Widyakarya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Nasional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Pangan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dan</a:t>
            </a:r>
            <a:r>
              <a:rPr lang="en-US" sz="2800" dirty="0" smtClean="0">
                <a:latin typeface="Bell MT" pitchFamily="18" charset="0"/>
              </a:rPr>
              <a:t> </a:t>
            </a:r>
            <a:r>
              <a:rPr lang="en-US" sz="2800" dirty="0" err="1" smtClean="0">
                <a:latin typeface="Bell MT" pitchFamily="18" charset="0"/>
              </a:rPr>
              <a:t>Gizi</a:t>
            </a:r>
            <a:r>
              <a:rPr lang="en-US" sz="2800" dirty="0" smtClean="0">
                <a:latin typeface="Bell MT" pitchFamily="18" charset="0"/>
              </a:rPr>
              <a:t> (WNPG), </a:t>
            </a:r>
            <a:r>
              <a:rPr lang="id-ID" sz="2800" dirty="0" smtClean="0">
                <a:latin typeface="Bell MT" pitchFamily="18" charset="0"/>
              </a:rPr>
              <a:t> </a:t>
            </a:r>
            <a:r>
              <a:rPr lang="en-US" sz="2800" dirty="0" smtClean="0">
                <a:latin typeface="Bell MT" pitchFamily="18" charset="0"/>
              </a:rPr>
              <a:t>2004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Bell MT" pitchFamily="18" charset="0"/>
              </a:rPr>
              <a:t>	  </a:t>
            </a:r>
            <a:r>
              <a:rPr lang="en-US" sz="2800" dirty="0" err="1" smtClean="0">
                <a:latin typeface="Bell MT" pitchFamily="18" charset="0"/>
              </a:rPr>
              <a:t>Laki-laki</a:t>
            </a:r>
            <a:r>
              <a:rPr lang="en-US" sz="2800" dirty="0" smtClean="0">
                <a:latin typeface="Bell MT" pitchFamily="18" charset="0"/>
              </a:rPr>
              <a:t>		: 2050 </a:t>
            </a:r>
            <a:r>
              <a:rPr lang="en-US" sz="2800" dirty="0" err="1" smtClean="0">
                <a:latin typeface="Bell MT" pitchFamily="18" charset="0"/>
              </a:rPr>
              <a:t>kkal</a:t>
            </a:r>
            <a:endParaRPr lang="en-US" sz="2800" dirty="0" smtClean="0">
              <a:latin typeface="Bell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Bell MT" pitchFamily="18" charset="0"/>
              </a:rPr>
              <a:t>	  </a:t>
            </a:r>
            <a:r>
              <a:rPr lang="en-US" sz="2800" dirty="0" err="1" smtClean="0">
                <a:latin typeface="Bell MT" pitchFamily="18" charset="0"/>
              </a:rPr>
              <a:t>Perempuan</a:t>
            </a:r>
            <a:r>
              <a:rPr lang="en-US" sz="2800" dirty="0" smtClean="0">
                <a:latin typeface="Bell MT" pitchFamily="18" charset="0"/>
              </a:rPr>
              <a:t>	: 1600 </a:t>
            </a:r>
            <a:r>
              <a:rPr lang="en-US" sz="2800" dirty="0" err="1" smtClean="0">
                <a:latin typeface="Bell MT" pitchFamily="18" charset="0"/>
              </a:rPr>
              <a:t>kkal</a:t>
            </a:r>
            <a:endParaRPr lang="en-US" sz="2800" dirty="0" smtClean="0">
              <a:latin typeface="Bell MT" pitchFamily="18" charset="0"/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Bell MT" pitchFamily="18" charset="0"/>
              <a:sym typeface="Wingdings" pitchFamily="2" charset="2"/>
            </a:endParaRPr>
          </a:p>
          <a:p>
            <a:pPr marL="514350" indent="-514350">
              <a:lnSpc>
                <a:spcPct val="90000"/>
              </a:lnSpc>
              <a:buFont typeface="Courier New" pitchFamily="49" charset="0"/>
              <a:buChar char="o"/>
            </a:pPr>
            <a:endParaRPr lang="en-US" sz="2800" dirty="0" smtClean="0">
              <a:latin typeface="Bell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257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d-ID" b="1" u="sng" dirty="0" smtClean="0">
                <a:latin typeface="Bell MT" pitchFamily="18" charset="0"/>
              </a:rPr>
              <a:t>Protein</a:t>
            </a:r>
            <a:endParaRPr lang="id-ID" b="1" u="sng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id-ID" dirty="0" smtClean="0">
              <a:latin typeface="Bell MT" pitchFamily="18" charset="0"/>
            </a:endParaRPr>
          </a:p>
          <a:p>
            <a:pPr>
              <a:buNone/>
            </a:pPr>
            <a:endParaRPr lang="id-ID" dirty="0" smtClean="0">
              <a:latin typeface="Bell MT" pitchFamily="18" charset="0"/>
            </a:endParaRPr>
          </a:p>
          <a:p>
            <a:pPr>
              <a:buNone/>
            </a:pPr>
            <a:r>
              <a:rPr lang="id-ID" dirty="0" smtClean="0">
                <a:latin typeface="Bell MT" pitchFamily="18" charset="0"/>
              </a:rPr>
              <a:t>	</a:t>
            </a:r>
            <a:r>
              <a:rPr lang="en-US" sz="3600" dirty="0" err="1" smtClean="0">
                <a:latin typeface="Bell MT" pitchFamily="18" charset="0"/>
              </a:rPr>
              <a:t>Kebutuhan</a:t>
            </a:r>
            <a:r>
              <a:rPr lang="en-US" sz="3600" dirty="0" smtClean="0">
                <a:latin typeface="Bell MT" pitchFamily="18" charset="0"/>
              </a:rPr>
              <a:t> protein </a:t>
            </a:r>
            <a:r>
              <a:rPr lang="en-US" sz="3600" dirty="0" err="1" smtClean="0">
                <a:latin typeface="Bell MT" pitchFamily="18" charset="0"/>
              </a:rPr>
              <a:t>berubah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menurut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usia</a:t>
            </a:r>
            <a:endParaRPr lang="en-US" sz="3600" dirty="0" smtClean="0">
              <a:latin typeface="Bell MT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3600" dirty="0" smtClean="0">
                <a:latin typeface="Bell MT" pitchFamily="18" charset="0"/>
              </a:rPr>
              <a:t>~1 g/kg BB/</a:t>
            </a:r>
            <a:r>
              <a:rPr lang="en-US" sz="3600" dirty="0" err="1" smtClean="0">
                <a:latin typeface="Bell MT" pitchFamily="18" charset="0"/>
              </a:rPr>
              <a:t>hari</a:t>
            </a:r>
            <a:r>
              <a:rPr lang="en-US" sz="3600" dirty="0" smtClean="0">
                <a:latin typeface="Bell MT" pitchFamily="18" charset="0"/>
              </a:rPr>
              <a:t> (14–16% </a:t>
            </a:r>
            <a:r>
              <a:rPr lang="en-US" sz="3600" dirty="0" err="1" smtClean="0">
                <a:latin typeface="Bell MT" pitchFamily="18" charset="0"/>
              </a:rPr>
              <a:t>dari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energi</a:t>
            </a:r>
            <a:r>
              <a:rPr lang="en-US" sz="3600" dirty="0" smtClean="0">
                <a:latin typeface="Bell MT" pitchFamily="18" charset="0"/>
              </a:rPr>
              <a:t> </a:t>
            </a:r>
          </a:p>
          <a:p>
            <a:pPr>
              <a:buNone/>
            </a:pPr>
            <a:r>
              <a:rPr lang="en-US" sz="3600" dirty="0" smtClean="0">
                <a:latin typeface="Bell MT" pitchFamily="18" charset="0"/>
              </a:rPr>
              <a:t>       total)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d-ID" b="1" u="sng" dirty="0" smtClean="0">
                <a:latin typeface="Bell MT" pitchFamily="18" charset="0"/>
              </a:rPr>
              <a:t>Lemak</a:t>
            </a:r>
            <a:endParaRPr lang="id-ID" b="1" u="sng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latin typeface="Bell MT" pitchFamily="18" charset="0"/>
              </a:rPr>
              <a:t>25% </a:t>
            </a:r>
            <a:r>
              <a:rPr lang="en-US" sz="3600" dirty="0" err="1" smtClean="0">
                <a:latin typeface="Bell MT" pitchFamily="18" charset="0"/>
              </a:rPr>
              <a:t>dari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energi</a:t>
            </a:r>
            <a:r>
              <a:rPr lang="en-US" sz="3600" dirty="0" smtClean="0">
                <a:latin typeface="Bell MT" pitchFamily="18" charset="0"/>
              </a:rPr>
              <a:t> total </a:t>
            </a:r>
            <a:r>
              <a:rPr lang="en-US" sz="3600" dirty="0" err="1" smtClean="0">
                <a:latin typeface="Bell MT" pitchFamily="18" charset="0"/>
              </a:rPr>
              <a:t>sehari</a:t>
            </a:r>
            <a:r>
              <a:rPr lang="en-US" sz="3600" dirty="0" smtClean="0">
                <a:latin typeface="Bell MT" pitchFamily="18" charset="0"/>
              </a:rPr>
              <a:t> </a:t>
            </a:r>
          </a:p>
          <a:p>
            <a:r>
              <a:rPr lang="en-US" dirty="0" err="1" smtClean="0">
                <a:latin typeface="Bell MT" pitchFamily="18" charset="0"/>
              </a:rPr>
              <a:t>Kurangi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asupan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lemak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jenuh</a:t>
            </a:r>
            <a:endParaRPr lang="en-US" dirty="0" smtClean="0">
              <a:latin typeface="Bell MT" pitchFamily="18" charset="0"/>
            </a:endParaRPr>
          </a:p>
          <a:p>
            <a:r>
              <a:rPr lang="en-US" dirty="0" err="1" smtClean="0">
                <a:latin typeface="Bell MT" pitchFamily="18" charset="0"/>
              </a:rPr>
              <a:t>Tingkatkan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asupan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lemak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tak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jenuh</a:t>
            </a:r>
            <a:endParaRPr lang="id-ID" dirty="0" smtClean="0">
              <a:latin typeface="Bell MT" pitchFamily="18" charset="0"/>
            </a:endParaRPr>
          </a:p>
          <a:p>
            <a:pPr>
              <a:buNone/>
            </a:pPr>
            <a:endParaRPr lang="id-ID" sz="3600" dirty="0" smtClean="0">
              <a:latin typeface="Bell MT" pitchFamily="18" charset="0"/>
            </a:endParaRPr>
          </a:p>
          <a:p>
            <a:pPr>
              <a:buNone/>
            </a:pPr>
            <a:r>
              <a:rPr lang="id-ID" sz="3600" dirty="0" smtClean="0">
                <a:latin typeface="Bell MT" pitchFamily="18" charset="0"/>
              </a:rPr>
              <a:t>				   </a:t>
            </a:r>
            <a:r>
              <a:rPr lang="id-ID" sz="3600" b="1" u="sng" dirty="0" smtClean="0">
                <a:latin typeface="Bell MT" pitchFamily="18" charset="0"/>
              </a:rPr>
              <a:t>Karbohidrat</a:t>
            </a:r>
          </a:p>
          <a:p>
            <a:r>
              <a:rPr lang="en-US" sz="3500" dirty="0" smtClean="0">
                <a:latin typeface="Bell MT" pitchFamily="18" charset="0"/>
              </a:rPr>
              <a:t>50-60% </a:t>
            </a:r>
            <a:r>
              <a:rPr lang="en-US" sz="3500" dirty="0" err="1" smtClean="0">
                <a:latin typeface="Bell MT" pitchFamily="18" charset="0"/>
              </a:rPr>
              <a:t>dari</a:t>
            </a:r>
            <a:r>
              <a:rPr lang="en-US" sz="3500" dirty="0" smtClean="0">
                <a:latin typeface="Bell MT" pitchFamily="18" charset="0"/>
              </a:rPr>
              <a:t> </a:t>
            </a:r>
            <a:r>
              <a:rPr lang="en-US" sz="3500" dirty="0" err="1" smtClean="0">
                <a:latin typeface="Bell MT" pitchFamily="18" charset="0"/>
              </a:rPr>
              <a:t>energi</a:t>
            </a:r>
            <a:r>
              <a:rPr lang="en-US" sz="3500" dirty="0" smtClean="0">
                <a:latin typeface="Bell MT" pitchFamily="18" charset="0"/>
              </a:rPr>
              <a:t> total </a:t>
            </a:r>
            <a:r>
              <a:rPr lang="en-US" sz="3500" dirty="0" err="1" smtClean="0">
                <a:latin typeface="Bell MT" pitchFamily="18" charset="0"/>
              </a:rPr>
              <a:t>sehari</a:t>
            </a:r>
            <a:r>
              <a:rPr lang="en-US" sz="3500" dirty="0" smtClean="0">
                <a:latin typeface="Bell MT" pitchFamily="18" charset="0"/>
              </a:rPr>
              <a:t> </a:t>
            </a:r>
          </a:p>
          <a:p>
            <a:r>
              <a:rPr lang="en-US" sz="3500" dirty="0" err="1" smtClean="0">
                <a:latin typeface="Bell MT" pitchFamily="18" charset="0"/>
              </a:rPr>
              <a:t>Hati-hati</a:t>
            </a:r>
            <a:r>
              <a:rPr lang="en-US" sz="3500" dirty="0" smtClean="0">
                <a:latin typeface="Bell MT" pitchFamily="18" charset="0"/>
              </a:rPr>
              <a:t>, </a:t>
            </a:r>
            <a:r>
              <a:rPr lang="en-US" sz="3500" dirty="0" err="1" smtClean="0">
                <a:latin typeface="Bell MT" pitchFamily="18" charset="0"/>
              </a:rPr>
              <a:t>sering</a:t>
            </a:r>
            <a:r>
              <a:rPr lang="en-US" sz="3500" dirty="0" smtClean="0">
                <a:latin typeface="Bell MT" pitchFamily="18" charset="0"/>
              </a:rPr>
              <a:t> </a:t>
            </a:r>
            <a:r>
              <a:rPr lang="en-US" sz="3500" dirty="0" err="1" smtClean="0">
                <a:latin typeface="Bell MT" pitchFamily="18" charset="0"/>
              </a:rPr>
              <a:t>terjadi</a:t>
            </a:r>
            <a:r>
              <a:rPr lang="en-US" sz="3500" dirty="0" smtClean="0">
                <a:latin typeface="Bell MT" pitchFamily="18" charset="0"/>
              </a:rPr>
              <a:t> </a:t>
            </a:r>
            <a:r>
              <a:rPr lang="en-US" sz="3500" dirty="0" err="1" smtClean="0">
                <a:latin typeface="Bell MT" pitchFamily="18" charset="0"/>
              </a:rPr>
              <a:t>intoleransi</a:t>
            </a:r>
            <a:r>
              <a:rPr lang="en-US" sz="3500" dirty="0" smtClean="0">
                <a:latin typeface="Bell MT" pitchFamily="18" charset="0"/>
              </a:rPr>
              <a:t> </a:t>
            </a:r>
            <a:r>
              <a:rPr lang="en-US" sz="3500" dirty="0" err="1" smtClean="0">
                <a:latin typeface="Bell MT" pitchFamily="18" charset="0"/>
              </a:rPr>
              <a:t>laktosa</a:t>
            </a:r>
            <a:r>
              <a:rPr lang="en-US" sz="3500" dirty="0" smtClean="0">
                <a:latin typeface="Bell MT" pitchFamily="18" charset="0"/>
              </a:rPr>
              <a:t> </a:t>
            </a:r>
            <a:r>
              <a:rPr lang="en-US" sz="3500" dirty="0" smtClean="0">
                <a:latin typeface="Bell MT" pitchFamily="18" charset="0"/>
                <a:sym typeface="Wingdings" pitchFamily="2" charset="2"/>
              </a:rPr>
              <a:t> </a:t>
            </a:r>
            <a:r>
              <a:rPr lang="en-US" sz="3500" dirty="0" err="1" smtClean="0">
                <a:latin typeface="Bell MT" pitchFamily="18" charset="0"/>
                <a:sym typeface="Wingdings" pitchFamily="2" charset="2"/>
              </a:rPr>
              <a:t>berikan</a:t>
            </a:r>
            <a:r>
              <a:rPr lang="en-US" sz="35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500" dirty="0" err="1" smtClean="0">
                <a:latin typeface="Bell MT" pitchFamily="18" charset="0"/>
                <a:sym typeface="Wingdings" pitchFamily="2" charset="2"/>
              </a:rPr>
              <a:t>susu</a:t>
            </a:r>
            <a:r>
              <a:rPr lang="en-US" sz="35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500" dirty="0" err="1" smtClean="0">
                <a:latin typeface="Bell MT" pitchFamily="18" charset="0"/>
                <a:sym typeface="Wingdings" pitchFamily="2" charset="2"/>
              </a:rPr>
              <a:t>rendah</a:t>
            </a:r>
            <a:r>
              <a:rPr lang="en-US" sz="3500" dirty="0" smtClean="0">
                <a:latin typeface="Bell MT" pitchFamily="18" charset="0"/>
                <a:sym typeface="Wingdings" pitchFamily="2" charset="2"/>
              </a:rPr>
              <a:t>/ </a:t>
            </a:r>
            <a:r>
              <a:rPr lang="en-US" sz="3500" dirty="0" err="1" smtClean="0">
                <a:latin typeface="Bell MT" pitchFamily="18" charset="0"/>
                <a:sym typeface="Wingdings" pitchFamily="2" charset="2"/>
              </a:rPr>
              <a:t>bebas</a:t>
            </a:r>
            <a:r>
              <a:rPr lang="en-US" sz="35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500" dirty="0" err="1" smtClean="0">
                <a:latin typeface="Bell MT" pitchFamily="18" charset="0"/>
                <a:sym typeface="Wingdings" pitchFamily="2" charset="2"/>
              </a:rPr>
              <a:t>laktosa</a:t>
            </a:r>
            <a:endParaRPr lang="en-US" sz="3500" dirty="0" smtClean="0">
              <a:latin typeface="Bell MT" pitchFamily="18" charset="0"/>
            </a:endParaRPr>
          </a:p>
          <a:p>
            <a:pPr>
              <a:buNone/>
            </a:pPr>
            <a:endParaRPr lang="id-ID" sz="3600" dirty="0" smtClean="0">
              <a:latin typeface="Bell MT" pitchFamily="18" charset="0"/>
            </a:endParaRPr>
          </a:p>
          <a:p>
            <a:pPr>
              <a:buNone/>
            </a:pPr>
            <a:endParaRPr lang="en-US" sz="3600" dirty="0" smtClean="0">
              <a:latin typeface="Bell MT" pitchFamily="18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..........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334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Bell MT" pitchFamily="18" charset="0"/>
              </a:rPr>
              <a:t>Konsumsi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serat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Bell MT" pitchFamily="18" charset="0"/>
              </a:rPr>
              <a:t>dibiasakan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jumlahnya</a:t>
            </a:r>
            <a:r>
              <a:rPr lang="en-US" dirty="0" smtClean="0">
                <a:latin typeface="Bell MT" pitchFamily="18" charset="0"/>
              </a:rPr>
              <a:t> 10–13 g per 1000 </a:t>
            </a:r>
            <a:r>
              <a:rPr lang="en-US" dirty="0" err="1" smtClean="0">
                <a:latin typeface="Bell MT" pitchFamily="18" charset="0"/>
              </a:rPr>
              <a:t>kkal</a:t>
            </a:r>
            <a:r>
              <a:rPr lang="en-US" dirty="0" smtClean="0">
                <a:latin typeface="Bell MT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  (25 g/</a:t>
            </a:r>
            <a:r>
              <a:rPr lang="en-US" dirty="0" err="1" smtClean="0">
                <a:latin typeface="Bell MT" pitchFamily="18" charset="0"/>
              </a:rPr>
              <a:t>hari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~ 5 </a:t>
            </a:r>
            <a:r>
              <a:rPr lang="en-US" dirty="0" err="1" smtClean="0">
                <a:latin typeface="Bell MT" pitchFamily="18" charset="0"/>
                <a:sym typeface="Symbol" pitchFamily="18" charset="2"/>
              </a:rPr>
              <a:t>porsi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 </a:t>
            </a:r>
            <a:r>
              <a:rPr lang="en-US" dirty="0" err="1" smtClean="0">
                <a:latin typeface="Bell MT" pitchFamily="18" charset="0"/>
                <a:sym typeface="Symbol" pitchFamily="18" charset="2"/>
              </a:rPr>
              <a:t>buah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 &amp; </a:t>
            </a:r>
            <a:r>
              <a:rPr lang="en-US" dirty="0" err="1" smtClean="0">
                <a:latin typeface="Bell MT" pitchFamily="18" charset="0"/>
                <a:sym typeface="Symbol" pitchFamily="18" charset="2"/>
              </a:rPr>
              <a:t>sayur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)</a:t>
            </a:r>
            <a:endParaRPr lang="id-ID" dirty="0" smtClean="0">
              <a:latin typeface="Bell MT" pitchFamily="18" charset="0"/>
              <a:sym typeface="Symbol" pitchFamily="18" charset="2"/>
            </a:endParaRPr>
          </a:p>
          <a:p>
            <a:pPr>
              <a:buNone/>
            </a:pPr>
            <a:endParaRPr lang="id-ID" dirty="0" smtClean="0">
              <a:latin typeface="Bell MT" pitchFamily="18" charset="0"/>
              <a:sym typeface="Symbol" pitchFamily="18" charset="2"/>
            </a:endParaRPr>
          </a:p>
          <a:p>
            <a:pPr>
              <a:buNone/>
            </a:pPr>
            <a:r>
              <a:rPr lang="id-ID" dirty="0" smtClean="0">
                <a:latin typeface="Bell MT" pitchFamily="18" charset="0"/>
                <a:sym typeface="Symbol" pitchFamily="18" charset="2"/>
              </a:rPr>
              <a:t>				</a:t>
            </a:r>
            <a:r>
              <a:rPr lang="id-ID" sz="3600" b="1" u="sng" dirty="0" smtClean="0">
                <a:latin typeface="Bell MT" pitchFamily="18" charset="0"/>
                <a:sym typeface="Symbol" pitchFamily="18" charset="2"/>
              </a:rPr>
              <a:t>Vitamin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Bell MT" pitchFamily="18" charset="0"/>
              </a:rPr>
              <a:t>Vitamin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mempunyai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peran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penting</a:t>
            </a:r>
            <a:r>
              <a:rPr lang="en-US" sz="3600" dirty="0" smtClean="0">
                <a:latin typeface="Bell MT" pitchFamily="18" charset="0"/>
              </a:rPr>
              <a:t>          </a:t>
            </a:r>
            <a:r>
              <a:rPr lang="en-US" sz="3600" dirty="0" smtClean="0">
                <a:solidFill>
                  <a:schemeClr val="accent2"/>
                </a:solidFill>
                <a:latin typeface="Bell MT" pitchFamily="18" charset="0"/>
                <a:sym typeface="Wingdings 3" pitchFamily="18" charset="2"/>
              </a:rPr>
              <a:t></a:t>
            </a:r>
            <a:r>
              <a:rPr lang="en-US" sz="3600" dirty="0" smtClean="0">
                <a:latin typeface="Bell MT" pitchFamily="18" charset="0"/>
                <a:sym typeface="Wingdings 3" pitchFamily="18" charset="2"/>
              </a:rPr>
              <a:t> </a:t>
            </a:r>
            <a:r>
              <a:rPr lang="en-US" sz="3600" dirty="0" err="1" smtClean="0">
                <a:latin typeface="Bell MT" pitchFamily="18" charset="0"/>
                <a:sym typeface="Wingdings" pitchFamily="2" charset="2"/>
              </a:rPr>
              <a:t>mencegah</a:t>
            </a:r>
            <a:r>
              <a:rPr lang="en-US" sz="3600" dirty="0" smtClean="0">
                <a:latin typeface="Bell MT" pitchFamily="18" charset="0"/>
                <a:sym typeface="Wingdings" pitchFamily="2" charset="2"/>
              </a:rPr>
              <a:t> &amp; </a:t>
            </a:r>
            <a:r>
              <a:rPr lang="en-US" sz="3600" dirty="0" err="1" smtClean="0">
                <a:latin typeface="Bell MT" pitchFamily="18" charset="0"/>
                <a:sym typeface="Wingdings" pitchFamily="2" charset="2"/>
              </a:rPr>
              <a:t>memperlambat</a:t>
            </a:r>
            <a:r>
              <a:rPr lang="en-US" sz="36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Bell MT" pitchFamily="18" charset="0"/>
                <a:sym typeface="Wingdings" pitchFamily="2" charset="2"/>
              </a:rPr>
              <a:t>proses</a:t>
            </a:r>
            <a:r>
              <a:rPr lang="en-US" sz="36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Bell MT" pitchFamily="18" charset="0"/>
                <a:sym typeface="Wingdings" pitchFamily="2" charset="2"/>
              </a:rPr>
              <a:t>degeneratif</a:t>
            </a:r>
            <a:r>
              <a:rPr lang="en-US" sz="36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Bell MT" pitchFamily="18" charset="0"/>
                <a:sym typeface="Wingdings" pitchFamily="2" charset="2"/>
              </a:rPr>
              <a:t>pada</a:t>
            </a:r>
            <a:r>
              <a:rPr lang="en-US" sz="36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Bell MT" pitchFamily="18" charset="0"/>
                <a:sym typeface="Wingdings" pitchFamily="2" charset="2"/>
              </a:rPr>
              <a:t>lansia</a:t>
            </a:r>
            <a:endParaRPr lang="en-US" sz="3600" dirty="0" smtClean="0">
              <a:latin typeface="Bell MT" pitchFamily="18" charset="0"/>
              <a:sym typeface="Wingdings" pitchFamily="2" charset="2"/>
            </a:endParaRPr>
          </a:p>
          <a:p>
            <a:pPr>
              <a:buNone/>
            </a:pPr>
            <a:endParaRPr lang="en-US" sz="3600" b="1" dirty="0" smtClean="0">
              <a:latin typeface="Bell MT" pitchFamily="18" charset="0"/>
              <a:sym typeface="Symbol" pitchFamily="18" charset="2"/>
            </a:endParaRPr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9050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..........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>
                <a:latin typeface="Bell MT" pitchFamily="18" charset="0"/>
                <a:sym typeface="Wingdings" pitchFamily="2" charset="2"/>
              </a:rPr>
              <a:t>Suplementasi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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bila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asupan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tidak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adekuat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pPr>
              <a:buNone/>
            </a:pPr>
            <a:endParaRPr lang="en-US" sz="2800" dirty="0" smtClean="0">
              <a:latin typeface="Bell MT" pitchFamily="18" charset="0"/>
              <a:sym typeface="Wingdings" pitchFamily="2" charset="2"/>
            </a:endParaRPr>
          </a:p>
          <a:p>
            <a:pPr>
              <a:buSzPct val="70000"/>
              <a:buFont typeface="Wingdings" pitchFamily="2" charset="2"/>
              <a:buChar char="q"/>
            </a:pPr>
            <a:r>
              <a:rPr lang="en-US" dirty="0" err="1" smtClean="0">
                <a:latin typeface="Bell MT" pitchFamily="18" charset="0"/>
                <a:sym typeface="Wingdings" pitchFamily="2" charset="2"/>
              </a:rPr>
              <a:t>Hindari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pemberian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megadosis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  </a:t>
            </a:r>
            <a:r>
              <a:rPr lang="en-US" dirty="0" smtClean="0">
                <a:latin typeface="Bell MT" pitchFamily="18" charset="0"/>
                <a:sym typeface="Wingdings 2" pitchFamily="18" charset="2"/>
              </a:rPr>
              <a:t>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bersifat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toksik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karena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	  	  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    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terdapat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penurunan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fungsi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organ</a:t>
            </a:r>
          </a:p>
          <a:p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80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Kebutuhan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 Vitamin</a:t>
            </a:r>
            <a:endParaRPr lang="id-ID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None/>
            </a:pPr>
            <a:r>
              <a:rPr lang="en-US" dirty="0" err="1" smtClean="0">
                <a:latin typeface="Bell MT" pitchFamily="18" charset="0"/>
              </a:rPr>
              <a:t>Defisiensi</a:t>
            </a:r>
            <a:r>
              <a:rPr lang="en-US" dirty="0" smtClean="0">
                <a:latin typeface="Bell MT" pitchFamily="18" charset="0"/>
              </a:rPr>
              <a:t> yang </a:t>
            </a:r>
            <a:r>
              <a:rPr lang="en-US" dirty="0" err="1" smtClean="0">
                <a:latin typeface="Bell MT" pitchFamily="18" charset="0"/>
              </a:rPr>
              <a:t>sering</a:t>
            </a:r>
            <a:r>
              <a:rPr lang="en-US" dirty="0" smtClean="0">
                <a:latin typeface="Bell MT" pitchFamily="18" charset="0"/>
              </a:rPr>
              <a:t>:</a:t>
            </a:r>
          </a:p>
          <a:p>
            <a:pPr marL="609600" indent="-609600">
              <a:buNone/>
            </a:pPr>
            <a:endParaRPr lang="en-US" sz="2400" dirty="0" smtClean="0">
              <a:latin typeface="Bell MT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dirty="0" smtClean="0">
                <a:latin typeface="Bell MT" pitchFamily="18" charset="0"/>
              </a:rPr>
              <a:t>Vitamin B</a:t>
            </a:r>
            <a:r>
              <a:rPr lang="en-US" baseline="-25000" dirty="0" smtClean="0">
                <a:latin typeface="Bell MT" pitchFamily="18" charset="0"/>
              </a:rPr>
              <a:t>12</a:t>
            </a:r>
          </a:p>
          <a:p>
            <a:pPr marL="609600" indent="-609600"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	-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Akibat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</a:t>
            </a:r>
            <a:r>
              <a:rPr lang="en-US" dirty="0" err="1" smtClean="0">
                <a:latin typeface="Bell MT" pitchFamily="18" charset="0"/>
              </a:rPr>
              <a:t>urangnya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faktor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intrinsik</a:t>
            </a:r>
            <a:r>
              <a:rPr lang="en-US" dirty="0" smtClean="0">
                <a:latin typeface="Bell MT" pitchFamily="18" charset="0"/>
              </a:rPr>
              <a:t>  </a:t>
            </a:r>
          </a:p>
          <a:p>
            <a:pPr marL="609600" indent="-609600">
              <a:buNone/>
            </a:pPr>
            <a:r>
              <a:rPr lang="en-US" dirty="0" smtClean="0">
                <a:latin typeface="Bell MT" pitchFamily="18" charset="0"/>
              </a:rPr>
              <a:t>         </a:t>
            </a:r>
            <a:r>
              <a:rPr lang="en-US" dirty="0" err="1" smtClean="0">
                <a:latin typeface="Bell MT" pitchFamily="18" charset="0"/>
              </a:rPr>
              <a:t>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lambung</a:t>
            </a:r>
            <a:endParaRPr lang="en-US" dirty="0" smtClean="0">
              <a:latin typeface="Bell MT" pitchFamily="18" charset="0"/>
            </a:endParaRPr>
          </a:p>
          <a:p>
            <a:pPr marL="609600" indent="-609600">
              <a:buNone/>
            </a:pPr>
            <a:r>
              <a:rPr lang="en-US" dirty="0" smtClean="0">
                <a:latin typeface="Bell MT" pitchFamily="18" charset="0"/>
              </a:rPr>
              <a:t>	- </a:t>
            </a:r>
            <a:r>
              <a:rPr lang="en-US" dirty="0" err="1" smtClean="0">
                <a:latin typeface="Bell MT" pitchFamily="18" charset="0"/>
              </a:rPr>
              <a:t>Penggunaan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vit</a:t>
            </a:r>
            <a:r>
              <a:rPr lang="en-US" dirty="0" smtClean="0">
                <a:latin typeface="Bell MT" pitchFamily="18" charset="0"/>
              </a:rPr>
              <a:t>. B</a:t>
            </a:r>
            <a:r>
              <a:rPr lang="en-US" baseline="-25000" dirty="0" smtClean="0">
                <a:latin typeface="Bell MT" pitchFamily="18" charset="0"/>
              </a:rPr>
              <a:t>12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lambung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oleh</a:t>
            </a:r>
            <a:r>
              <a:rPr lang="en-US" dirty="0" smtClean="0">
                <a:latin typeface="Bell MT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dirty="0" smtClean="0">
                <a:latin typeface="Bell MT" pitchFamily="18" charset="0"/>
              </a:rPr>
              <a:t>         </a:t>
            </a:r>
            <a:r>
              <a:rPr lang="en-US" dirty="0" err="1" smtClean="0">
                <a:latin typeface="Bell MT" pitchFamily="18" charset="0"/>
              </a:rPr>
              <a:t>bakteri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lambung</a:t>
            </a:r>
            <a:endParaRPr lang="en-US" dirty="0" smtClean="0">
              <a:latin typeface="Bell MT" pitchFamily="18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2578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latin typeface="Bell MT" pitchFamily="18" charset="0"/>
              </a:rPr>
              <a:t>2. </a:t>
            </a:r>
            <a:r>
              <a:rPr lang="en-US" dirty="0" smtClean="0">
                <a:latin typeface="Bell MT" pitchFamily="18" charset="0"/>
              </a:rPr>
              <a:t>Vitamin D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	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Kurang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terpajan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sinar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matahari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,  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gangguan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sintesis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vitamin D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di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kulit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&amp;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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kemampuan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ginjal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untuk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mensintesis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vitamin D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aktif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en-US" sz="3600" b="1" dirty="0" smtClean="0">
                <a:latin typeface="Bell MT" pitchFamily="18" charset="0"/>
              </a:rPr>
              <a:t>Vitamin </a:t>
            </a:r>
            <a:r>
              <a:rPr lang="en-US" sz="3600" b="1" dirty="0" err="1" smtClean="0">
                <a:latin typeface="Bell MT" pitchFamily="18" charset="0"/>
              </a:rPr>
              <a:t>antioksidan</a:t>
            </a:r>
            <a:r>
              <a:rPr lang="en-US" sz="3600" b="1" dirty="0" smtClean="0">
                <a:latin typeface="Bell MT" pitchFamily="18" charset="0"/>
                <a:sym typeface="Wingdings" pitchFamily="2" charset="2"/>
              </a:rPr>
              <a:t>:</a:t>
            </a:r>
          </a:p>
          <a:p>
            <a:pPr>
              <a:lnSpc>
                <a:spcPct val="120000"/>
              </a:lnSpc>
              <a:buNone/>
            </a:pPr>
            <a:endParaRPr lang="en-US" sz="1600" b="1" dirty="0" smtClean="0">
              <a:latin typeface="Bell MT" pitchFamily="18" charset="0"/>
              <a:sym typeface="Wingdings" pitchFamily="2" charset="2"/>
            </a:endParaRP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vitamin C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dan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E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</a:t>
            </a:r>
            <a:r>
              <a:rPr lang="en-US" dirty="0" smtClean="0">
                <a:latin typeface="Bell MT" pitchFamily="18" charset="0"/>
                <a:sym typeface="Wingdings 3" pitchFamily="18" charset="2"/>
              </a:rPr>
              <a:t>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untuk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pencegahan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katarak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, </a:t>
            </a:r>
          </a:p>
          <a:p>
            <a:pPr>
              <a:lnSpc>
                <a:spcPct val="120000"/>
              </a:lnSpc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  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penyakit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kardiovaskuler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kanker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B050"/>
                </a:solidFill>
                <a:latin typeface="Bell MT" pitchFamily="18" charset="0"/>
              </a:rPr>
              <a:t>Apa LANSIA Itu ?</a:t>
            </a:r>
            <a: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Bell MT" pitchFamily="18" charset="0"/>
              </a:rPr>
            </a:br>
            <a:endParaRPr lang="en-US" b="1" dirty="0">
              <a:solidFill>
                <a:srgbClr val="00B050"/>
              </a:solidFill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1"/>
            <a:ext cx="9144000" cy="57911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PENUAAN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seringkali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diiringi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mulai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gangguan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metabolisme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penurunan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tubuh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mengatasinya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satunya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cuments\ne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86200"/>
            <a:ext cx="3048000" cy="2657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Kebutuhan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ell MT" pitchFamily="18" charset="0"/>
              </a:rPr>
              <a:t> Mineral</a:t>
            </a:r>
            <a:endParaRPr lang="id-ID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Clr>
                <a:srgbClr val="FFFF7D"/>
              </a:buClr>
              <a:buFont typeface="Wingdings" pitchFamily="2" charset="2"/>
              <a:buChar char="Ø"/>
            </a:pPr>
            <a:r>
              <a:rPr lang="en-US" dirty="0" err="1" smtClean="0">
                <a:latin typeface="Bell MT" pitchFamily="18" charset="0"/>
              </a:rPr>
              <a:t>Kebutuhan</a:t>
            </a:r>
            <a:r>
              <a:rPr lang="en-US" dirty="0" smtClean="0">
                <a:latin typeface="Bell MT" pitchFamily="18" charset="0"/>
              </a:rPr>
              <a:t> Fe </a:t>
            </a:r>
            <a:r>
              <a:rPr lang="en-US" dirty="0" err="1" smtClean="0">
                <a:latin typeface="Bell MT" pitchFamily="18" charset="0"/>
              </a:rPr>
              <a:t>berkurang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pada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perempuan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karena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tidak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menstruasi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lagi</a:t>
            </a:r>
            <a:endParaRPr lang="en-US" dirty="0" smtClean="0">
              <a:latin typeface="Bell MT" pitchFamily="18" charset="0"/>
            </a:endParaRPr>
          </a:p>
          <a:p>
            <a:pPr>
              <a:buClr>
                <a:srgbClr val="FFFF7D"/>
              </a:buClr>
            </a:pPr>
            <a:endParaRPr lang="en-US" sz="2000" dirty="0" smtClean="0">
              <a:latin typeface="Bell MT" pitchFamily="18" charset="0"/>
            </a:endParaRPr>
          </a:p>
          <a:p>
            <a:pPr>
              <a:buClr>
                <a:srgbClr val="FFFF7D"/>
              </a:buClr>
            </a:pPr>
            <a:r>
              <a:rPr lang="en-US" dirty="0" err="1" smtClean="0">
                <a:latin typeface="Bell MT" pitchFamily="18" charset="0"/>
              </a:rPr>
              <a:t>Kemampuan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absorpsi</a:t>
            </a:r>
            <a:r>
              <a:rPr lang="en-US" dirty="0" smtClean="0">
                <a:latin typeface="Bell MT" pitchFamily="18" charset="0"/>
              </a:rPr>
              <a:t> Ca </a:t>
            </a:r>
            <a:r>
              <a:rPr lang="en-US" dirty="0" err="1" smtClean="0">
                <a:latin typeface="Bell MT" pitchFamily="18" charset="0"/>
              </a:rPr>
              <a:t>turun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setelah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usia</a:t>
            </a:r>
            <a:r>
              <a:rPr lang="en-US" dirty="0" smtClean="0">
                <a:latin typeface="Bell MT" pitchFamily="18" charset="0"/>
              </a:rPr>
              <a:t> 60 </a:t>
            </a:r>
            <a:r>
              <a:rPr lang="en-US" dirty="0" err="1" smtClean="0">
                <a:latin typeface="Bell MT" pitchFamily="18" charset="0"/>
              </a:rPr>
              <a:t>th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pada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laki-laki</a:t>
            </a:r>
            <a:r>
              <a:rPr lang="en-US" dirty="0" smtClean="0">
                <a:latin typeface="Bell MT" pitchFamily="18" charset="0"/>
              </a:rPr>
              <a:t> &amp; </a:t>
            </a:r>
            <a:r>
              <a:rPr lang="en-US" dirty="0" err="1" smtClean="0">
                <a:latin typeface="Bell MT" pitchFamily="18" charset="0"/>
              </a:rPr>
              <a:t>perempuan</a:t>
            </a:r>
            <a:endParaRPr lang="en-US" dirty="0" smtClean="0">
              <a:latin typeface="Bell MT" pitchFamily="18" charset="0"/>
            </a:endParaRPr>
          </a:p>
          <a:p>
            <a:pPr>
              <a:buClr>
                <a:srgbClr val="FFFF7D"/>
              </a:buClr>
            </a:pPr>
            <a:endParaRPr lang="en-US" sz="2000" dirty="0" smtClean="0">
              <a:latin typeface="Bell MT" pitchFamily="18" charset="0"/>
            </a:endParaRPr>
          </a:p>
          <a:p>
            <a:pPr>
              <a:buClr>
                <a:srgbClr val="FFFF7D"/>
              </a:buClr>
            </a:pPr>
            <a:r>
              <a:rPr lang="en-US" dirty="0" err="1" smtClean="0">
                <a:latin typeface="Bell MT" pitchFamily="18" charset="0"/>
              </a:rPr>
              <a:t>Defisiensi</a:t>
            </a:r>
            <a:r>
              <a:rPr lang="en-US" dirty="0" smtClean="0">
                <a:latin typeface="Bell MT" pitchFamily="18" charset="0"/>
              </a:rPr>
              <a:t> Zn 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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menyebabkan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gangguan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fungsi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imun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pengecapan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Mg 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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menjaga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fungsi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otot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saraf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&amp;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struktur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tulang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latin typeface="Bell MT" pitchFamily="18" charset="0"/>
                <a:sym typeface="Wingdings" pitchFamily="2" charset="2"/>
              </a:rPr>
              <a:t>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Usia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: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absorpsi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, </a:t>
            </a:r>
            <a:r>
              <a:rPr lang="en-US" dirty="0" err="1" smtClean="0">
                <a:latin typeface="Bell MT" pitchFamily="18" charset="0"/>
                <a:sym typeface="Symbol" pitchFamily="18" charset="2"/>
              </a:rPr>
              <a:t>ekskresi</a:t>
            </a:r>
            <a:r>
              <a:rPr lang="en-US" dirty="0" smtClean="0">
                <a:latin typeface="Bell MT" pitchFamily="18" charset="0"/>
                <a:sym typeface="Symbol" pitchFamily="18" charset="2"/>
              </a:rPr>
              <a:t> </a:t>
            </a:r>
          </a:p>
          <a:p>
            <a:pPr>
              <a:lnSpc>
                <a:spcPct val="90000"/>
              </a:lnSpc>
            </a:pPr>
            <a:endParaRPr lang="en-US" sz="1400" dirty="0" smtClean="0">
              <a:latin typeface="Bell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1400" dirty="0" smtClean="0">
              <a:latin typeface="Bell MT" pitchFamily="18" charset="0"/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Bell MT" pitchFamily="18" charset="0"/>
                <a:sym typeface="Symbol" pitchFamily="18" charset="2"/>
              </a:rPr>
              <a:t>Se </a:t>
            </a:r>
            <a:r>
              <a:rPr lang="en-US" dirty="0" smtClean="0">
                <a:latin typeface="Bell MT" pitchFamily="18" charset="0"/>
                <a:sym typeface="Wingdings 3" pitchFamily="18" charset="2"/>
              </a:rPr>
              <a:t>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mencegah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kerusakan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sel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akibat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id-ID" dirty="0" smtClean="0">
                <a:latin typeface="Bell MT" pitchFamily="18" charset="0"/>
                <a:sym typeface="Wingdings" pitchFamily="2" charset="2"/>
              </a:rPr>
              <a:t>	   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stres</a:t>
            </a:r>
            <a:r>
              <a:rPr lang="id-ID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oksidatif</a:t>
            </a:r>
            <a:endParaRPr lang="en-US" dirty="0" smtClean="0">
              <a:latin typeface="Bell MT" pitchFamily="18" charset="0"/>
            </a:endParaRPr>
          </a:p>
          <a:p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d-ID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APA SAJA SIH MAKANAN SEIMBANG </a:t>
            </a:r>
            <a:r>
              <a:rPr lang="en-US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id-ID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BAGI </a:t>
            </a:r>
            <a:r>
              <a:rPr lang="en-US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id-ID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LANSIA</a:t>
            </a:r>
            <a:r>
              <a:rPr lang="en-US" sz="31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?</a:t>
            </a:r>
            <a:r>
              <a:rPr lang="en-US" sz="31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343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endParaRPr lang="en-US" sz="28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/>
            <a:endParaRPr lang="en-US" sz="28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/>
            <a:endParaRPr lang="en-US" sz="28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/>
            <a:endParaRPr lang="en-US" sz="2800" b="1" i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Asupan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lemak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garam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dikurangi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Protein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sebaiknya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dikurangi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ditambah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0"/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Kalsium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ekstra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sangat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penting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khususnya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perempuan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postmenopause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0"/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/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0"/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USER\Documents\nutrisi-mura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5800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 sz="2400" b="1" i="1" dirty="0" smtClean="0">
              <a:latin typeface="Comic Sans MS" pitchFamily="66" charset="0"/>
              <a:ea typeface="Batang" pitchFamily="18" charset="-127"/>
            </a:endParaRPr>
          </a:p>
          <a:p>
            <a:pPr>
              <a:buNone/>
            </a:pPr>
            <a:endParaRPr lang="id-ID" sz="2400" b="1" i="1" dirty="0" smtClean="0">
              <a:latin typeface="Comic Sans MS" pitchFamily="66" charset="0"/>
              <a:ea typeface="Batang" pitchFamily="18" charset="-127"/>
            </a:endParaRPr>
          </a:p>
          <a:p>
            <a:endParaRPr lang="id-ID" sz="2400" b="1" i="1" dirty="0" smtClean="0">
              <a:latin typeface="Comic Sans MS" pitchFamily="66" charset="0"/>
              <a:ea typeface="Batang" pitchFamily="18" charset="-127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Vitamin D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perlu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ditambah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digoreng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sereal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tepung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krim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cokelat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manis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sebaiknya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dihindari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 </a:t>
            </a:r>
          </a:p>
          <a:p>
            <a:pPr lvl="0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Memperbanyak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diet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berbagai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gangguan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penuaan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konstipasi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diabetes,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jantung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yaitu buah-buahan seperti pepaya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Picture 5" descr="C:\Users\acer\Documents\pemenuhangiziseimba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724400"/>
            <a:ext cx="4953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id-ID" sz="2400" b="1" i="1" dirty="0" smtClean="0">
              <a:latin typeface="+mj-lt"/>
            </a:endParaRPr>
          </a:p>
          <a:p>
            <a:pPr lvl="0"/>
            <a:endParaRPr lang="id-ID" sz="2400" b="1" i="1" dirty="0" smtClean="0">
              <a:latin typeface="+mj-lt"/>
            </a:endParaRPr>
          </a:p>
          <a:p>
            <a:pPr lvl="0"/>
            <a:endParaRPr lang="id-ID" sz="2400" b="1" i="1" dirty="0" smtClean="0">
              <a:latin typeface="+mj-lt"/>
            </a:endParaRPr>
          </a:p>
          <a:p>
            <a:pPr lvl="0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memilih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ragam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susu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puding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telur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rebus,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sayuran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dikukus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salad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dipotong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kecil-kecil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lembut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pisang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jeruk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Pilihlah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berwarna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menarik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lezat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sajikan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menyenangkan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bisa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membangkitkan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selera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Kurangi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asupan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karbohidrat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khususnya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glukosa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gula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Diet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kaya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kalsium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dipadukan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suplementasi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vitamin D</a:t>
            </a:r>
            <a:r>
              <a:rPr lang="id-ID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.minum susu secara teratur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/>
          </a:p>
          <a:p>
            <a:pPr lvl="0"/>
            <a:endParaRPr lang="en-US" sz="2000" b="1" i="1" dirty="0" smtClean="0"/>
          </a:p>
          <a:p>
            <a:pPr lvl="0"/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C:\Users\acer\Documents\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63246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id-ID" b="1" dirty="0" smtClean="0"/>
              <a:t>	</a:t>
            </a:r>
            <a:r>
              <a:rPr lang="en-US" sz="11200" b="1" dirty="0" err="1" smtClean="0">
                <a:latin typeface="Bell MT" pitchFamily="18" charset="0"/>
              </a:rPr>
              <a:t>Proses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penuaan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dapat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diperlambat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sebatas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yg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telah</a:t>
            </a:r>
            <a:r>
              <a:rPr lang="id-ID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diturunkan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dalam</a:t>
            </a:r>
            <a:r>
              <a:rPr lang="en-US" sz="11200" b="1" dirty="0" smtClean="0">
                <a:latin typeface="Bell MT" pitchFamily="18" charset="0"/>
              </a:rPr>
              <a:t> gen </a:t>
            </a:r>
            <a:r>
              <a:rPr lang="en-US" sz="11200" b="1" dirty="0" err="1" smtClean="0">
                <a:latin typeface="Bell MT" pitchFamily="18" charset="0"/>
              </a:rPr>
              <a:t>dengan</a:t>
            </a:r>
            <a:r>
              <a:rPr lang="id-ID" sz="11200" b="1" dirty="0" smtClean="0">
                <a:latin typeface="Bell MT" pitchFamily="18" charset="0"/>
              </a:rPr>
              <a:t> 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cara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hidup</a:t>
            </a:r>
            <a:r>
              <a:rPr lang="en-US" sz="11200" b="1" dirty="0" smtClean="0">
                <a:latin typeface="Bell MT" pitchFamily="18" charset="0"/>
              </a:rPr>
              <a:t> </a:t>
            </a:r>
            <a:r>
              <a:rPr lang="en-US" sz="11200" b="1" dirty="0" err="1" smtClean="0">
                <a:latin typeface="Bell MT" pitchFamily="18" charset="0"/>
              </a:rPr>
              <a:t>sehat</a:t>
            </a:r>
            <a:r>
              <a:rPr lang="en-US" sz="11200" b="1" dirty="0" smtClean="0">
                <a:latin typeface="Bell MT" pitchFamily="18" charset="0"/>
              </a:rPr>
              <a:t> (healthy life style)</a:t>
            </a: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1.Tidak </a:t>
            </a:r>
            <a:r>
              <a:rPr lang="en-US" sz="11200" dirty="0" err="1" smtClean="0">
                <a:latin typeface="Bell MT" pitchFamily="18" charset="0"/>
              </a:rPr>
              <a:t>minum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alkohol</a:t>
            </a:r>
            <a:endParaRPr lang="en-US" sz="11200" dirty="0" smtClean="0">
              <a:latin typeface="Bell MT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2.Makan </a:t>
            </a:r>
            <a:r>
              <a:rPr lang="en-US" sz="11200" dirty="0" err="1" smtClean="0">
                <a:latin typeface="Bell MT" pitchFamily="18" charset="0"/>
              </a:rPr>
              <a:t>teratur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dan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seimbang</a:t>
            </a:r>
            <a:endParaRPr lang="en-US" sz="11200" dirty="0" smtClean="0">
              <a:latin typeface="Bell MT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3.Mengatur BB</a:t>
            </a: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4.Tidur </a:t>
            </a:r>
            <a:r>
              <a:rPr lang="en-US" sz="11200" dirty="0" err="1" smtClean="0">
                <a:latin typeface="Bell MT" pitchFamily="18" charset="0"/>
              </a:rPr>
              <a:t>teratur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dan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cukup</a:t>
            </a:r>
            <a:endParaRPr lang="en-US" sz="11200" dirty="0" smtClean="0">
              <a:latin typeface="Bell MT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5.Tidak </a:t>
            </a:r>
            <a:r>
              <a:rPr lang="en-US" sz="11200" dirty="0" err="1" smtClean="0">
                <a:latin typeface="Bell MT" pitchFamily="18" charset="0"/>
              </a:rPr>
              <a:t>merokok</a:t>
            </a:r>
            <a:endParaRPr lang="en-US" sz="11200" dirty="0" smtClean="0">
              <a:latin typeface="Bell MT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6.Kegiatan </a:t>
            </a:r>
            <a:r>
              <a:rPr lang="en-US" sz="11200" dirty="0" err="1" smtClean="0">
                <a:latin typeface="Bell MT" pitchFamily="18" charset="0"/>
              </a:rPr>
              <a:t>fisik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teratur</a:t>
            </a:r>
            <a:r>
              <a:rPr lang="en-US" sz="11200" dirty="0" smtClean="0">
                <a:latin typeface="Bell MT" pitchFamily="18" charset="0"/>
              </a:rPr>
              <a:t> ( OR) </a:t>
            </a:r>
            <a:r>
              <a:rPr lang="en-US" sz="11200" dirty="0" err="1" smtClean="0">
                <a:latin typeface="Bell MT" pitchFamily="18" charset="0"/>
              </a:rPr>
              <a:t>mis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jalan</a:t>
            </a:r>
            <a:r>
              <a:rPr lang="en-US" sz="11200" dirty="0" smtClean="0">
                <a:latin typeface="Bell MT" pitchFamily="18" charset="0"/>
              </a:rPr>
              <a:t> kaki 30’ </a:t>
            </a:r>
            <a:r>
              <a:rPr lang="en-US" sz="11200" dirty="0" err="1" smtClean="0">
                <a:latin typeface="Bell MT" pitchFamily="18" charset="0"/>
              </a:rPr>
              <a:t>setiap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hari</a:t>
            </a:r>
            <a:endParaRPr lang="en-US" sz="11200" dirty="0" smtClean="0">
              <a:latin typeface="Bell MT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11200" dirty="0" smtClean="0">
                <a:latin typeface="Bell MT" pitchFamily="18" charset="0"/>
              </a:rPr>
              <a:t>		</a:t>
            </a:r>
            <a:endParaRPr lang="en-US" sz="11200" dirty="0">
              <a:latin typeface="Bell MT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</p:txBody>
      </p:sp>
      <p:pic>
        <p:nvPicPr>
          <p:cNvPr id="4" name="Picture 3" descr="http://1.bp.blogspot.com/-w_O5BN-AUO8/TZAqV7TzHjI/AAAAAAAAAzA/pT0s5MIAO38/s1600/34PersekutuanUsiaInda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403" y="49530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MASALAH GIZI LANSIA</a:t>
            </a:r>
            <a:endParaRPr lang="id-ID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gigi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tanggal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kesulitan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Kegemukan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kekurusan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Anemia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Osteoporosis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degeratif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jantung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tekn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Diabetes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Melitus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wasir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dll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Sembelit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Fisik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Kurang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aktif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4" descr="j030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25" y="2286000"/>
            <a:ext cx="1828800" cy="15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Pencegahan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masalah</a:t>
            </a:r>
            <a:r>
              <a:rPr lang="en-US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gizi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osteoporosis,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kegemukan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jantung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aktif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bergerak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mengkonsumsi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Kalsium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susu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nonfat,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kedel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produknya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dll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Olahraga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teratur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Memelihara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gigi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kegemukan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mengkonsumsi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80 %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kebutuhan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d-ID" dirty="0"/>
          </a:p>
        </p:txBody>
      </p:sp>
      <p:pic>
        <p:nvPicPr>
          <p:cNvPr id="4" name="Picture 3" descr="https://nelaindriani.files.wordpress.com/2014/11/depositphotos_12691901-young-pretty-nurse-providing-information-guidance-cartoon-nurse-hospit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352800"/>
            <a:ext cx="2133600" cy="183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Con’t ....</a:t>
            </a:r>
            <a:endParaRPr lang="id-ID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562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Membatasi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lemak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jenuh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lemak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total (&lt; 25% total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energi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kolesterol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Mengubah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cara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memasak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menumis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merebus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mengukus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sembelit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wasir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serat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antioksidan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mineral (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sayuran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buah2an).</a:t>
            </a: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anemia ;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Mengkonsumsi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zat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besi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Mencegah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tekanan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darah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membatasi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konsumsi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natrium</a:t>
            </a: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nelaindriani.files.wordpress.com/2014/11/depositphotos_12691901-young-pretty-nurse-providing-information-guidance-cartoon-nurse-hospit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Penanggulangan</a:t>
            </a:r>
            <a:endParaRPr lang="id-ID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Pemberian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diit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sesuai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diderita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disamping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pengobatan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Mengkonsumsi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tambah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mengatasi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anemia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Mengkonsumsi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susu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nonfat/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kalsium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menanggulangi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osteoporosis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Mengkonsumsi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serat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sayuran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mengatasi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sembelit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raga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teratur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Membatasi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asupan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Natrium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nelaindriani.files.wordpress.com/2014/11/depositphotos_12691901-young-pretty-nurse-providing-information-guidance-cartoon-nurse-hospit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876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d-ID" b="1" dirty="0" smtClean="0">
                <a:latin typeface="Bell MT" pitchFamily="18" charset="0"/>
              </a:rPr>
              <a:t>Batasan Usia Lansia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id-ID" b="1" dirty="0" smtClean="0">
                <a:latin typeface="Bell MT" pitchFamily="18" charset="0"/>
              </a:rPr>
              <a:t>Menurut </a:t>
            </a:r>
            <a:r>
              <a:rPr lang="en-US" b="1" dirty="0" smtClean="0">
                <a:latin typeface="Bell MT" pitchFamily="18" charset="0"/>
              </a:rPr>
              <a:t>WHO : </a:t>
            </a:r>
            <a:endParaRPr lang="id-ID" b="1" dirty="0" smtClean="0">
              <a:latin typeface="Bell MT" pitchFamily="18" charset="0"/>
            </a:endParaRPr>
          </a:p>
          <a:p>
            <a:pPr>
              <a:buNone/>
            </a:pPr>
            <a:r>
              <a:rPr lang="id-ID" dirty="0" err="1" smtClean="0">
                <a:latin typeface="Bell MT" pitchFamily="18" charset="0"/>
              </a:rPr>
              <a:t>U</a:t>
            </a:r>
            <a:r>
              <a:rPr lang="en-US" dirty="0" err="1" smtClean="0">
                <a:latin typeface="Bell MT" pitchFamily="18" charset="0"/>
              </a:rPr>
              <a:t>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id-ID" dirty="0" smtClean="0">
                <a:latin typeface="Bell MT" pitchFamily="18" charset="0"/>
              </a:rPr>
              <a:t>P</a:t>
            </a:r>
            <a:r>
              <a:rPr lang="en-US" dirty="0" err="1" smtClean="0">
                <a:latin typeface="Bell MT" pitchFamily="18" charset="0"/>
              </a:rPr>
              <a:t>ertengahan</a:t>
            </a:r>
            <a:r>
              <a:rPr lang="id-ID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(45-59), </a:t>
            </a:r>
            <a:endParaRPr lang="id-ID" dirty="0" smtClean="0">
              <a:latin typeface="Bell MT" pitchFamily="18" charset="0"/>
            </a:endParaRPr>
          </a:p>
          <a:p>
            <a:pPr>
              <a:buNone/>
            </a:pPr>
            <a:r>
              <a:rPr lang="id-ID" dirty="0" err="1" smtClean="0">
                <a:latin typeface="Bell MT" pitchFamily="18" charset="0"/>
              </a:rPr>
              <a:t>U</a:t>
            </a:r>
            <a:r>
              <a:rPr lang="en-US" dirty="0" err="1" smtClean="0">
                <a:latin typeface="Bell MT" pitchFamily="18" charset="0"/>
              </a:rPr>
              <a:t>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id-ID" dirty="0" smtClean="0">
                <a:latin typeface="Bell MT" pitchFamily="18" charset="0"/>
              </a:rPr>
              <a:t>L</a:t>
            </a:r>
            <a:r>
              <a:rPr lang="en-US" dirty="0" err="1" smtClean="0">
                <a:latin typeface="Bell MT" pitchFamily="18" charset="0"/>
              </a:rPr>
              <a:t>anjut</a:t>
            </a:r>
            <a:r>
              <a:rPr lang="id-ID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(60-74), </a:t>
            </a:r>
            <a:endParaRPr lang="id-ID" dirty="0" smtClean="0">
              <a:latin typeface="Bell MT" pitchFamily="18" charset="0"/>
            </a:endParaRPr>
          </a:p>
          <a:p>
            <a:pPr>
              <a:buNone/>
            </a:pPr>
            <a:r>
              <a:rPr lang="id-ID" dirty="0" err="1" smtClean="0">
                <a:latin typeface="Bell MT" pitchFamily="18" charset="0"/>
              </a:rPr>
              <a:t>U</a:t>
            </a:r>
            <a:r>
              <a:rPr lang="en-US" dirty="0" err="1" smtClean="0">
                <a:latin typeface="Bell MT" pitchFamily="18" charset="0"/>
              </a:rPr>
              <a:t>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id-ID" dirty="0" smtClean="0">
                <a:latin typeface="Bell MT" pitchFamily="18" charset="0"/>
              </a:rPr>
              <a:t>T</a:t>
            </a:r>
            <a:r>
              <a:rPr lang="en-US" dirty="0" err="1" smtClean="0">
                <a:latin typeface="Bell MT" pitchFamily="18" charset="0"/>
              </a:rPr>
              <a:t>ua</a:t>
            </a:r>
            <a:r>
              <a:rPr lang="id-ID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(75-90), </a:t>
            </a:r>
            <a:endParaRPr lang="id-ID" dirty="0" smtClean="0">
              <a:latin typeface="Bell MT" pitchFamily="18" charset="0"/>
            </a:endParaRPr>
          </a:p>
          <a:p>
            <a:pPr>
              <a:buNone/>
            </a:pPr>
            <a:r>
              <a:rPr lang="id-ID" dirty="0" smtClean="0">
                <a:latin typeface="Bell MT" pitchFamily="18" charset="0"/>
              </a:rPr>
              <a:t>U</a:t>
            </a:r>
            <a:r>
              <a:rPr lang="en-US" dirty="0" err="1" smtClean="0">
                <a:latin typeface="Bell MT" pitchFamily="18" charset="0"/>
              </a:rPr>
              <a:t>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id-ID" dirty="0" err="1" smtClean="0">
                <a:latin typeface="Bell MT" pitchFamily="18" charset="0"/>
              </a:rPr>
              <a:t>S</a:t>
            </a:r>
            <a:r>
              <a:rPr lang="en-US" dirty="0" err="1" smtClean="0">
                <a:latin typeface="Bell MT" pitchFamily="18" charset="0"/>
              </a:rPr>
              <a:t>angat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id-ID" dirty="0" smtClean="0">
                <a:latin typeface="Bell MT" pitchFamily="18" charset="0"/>
              </a:rPr>
              <a:t>T</a:t>
            </a:r>
            <a:r>
              <a:rPr lang="en-US" dirty="0" err="1" smtClean="0">
                <a:latin typeface="Bell MT" pitchFamily="18" charset="0"/>
              </a:rPr>
              <a:t>ua</a:t>
            </a:r>
            <a:r>
              <a:rPr lang="id-ID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(&gt;90)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6" name="Picture 5" descr="lan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6576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1722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Susunan makanan sehari hendaknya terdiri dari campuran tiga kelompok bahan makanan, yaitu: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 Energi, antara lain: beras dan hasil olah, roti, mie, ubi, dan kentang. Makan 3-5 gelas nasi sehari. Energi sebaiknya tidak berasal dari energi “kosong” seperti permen, minuman ringan (softdrink). kue manis dan makanan penutup. Kalau makan snack, nasi dikurangi.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://female.store.co.id/images/Image/images/umb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562600"/>
            <a:ext cx="160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cdn-2.tstatic.net/tribunnews/foto/bank/images/kenta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eswete.net/wp-content/uploads/2013/12/Cara-Buat-Roti-Tawa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422764"/>
            <a:ext cx="1371600" cy="14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t1.gstatic.com/images?q=tbn:ANd9GcS-lUOFlHOXz5hAYVdDMZDyEbkeUNMm7O0QNQBd6QuDAYpyxG3hv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5338962"/>
            <a:ext cx="1458876" cy="15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2484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 zat pembangun, antara lain susu dan hasil olah, daging, ayam, ikan telur, kacang-kacangan dan hasil olah, seperti tempe dan tahu. Makanan sumber protein harus cukup (1 g/kg BB/hari). Minum susu rendah lemak 1 gelas sehari, 2 potong ayam/ikan dan 3-4 potong tempe/tahu.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://daunbuah.com/wp-content/uploads/2014/05/makanan-sumber-prote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29580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nfosehatbugar.com/wp-content/uploads/2013/02/images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800600"/>
            <a:ext cx="27946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artikelzine.files.wordpress.com/2014/08/makanan-mengandung-protei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1" y="4800601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324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 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Sumber zat pengatur, yaitu sayur dan buah. Utamakan sayur kacang-kacangan, sayuran daun berwarna hijau, merah-jingga dan kuning-jingga, seperti bayam, daun singkong, tomat, wortel, jeruk dan pepaya. Makan 2-3 mangkok sayuran dan 2-3 porsi buah-buahan sehari.</a:t>
            </a: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://www.obat-penyakitginjal.com/wp-content/uploads/2014/12/buah-sayur130703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1" y="4724401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Contoh Menu</a:t>
            </a:r>
            <a:endParaRPr lang="id-ID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410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id-ID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Menu lanjut usia I: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Pagi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nasi lembik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telur dadar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tempe bacem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sop sayuran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susu</a:t>
            </a:r>
          </a:p>
          <a:p>
            <a:pPr>
              <a:buNone/>
            </a:pPr>
            <a:endParaRPr lang="id-ID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selingan pagi (pukul 10.00)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bubur kacang hijau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1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siang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nasi lembik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semur daging giling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tahu bumbu kuning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pecel sayuran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pisang ambon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id-ID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selingan sore (pukul 16.00)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sus isi vla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id-ID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malam</a:t>
            </a: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nasi lembik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perkedel daging giling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 tahu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sayur bening bayam</a:t>
            </a:r>
            <a:b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jeruk</a:t>
            </a:r>
          </a:p>
          <a:p>
            <a:endParaRPr lang="id-ID" dirty="0"/>
          </a:p>
        </p:txBody>
      </p:sp>
      <p:pic>
        <p:nvPicPr>
          <p:cNvPr id="5" name="Picture 2" descr="C:\Users\USER\Documents\MALNUTRISI-LAN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00600"/>
            <a:ext cx="19050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algn="ctr">
              <a:buNone/>
            </a:pPr>
            <a:endParaRPr lang="id-ID" sz="7200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id-ID" sz="7200" dirty="0" smtClean="0">
                <a:latin typeface="Algerian" pitchFamily="82" charset="0"/>
              </a:rPr>
              <a:t>TERIMA KASIH</a:t>
            </a:r>
            <a:endParaRPr lang="id-ID" sz="7200" dirty="0">
              <a:latin typeface="Algerian" pitchFamily="82" charset="0"/>
            </a:endParaRPr>
          </a:p>
        </p:txBody>
      </p:sp>
      <p:pic>
        <p:nvPicPr>
          <p:cNvPr id="6" name="Picture 5" descr="http://depokonline.com/wp-content/uploads/2015/05/lansia-panjang-umu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Bell MT" pitchFamily="18" charset="0"/>
              </a:rPr>
              <a:t>Proses Penuaan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Bell MT" pitchFamily="18" charset="0"/>
              </a:rPr>
              <a:t>Stres</a:t>
            </a:r>
            <a:r>
              <a:rPr lang="en-US" b="1" dirty="0" smtClean="0">
                <a:latin typeface="Bell MT" pitchFamily="18" charset="0"/>
              </a:rPr>
              <a:t> </a:t>
            </a:r>
            <a:r>
              <a:rPr lang="en-US" b="1" dirty="0" err="1" smtClean="0">
                <a:latin typeface="Bell MT" pitchFamily="18" charset="0"/>
              </a:rPr>
              <a:t>Fisik</a:t>
            </a:r>
            <a:r>
              <a:rPr lang="en-US" b="1" dirty="0" smtClean="0">
                <a:latin typeface="Bell MT" pitchFamily="18" charset="0"/>
              </a:rPr>
              <a:t>        </a:t>
            </a:r>
            <a:r>
              <a:rPr lang="en-US" b="1" dirty="0" err="1" smtClean="0">
                <a:latin typeface="Bell MT" pitchFamily="18" charset="0"/>
              </a:rPr>
              <a:t>Tubuh</a:t>
            </a:r>
            <a:r>
              <a:rPr lang="en-US" b="1" dirty="0" smtClean="0">
                <a:latin typeface="Bell MT" pitchFamily="18" charset="0"/>
              </a:rPr>
              <a:t> </a:t>
            </a:r>
            <a:r>
              <a:rPr lang="en-US" b="1" dirty="0" err="1" smtClean="0">
                <a:latin typeface="Bell MT" pitchFamily="18" charset="0"/>
              </a:rPr>
              <a:t>Manusia</a:t>
            </a:r>
            <a:r>
              <a:rPr lang="en-US" b="1" dirty="0" smtClean="0">
                <a:latin typeface="Bell MT" pitchFamily="18" charset="0"/>
              </a:rPr>
              <a:t>          </a:t>
            </a:r>
            <a:r>
              <a:rPr lang="en-US" b="1" dirty="0" err="1" smtClean="0">
                <a:latin typeface="Bell MT" pitchFamily="18" charset="0"/>
              </a:rPr>
              <a:t>Stres</a:t>
            </a:r>
            <a:r>
              <a:rPr lang="en-US" b="1" dirty="0" smtClean="0">
                <a:latin typeface="Bell MT" pitchFamily="18" charset="0"/>
              </a:rPr>
              <a:t> </a:t>
            </a:r>
            <a:r>
              <a:rPr lang="en-US" b="1" dirty="0" err="1" smtClean="0">
                <a:latin typeface="Bell MT" pitchFamily="18" charset="0"/>
              </a:rPr>
              <a:t>Psikologis</a:t>
            </a:r>
            <a:r>
              <a:rPr lang="en-US" b="1" dirty="0" smtClean="0">
                <a:solidFill>
                  <a:srgbClr val="006666"/>
                </a:solidFill>
                <a:latin typeface="Bell MT" pitchFamily="18" charset="0"/>
              </a:rPr>
              <a:t> </a:t>
            </a:r>
            <a:endParaRPr lang="id-ID" b="1" dirty="0" smtClean="0">
              <a:solidFill>
                <a:srgbClr val="006666"/>
              </a:solidFill>
              <a:latin typeface="Bell MT" pitchFamily="18" charset="0"/>
            </a:endParaRPr>
          </a:p>
          <a:p>
            <a:pPr>
              <a:buNone/>
            </a:pPr>
            <a:r>
              <a:rPr lang="id-ID" b="1" dirty="0" smtClean="0">
                <a:solidFill>
                  <a:srgbClr val="006666"/>
                </a:solidFill>
                <a:latin typeface="Bell MT" pitchFamily="18" charset="0"/>
              </a:rPr>
              <a:t>	</a:t>
            </a:r>
            <a:r>
              <a:rPr lang="en-US" b="1" dirty="0" smtClean="0">
                <a:solidFill>
                  <a:srgbClr val="006666"/>
                </a:solidFill>
                <a:latin typeface="Bell MT" pitchFamily="18" charset="0"/>
              </a:rPr>
              <a:t>                  </a:t>
            </a:r>
            <a:endParaRPr lang="id-ID" dirty="0">
              <a:latin typeface="Bell MT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19400" y="1219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762000" y="2209800"/>
            <a:ext cx="1981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smtClean="0">
                <a:latin typeface="Bell MT" pitchFamily="18" charset="0"/>
              </a:rPr>
              <a:t>Obat2an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 smtClean="0">
                <a:latin typeface="Bell MT" pitchFamily="18" charset="0"/>
              </a:rPr>
              <a:t>Merokok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 smtClean="0">
                <a:latin typeface="Bell MT" pitchFamily="18" charset="0"/>
              </a:rPr>
              <a:t>Nyeri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 smtClean="0">
                <a:latin typeface="Bell MT" pitchFamily="18" charset="0"/>
              </a:rPr>
              <a:t>Panas</a:t>
            </a:r>
            <a:r>
              <a:rPr lang="en-US" sz="2000" b="1" dirty="0" smtClean="0">
                <a:latin typeface="Bell MT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 smtClean="0">
                <a:latin typeface="Bell MT" pitchFamily="18" charset="0"/>
              </a:rPr>
              <a:t>Penyakit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 smtClean="0">
                <a:latin typeface="Bell MT" pitchFamily="18" charset="0"/>
              </a:rPr>
              <a:t>Alkohol</a:t>
            </a:r>
            <a:endParaRPr lang="en-US" sz="2000" b="1" dirty="0">
              <a:latin typeface="Bell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209800"/>
            <a:ext cx="2133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Bell MT" pitchFamily="18" charset="0"/>
              </a:rPr>
              <a:t>Berespon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secara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Bell MT" pitchFamily="18" charset="0"/>
              </a:rPr>
              <a:t>Fisiologi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melalui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syaraf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dan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sistem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hormon</a:t>
            </a:r>
            <a:endParaRPr lang="en-US" sz="2000" b="1" dirty="0">
              <a:latin typeface="Bell M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2209800"/>
            <a:ext cx="20574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Bell MT" pitchFamily="18" charset="0"/>
              </a:rPr>
              <a:t>Ujian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Bell MT" pitchFamily="18" charset="0"/>
              </a:rPr>
              <a:t>-</a:t>
            </a:r>
            <a:r>
              <a:rPr lang="en-US" sz="2000" b="1" dirty="0" err="1" smtClean="0">
                <a:latin typeface="Bell MT" pitchFamily="18" charset="0"/>
              </a:rPr>
              <a:t>Perceraian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Bell MT" pitchFamily="18" charset="0"/>
              </a:rPr>
              <a:t>-</a:t>
            </a:r>
            <a:r>
              <a:rPr lang="en-US" sz="2000" b="1" dirty="0" err="1" smtClean="0">
                <a:latin typeface="Bell MT" pitchFamily="18" charset="0"/>
              </a:rPr>
              <a:t>Pindah</a:t>
            </a:r>
            <a:endParaRPr lang="en-US" sz="2000" b="1" dirty="0" smtClean="0">
              <a:latin typeface="Bell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Bell MT" pitchFamily="18" charset="0"/>
              </a:rPr>
              <a:t>-</a:t>
            </a:r>
            <a:r>
              <a:rPr lang="en-US" sz="2000" b="1" dirty="0" err="1" smtClean="0">
                <a:latin typeface="Bell MT" pitchFamily="18" charset="0"/>
              </a:rPr>
              <a:t>Kematian</a:t>
            </a:r>
            <a:r>
              <a:rPr lang="en-US" sz="2000" b="1" dirty="0" smtClean="0">
                <a:latin typeface="Bell MT" pitchFamily="18" charset="0"/>
              </a:rPr>
              <a:t> </a:t>
            </a:r>
            <a:endParaRPr lang="id-ID" sz="2000" dirty="0">
              <a:latin typeface="Bell MT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477000" y="1143000"/>
            <a:ext cx="685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2514600" y="53340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Bell MT" pitchFamily="18" charset="0"/>
              </a:rPr>
              <a:t>Makin tua kemampuan adaptasi menurun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60960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Bell MT" pitchFamily="18" charset="0"/>
              </a:rPr>
              <a:t>Makin rentan terhadap kematian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572000" y="4953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Down Arrow 12"/>
          <p:cNvSpPr/>
          <p:nvPr/>
        </p:nvSpPr>
        <p:spPr>
          <a:xfrm>
            <a:off x="4572000" y="58674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FAKTOR YANG MEMPENGARUHI </a:t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ASUPAN GIZI LANSIA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95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Bell MT" pitchFamily="18" charset="0"/>
              </a:rPr>
              <a:t>Faktor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Fisiologis</a:t>
            </a:r>
            <a:endParaRPr lang="en-US" sz="3600" dirty="0" smtClean="0">
              <a:latin typeface="Bell MT" pitchFamily="18" charset="0"/>
            </a:endParaRPr>
          </a:p>
          <a:p>
            <a:r>
              <a:rPr lang="en-US" sz="3600" dirty="0" err="1" smtClean="0">
                <a:latin typeface="Bell MT" pitchFamily="18" charset="0"/>
              </a:rPr>
              <a:t>Faktor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Patofisiologis</a:t>
            </a:r>
            <a:endParaRPr lang="en-US" sz="3600" dirty="0" smtClean="0">
              <a:latin typeface="Bell MT" pitchFamily="18" charset="0"/>
            </a:endParaRPr>
          </a:p>
          <a:p>
            <a:r>
              <a:rPr lang="en-US" sz="3600" dirty="0" err="1" smtClean="0">
                <a:latin typeface="Bell MT" pitchFamily="18" charset="0"/>
              </a:rPr>
              <a:t>Faktor</a:t>
            </a:r>
            <a:r>
              <a:rPr lang="en-US" sz="3600" dirty="0" smtClean="0">
                <a:latin typeface="Bell MT" pitchFamily="18" charset="0"/>
              </a:rPr>
              <a:t> </a:t>
            </a:r>
            <a:r>
              <a:rPr lang="en-US" sz="3600" dirty="0" err="1" smtClean="0">
                <a:latin typeface="Bell MT" pitchFamily="18" charset="0"/>
              </a:rPr>
              <a:t>Sosioekonomi</a:t>
            </a:r>
            <a:endParaRPr lang="id-ID" sz="3600" dirty="0">
              <a:latin typeface="Bell MT" pitchFamily="18" charset="0"/>
            </a:endParaRPr>
          </a:p>
        </p:txBody>
      </p:sp>
      <p:pic>
        <p:nvPicPr>
          <p:cNvPr id="4" name="Picture 4" descr="j0160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7338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..........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latin typeface="Bell MT" pitchFamily="18" charset="0"/>
              </a:rPr>
              <a:t>Berkurangnya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kemampuan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mencerna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akibat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kerusakan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r>
              <a:rPr lang="en-US" dirty="0" smtClean="0">
                <a:latin typeface="Bell MT" pitchFamily="18" charset="0"/>
              </a:rPr>
              <a:t> (</a:t>
            </a:r>
            <a:r>
              <a:rPr lang="en-US" dirty="0" err="1" smtClean="0">
                <a:latin typeface="Bell MT" pitchFamily="18" charset="0"/>
              </a:rPr>
              <a:t>ompong</a:t>
            </a:r>
            <a:r>
              <a:rPr lang="en-US" dirty="0" smtClean="0">
                <a:latin typeface="Bell MT" pitchFamily="18" charset="0"/>
              </a:rPr>
              <a:t>)</a:t>
            </a:r>
          </a:p>
          <a:p>
            <a:r>
              <a:rPr lang="en-US" dirty="0" err="1" smtClean="0">
                <a:latin typeface="Bell MT" pitchFamily="18" charset="0"/>
              </a:rPr>
              <a:t>Berkurangnya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indera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pengecapan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penurunan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cita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rasa </a:t>
            </a:r>
          </a:p>
          <a:p>
            <a:r>
              <a:rPr lang="en-US" dirty="0" err="1" smtClean="0">
                <a:latin typeface="Bell MT" pitchFamily="18" charset="0"/>
                <a:sym typeface="Wingdings" pitchFamily="2" charset="2"/>
              </a:rPr>
              <a:t>Kerongkongan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mengalami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pelebaran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r>
              <a:rPr lang="en-US" dirty="0" smtClean="0">
                <a:latin typeface="Bell MT" pitchFamily="18" charset="0"/>
                <a:sym typeface="Wingdings" pitchFamily="2" charset="2"/>
              </a:rPr>
              <a:t>Rasa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lapar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menurun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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asam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lambung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menurun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r>
              <a:rPr lang="en-US" dirty="0" err="1" smtClean="0">
                <a:latin typeface="Bell MT" pitchFamily="18" charset="0"/>
                <a:sym typeface="Wingdings" pitchFamily="2" charset="2"/>
              </a:rPr>
              <a:t>Gerakan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usus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/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gerakan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peristaltik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lemah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&amp;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biasanya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menimbulkan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konstipasi</a:t>
            </a:r>
            <a:endParaRPr lang="en-US" dirty="0" smtClean="0">
              <a:latin typeface="Bell MT" pitchFamily="18" charset="0"/>
              <a:sym typeface="Wingdings" pitchFamily="2" charset="2"/>
            </a:endParaRPr>
          </a:p>
          <a:p>
            <a:r>
              <a:rPr lang="en-US" dirty="0" err="1" smtClean="0">
                <a:latin typeface="Bell MT" pitchFamily="18" charset="0"/>
                <a:sym typeface="Wingdings" pitchFamily="2" charset="2"/>
              </a:rPr>
              <a:t>Penyerapan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makanan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di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usus</a:t>
            </a:r>
            <a:r>
              <a:rPr lang="en-US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Bell MT" pitchFamily="18" charset="0"/>
                <a:sym typeface="Wingdings" pitchFamily="2" charset="2"/>
              </a:rPr>
              <a:t>menurun</a:t>
            </a:r>
            <a:endParaRPr lang="id-ID" dirty="0">
              <a:latin typeface="Bell MT" pitchFamily="18" charset="0"/>
            </a:endParaRPr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ell MT" pitchFamily="18" charset="0"/>
              </a:rPr>
              <a:t>Status </a:t>
            </a:r>
            <a:r>
              <a:rPr lang="en-US" b="1" dirty="0" err="1" smtClean="0">
                <a:latin typeface="Bell MT" pitchFamily="18" charset="0"/>
              </a:rPr>
              <a:t>gizi</a:t>
            </a:r>
            <a:r>
              <a:rPr lang="en-US" b="1" dirty="0" smtClean="0">
                <a:latin typeface="Bell MT" pitchFamily="18" charset="0"/>
              </a:rPr>
              <a:t> </a:t>
            </a:r>
            <a:r>
              <a:rPr lang="en-US" b="1" dirty="0" err="1" smtClean="0">
                <a:latin typeface="Bell MT" pitchFamily="18" charset="0"/>
              </a:rPr>
              <a:t>lansia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  <a:solidFill>
            <a:srgbClr val="CCFF99"/>
          </a:solidFill>
        </p:spPr>
        <p:txBody>
          <a:bodyPr>
            <a:normAutofit fontScale="25000" lnSpcReduction="20000"/>
          </a:bodyPr>
          <a:lstStyle/>
          <a:p>
            <a:r>
              <a:rPr lang="en-US" sz="11200" dirty="0" err="1" smtClean="0">
                <a:latin typeface="Bell MT" pitchFamily="18" charset="0"/>
              </a:rPr>
              <a:t>Metabolisme</a:t>
            </a:r>
            <a:r>
              <a:rPr lang="en-US" sz="11200" dirty="0" smtClean="0">
                <a:latin typeface="Bell MT" pitchFamily="18" charset="0"/>
              </a:rPr>
              <a:t> basal </a:t>
            </a:r>
            <a:r>
              <a:rPr lang="en-US" sz="11200" dirty="0" err="1" smtClean="0">
                <a:latin typeface="Bell MT" pitchFamily="18" charset="0"/>
              </a:rPr>
              <a:t>menurun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kebutuhan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kalori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menurun</a:t>
            </a:r>
            <a:r>
              <a:rPr lang="en-US" sz="11200" dirty="0" smtClean="0">
                <a:latin typeface="Bell MT" pitchFamily="18" charset="0"/>
              </a:rPr>
              <a:t>, status </a:t>
            </a:r>
            <a:r>
              <a:rPr lang="en-US" sz="11200" dirty="0" err="1" smtClean="0">
                <a:latin typeface="Bell MT" pitchFamily="18" charset="0"/>
              </a:rPr>
              <a:t>gizi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lansia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cenderung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mengalami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kegemukan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obesitas</a:t>
            </a:r>
            <a:endParaRPr lang="en-US" sz="11200" dirty="0" smtClean="0">
              <a:latin typeface="Bell MT" pitchFamily="18" charset="0"/>
            </a:endParaRPr>
          </a:p>
          <a:p>
            <a:r>
              <a:rPr lang="en-US" sz="11200" dirty="0" err="1" smtClean="0">
                <a:latin typeface="Bell MT" pitchFamily="18" charset="0"/>
              </a:rPr>
              <a:t>Aktivitas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kegiatan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fisik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berkurang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kalori</a:t>
            </a:r>
            <a:r>
              <a:rPr lang="en-US" sz="11200" dirty="0" smtClean="0">
                <a:latin typeface="Bell MT" pitchFamily="18" charset="0"/>
              </a:rPr>
              <a:t> yang </a:t>
            </a:r>
            <a:r>
              <a:rPr lang="en-US" sz="11200" dirty="0" err="1" smtClean="0">
                <a:latin typeface="Bell MT" pitchFamily="18" charset="0"/>
              </a:rPr>
              <a:t>dipakai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sedikit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akibatnya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cenderung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kegemukan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obesitas</a:t>
            </a:r>
            <a:endParaRPr lang="en-US" sz="11200" dirty="0" smtClean="0">
              <a:latin typeface="Bell MT" pitchFamily="18" charset="0"/>
            </a:endParaRPr>
          </a:p>
          <a:p>
            <a:r>
              <a:rPr lang="en-US" sz="11200" dirty="0" err="1" smtClean="0">
                <a:latin typeface="Bell MT" pitchFamily="18" charset="0"/>
              </a:rPr>
              <a:t>Ekonomi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meningkat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konsumsi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makanan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menjadi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berlebihan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akibatnya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cenderung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kegemukan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obesitas</a:t>
            </a:r>
            <a:endParaRPr lang="en-US" sz="11200" dirty="0" smtClean="0">
              <a:latin typeface="Bell MT" pitchFamily="18" charset="0"/>
            </a:endParaRPr>
          </a:p>
          <a:p>
            <a:r>
              <a:rPr lang="en-US" sz="11200" dirty="0" err="1" smtClean="0">
                <a:latin typeface="Bell MT" pitchFamily="18" charset="0"/>
              </a:rPr>
              <a:t>Fungsi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pengecap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penciuman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menurun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hilang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makan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menjadi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tidak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enak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dan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nafsu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makan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menurun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akibatnya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lansia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menjadikurang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gizi</a:t>
            </a:r>
            <a:r>
              <a:rPr lang="en-US" sz="11200" dirty="0" smtClean="0">
                <a:latin typeface="Bell MT" pitchFamily="18" charset="0"/>
              </a:rPr>
              <a:t> (</a:t>
            </a:r>
            <a:r>
              <a:rPr lang="en-US" sz="11200" dirty="0" err="1" smtClean="0">
                <a:latin typeface="Bell MT" pitchFamily="18" charset="0"/>
              </a:rPr>
              <a:t>kurang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energi</a:t>
            </a:r>
            <a:r>
              <a:rPr lang="en-US" sz="11200" dirty="0" smtClean="0">
                <a:latin typeface="Bell MT" pitchFamily="18" charset="0"/>
              </a:rPr>
              <a:t> protein yang </a:t>
            </a:r>
            <a:r>
              <a:rPr lang="en-US" sz="11200" dirty="0" err="1" smtClean="0">
                <a:latin typeface="Bell MT" pitchFamily="18" charset="0"/>
              </a:rPr>
              <a:t>kronis</a:t>
            </a:r>
            <a:r>
              <a:rPr lang="en-US" sz="11200" dirty="0" smtClean="0">
                <a:latin typeface="Bell MT" pitchFamily="18" charset="0"/>
              </a:rPr>
              <a:t>)</a:t>
            </a:r>
          </a:p>
          <a:p>
            <a:r>
              <a:rPr lang="en-US" sz="11200" dirty="0" err="1" smtClean="0">
                <a:latin typeface="Bell MT" pitchFamily="18" charset="0"/>
              </a:rPr>
              <a:t>Penyakit</a:t>
            </a:r>
            <a:r>
              <a:rPr lang="en-US" sz="11200" dirty="0" smtClean="0">
                <a:latin typeface="Bell MT" pitchFamily="18" charset="0"/>
              </a:rPr>
              <a:t> periodontal (</a:t>
            </a:r>
            <a:r>
              <a:rPr lang="en-US" sz="11200" dirty="0" err="1" smtClean="0">
                <a:latin typeface="Bell MT" pitchFamily="18" charset="0"/>
              </a:rPr>
              <a:t>gigi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tanggal</a:t>
            </a:r>
            <a:r>
              <a:rPr lang="en-US" sz="11200" dirty="0" smtClean="0">
                <a:latin typeface="Bell MT" pitchFamily="18" charset="0"/>
              </a:rPr>
              <a:t>), </a:t>
            </a:r>
            <a:r>
              <a:rPr lang="en-US" sz="11200" dirty="0" err="1" smtClean="0">
                <a:latin typeface="Bell MT" pitchFamily="18" charset="0"/>
              </a:rPr>
              <a:t>akibatnya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kesulitan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makan</a:t>
            </a:r>
            <a:r>
              <a:rPr lang="en-US" sz="11200" dirty="0" smtClean="0">
                <a:latin typeface="Bell MT" pitchFamily="18" charset="0"/>
              </a:rPr>
              <a:t> yang </a:t>
            </a:r>
            <a:r>
              <a:rPr lang="en-US" sz="11200" dirty="0" err="1" smtClean="0">
                <a:latin typeface="Bell MT" pitchFamily="18" charset="0"/>
              </a:rPr>
              <a:t>berserat</a:t>
            </a:r>
            <a:r>
              <a:rPr lang="en-US" sz="11200" dirty="0" smtClean="0">
                <a:latin typeface="Bell MT" pitchFamily="18" charset="0"/>
              </a:rPr>
              <a:t> (</a:t>
            </a:r>
            <a:r>
              <a:rPr lang="en-US" sz="11200" dirty="0" err="1" smtClean="0">
                <a:latin typeface="Bell MT" pitchFamily="18" charset="0"/>
              </a:rPr>
              <a:t>sayur</a:t>
            </a:r>
            <a:r>
              <a:rPr lang="en-US" sz="11200" dirty="0" smtClean="0">
                <a:latin typeface="Bell MT" pitchFamily="18" charset="0"/>
              </a:rPr>
              <a:t>, </a:t>
            </a:r>
            <a:r>
              <a:rPr lang="en-US" sz="11200" dirty="0" err="1" smtClean="0">
                <a:latin typeface="Bell MT" pitchFamily="18" charset="0"/>
              </a:rPr>
              <a:t>daging</a:t>
            </a:r>
            <a:r>
              <a:rPr lang="en-US" sz="11200" dirty="0" smtClean="0">
                <a:latin typeface="Bell MT" pitchFamily="18" charset="0"/>
              </a:rPr>
              <a:t>) </a:t>
            </a:r>
            <a:r>
              <a:rPr lang="en-US" sz="11200" dirty="0" err="1" smtClean="0">
                <a:latin typeface="Bell MT" pitchFamily="18" charset="0"/>
              </a:rPr>
              <a:t>dan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cenderung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makan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makanan</a:t>
            </a:r>
            <a:r>
              <a:rPr lang="en-US" sz="11200" dirty="0" smtClean="0">
                <a:latin typeface="Bell MT" pitchFamily="18" charset="0"/>
              </a:rPr>
              <a:t> yang </a:t>
            </a:r>
            <a:r>
              <a:rPr lang="en-US" sz="11200" dirty="0" err="1" smtClean="0">
                <a:latin typeface="Bell MT" pitchFamily="18" charset="0"/>
              </a:rPr>
              <a:t>lunak</a:t>
            </a:r>
            <a:r>
              <a:rPr lang="en-US" sz="11200" dirty="0" smtClean="0">
                <a:latin typeface="Bell MT" pitchFamily="18" charset="0"/>
              </a:rPr>
              <a:t> (</a:t>
            </a:r>
            <a:r>
              <a:rPr lang="en-US" sz="11200" dirty="0" err="1" smtClean="0">
                <a:latin typeface="Bell MT" pitchFamily="18" charset="0"/>
              </a:rPr>
              <a:t>tinggi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klaori</a:t>
            </a:r>
            <a:r>
              <a:rPr lang="en-US" sz="11200" dirty="0" smtClean="0">
                <a:latin typeface="Bell MT" pitchFamily="18" charset="0"/>
              </a:rPr>
              <a:t>), </a:t>
            </a:r>
            <a:r>
              <a:rPr lang="en-US" sz="11200" dirty="0" err="1" smtClean="0">
                <a:latin typeface="Bell MT" pitchFamily="18" charset="0"/>
              </a:rPr>
              <a:t>hal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ini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menyebabkan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lansia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cenderung</a:t>
            </a:r>
            <a:r>
              <a:rPr lang="en-US" sz="11200" dirty="0" smtClean="0">
                <a:latin typeface="Bell MT" pitchFamily="18" charset="0"/>
              </a:rPr>
              <a:t> </a:t>
            </a:r>
            <a:r>
              <a:rPr lang="en-US" sz="11200" dirty="0" err="1" smtClean="0">
                <a:latin typeface="Bell MT" pitchFamily="18" charset="0"/>
              </a:rPr>
              <a:t>kegemukan</a:t>
            </a:r>
            <a:r>
              <a:rPr lang="en-US" sz="11200" dirty="0" smtClean="0">
                <a:latin typeface="Bell MT" pitchFamily="18" charset="0"/>
              </a:rPr>
              <a:t>/</a:t>
            </a:r>
            <a:r>
              <a:rPr lang="en-US" sz="11200" dirty="0" err="1" smtClean="0">
                <a:latin typeface="Bell MT" pitchFamily="18" charset="0"/>
              </a:rPr>
              <a:t>obesitas</a:t>
            </a:r>
            <a:endParaRPr lang="en-US" sz="11200" dirty="0" smtClean="0">
              <a:latin typeface="Bell MT" pitchFamily="18" charset="0"/>
            </a:endParaRPr>
          </a:p>
          <a:p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..........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Bell MT" pitchFamily="18" charset="0"/>
              </a:rPr>
              <a:t>Penurunan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sekresi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asam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lambung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enzim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pencerna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makanan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hal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ini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mengganggu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penyerapan</a:t>
            </a:r>
            <a:r>
              <a:rPr lang="en-US" dirty="0" smtClean="0">
                <a:latin typeface="Bell MT" pitchFamily="18" charset="0"/>
              </a:rPr>
              <a:t> vitamin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mineral, </a:t>
            </a:r>
            <a:r>
              <a:rPr lang="en-US" dirty="0" err="1" smtClean="0">
                <a:latin typeface="Bell MT" pitchFamily="18" charset="0"/>
              </a:rPr>
              <a:t>akibatnya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lansia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menjadi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defisiensi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zat-zat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mikro</a:t>
            </a:r>
            <a:endParaRPr lang="en-US" dirty="0" smtClean="0">
              <a:latin typeface="Bell MT" pitchFamily="18" charset="0"/>
            </a:endParaRPr>
          </a:p>
          <a:p>
            <a:r>
              <a:rPr lang="en-US" dirty="0" err="1" smtClean="0">
                <a:latin typeface="Bell MT" pitchFamily="18" charset="0"/>
              </a:rPr>
              <a:t>Mobilitas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usus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menurun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mengakibatkan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susah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buang</a:t>
            </a:r>
            <a:r>
              <a:rPr lang="en-US" dirty="0" smtClean="0">
                <a:latin typeface="Bell MT" pitchFamily="18" charset="0"/>
              </a:rPr>
              <a:t> air </a:t>
            </a:r>
            <a:r>
              <a:rPr lang="en-US" dirty="0" err="1" smtClean="0">
                <a:latin typeface="Bell MT" pitchFamily="18" charset="0"/>
              </a:rPr>
              <a:t>besar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sehingga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lansia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menderita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wasir</a:t>
            </a:r>
            <a:r>
              <a:rPr lang="en-US" dirty="0" smtClean="0">
                <a:latin typeface="Bell MT" pitchFamily="18" charset="0"/>
              </a:rPr>
              <a:t> yang </a:t>
            </a:r>
            <a:r>
              <a:rPr lang="en-US" dirty="0" err="1" smtClean="0">
                <a:latin typeface="Bell MT" pitchFamily="18" charset="0"/>
              </a:rPr>
              <a:t>bisa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menimbulkan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perdarahan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memicu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terjadinya</a:t>
            </a:r>
            <a:r>
              <a:rPr lang="en-US" dirty="0" smtClean="0">
                <a:latin typeface="Bell MT" pitchFamily="18" charset="0"/>
              </a:rPr>
              <a:t> anemia</a:t>
            </a:r>
          </a:p>
          <a:p>
            <a:r>
              <a:rPr lang="en-US" dirty="0" err="1" smtClean="0">
                <a:latin typeface="Bell MT" pitchFamily="18" charset="0"/>
              </a:rPr>
              <a:t>Sering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menggunakan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obat-obatan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atau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alkohol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hal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ini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dapat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menurunkan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nafsu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</a:t>
            </a:r>
            <a:r>
              <a:rPr lang="en-US" dirty="0" smtClean="0">
                <a:latin typeface="Bell MT" pitchFamily="18" charset="0"/>
              </a:rPr>
              <a:t> yang </a:t>
            </a:r>
            <a:r>
              <a:rPr lang="en-US" dirty="0" err="1" smtClean="0">
                <a:latin typeface="Bell MT" pitchFamily="18" charset="0"/>
              </a:rPr>
              <a:t>menyebabkan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hepatitis </a:t>
            </a:r>
            <a:r>
              <a:rPr lang="en-US" dirty="0" err="1" smtClean="0">
                <a:latin typeface="Bell MT" pitchFamily="18" charset="0"/>
              </a:rPr>
              <a:t>atau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kanker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hati</a:t>
            </a:r>
            <a:endParaRPr lang="en-US" dirty="0" smtClean="0">
              <a:latin typeface="Bell MT" pitchFamily="18" charset="0"/>
            </a:endParaRPr>
          </a:p>
          <a:p>
            <a:r>
              <a:rPr lang="en-US" dirty="0" err="1" smtClean="0">
                <a:latin typeface="Bell MT" pitchFamily="18" charset="0"/>
              </a:rPr>
              <a:t>Gangguan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kemampuan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motorik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akibatnya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lansia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kesulitan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untuk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menyiapkan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sendiri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menjadi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endParaRPr lang="en-US" dirty="0" smtClean="0">
              <a:latin typeface="Bell MT" pitchFamily="18" charset="0"/>
            </a:endParaRPr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id-ID" b="1" dirty="0" smtClean="0">
                <a:latin typeface="Bell MT" pitchFamily="18" charset="0"/>
              </a:rPr>
              <a:t>Con’t ..........</a:t>
            </a:r>
            <a:endParaRPr lang="id-ID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Bell MT" pitchFamily="18" charset="0"/>
              </a:rPr>
              <a:t>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bersosialisasi</a:t>
            </a:r>
            <a:r>
              <a:rPr lang="en-US" dirty="0" smtClean="0">
                <a:latin typeface="Bell MT" pitchFamily="18" charset="0"/>
              </a:rPr>
              <a:t>, </a:t>
            </a:r>
            <a:r>
              <a:rPr lang="en-US" dirty="0" err="1" smtClean="0">
                <a:latin typeface="Bell MT" pitchFamily="18" charset="0"/>
              </a:rPr>
              <a:t>kesepian</a:t>
            </a:r>
            <a:r>
              <a:rPr lang="en-US" dirty="0" smtClean="0">
                <a:latin typeface="Bell MT" pitchFamily="18" charset="0"/>
              </a:rPr>
              <a:t> (</a:t>
            </a:r>
            <a:r>
              <a:rPr lang="en-US" dirty="0" err="1" smtClean="0">
                <a:latin typeface="Bell MT" pitchFamily="18" charset="0"/>
              </a:rPr>
              <a:t>perubahan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psikologis</a:t>
            </a:r>
            <a:r>
              <a:rPr lang="en-US" dirty="0" smtClean="0">
                <a:latin typeface="Bell MT" pitchFamily="18" charset="0"/>
              </a:rPr>
              <a:t>), </a:t>
            </a:r>
            <a:r>
              <a:rPr lang="en-US" dirty="0" err="1" smtClean="0">
                <a:latin typeface="Bell MT" pitchFamily="18" charset="0"/>
              </a:rPr>
              <a:t>akibatnya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nafsu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menurun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dan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menjadi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endParaRPr lang="en-US" dirty="0" smtClean="0">
              <a:latin typeface="Bell MT" pitchFamily="18" charset="0"/>
            </a:endParaRPr>
          </a:p>
          <a:p>
            <a:r>
              <a:rPr lang="en-US" dirty="0" err="1" smtClean="0">
                <a:latin typeface="Bell MT" pitchFamily="18" charset="0"/>
              </a:rPr>
              <a:t>Pendapatan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menurun</a:t>
            </a:r>
            <a:r>
              <a:rPr lang="en-US" dirty="0" smtClean="0">
                <a:latin typeface="Bell MT" pitchFamily="18" charset="0"/>
              </a:rPr>
              <a:t> (</a:t>
            </a:r>
            <a:r>
              <a:rPr lang="en-US" dirty="0" err="1" smtClean="0">
                <a:latin typeface="Bell MT" pitchFamily="18" charset="0"/>
              </a:rPr>
              <a:t>pensiun</a:t>
            </a:r>
            <a:r>
              <a:rPr lang="en-US" dirty="0" smtClean="0">
                <a:latin typeface="Bell MT" pitchFamily="18" charset="0"/>
              </a:rPr>
              <a:t>), </a:t>
            </a:r>
            <a:r>
              <a:rPr lang="en-US" dirty="0" err="1" smtClean="0">
                <a:latin typeface="Bell MT" pitchFamily="18" charset="0"/>
              </a:rPr>
              <a:t>konsumsi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menjadi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menurun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akibatnya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menjadi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endParaRPr lang="en-US" dirty="0" smtClean="0">
              <a:latin typeface="Bell MT" pitchFamily="18" charset="0"/>
            </a:endParaRPr>
          </a:p>
          <a:p>
            <a:r>
              <a:rPr lang="en-US" dirty="0" err="1" smtClean="0">
                <a:latin typeface="Bell MT" pitchFamily="18" charset="0"/>
              </a:rPr>
              <a:t>Dimensia</a:t>
            </a:r>
            <a:r>
              <a:rPr lang="en-US" dirty="0" smtClean="0">
                <a:latin typeface="Bell MT" pitchFamily="18" charset="0"/>
              </a:rPr>
              <a:t> (</a:t>
            </a:r>
            <a:r>
              <a:rPr lang="en-US" dirty="0" err="1" smtClean="0">
                <a:latin typeface="Bell MT" pitchFamily="18" charset="0"/>
              </a:rPr>
              <a:t>pikun</a:t>
            </a:r>
            <a:r>
              <a:rPr lang="en-US" dirty="0" smtClean="0">
                <a:latin typeface="Bell MT" pitchFamily="18" charset="0"/>
              </a:rPr>
              <a:t>), </a:t>
            </a:r>
            <a:r>
              <a:rPr lang="en-US" dirty="0" err="1" smtClean="0">
                <a:latin typeface="Bell MT" pitchFamily="18" charset="0"/>
              </a:rPr>
              <a:t>akibatnya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sering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atau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malah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jadi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lupa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makan</a:t>
            </a:r>
            <a:r>
              <a:rPr lang="en-US" dirty="0" smtClean="0">
                <a:latin typeface="Bell MT" pitchFamily="18" charset="0"/>
              </a:rPr>
              <a:t>, yang </a:t>
            </a:r>
            <a:r>
              <a:rPr lang="en-US" dirty="0" err="1" smtClean="0">
                <a:latin typeface="Bell MT" pitchFamily="18" charset="0"/>
              </a:rPr>
              <a:t>dapat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menyebabkan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kegemukan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atau</a:t>
            </a:r>
            <a:r>
              <a:rPr lang="en-US" dirty="0" smtClean="0">
                <a:latin typeface="Bell MT" pitchFamily="18" charset="0"/>
              </a:rPr>
              <a:t> pun </a:t>
            </a:r>
            <a:r>
              <a:rPr lang="en-US" dirty="0" err="1" smtClean="0">
                <a:latin typeface="Bell MT" pitchFamily="18" charset="0"/>
              </a:rPr>
              <a:t>kurang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gizi</a:t>
            </a:r>
            <a:endParaRPr lang="en-US" dirty="0" smtClean="0">
              <a:latin typeface="Bell MT" pitchFamily="18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4" name="Picture 3" descr="https://houseofnurse.files.wordpress.com/2014/02/logo-lan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980</Words>
  <Application>Microsoft Office PowerPoint</Application>
  <PresentationFormat>On-screen Show (4:3)</PresentationFormat>
  <Paragraphs>225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Algerian</vt:lpstr>
      <vt:lpstr>Arial</vt:lpstr>
      <vt:lpstr>Batang</vt:lpstr>
      <vt:lpstr>Bell MT</vt:lpstr>
      <vt:lpstr>Calibri</vt:lpstr>
      <vt:lpstr>Comic Sans MS</vt:lpstr>
      <vt:lpstr>Courier New</vt:lpstr>
      <vt:lpstr>Symbol</vt:lpstr>
      <vt:lpstr>Tahoma</vt:lpstr>
      <vt:lpstr>Times New Roman</vt:lpstr>
      <vt:lpstr>Wingdings</vt:lpstr>
      <vt:lpstr>Wingdings 2</vt:lpstr>
      <vt:lpstr>Wingdings 3</vt:lpstr>
      <vt:lpstr>Office Theme</vt:lpstr>
      <vt:lpstr>Nutrisi pada Lansia</vt:lpstr>
      <vt:lpstr>Apa LANSIA Itu ? </vt:lpstr>
      <vt:lpstr>Batasan Usia Lansia</vt:lpstr>
      <vt:lpstr>Proses Penuaan</vt:lpstr>
      <vt:lpstr>FAKTOR YANG MEMPENGARUHI  ASUPAN GIZI LANSIA</vt:lpstr>
      <vt:lpstr>CON’T ..........</vt:lpstr>
      <vt:lpstr>Status gizi lansia</vt:lpstr>
      <vt:lpstr>Con’t ..........</vt:lpstr>
      <vt:lpstr>Con’t ..........</vt:lpstr>
      <vt:lpstr>Angka Kecukupan Gizi (AKG) Lansia</vt:lpstr>
      <vt:lpstr>Angka Kecukupan Gizi (AKG) Lansia</vt:lpstr>
      <vt:lpstr>KEBUTUHAN  ENERGI &amp; ZAT-ZAT GIZI</vt:lpstr>
      <vt:lpstr>Protein</vt:lpstr>
      <vt:lpstr>Lemak</vt:lpstr>
      <vt:lpstr>Con’t ..........</vt:lpstr>
      <vt:lpstr>Con’t ..........</vt:lpstr>
      <vt:lpstr>Kebutuhan Vitamin</vt:lpstr>
      <vt:lpstr>Con’t ....</vt:lpstr>
      <vt:lpstr>Con’t ....</vt:lpstr>
      <vt:lpstr>Kebutuhan Mineral</vt:lpstr>
      <vt:lpstr>Con’t ....</vt:lpstr>
      <vt:lpstr>APA SAJA SIH MAKANAN SEIMBANG  BAGI  LANSIA ?   </vt:lpstr>
      <vt:lpstr>PowerPoint Presentation</vt:lpstr>
      <vt:lpstr>PowerPoint Presentation</vt:lpstr>
      <vt:lpstr>PowerPoint Presentation</vt:lpstr>
      <vt:lpstr>MASALAH GIZI LANSIA</vt:lpstr>
      <vt:lpstr>Pencegahan masalah gizi</vt:lpstr>
      <vt:lpstr>Con’t ....</vt:lpstr>
      <vt:lpstr>Penanggulangan</vt:lpstr>
      <vt:lpstr>PowerPoint Presentation</vt:lpstr>
      <vt:lpstr>PowerPoint Presentation</vt:lpstr>
      <vt:lpstr>PowerPoint Presentation</vt:lpstr>
      <vt:lpstr>Contoh Menu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Nutrisi pada Lansia</dc:title>
  <dc:creator>USER</dc:creator>
  <cp:lastModifiedBy>LENOVO</cp:lastModifiedBy>
  <cp:revision>50</cp:revision>
  <cp:lastPrinted>2019-10-15T06:06:40Z</cp:lastPrinted>
  <dcterms:created xsi:type="dcterms:W3CDTF">2012-11-27T12:50:26Z</dcterms:created>
  <dcterms:modified xsi:type="dcterms:W3CDTF">2019-10-15T06:17:58Z</dcterms:modified>
</cp:coreProperties>
</file>