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73531-7E22-4B9B-9605-74E4A0FED495}" type="datetimeFigureOut">
              <a:rPr lang="id-ID" smtClean="0"/>
              <a:pPr/>
              <a:t>15/09/2023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BA80362-8514-4EF1-B878-A94A5A803CD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73531-7E22-4B9B-9605-74E4A0FED495}" type="datetimeFigureOut">
              <a:rPr lang="id-ID" smtClean="0"/>
              <a:pPr/>
              <a:t>15/09/2023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80362-8514-4EF1-B878-A94A5A803CD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7088" y="253140"/>
            <a:ext cx="4638416"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3636" y="253140"/>
            <a:ext cx="4638416"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4" name="Oval 13">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52792" y="136525"/>
            <a:ext cx="4638416"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86050" y="965580"/>
            <a:ext cx="3903366" cy="3160593"/>
          </a:xfrm>
        </p:spPr>
        <p:txBody>
          <a:bodyPr>
            <a:normAutofit/>
          </a:bodyPr>
          <a:lstStyle/>
          <a:p>
            <a:r>
              <a:rPr lang="id-ID" sz="4000" b="1" dirty="0">
                <a:solidFill>
                  <a:schemeClr val="bg1"/>
                </a:solidFill>
              </a:rPr>
              <a:t>SEJARAH PERKEMBANGAN KEPERAWATAN</a:t>
            </a:r>
            <a:endParaRPr lang="id-ID" sz="4000" dirty="0">
              <a:solidFill>
                <a:schemeClr val="bg1"/>
              </a:solidFill>
            </a:endParaRPr>
          </a:p>
        </p:txBody>
      </p:sp>
      <p:sp>
        <p:nvSpPr>
          <p:cNvPr id="3" name="Subtitle 2"/>
          <p:cNvSpPr>
            <a:spLocks noGrp="1"/>
          </p:cNvSpPr>
          <p:nvPr>
            <p:ph type="subTitle" idx="1"/>
          </p:nvPr>
        </p:nvSpPr>
        <p:spPr>
          <a:xfrm>
            <a:off x="2865612" y="4409960"/>
            <a:ext cx="3381481" cy="1116414"/>
          </a:xfrm>
        </p:spPr>
        <p:txBody>
          <a:bodyPr>
            <a:normAutofit/>
          </a:bodyPr>
          <a:lstStyle/>
          <a:p>
            <a:pPr>
              <a:lnSpc>
                <a:spcPct val="90000"/>
              </a:lnSpc>
            </a:pPr>
            <a:r>
              <a:rPr lang="id-ID" sz="1600" dirty="0">
                <a:solidFill>
                  <a:schemeClr val="bg1"/>
                </a:solidFill>
              </a:rPr>
              <a:t>OLEH </a:t>
            </a:r>
          </a:p>
          <a:p>
            <a:pPr>
              <a:lnSpc>
                <a:spcPct val="90000"/>
              </a:lnSpc>
            </a:pPr>
            <a:r>
              <a:rPr lang="en-ID" sz="1600" dirty="0">
                <a:solidFill>
                  <a:schemeClr val="bg1"/>
                </a:solidFill>
              </a:rPr>
              <a:t>Ns. </a:t>
            </a:r>
            <a:r>
              <a:rPr lang="id-ID" sz="1600" dirty="0">
                <a:solidFill>
                  <a:schemeClr val="bg1"/>
                </a:solidFill>
              </a:rPr>
              <a:t>SUYAMTO </a:t>
            </a:r>
            <a:r>
              <a:rPr lang="en-ID" sz="1600" dirty="0">
                <a:solidFill>
                  <a:schemeClr val="bg1"/>
                </a:solidFill>
              </a:rPr>
              <a:t>SST., </a:t>
            </a:r>
            <a:r>
              <a:rPr lang="id-ID" sz="1600" dirty="0">
                <a:solidFill>
                  <a:schemeClr val="bg1"/>
                </a:solidFill>
              </a:rPr>
              <a:t>MPH</a:t>
            </a:r>
          </a:p>
          <a:p>
            <a:pPr>
              <a:lnSpc>
                <a:spcPct val="90000"/>
              </a:lnSpc>
            </a:pPr>
            <a:r>
              <a:rPr lang="id-ID" sz="1600" dirty="0">
                <a:solidFill>
                  <a:schemeClr val="bg1"/>
                </a:solidFill>
              </a:rPr>
              <a:t>DISAMPAIKAN DALAM KULIAH KDK SEMEST</a:t>
            </a:r>
            <a:r>
              <a:rPr lang="en-ID" sz="1600" dirty="0">
                <a:solidFill>
                  <a:schemeClr val="bg1"/>
                </a:solidFill>
              </a:rPr>
              <a:t>E</a:t>
            </a:r>
            <a:r>
              <a:rPr lang="id-ID" sz="1600" dirty="0">
                <a:solidFill>
                  <a:schemeClr val="bg1"/>
                </a:solidFill>
              </a:rPr>
              <a:t>R GASAL </a:t>
            </a:r>
          </a:p>
        </p:txBody>
      </p:sp>
      <p:sp>
        <p:nvSpPr>
          <p:cNvPr id="16"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2206" y="975977"/>
            <a:ext cx="310173"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8"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2206" y="975977"/>
            <a:ext cx="310173"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20"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60710" y="1755501"/>
            <a:ext cx="1199121" cy="531293"/>
            <a:chOff x="2504802" y="1755501"/>
            <a:chExt cx="1598829" cy="531293"/>
          </a:xfrm>
          <a:solidFill>
            <a:schemeClr val="bg1"/>
          </a:solidFill>
        </p:grpSpPr>
        <p:sp>
          <p:nvSpPr>
            <p:cNvPr id="21" name="Freeform: Shape 20">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24" name="Oval 23">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9865" y="4236107"/>
            <a:ext cx="383241"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9865" y="4236107"/>
            <a:ext cx="383241"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8"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48238" y="4175798"/>
            <a:ext cx="1396129" cy="1861665"/>
            <a:chOff x="5734053" y="3067000"/>
            <a:chExt cx="724484" cy="724549"/>
          </a:xfrm>
          <a:solidFill>
            <a:schemeClr val="bg1"/>
          </a:solidFill>
        </p:grpSpPr>
        <p:sp>
          <p:nvSpPr>
            <p:cNvPr id="29" name="Freeform: Shape 28">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44" name="Freeform: Shape 43">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6" name="Freeform: Shape 45">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6" name="Freeform: Shape 55">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r>
              <a:rPr lang="id-ID" b="1">
                <a:solidFill>
                  <a:schemeClr val="bg1"/>
                </a:solidFill>
              </a:rPr>
              <a:t>MASA SELAMA PERANG DUNIA II</a:t>
            </a:r>
            <a:endParaRPr lang="id-ID">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3000">
                <a:solidFill>
                  <a:schemeClr val="bg1"/>
                </a:solidFill>
              </a:rPr>
              <a:t>Mulai diperkenalkan penerapan tehnologi modern. Timbul penyakit karena perang. memenuhi kebutuhan masyarakat terhadap pelayanan kesehatan.</a:t>
            </a:r>
          </a:p>
          <a:p>
            <a:pPr>
              <a:lnSpc>
                <a:spcPct val="90000"/>
              </a:lnSpc>
              <a:buNone/>
            </a:pPr>
            <a:r>
              <a:rPr lang="id-ID" sz="3000">
                <a:solidFill>
                  <a:schemeClr val="bg1"/>
                </a:solidFill>
                <a:sym typeface="Symbol"/>
              </a:rPr>
              <a:t></a:t>
            </a:r>
            <a:r>
              <a:rPr lang="id-ID" sz="3000">
                <a:solidFill>
                  <a:schemeClr val="bg1"/>
                </a:solidFill>
              </a:rPr>
              <a:t>Tantangan baru bagi perawat  </a:t>
            </a:r>
          </a:p>
          <a:p>
            <a:pPr>
              <a:lnSpc>
                <a:spcPct val="90000"/>
              </a:lnSpc>
            </a:pPr>
            <a:endParaRPr lang="id-ID" sz="30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606" y="1187311"/>
            <a:ext cx="3817164"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975" y="1178924"/>
            <a:ext cx="3817164"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7840" y="1130846"/>
            <a:ext cx="3779606"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280" y="1424181"/>
            <a:ext cx="1016653" cy="503582"/>
            <a:chOff x="2267504" y="2540250"/>
            <a:chExt cx="1990951" cy="739640"/>
          </a:xfrm>
          <a:solidFill>
            <a:schemeClr val="bg1"/>
          </a:solidFill>
        </p:grpSpPr>
        <p:sp>
          <p:nvSpPr>
            <p:cNvPr id="17" name="Freeform: Shape 16">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20"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1876" y="629793"/>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1876" y="629793"/>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49521" y="5188771"/>
            <a:ext cx="807591" cy="1076789"/>
            <a:chOff x="5829300" y="3162300"/>
            <a:chExt cx="532256" cy="532257"/>
          </a:xfrm>
          <a:solidFill>
            <a:schemeClr val="bg1"/>
          </a:solidFill>
        </p:grpSpPr>
        <p:sp>
          <p:nvSpPr>
            <p:cNvPr id="25" name="Freeform: Shape 24">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Title 1"/>
          <p:cNvSpPr>
            <a:spLocks noGrp="1"/>
          </p:cNvSpPr>
          <p:nvPr>
            <p:ph type="title"/>
          </p:nvPr>
        </p:nvSpPr>
        <p:spPr>
          <a:xfrm>
            <a:off x="628650" y="1391619"/>
            <a:ext cx="3679050" cy="4042196"/>
          </a:xfrm>
        </p:spPr>
        <p:txBody>
          <a:bodyPr>
            <a:normAutofit/>
          </a:bodyPr>
          <a:lstStyle/>
          <a:p>
            <a:r>
              <a:rPr lang="id-ID" b="1">
                <a:solidFill>
                  <a:schemeClr val="bg1"/>
                </a:solidFill>
              </a:rPr>
              <a:t>MASA PASCA PERANG DUNIA II</a:t>
            </a:r>
            <a:br>
              <a:rPr lang="id-ID">
                <a:solidFill>
                  <a:schemeClr val="bg1"/>
                </a:solidFill>
              </a:rPr>
            </a:br>
            <a:endParaRPr lang="id-ID">
              <a:solidFill>
                <a:schemeClr val="bg1"/>
              </a:solidFill>
            </a:endParaRPr>
          </a:p>
        </p:txBody>
      </p:sp>
      <p:sp>
        <p:nvSpPr>
          <p:cNvPr id="3" name="Content Placeholder 2"/>
          <p:cNvSpPr>
            <a:spLocks noGrp="1"/>
          </p:cNvSpPr>
          <p:nvPr>
            <p:ph idx="1"/>
          </p:nvPr>
        </p:nvSpPr>
        <p:spPr>
          <a:xfrm>
            <a:off x="4857952" y="1130846"/>
            <a:ext cx="3731078" cy="4351338"/>
          </a:xfrm>
        </p:spPr>
        <p:txBody>
          <a:bodyPr>
            <a:normAutofit/>
          </a:bodyPr>
          <a:lstStyle/>
          <a:p>
            <a:pPr>
              <a:lnSpc>
                <a:spcPct val="90000"/>
              </a:lnSpc>
              <a:buNone/>
            </a:pPr>
            <a:r>
              <a:rPr lang="id-ID" sz="1500">
                <a:solidFill>
                  <a:schemeClr val="bg1"/>
                </a:solidFill>
              </a:rPr>
              <a:t>Perkembangan dalam bidang perawatan secara pesat terjadi di Amerika. Perkembangan dipengaruhi oleh: </a:t>
            </a:r>
          </a:p>
          <a:p>
            <a:pPr>
              <a:lnSpc>
                <a:spcPct val="90000"/>
              </a:lnSpc>
              <a:buNone/>
            </a:pPr>
            <a:r>
              <a:rPr lang="id-ID" sz="1500">
                <a:solidFill>
                  <a:schemeClr val="bg1"/>
                </a:solidFill>
              </a:rPr>
              <a:t>Kesadaran masyarakat yang meningkat di bidang kesehatan. </a:t>
            </a:r>
          </a:p>
          <a:p>
            <a:pPr>
              <a:lnSpc>
                <a:spcPct val="90000"/>
              </a:lnSpc>
              <a:buNone/>
            </a:pPr>
            <a:r>
              <a:rPr lang="id-ID" sz="1500">
                <a:solidFill>
                  <a:schemeClr val="bg1"/>
                </a:solidFill>
              </a:rPr>
              <a:t>Masalah baru dalam bidang kesehatan.</a:t>
            </a:r>
          </a:p>
          <a:p>
            <a:pPr>
              <a:lnSpc>
                <a:spcPct val="90000"/>
              </a:lnSpc>
              <a:buNone/>
            </a:pPr>
            <a:r>
              <a:rPr lang="id-ID" sz="1500">
                <a:solidFill>
                  <a:schemeClr val="bg1"/>
                </a:solidFill>
                <a:sym typeface="Symbol"/>
              </a:rPr>
              <a:t></a:t>
            </a:r>
            <a:r>
              <a:rPr lang="id-ID" sz="1500">
                <a:solidFill>
                  <a:schemeClr val="bg1"/>
                </a:solidFill>
              </a:rPr>
              <a:t>Jumlah penduduk meningkat Perkembangan ilmu pengetahuan terutama yang menyangkut ilmu kesehatan.  kuratif, preventif, promotif.</a:t>
            </a:r>
          </a:p>
          <a:p>
            <a:pPr>
              <a:lnSpc>
                <a:spcPct val="90000"/>
              </a:lnSpc>
              <a:buNone/>
            </a:pPr>
            <a:r>
              <a:rPr lang="id-ID" sz="1500">
                <a:solidFill>
                  <a:schemeClr val="bg1"/>
                </a:solidFill>
                <a:sym typeface="Symbol"/>
              </a:rPr>
              <a:t></a:t>
            </a:r>
            <a:r>
              <a:rPr lang="id-ID" sz="1500">
                <a:solidFill>
                  <a:schemeClr val="bg1"/>
                </a:solidFill>
              </a:rPr>
              <a:t>Upaya menjadi lebih aktif dan kreatif Perkembangan pendidikan keperawatan Mulai dikembangkan keperawatan profesional. </a:t>
            </a:r>
          </a:p>
          <a:p>
            <a:pPr>
              <a:lnSpc>
                <a:spcPct val="90000"/>
              </a:lnSpc>
            </a:pPr>
            <a:endParaRPr lang="id-ID" sz="150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2903617"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2" name="Freeform: Shape 11">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903616"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p:cNvSpPr>
            <a:spLocks noGrp="1"/>
          </p:cNvSpPr>
          <p:nvPr>
            <p:ph type="title"/>
          </p:nvPr>
        </p:nvSpPr>
        <p:spPr>
          <a:xfrm>
            <a:off x="826776" y="3306515"/>
            <a:ext cx="2869714" cy="3215373"/>
          </a:xfrm>
        </p:spPr>
        <p:txBody>
          <a:bodyPr>
            <a:normAutofit/>
          </a:bodyPr>
          <a:lstStyle/>
          <a:p>
            <a:r>
              <a:rPr lang="id-ID">
                <a:solidFill>
                  <a:schemeClr val="bg1"/>
                </a:solidFill>
              </a:rPr>
              <a:t>TAHUN 1950</a:t>
            </a:r>
          </a:p>
        </p:txBody>
      </p:sp>
      <p:sp>
        <p:nvSpPr>
          <p:cNvPr id="14" name="Freeform: Shape 13">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396390"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396390"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5490" y="4275786"/>
            <a:ext cx="2018510"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Freeform: Shape 19">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5490" y="4275786"/>
            <a:ext cx="2018510"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Content Placeholder 2"/>
          <p:cNvSpPr>
            <a:spLocks noGrp="1"/>
          </p:cNvSpPr>
          <p:nvPr>
            <p:ph idx="1"/>
          </p:nvPr>
        </p:nvSpPr>
        <p:spPr>
          <a:xfrm>
            <a:off x="3908586" y="706508"/>
            <a:ext cx="3912879" cy="4351338"/>
          </a:xfrm>
        </p:spPr>
        <p:txBody>
          <a:bodyPr>
            <a:normAutofit/>
          </a:bodyPr>
          <a:lstStyle/>
          <a:p>
            <a:pPr>
              <a:lnSpc>
                <a:spcPct val="90000"/>
              </a:lnSpc>
            </a:pPr>
            <a:r>
              <a:rPr lang="id-ID" sz="2500">
                <a:solidFill>
                  <a:schemeClr val="bg1"/>
                </a:solidFill>
                <a:sym typeface="Symbol"/>
              </a:rPr>
              <a:t> </a:t>
            </a:r>
            <a:r>
              <a:rPr lang="id-ID" sz="2500">
                <a:solidFill>
                  <a:schemeClr val="bg1"/>
                </a:solidFill>
              </a:rPr>
              <a:t>S2 atau Magister </a:t>
            </a:r>
          </a:p>
          <a:p>
            <a:pPr>
              <a:lnSpc>
                <a:spcPct val="90000"/>
              </a:lnSpc>
            </a:pPr>
            <a:r>
              <a:rPr lang="id-ID" sz="2500">
                <a:solidFill>
                  <a:schemeClr val="bg1"/>
                </a:solidFill>
                <a:sym typeface="Symbol"/>
              </a:rPr>
              <a:t>P</a:t>
            </a:r>
            <a:r>
              <a:rPr lang="id-ID" sz="2500">
                <a:solidFill>
                  <a:schemeClr val="bg1"/>
                </a:solidFill>
              </a:rPr>
              <a:t>endidikan keperawatan berkembang (bachelor)</a:t>
            </a:r>
          </a:p>
          <a:p>
            <a:pPr>
              <a:lnSpc>
                <a:spcPct val="90000"/>
              </a:lnSpc>
            </a:pPr>
            <a:r>
              <a:rPr lang="id-ID" sz="2500">
                <a:solidFill>
                  <a:schemeClr val="bg1"/>
                </a:solidFill>
                <a:sym typeface="Symbol"/>
              </a:rPr>
              <a:t></a:t>
            </a:r>
            <a:r>
              <a:rPr lang="id-ID" sz="2500">
                <a:solidFill>
                  <a:schemeClr val="bg1"/>
                </a:solidFill>
              </a:rPr>
              <a:t>Perkembangan profesionalisme  Perawatan adalah proses 4 hal pokok : Nursing at patient. Nursing to patient Nursing for patient Nursing with patient </a:t>
            </a:r>
          </a:p>
          <a:p>
            <a:pPr>
              <a:lnSpc>
                <a:spcPct val="90000"/>
              </a:lnSpc>
            </a:pPr>
            <a:endParaRPr lang="id-ID" sz="2500">
              <a:solidFill>
                <a:schemeClr val="bg1"/>
              </a:solidFill>
            </a:endParaRPr>
          </a:p>
        </p:txBody>
      </p:sp>
      <p:grpSp>
        <p:nvGrpSpPr>
          <p:cNvPr id="22"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21453" y="5987064"/>
            <a:ext cx="790849" cy="469689"/>
            <a:chOff x="9841624" y="4115729"/>
            <a:chExt cx="602169" cy="268223"/>
          </a:xfrm>
          <a:solidFill>
            <a:schemeClr val="bg1"/>
          </a:solidFill>
        </p:grpSpPr>
        <p:sp>
          <p:nvSpPr>
            <p:cNvPr id="23" name="Freeform: Shape 22">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2903617"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2" name="Freeform: Shape 11">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903616"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p:cNvSpPr>
            <a:spLocks noGrp="1"/>
          </p:cNvSpPr>
          <p:nvPr>
            <p:ph type="title"/>
          </p:nvPr>
        </p:nvSpPr>
        <p:spPr>
          <a:xfrm>
            <a:off x="826776" y="3306515"/>
            <a:ext cx="2869714" cy="3215373"/>
          </a:xfrm>
        </p:spPr>
        <p:txBody>
          <a:bodyPr>
            <a:normAutofit/>
          </a:bodyPr>
          <a:lstStyle/>
          <a:p>
            <a:r>
              <a:rPr lang="id-ID">
                <a:solidFill>
                  <a:schemeClr val="bg1"/>
                </a:solidFill>
              </a:rPr>
              <a:t>Lanjutan 1950</a:t>
            </a:r>
          </a:p>
        </p:txBody>
      </p:sp>
      <p:sp>
        <p:nvSpPr>
          <p:cNvPr id="14" name="Freeform: Shape 13">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396390"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396390"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5490" y="4275786"/>
            <a:ext cx="2018510"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Freeform: Shape 19">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5490" y="4275786"/>
            <a:ext cx="2018510"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Content Placeholder 2"/>
          <p:cNvSpPr>
            <a:spLocks noGrp="1"/>
          </p:cNvSpPr>
          <p:nvPr>
            <p:ph idx="1"/>
          </p:nvPr>
        </p:nvSpPr>
        <p:spPr>
          <a:xfrm>
            <a:off x="3908586" y="706508"/>
            <a:ext cx="3912879" cy="4351338"/>
          </a:xfrm>
        </p:spPr>
        <p:txBody>
          <a:bodyPr>
            <a:normAutofit/>
          </a:bodyPr>
          <a:lstStyle/>
          <a:p>
            <a:pPr>
              <a:lnSpc>
                <a:spcPct val="90000"/>
              </a:lnSpc>
              <a:buNone/>
            </a:pPr>
            <a:r>
              <a:rPr lang="id-ID" sz="1500">
                <a:solidFill>
                  <a:schemeClr val="bg1"/>
                </a:solidFill>
              </a:rPr>
              <a:t>Proses keperawatan meliputi pengkajian, perencanaan, implementasi, evaluasi.</a:t>
            </a:r>
          </a:p>
          <a:p>
            <a:pPr>
              <a:lnSpc>
                <a:spcPct val="90000"/>
              </a:lnSpc>
            </a:pPr>
            <a:r>
              <a:rPr lang="id-ID" sz="1500">
                <a:solidFill>
                  <a:schemeClr val="bg1"/>
                </a:solidFill>
                <a:sym typeface="Symbol"/>
              </a:rPr>
              <a:t></a:t>
            </a:r>
            <a:r>
              <a:rPr lang="id-ID" sz="1500">
                <a:solidFill>
                  <a:schemeClr val="bg1"/>
                </a:solidFill>
              </a:rPr>
              <a:t>1967 - 1973</a:t>
            </a:r>
          </a:p>
          <a:p>
            <a:pPr>
              <a:lnSpc>
                <a:spcPct val="90000"/>
              </a:lnSpc>
            </a:pPr>
            <a:r>
              <a:rPr lang="id-ID" sz="1500">
                <a:solidFill>
                  <a:schemeClr val="bg1"/>
                </a:solidFill>
                <a:sym typeface="Symbol"/>
              </a:rPr>
              <a:t></a:t>
            </a:r>
            <a:r>
              <a:rPr lang="id-ID" sz="1500">
                <a:solidFill>
                  <a:schemeClr val="bg1"/>
                </a:solidFill>
              </a:rPr>
              <a:t> pengertian keperawatan </a:t>
            </a:r>
          </a:p>
          <a:p>
            <a:pPr>
              <a:lnSpc>
                <a:spcPct val="90000"/>
              </a:lnSpc>
            </a:pPr>
            <a:r>
              <a:rPr lang="id-ID" sz="1500">
                <a:solidFill>
                  <a:schemeClr val="bg1"/>
                </a:solidFill>
                <a:sym typeface="Symbol"/>
              </a:rPr>
              <a:t></a:t>
            </a:r>
            <a:r>
              <a:rPr lang="id-ID" sz="1500">
                <a:solidFill>
                  <a:schemeClr val="bg1"/>
                </a:solidFill>
              </a:rPr>
              <a:t> International council of Nurses (ICN) </a:t>
            </a:r>
          </a:p>
          <a:p>
            <a:pPr>
              <a:lnSpc>
                <a:spcPct val="90000"/>
              </a:lnSpc>
            </a:pPr>
            <a:r>
              <a:rPr lang="id-ID" sz="1500">
                <a:solidFill>
                  <a:schemeClr val="bg1"/>
                </a:solidFill>
                <a:sym typeface="Symbol"/>
              </a:rPr>
              <a:t></a:t>
            </a:r>
            <a:r>
              <a:rPr lang="id-ID" sz="1500">
                <a:solidFill>
                  <a:schemeClr val="bg1"/>
                </a:solidFill>
              </a:rPr>
              <a:t> fungsi yang unik dari perawat adalah menolong seseorang yang sakit atau sehat dalam usaha mejaga kesehatan atau penyembuhan, menghadapi sakaratul maut dengan tenang yaitu usaha yang dapat dilakukan oleh pasien apabila dia cukup kuat, berkemauan atau sadar dan melakukan sedemikian rua sehingga dalam waktu singkat pasien mandiri </a:t>
            </a:r>
          </a:p>
          <a:p>
            <a:pPr>
              <a:lnSpc>
                <a:spcPct val="90000"/>
              </a:lnSpc>
            </a:pPr>
            <a:endParaRPr lang="id-ID" sz="1500">
              <a:solidFill>
                <a:schemeClr val="bg1"/>
              </a:solidFill>
            </a:endParaRPr>
          </a:p>
        </p:txBody>
      </p:sp>
      <p:grpSp>
        <p:nvGrpSpPr>
          <p:cNvPr id="22"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21453" y="5987064"/>
            <a:ext cx="790849" cy="469689"/>
            <a:chOff x="9841624" y="4115729"/>
            <a:chExt cx="602169" cy="268223"/>
          </a:xfrm>
          <a:solidFill>
            <a:schemeClr val="bg1"/>
          </a:solidFill>
        </p:grpSpPr>
        <p:sp>
          <p:nvSpPr>
            <p:cNvPr id="23" name="Freeform: Shape 22">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r>
              <a:rPr lang="id-ID" sz="3400">
                <a:solidFill>
                  <a:schemeClr val="bg1"/>
                </a:solidFill>
              </a:rPr>
              <a:t>HAKIKAT KEPERAWATAN</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pPr>
            <a:r>
              <a:rPr lang="id-ID" sz="2000">
                <a:solidFill>
                  <a:schemeClr val="bg1"/>
                </a:solidFill>
              </a:rPr>
              <a:t>Kegiatan keperawatan merupakan kegiatan memberi bantuan. </a:t>
            </a:r>
          </a:p>
          <a:p>
            <a:pPr>
              <a:lnSpc>
                <a:spcPct val="90000"/>
              </a:lnSpc>
            </a:pPr>
            <a:r>
              <a:rPr lang="id-ID" sz="2000">
                <a:solidFill>
                  <a:schemeClr val="bg1"/>
                </a:solidFill>
              </a:rPr>
              <a:t>Wujud bantuan merupakan kegiatan fungsi hidup sehari-hari yang normal dapat dilakukan sendiri oleh setiap individu yang sehat. </a:t>
            </a:r>
          </a:p>
          <a:p>
            <a:pPr>
              <a:lnSpc>
                <a:spcPct val="90000"/>
              </a:lnSpc>
            </a:pPr>
            <a:r>
              <a:rPr lang="id-ID" sz="2000">
                <a:solidFill>
                  <a:schemeClr val="bg1"/>
                </a:solidFill>
              </a:rPr>
              <a:t>Keterbatasan atau ketidakmampuan individu untuk melaksanakan fungsi sehari-hari karena kelemahan fisik, kurang kemauan maupun kurang pengetahuan </a:t>
            </a:r>
          </a:p>
          <a:p>
            <a:pPr>
              <a:lnSpc>
                <a:spcPct val="90000"/>
              </a:lnSpc>
            </a:pPr>
            <a:endParaRPr lang="id-ID" sz="20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606" y="1187311"/>
            <a:ext cx="3817164"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975" y="1178924"/>
            <a:ext cx="3817164"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7840" y="1130846"/>
            <a:ext cx="3779606"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280" y="1424181"/>
            <a:ext cx="1016653" cy="503582"/>
            <a:chOff x="2267504" y="2540250"/>
            <a:chExt cx="1990951" cy="739640"/>
          </a:xfrm>
          <a:solidFill>
            <a:schemeClr val="bg1"/>
          </a:solidFill>
        </p:grpSpPr>
        <p:sp>
          <p:nvSpPr>
            <p:cNvPr id="17" name="Freeform: Shape 16">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20"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1876" y="629793"/>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1876" y="629793"/>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49521" y="5188771"/>
            <a:ext cx="807591" cy="1076789"/>
            <a:chOff x="5829300" y="3162300"/>
            <a:chExt cx="532256" cy="532257"/>
          </a:xfrm>
          <a:solidFill>
            <a:schemeClr val="bg1"/>
          </a:solidFill>
        </p:grpSpPr>
        <p:sp>
          <p:nvSpPr>
            <p:cNvPr id="25" name="Freeform: Shape 24">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Title 1"/>
          <p:cNvSpPr>
            <a:spLocks noGrp="1"/>
          </p:cNvSpPr>
          <p:nvPr>
            <p:ph type="title"/>
          </p:nvPr>
        </p:nvSpPr>
        <p:spPr>
          <a:xfrm>
            <a:off x="628650" y="1391619"/>
            <a:ext cx="3679050" cy="4042196"/>
          </a:xfrm>
        </p:spPr>
        <p:txBody>
          <a:bodyPr>
            <a:normAutofit/>
          </a:bodyPr>
          <a:lstStyle/>
          <a:p>
            <a:r>
              <a:rPr lang="id-ID" sz="3700" b="1">
                <a:solidFill>
                  <a:schemeClr val="bg1"/>
                </a:solidFill>
              </a:rPr>
              <a:t>PERKEMBANGAN KEPERAWATAN INDONESIA</a:t>
            </a:r>
            <a:endParaRPr lang="id-ID" sz="3700">
              <a:solidFill>
                <a:schemeClr val="bg1"/>
              </a:solidFill>
            </a:endParaRPr>
          </a:p>
        </p:txBody>
      </p:sp>
      <p:sp>
        <p:nvSpPr>
          <p:cNvPr id="3" name="Content Placeholder 2"/>
          <p:cNvSpPr>
            <a:spLocks noGrp="1"/>
          </p:cNvSpPr>
          <p:nvPr>
            <p:ph idx="1"/>
          </p:nvPr>
        </p:nvSpPr>
        <p:spPr>
          <a:xfrm>
            <a:off x="4857952" y="1130846"/>
            <a:ext cx="3731078" cy="4351338"/>
          </a:xfrm>
        </p:spPr>
        <p:txBody>
          <a:bodyPr>
            <a:normAutofit/>
          </a:bodyPr>
          <a:lstStyle/>
          <a:p>
            <a:pPr>
              <a:lnSpc>
                <a:spcPct val="90000"/>
              </a:lnSpc>
              <a:buNone/>
            </a:pPr>
            <a:br>
              <a:rPr lang="id-ID" sz="2700">
                <a:solidFill>
                  <a:schemeClr val="bg1"/>
                </a:solidFill>
              </a:rPr>
            </a:br>
            <a:r>
              <a:rPr lang="id-ID" sz="2700">
                <a:solidFill>
                  <a:schemeClr val="bg1"/>
                </a:solidFill>
              </a:rPr>
              <a:t>Masa sebelum kemerdekaan Masa setelah kemerdekaan : </a:t>
            </a:r>
          </a:p>
          <a:p>
            <a:pPr marL="514350" indent="-514350">
              <a:lnSpc>
                <a:spcPct val="90000"/>
              </a:lnSpc>
              <a:buFont typeface="+mj-lt"/>
              <a:buAutoNum type="arabicPeriod"/>
            </a:pPr>
            <a:r>
              <a:rPr lang="id-ID" sz="2700">
                <a:solidFill>
                  <a:schemeClr val="bg1"/>
                </a:solidFill>
              </a:rPr>
              <a:t>Periode tahun 1945 – 1962 </a:t>
            </a:r>
          </a:p>
          <a:p>
            <a:pPr marL="514350" indent="-514350">
              <a:lnSpc>
                <a:spcPct val="90000"/>
              </a:lnSpc>
              <a:buFont typeface="+mj-lt"/>
              <a:buAutoNum type="arabicPeriod"/>
            </a:pPr>
            <a:r>
              <a:rPr lang="id-ID" sz="2700">
                <a:solidFill>
                  <a:schemeClr val="bg1"/>
                </a:solidFill>
              </a:rPr>
              <a:t>Peroide tahun 1963 – 1982 </a:t>
            </a:r>
          </a:p>
          <a:p>
            <a:pPr marL="514350" indent="-514350">
              <a:lnSpc>
                <a:spcPct val="90000"/>
              </a:lnSpc>
              <a:buFont typeface="+mj-lt"/>
              <a:buAutoNum type="arabicPeriod"/>
            </a:pPr>
            <a:r>
              <a:rPr lang="id-ID" sz="2700">
                <a:solidFill>
                  <a:schemeClr val="bg1"/>
                </a:solidFill>
              </a:rPr>
              <a:t>Periode tahun sekarang </a:t>
            </a:r>
          </a:p>
          <a:p>
            <a:pPr>
              <a:lnSpc>
                <a:spcPct val="90000"/>
              </a:lnSpc>
            </a:pPr>
            <a:endParaRPr lang="id-ID" sz="27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26776" y="923293"/>
            <a:ext cx="3022599" cy="4641720"/>
          </a:xfrm>
        </p:spPr>
        <p:txBody>
          <a:bodyPr>
            <a:normAutofit/>
          </a:bodyPr>
          <a:lstStyle/>
          <a:p>
            <a:r>
              <a:rPr lang="id-ID" sz="3400">
                <a:solidFill>
                  <a:schemeClr val="bg1"/>
                </a:solidFill>
              </a:rPr>
              <a:t>SEBELUM KEMERDEKAAN</a:t>
            </a:r>
          </a:p>
        </p:txBody>
      </p:sp>
      <p:sp>
        <p:nvSpPr>
          <p:cNvPr id="164" name="Freeform: Shape 9">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877720"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65" name="Freeform: Shape 11">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877720"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pPr>
            <a:r>
              <a:rPr lang="id-ID" sz="1100">
                <a:solidFill>
                  <a:schemeClr val="bg1"/>
                </a:solidFill>
              </a:rPr>
              <a:t>Pemerintahan kolonial Belanda, perawrat dari penduduk pribumi yang disebut Verpleger, dibantu Zieken oppaser (penjaga orang sakit)  Dinas Kesehatan Tentara, Dinas Kesehatan Rakyat.</a:t>
            </a:r>
          </a:p>
          <a:p>
            <a:pPr>
              <a:lnSpc>
                <a:spcPct val="90000"/>
              </a:lnSpc>
            </a:pPr>
            <a:r>
              <a:rPr lang="id-ID" sz="1100">
                <a:solidFill>
                  <a:schemeClr val="bg1"/>
                </a:solidFill>
              </a:rPr>
              <a:t>Tetapi tidak diikuti perkembangan</a:t>
            </a:r>
          </a:p>
          <a:p>
            <a:pPr lvl="1">
              <a:lnSpc>
                <a:spcPct val="90000"/>
              </a:lnSpc>
              <a:buNone/>
            </a:pPr>
            <a:r>
              <a:rPr lang="id-ID" sz="1100">
                <a:solidFill>
                  <a:schemeClr val="bg1"/>
                </a:solidFill>
                <a:sym typeface="Symbol"/>
              </a:rPr>
              <a:t></a:t>
            </a:r>
            <a:r>
              <a:rPr lang="id-ID" sz="1100">
                <a:solidFill>
                  <a:schemeClr val="bg1"/>
                </a:solidFill>
              </a:rPr>
              <a:t>Berkembang   memperhatikan kesehatan rakyat sehingga keperawatan berkembang.</a:t>
            </a:r>
          </a:p>
          <a:p>
            <a:pPr lvl="1">
              <a:lnSpc>
                <a:spcPct val="90000"/>
              </a:lnSpc>
              <a:buNone/>
            </a:pPr>
            <a:r>
              <a:rPr lang="id-ID" sz="1100">
                <a:solidFill>
                  <a:schemeClr val="bg1"/>
                </a:solidFill>
                <a:sym typeface="Symbol"/>
              </a:rPr>
              <a:t></a:t>
            </a:r>
            <a:r>
              <a:rPr lang="id-ID" sz="1100">
                <a:solidFill>
                  <a:schemeClr val="bg1"/>
                </a:solidFill>
              </a:rPr>
              <a:t>Pada masa Rafless  keperawatan mundur karena tenaga terdidik diganti tidak terdidik</a:t>
            </a:r>
          </a:p>
          <a:p>
            <a:pPr lvl="1">
              <a:lnSpc>
                <a:spcPct val="90000"/>
              </a:lnSpc>
              <a:buNone/>
            </a:pPr>
            <a:r>
              <a:rPr lang="id-ID" sz="1100">
                <a:solidFill>
                  <a:schemeClr val="bg1"/>
                </a:solidFill>
                <a:sym typeface="Symbol"/>
              </a:rPr>
              <a:t></a:t>
            </a:r>
            <a:r>
              <a:rPr lang="id-ID" sz="1100">
                <a:solidFill>
                  <a:schemeClr val="bg1"/>
                </a:solidFill>
              </a:rPr>
              <a:t>Sekutu kalah digantikan Jepang  </a:t>
            </a:r>
          </a:p>
          <a:p>
            <a:pPr>
              <a:lnSpc>
                <a:spcPct val="90000"/>
              </a:lnSpc>
            </a:pPr>
            <a:endParaRPr lang="id-ID" sz="1100">
              <a:solidFill>
                <a:schemeClr val="bg1"/>
              </a:solidFill>
            </a:endParaRPr>
          </a:p>
        </p:txBody>
      </p:sp>
      <p:grpSp>
        <p:nvGrpSpPr>
          <p:cNvPr id="166" name="Group 13">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41014" y="5364542"/>
            <a:ext cx="1171823" cy="1493465"/>
            <a:chOff x="3121343" y="4864099"/>
            <a:chExt cx="2085971" cy="1993901"/>
          </a:xfrm>
          <a:solidFill>
            <a:schemeClr val="bg1"/>
          </a:solidFill>
        </p:grpSpPr>
        <p:sp>
          <p:nvSpPr>
            <p:cNvPr id="167"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8"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9"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0"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1"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72"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3"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4"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5"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6" name="Freeform: Shape 23">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7" name="Freeform: Shape 24">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8" name="Freeform: Shape 25">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9"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pPr>
              <a:lnSpc>
                <a:spcPct val="90000"/>
              </a:lnSpc>
            </a:pPr>
            <a:r>
              <a:rPr lang="id-ID" sz="3400" b="1">
                <a:solidFill>
                  <a:schemeClr val="bg1"/>
                </a:solidFill>
              </a:rPr>
              <a:t>SETELAH KEMERDEKAAN Periode tahun 1945 – 1962</a:t>
            </a:r>
            <a:endParaRPr lang="id-ID" sz="3400">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1800">
                <a:solidFill>
                  <a:schemeClr val="bg1"/>
                </a:solidFill>
              </a:rPr>
              <a:t>Keperawatan tidak mengalami perkembangan. Bentuk kegiatan berorientasi pada ketrampilan prosedur. </a:t>
            </a:r>
          </a:p>
          <a:p>
            <a:pPr>
              <a:lnSpc>
                <a:spcPct val="90000"/>
              </a:lnSpc>
              <a:buNone/>
            </a:pPr>
            <a:r>
              <a:rPr lang="id-ID" sz="1800">
                <a:solidFill>
                  <a:schemeClr val="bg1"/>
                </a:solidFill>
              </a:rPr>
              <a:t>Sekolah Djuru Kesehatan (SDK) mulai thn</a:t>
            </a:r>
          </a:p>
          <a:p>
            <a:pPr>
              <a:lnSpc>
                <a:spcPct val="90000"/>
              </a:lnSpc>
              <a:buNone/>
            </a:pPr>
            <a:r>
              <a:rPr lang="id-ID" sz="1800">
                <a:solidFill>
                  <a:schemeClr val="bg1"/>
                </a:solidFill>
              </a:rPr>
              <a:t> AKPER thn 1962 (RSUP Cipto Mangun kusumo). perkembangan bidang keperawatan</a:t>
            </a:r>
          </a:p>
          <a:p>
            <a:pPr>
              <a:lnSpc>
                <a:spcPct val="90000"/>
              </a:lnSpc>
              <a:buNone/>
            </a:pPr>
            <a:r>
              <a:rPr lang="id-ID" sz="1800">
                <a:solidFill>
                  <a:schemeClr val="bg1"/>
                </a:solidFill>
                <a:sym typeface="Symbol"/>
              </a:rPr>
              <a:t></a:t>
            </a:r>
            <a:r>
              <a:rPr lang="id-ID" sz="1800">
                <a:solidFill>
                  <a:schemeClr val="bg1"/>
                </a:solidFill>
              </a:rPr>
              <a:t>Peroide tahun 1963 – 1982  Periode tahun 1983 – sekarang: Keperawatan sebagai profesi Berkembangnya pendidikan tinggi kep </a:t>
            </a:r>
          </a:p>
          <a:p>
            <a:pPr>
              <a:lnSpc>
                <a:spcPct val="90000"/>
              </a:lnSpc>
            </a:pPr>
            <a:endParaRPr lang="id-ID" sz="18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r>
              <a:rPr lang="id-ID" sz="3700" b="1">
                <a:solidFill>
                  <a:schemeClr val="bg1"/>
                </a:solidFill>
              </a:rPr>
              <a:t>Seni dan Ilmu pengetahuan</a:t>
            </a:r>
            <a:endParaRPr lang="id-ID" sz="3700">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2200">
                <a:solidFill>
                  <a:schemeClr val="bg1"/>
                </a:solidFill>
                <a:sym typeface="Symbol"/>
              </a:rPr>
              <a:t></a:t>
            </a:r>
            <a:r>
              <a:rPr lang="id-ID" sz="2200">
                <a:solidFill>
                  <a:schemeClr val="bg1"/>
                </a:solidFill>
              </a:rPr>
              <a:t>Keperawatan masa kini Keperawatan Memberikan perawatan dengan penuh kasih sayang, perhatian, rasa hormat terhadap harga diri klien.</a:t>
            </a:r>
          </a:p>
          <a:p>
            <a:pPr>
              <a:lnSpc>
                <a:spcPct val="90000"/>
              </a:lnSpc>
              <a:buNone/>
            </a:pPr>
            <a:r>
              <a:rPr lang="id-ID" sz="2200">
                <a:solidFill>
                  <a:schemeClr val="bg1"/>
                </a:solidFill>
                <a:sym typeface="Symbol"/>
              </a:rPr>
              <a:t></a:t>
            </a:r>
            <a:r>
              <a:rPr lang="id-ID" sz="2200">
                <a:solidFill>
                  <a:schemeClr val="bg1"/>
                </a:solidFill>
              </a:rPr>
              <a:t>Perawat profesional   ilmu pengetahuan yang terus berkembang, berubah seiring penemuan baru dan inovasi</a:t>
            </a:r>
          </a:p>
          <a:p>
            <a:pPr>
              <a:lnSpc>
                <a:spcPct val="90000"/>
              </a:lnSpc>
              <a:buNone/>
            </a:pPr>
            <a:r>
              <a:rPr lang="id-ID" sz="2200">
                <a:solidFill>
                  <a:schemeClr val="bg1"/>
                </a:solidFill>
                <a:sym typeface="Symbol"/>
              </a:rPr>
              <a:t></a:t>
            </a:r>
            <a:r>
              <a:rPr lang="id-ID" sz="2200">
                <a:solidFill>
                  <a:schemeClr val="bg1"/>
                </a:solidFill>
              </a:rPr>
              <a:t>Sbg ilmu pengetahuan  </a:t>
            </a:r>
          </a:p>
          <a:p>
            <a:pPr>
              <a:lnSpc>
                <a:spcPct val="90000"/>
              </a:lnSpc>
            </a:pPr>
            <a:endParaRPr lang="id-ID" sz="22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r>
              <a:rPr lang="id-ID">
                <a:solidFill>
                  <a:schemeClr val="bg1"/>
                </a:solidFill>
              </a:rPr>
              <a:t>Lanjutan</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2200">
                <a:solidFill>
                  <a:schemeClr val="bg1"/>
                </a:solidFill>
              </a:rPr>
              <a:t>Pelayanan yang diberikan sesuai dengan kriteria dalam standar prakti dan mengikuti kode etik (ANA, 2004) </a:t>
            </a:r>
          </a:p>
          <a:p>
            <a:pPr>
              <a:lnSpc>
                <a:spcPct val="90000"/>
              </a:lnSpc>
              <a:buNone/>
            </a:pPr>
            <a:r>
              <a:rPr lang="id-ID" sz="2200">
                <a:solidFill>
                  <a:schemeClr val="bg1"/>
                </a:solidFill>
              </a:rPr>
              <a:t>Praktik  pengetahuan sosial, tingkah laku, ilmu biologi dan</a:t>
            </a:r>
          </a:p>
          <a:p>
            <a:pPr>
              <a:lnSpc>
                <a:spcPct val="90000"/>
              </a:lnSpc>
              <a:buNone/>
            </a:pPr>
            <a:r>
              <a:rPr lang="id-ID" sz="2200">
                <a:solidFill>
                  <a:schemeClr val="bg1"/>
                </a:solidFill>
                <a:sym typeface="Symbol"/>
              </a:rPr>
              <a:t>P</a:t>
            </a:r>
            <a:r>
              <a:rPr lang="id-ID" sz="2200">
                <a:solidFill>
                  <a:schemeClr val="bg1"/>
                </a:solidFill>
              </a:rPr>
              <a:t>rofesional  fisiologi, teori keperawatan dengan menyertakan nilai sosial, kewenangan profesional, komitmen, masyarakat dan kode etik perlindungan</a:t>
            </a:r>
          </a:p>
          <a:p>
            <a:pPr>
              <a:lnSpc>
                <a:spcPct val="90000"/>
              </a:lnSpc>
            </a:pPr>
            <a:endParaRPr lang="id-ID" sz="22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213" y="575361"/>
            <a:ext cx="428045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748452"/>
            <a:ext cx="3731078" cy="3587786"/>
          </a:xfrm>
        </p:spPr>
        <p:txBody>
          <a:bodyPr>
            <a:normAutofit/>
          </a:bodyPr>
          <a:lstStyle/>
          <a:p>
            <a:r>
              <a:rPr lang="id-ID">
                <a:solidFill>
                  <a:schemeClr val="bg1"/>
                </a:solidFill>
              </a:rPr>
              <a:t>PENDAHULUAN</a:t>
            </a:r>
            <a:br>
              <a:rPr lang="id-ID">
                <a:solidFill>
                  <a:schemeClr val="bg1"/>
                </a:solidFill>
              </a:rPr>
            </a:br>
            <a:endParaRPr lang="id-ID">
              <a:solidFill>
                <a:schemeClr val="bg1"/>
              </a:solidFill>
            </a:endParaRPr>
          </a:p>
        </p:txBody>
      </p:sp>
      <p:grpSp>
        <p:nvGrpSpPr>
          <p:cNvPr id="12"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9836" y="1193254"/>
            <a:ext cx="968730" cy="429215"/>
            <a:chOff x="2504802" y="1755501"/>
            <a:chExt cx="1598829" cy="531293"/>
          </a:xfrm>
          <a:solidFill>
            <a:schemeClr val="bg1"/>
          </a:solidFill>
        </p:grpSpPr>
        <p:sp>
          <p:nvSpPr>
            <p:cNvPr id="13" name="Freeform: Shape 12">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16"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8295" y="421588"/>
            <a:ext cx="968601"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8295" y="421588"/>
            <a:ext cx="968601"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0"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0689" y="4748271"/>
            <a:ext cx="997902" cy="1330521"/>
            <a:chOff x="5734037" y="3067039"/>
            <a:chExt cx="724483" cy="724489"/>
          </a:xfrm>
          <a:solidFill>
            <a:schemeClr val="bg1"/>
          </a:solidFill>
        </p:grpSpPr>
        <p:sp>
          <p:nvSpPr>
            <p:cNvPr id="21" name="Freeform: Shape 20">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191"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0689" y="4748271"/>
            <a:ext cx="997902" cy="1330521"/>
            <a:chOff x="5734037" y="3067039"/>
            <a:chExt cx="724483" cy="724489"/>
          </a:xfrm>
          <a:solidFill>
            <a:schemeClr val="bg1">
              <a:alpha val="60000"/>
            </a:schemeClr>
          </a:solidFill>
        </p:grpSpPr>
        <p:sp>
          <p:nvSpPr>
            <p:cNvPr id="192" name="Freeform: Shape 191">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Content Placeholder 2"/>
          <p:cNvSpPr>
            <a:spLocks noGrp="1"/>
          </p:cNvSpPr>
          <p:nvPr>
            <p:ph idx="1"/>
          </p:nvPr>
        </p:nvSpPr>
        <p:spPr>
          <a:xfrm>
            <a:off x="4857952" y="1130846"/>
            <a:ext cx="3731078" cy="4351338"/>
          </a:xfrm>
        </p:spPr>
        <p:txBody>
          <a:bodyPr>
            <a:normAutofit/>
          </a:bodyPr>
          <a:lstStyle/>
          <a:p>
            <a:pPr>
              <a:lnSpc>
                <a:spcPct val="90000"/>
              </a:lnSpc>
              <a:buNone/>
            </a:pPr>
            <a:r>
              <a:rPr lang="id-ID" sz="2000">
                <a:solidFill>
                  <a:schemeClr val="bg1"/>
                </a:solidFill>
              </a:rPr>
              <a:t>Keperawatan merupakan suatu bentuk pelayanan profesional yan merupakan bagian integral dari pelayanan yang didasarkan pada ilmu dan kiat keperawatan berbentuk pelayanan biopsikososial dan spiritual yang komprehensif ditujukan kepada individu,keluarga, dan masyarakat baik sehat maupun sakit yang mencakup seluruh proses kehidupan manusia </a:t>
            </a:r>
          </a:p>
          <a:p>
            <a:pPr>
              <a:lnSpc>
                <a:spcPct val="90000"/>
              </a:lnSpc>
            </a:pPr>
            <a:endParaRPr lang="id-ID" sz="200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r>
              <a:rPr lang="id-ID">
                <a:solidFill>
                  <a:schemeClr val="bg1"/>
                </a:solidFill>
              </a:rPr>
              <a:t>Lanjutan,</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2500">
                <a:solidFill>
                  <a:schemeClr val="bg1"/>
                </a:solidFill>
                <a:sym typeface="Symbol"/>
              </a:rPr>
              <a:t></a:t>
            </a:r>
            <a:r>
              <a:rPr lang="id-ID" sz="2500">
                <a:solidFill>
                  <a:schemeClr val="bg1"/>
                </a:solidFill>
              </a:rPr>
              <a:t>Keperawatan  promosi, optimalisasi kesehatan dan kemampuan, pencegahan penyakit, cidera, meringankan penderita melalui diagnosa keperawatan dan penangganan respon manusia dan advokasi dalam pelayanan individu, keluarga, masyakarat dan populasi (ANA, 2003) </a:t>
            </a:r>
          </a:p>
          <a:p>
            <a:pPr>
              <a:lnSpc>
                <a:spcPct val="90000"/>
              </a:lnSpc>
            </a:pPr>
            <a:endParaRPr lang="id-ID" sz="25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7088" y="253140"/>
            <a:ext cx="4638416"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3636" y="253140"/>
            <a:ext cx="4638416"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4" name="Oval 13">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52792" y="136525"/>
            <a:ext cx="4638416"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686050" y="965580"/>
            <a:ext cx="3903366" cy="3160593"/>
          </a:xfrm>
        </p:spPr>
        <p:txBody>
          <a:bodyPr vert="horz" lIns="91440" tIns="45720" rIns="91440" bIns="45720" rtlCol="0" anchor="b">
            <a:normAutofit/>
          </a:bodyPr>
          <a:lstStyle/>
          <a:p>
            <a:pPr>
              <a:lnSpc>
                <a:spcPct val="90000"/>
              </a:lnSpc>
            </a:pPr>
            <a:r>
              <a:rPr lang="en-US" sz="4700" kern="1200">
                <a:solidFill>
                  <a:schemeClr val="bg1"/>
                </a:solidFill>
                <a:latin typeface="+mj-lt"/>
                <a:ea typeface="+mj-ea"/>
                <a:cs typeface="+mj-cs"/>
              </a:rPr>
              <a:t>SELESAI</a:t>
            </a:r>
          </a:p>
        </p:txBody>
      </p:sp>
      <p:sp>
        <p:nvSpPr>
          <p:cNvPr id="3" name="Content Placeholder 2"/>
          <p:cNvSpPr>
            <a:spLocks noGrp="1"/>
          </p:cNvSpPr>
          <p:nvPr>
            <p:ph idx="1"/>
          </p:nvPr>
        </p:nvSpPr>
        <p:spPr>
          <a:xfrm>
            <a:off x="2865612" y="4409960"/>
            <a:ext cx="3381481" cy="1116414"/>
          </a:xfrm>
        </p:spPr>
        <p:txBody>
          <a:bodyPr vert="horz" lIns="91440" tIns="45720" rIns="91440" bIns="45720" rtlCol="0">
            <a:normAutofit/>
          </a:bodyPr>
          <a:lstStyle/>
          <a:p>
            <a:pPr marL="0" indent="0" algn="ctr">
              <a:lnSpc>
                <a:spcPct val="90000"/>
              </a:lnSpc>
              <a:spcBef>
                <a:spcPts val="1000"/>
              </a:spcBef>
              <a:buNone/>
            </a:pPr>
            <a:r>
              <a:rPr lang="en-US" sz="1700" kern="1200" dirty="0" err="1">
                <a:solidFill>
                  <a:schemeClr val="bg1"/>
                </a:solidFill>
                <a:latin typeface="+mn-lt"/>
                <a:ea typeface="+mn-ea"/>
                <a:cs typeface="+mn-cs"/>
              </a:rPr>
              <a:t>Selamat</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Mengikuti</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Perkuliahan</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Secara</a:t>
            </a:r>
            <a:r>
              <a:rPr lang="en-US" sz="1700" kern="1200" dirty="0">
                <a:solidFill>
                  <a:schemeClr val="bg1"/>
                </a:solidFill>
                <a:latin typeface="+mn-lt"/>
                <a:ea typeface="+mn-ea"/>
                <a:cs typeface="+mn-cs"/>
              </a:rPr>
              <a:t> Daring</a:t>
            </a:r>
          </a:p>
        </p:txBody>
      </p:sp>
      <p:sp>
        <p:nvSpPr>
          <p:cNvPr id="16"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2206" y="975977"/>
            <a:ext cx="310173"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8"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2206" y="975977"/>
            <a:ext cx="310173"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20"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60710" y="1755501"/>
            <a:ext cx="1199121" cy="531293"/>
            <a:chOff x="2504802" y="1755501"/>
            <a:chExt cx="1598829" cy="531293"/>
          </a:xfrm>
          <a:solidFill>
            <a:schemeClr val="bg1"/>
          </a:solidFill>
        </p:grpSpPr>
        <p:sp>
          <p:nvSpPr>
            <p:cNvPr id="21" name="Freeform: Shape 20">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24" name="Oval 23">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9865" y="4236107"/>
            <a:ext cx="383241"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9865" y="4236107"/>
            <a:ext cx="383241"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8"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48238" y="4175798"/>
            <a:ext cx="1396129" cy="1861665"/>
            <a:chOff x="5734053" y="3067000"/>
            <a:chExt cx="724484" cy="724549"/>
          </a:xfrm>
          <a:solidFill>
            <a:schemeClr val="bg1"/>
          </a:solidFill>
        </p:grpSpPr>
        <p:sp>
          <p:nvSpPr>
            <p:cNvPr id="29" name="Freeform: Shape 28">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44" name="Freeform: Shape 43">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6" name="Freeform: Shape 45">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6" name="Freeform: Shape 55">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pPr>
              <a:lnSpc>
                <a:spcPct val="90000"/>
              </a:lnSpc>
            </a:pPr>
            <a:r>
              <a:rPr lang="id-ID" sz="3100" b="1">
                <a:solidFill>
                  <a:schemeClr val="bg1"/>
                </a:solidFill>
              </a:rPr>
              <a:t>PERKEMBANGAN KEPERAWATAN di LUAR INDONESIA</a:t>
            </a:r>
            <a:endParaRPr lang="id-ID" sz="3100">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3000">
                <a:solidFill>
                  <a:schemeClr val="bg1"/>
                </a:solidFill>
              </a:rPr>
              <a:t>Zaman Purba Zaman keagamaan Permulaan Masehi Permulaan abad XVI Masa sebelum Perang dunia II Masa selama Perang Dunia II Masa Pasca Perang Dunia II Sejak tahun 1950 </a:t>
            </a:r>
          </a:p>
          <a:p>
            <a:pPr>
              <a:lnSpc>
                <a:spcPct val="90000"/>
              </a:lnSpc>
            </a:pPr>
            <a:endParaRPr lang="id-ID" sz="300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213" y="575361"/>
            <a:ext cx="428045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748452"/>
            <a:ext cx="3731078" cy="3587786"/>
          </a:xfrm>
        </p:spPr>
        <p:txBody>
          <a:bodyPr>
            <a:normAutofit/>
          </a:bodyPr>
          <a:lstStyle/>
          <a:p>
            <a:r>
              <a:rPr lang="id-ID" b="1">
                <a:solidFill>
                  <a:schemeClr val="bg1"/>
                </a:solidFill>
              </a:rPr>
              <a:t>ZAMAN PURBA ZAMAN PURBAKALA (Primitive Culture)</a:t>
            </a:r>
            <a:endParaRPr lang="id-ID">
              <a:solidFill>
                <a:schemeClr val="bg1"/>
              </a:solidFill>
            </a:endParaRPr>
          </a:p>
        </p:txBody>
      </p:sp>
      <p:grpSp>
        <p:nvGrpSpPr>
          <p:cNvPr id="12"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9836" y="1193254"/>
            <a:ext cx="968730" cy="429215"/>
            <a:chOff x="2504802" y="1755501"/>
            <a:chExt cx="1598829" cy="531293"/>
          </a:xfrm>
          <a:solidFill>
            <a:schemeClr val="bg1"/>
          </a:solidFill>
        </p:grpSpPr>
        <p:sp>
          <p:nvSpPr>
            <p:cNvPr id="13" name="Freeform: Shape 12">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16"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8295" y="421588"/>
            <a:ext cx="968601"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8295" y="421588"/>
            <a:ext cx="968601"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0"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0689" y="4748271"/>
            <a:ext cx="997902" cy="1330521"/>
            <a:chOff x="5734037" y="3067039"/>
            <a:chExt cx="724483" cy="724489"/>
          </a:xfrm>
          <a:solidFill>
            <a:schemeClr val="bg1"/>
          </a:solidFill>
        </p:grpSpPr>
        <p:sp>
          <p:nvSpPr>
            <p:cNvPr id="21" name="Freeform: Shape 20">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191"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0689" y="4748271"/>
            <a:ext cx="997902" cy="1330521"/>
            <a:chOff x="5734037" y="3067039"/>
            <a:chExt cx="724483" cy="724489"/>
          </a:xfrm>
          <a:solidFill>
            <a:schemeClr val="bg1">
              <a:alpha val="60000"/>
            </a:schemeClr>
          </a:solidFill>
        </p:grpSpPr>
        <p:sp>
          <p:nvSpPr>
            <p:cNvPr id="192" name="Freeform: Shape 191">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Content Placeholder 2"/>
          <p:cNvSpPr>
            <a:spLocks noGrp="1"/>
          </p:cNvSpPr>
          <p:nvPr>
            <p:ph idx="1"/>
          </p:nvPr>
        </p:nvSpPr>
        <p:spPr>
          <a:xfrm>
            <a:off x="4857952" y="1130846"/>
            <a:ext cx="3731078" cy="4351338"/>
          </a:xfrm>
        </p:spPr>
        <p:txBody>
          <a:bodyPr>
            <a:normAutofit/>
          </a:bodyPr>
          <a:lstStyle/>
          <a:p>
            <a:pPr>
              <a:lnSpc>
                <a:spcPct val="90000"/>
              </a:lnSpc>
            </a:pPr>
            <a:endParaRPr lang="id-ID" sz="2200">
              <a:solidFill>
                <a:schemeClr val="bg1"/>
              </a:solidFill>
            </a:endParaRPr>
          </a:p>
          <a:p>
            <a:pPr>
              <a:lnSpc>
                <a:spcPct val="90000"/>
              </a:lnSpc>
            </a:pPr>
            <a:r>
              <a:rPr lang="id-ID" sz="2200">
                <a:solidFill>
                  <a:schemeClr val="bg1"/>
                </a:solidFill>
              </a:rPr>
              <a:t>Animisme : kepercayaan pada kekuatan gaib/mistik yang dapat mempengaruhi kehidupan manusia.  karena kekuatan alam/gaib: batu besar, gunung, pohon besar</a:t>
            </a:r>
            <a:r>
              <a:rPr lang="id-ID" sz="2200">
                <a:solidFill>
                  <a:schemeClr val="bg1"/>
                </a:solidFill>
                <a:sym typeface="Symbol"/>
              </a:rPr>
              <a:t></a:t>
            </a:r>
            <a:r>
              <a:rPr lang="id-ID" sz="2200">
                <a:solidFill>
                  <a:schemeClr val="bg1"/>
                </a:solidFill>
              </a:rPr>
              <a:t>Sakit  Peran perawat belum berkembang Fenomea ini terlihat pada sejarah Mesir dan Cina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raphic 212">
            <a:extLst>
              <a:ext uri="{FF2B5EF4-FFF2-40B4-BE49-F238E27FC236}">
                <a16:creationId xmlns:a16="http://schemas.microsoft.com/office/drawing/2014/main" id="{55C61911-45B2-48BF-AC7A-1EB579B42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6779" y="798490"/>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2" name="Graphic 212">
            <a:extLst>
              <a:ext uri="{FF2B5EF4-FFF2-40B4-BE49-F238E27FC236}">
                <a16:creationId xmlns:a16="http://schemas.microsoft.com/office/drawing/2014/main" id="{2DE4D4CE-6DAE-4A05-BE5B-6BCE3F4EC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6779" y="798490"/>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 name="Title 1"/>
          <p:cNvSpPr>
            <a:spLocks noGrp="1"/>
          </p:cNvSpPr>
          <p:nvPr>
            <p:ph type="title"/>
          </p:nvPr>
        </p:nvSpPr>
        <p:spPr>
          <a:xfrm>
            <a:off x="826775" y="1264801"/>
            <a:ext cx="3085928" cy="4296387"/>
          </a:xfrm>
        </p:spPr>
        <p:txBody>
          <a:bodyPr>
            <a:normAutofit/>
          </a:bodyPr>
          <a:lstStyle/>
          <a:p>
            <a:r>
              <a:rPr lang="id-ID" sz="4100">
                <a:solidFill>
                  <a:schemeClr val="bg1"/>
                </a:solidFill>
              </a:rPr>
              <a:t>ZAMAN KEAGAMAAN</a:t>
            </a:r>
          </a:p>
        </p:txBody>
      </p:sp>
      <p:grpSp>
        <p:nvGrpSpPr>
          <p:cNvPr id="14" name="Group 13">
            <a:extLst>
              <a:ext uri="{FF2B5EF4-FFF2-40B4-BE49-F238E27FC236}">
                <a16:creationId xmlns:a16="http://schemas.microsoft.com/office/drawing/2014/main" id="{B8CB1D39-68D4-4372-BF3B-2A33A7495E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5" name="Freeform: Shape 14">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18" name="Oval 17">
            <a:extLst>
              <a:ext uri="{FF2B5EF4-FFF2-40B4-BE49-F238E27FC236}">
                <a16:creationId xmlns:a16="http://schemas.microsoft.com/office/drawing/2014/main" id="{10C23D31-5B0A-4956-A59F-A24F57D2A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991" y="4604761"/>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F4C6FC6E-4AAF-4628-B7E5-85DF9D32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991" y="4604761"/>
            <a:ext cx="239955"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345827"/>
            <a:ext cx="3912879" cy="4351338"/>
          </a:xfrm>
        </p:spPr>
        <p:txBody>
          <a:bodyPr>
            <a:normAutofit/>
          </a:bodyPr>
          <a:lstStyle/>
          <a:p>
            <a:pPr>
              <a:lnSpc>
                <a:spcPct val="90000"/>
              </a:lnSpc>
              <a:buNone/>
            </a:pPr>
            <a:r>
              <a:rPr lang="id-ID" sz="2200">
                <a:solidFill>
                  <a:schemeClr val="bg1"/>
                </a:solidFill>
              </a:rPr>
              <a:t>Kuil menjadi pusat perawatam medis, orang percaya bahwa penyakit disebabkan oleh dosa dan kutukan Tuhan Pimpinan agama dijunjung tinggi sebagai tabib. Perawat dianggap sebagai budak dan mendapat penghargaan yang rendah Pekerjaan didasrkan perintah dari pimpinan agama yang berperan sebagai tabib </a:t>
            </a:r>
          </a:p>
          <a:p>
            <a:pPr>
              <a:lnSpc>
                <a:spcPct val="90000"/>
              </a:lnSpc>
            </a:pPr>
            <a:endParaRPr lang="id-ID" sz="2200">
              <a:solidFill>
                <a:schemeClr val="bg1"/>
              </a:solidFill>
            </a:endParaRPr>
          </a:p>
        </p:txBody>
      </p:sp>
      <p:grpSp>
        <p:nvGrpSpPr>
          <p:cNvPr id="2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21453" y="5987064"/>
            <a:ext cx="790849" cy="469689"/>
            <a:chOff x="9841624" y="4115729"/>
            <a:chExt cx="602169" cy="268223"/>
          </a:xfrm>
          <a:solidFill>
            <a:schemeClr val="bg1"/>
          </a:solidFill>
        </p:grpSpPr>
        <p:sp>
          <p:nvSpPr>
            <p:cNvPr id="23" name="Freeform: Shape 2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raphic 212">
            <a:extLst>
              <a:ext uri="{FF2B5EF4-FFF2-40B4-BE49-F238E27FC236}">
                <a16:creationId xmlns:a16="http://schemas.microsoft.com/office/drawing/2014/main" id="{55C61911-45B2-48BF-AC7A-1EB579B42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6779" y="798490"/>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2" name="Graphic 212">
            <a:extLst>
              <a:ext uri="{FF2B5EF4-FFF2-40B4-BE49-F238E27FC236}">
                <a16:creationId xmlns:a16="http://schemas.microsoft.com/office/drawing/2014/main" id="{2DE4D4CE-6DAE-4A05-BE5B-6BCE3F4EC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6779" y="798490"/>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 name="Title 1"/>
          <p:cNvSpPr>
            <a:spLocks noGrp="1"/>
          </p:cNvSpPr>
          <p:nvPr>
            <p:ph type="title"/>
          </p:nvPr>
        </p:nvSpPr>
        <p:spPr>
          <a:xfrm>
            <a:off x="826775" y="1264801"/>
            <a:ext cx="3085928" cy="4296387"/>
          </a:xfrm>
        </p:spPr>
        <p:txBody>
          <a:bodyPr>
            <a:normAutofit/>
          </a:bodyPr>
          <a:lstStyle/>
          <a:p>
            <a:r>
              <a:rPr lang="id-ID" sz="4100" b="1">
                <a:solidFill>
                  <a:schemeClr val="bg1"/>
                </a:solidFill>
              </a:rPr>
              <a:t>PERMULAAN MASEHI Agama Kristen mulai berkembang.</a:t>
            </a:r>
            <a:endParaRPr lang="id-ID" sz="4100">
              <a:solidFill>
                <a:schemeClr val="bg1"/>
              </a:solidFill>
            </a:endParaRPr>
          </a:p>
        </p:txBody>
      </p:sp>
      <p:grpSp>
        <p:nvGrpSpPr>
          <p:cNvPr id="14" name="Group 13">
            <a:extLst>
              <a:ext uri="{FF2B5EF4-FFF2-40B4-BE49-F238E27FC236}">
                <a16:creationId xmlns:a16="http://schemas.microsoft.com/office/drawing/2014/main" id="{B8CB1D39-68D4-4372-BF3B-2A33A7495E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5" name="Freeform: Shape 14">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18" name="Oval 17">
            <a:extLst>
              <a:ext uri="{FF2B5EF4-FFF2-40B4-BE49-F238E27FC236}">
                <a16:creationId xmlns:a16="http://schemas.microsoft.com/office/drawing/2014/main" id="{10C23D31-5B0A-4956-A59F-A24F57D2A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991" y="4604761"/>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F4C6FC6E-4AAF-4628-B7E5-85DF9D32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991" y="4604761"/>
            <a:ext cx="239955"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345827"/>
            <a:ext cx="3912879" cy="4351338"/>
          </a:xfrm>
        </p:spPr>
        <p:txBody>
          <a:bodyPr>
            <a:normAutofit/>
          </a:bodyPr>
          <a:lstStyle/>
          <a:p>
            <a:pPr>
              <a:lnSpc>
                <a:spcPct val="90000"/>
              </a:lnSpc>
              <a:buNone/>
            </a:pPr>
            <a:r>
              <a:rPr lang="id-ID" sz="2500">
                <a:solidFill>
                  <a:schemeClr val="bg1"/>
                </a:solidFill>
              </a:rPr>
              <a:t>Keperawatan mengalami kemajuan, seiring dengan kepesatan perkembangan agama Kristen. Kemajuan keperawatan terlihat dengan berdirinya RS Monastic Hospital(Roma) dengan fasilitas keperawatan. Timur Tengah.</a:t>
            </a:r>
            <a:r>
              <a:rPr lang="id-ID" sz="2500">
                <a:solidFill>
                  <a:schemeClr val="bg1"/>
                </a:solidFill>
                <a:sym typeface="Symbol"/>
              </a:rPr>
              <a:t></a:t>
            </a:r>
            <a:r>
              <a:rPr lang="id-ID" sz="2500">
                <a:solidFill>
                  <a:schemeClr val="bg1"/>
                </a:solidFill>
              </a:rPr>
              <a:t>Keperawatan berkembang di benua Asia(abad VI) </a:t>
            </a:r>
          </a:p>
          <a:p>
            <a:pPr>
              <a:lnSpc>
                <a:spcPct val="90000"/>
              </a:lnSpc>
            </a:pPr>
            <a:endParaRPr lang="id-ID" sz="2500">
              <a:solidFill>
                <a:schemeClr val="bg1"/>
              </a:solidFill>
            </a:endParaRPr>
          </a:p>
        </p:txBody>
      </p:sp>
      <p:grpSp>
        <p:nvGrpSpPr>
          <p:cNvPr id="2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21453" y="5987064"/>
            <a:ext cx="790849" cy="469689"/>
            <a:chOff x="9841624" y="4115729"/>
            <a:chExt cx="602169" cy="268223"/>
          </a:xfrm>
          <a:solidFill>
            <a:schemeClr val="bg1"/>
          </a:solidFill>
        </p:grpSpPr>
        <p:sp>
          <p:nvSpPr>
            <p:cNvPr id="23" name="Freeform: Shape 2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606" y="1187311"/>
            <a:ext cx="3817164"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975" y="1178924"/>
            <a:ext cx="3817164"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7840" y="1130846"/>
            <a:ext cx="3779606"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280" y="1424181"/>
            <a:ext cx="1016653" cy="503582"/>
            <a:chOff x="2267504" y="2540250"/>
            <a:chExt cx="1990951" cy="739640"/>
          </a:xfrm>
          <a:solidFill>
            <a:schemeClr val="bg1"/>
          </a:solidFill>
        </p:grpSpPr>
        <p:sp>
          <p:nvSpPr>
            <p:cNvPr id="17" name="Freeform: Shape 16">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20"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1876" y="629793"/>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1876" y="629793"/>
            <a:ext cx="685924"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49521" y="5188771"/>
            <a:ext cx="807591" cy="1076789"/>
            <a:chOff x="5829300" y="3162300"/>
            <a:chExt cx="532256" cy="532257"/>
          </a:xfrm>
          <a:solidFill>
            <a:schemeClr val="bg1"/>
          </a:solidFill>
        </p:grpSpPr>
        <p:sp>
          <p:nvSpPr>
            <p:cNvPr id="25" name="Freeform: Shape 24">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Title 1"/>
          <p:cNvSpPr>
            <a:spLocks noGrp="1"/>
          </p:cNvSpPr>
          <p:nvPr>
            <p:ph type="title"/>
          </p:nvPr>
        </p:nvSpPr>
        <p:spPr>
          <a:xfrm>
            <a:off x="628650" y="1391619"/>
            <a:ext cx="3679050" cy="4042196"/>
          </a:xfrm>
        </p:spPr>
        <p:txBody>
          <a:bodyPr>
            <a:normAutofit/>
          </a:bodyPr>
          <a:lstStyle/>
          <a:p>
            <a:pPr>
              <a:lnSpc>
                <a:spcPct val="90000"/>
              </a:lnSpc>
            </a:pPr>
            <a:r>
              <a:rPr lang="id-ID" sz="3400" b="1">
                <a:solidFill>
                  <a:schemeClr val="bg1"/>
                </a:solidFill>
              </a:rPr>
              <a:t>Perkembangan di Timur Tengah seiring dengan keberhasilan Nabi Muhammad SAW menyebarkan agama Islam.</a:t>
            </a:r>
            <a:endParaRPr lang="id-ID" sz="3400">
              <a:solidFill>
                <a:schemeClr val="bg1"/>
              </a:solidFill>
            </a:endParaRPr>
          </a:p>
        </p:txBody>
      </p:sp>
      <p:sp>
        <p:nvSpPr>
          <p:cNvPr id="3" name="Content Placeholder 2"/>
          <p:cNvSpPr>
            <a:spLocks noGrp="1"/>
          </p:cNvSpPr>
          <p:nvPr>
            <p:ph idx="1"/>
          </p:nvPr>
        </p:nvSpPr>
        <p:spPr>
          <a:xfrm>
            <a:off x="4857952" y="1130846"/>
            <a:ext cx="3731078" cy="4351338"/>
          </a:xfrm>
        </p:spPr>
        <p:txBody>
          <a:bodyPr>
            <a:normAutofit/>
          </a:bodyPr>
          <a:lstStyle/>
          <a:p>
            <a:pPr>
              <a:lnSpc>
                <a:spcPct val="90000"/>
              </a:lnSpc>
              <a:buNone/>
            </a:pPr>
            <a:r>
              <a:rPr lang="id-ID" sz="2200">
                <a:solidFill>
                  <a:schemeClr val="bg1"/>
                </a:solidFill>
              </a:rPr>
              <a:t>Ilmu pasti, ilmukimia, higiene, dan obat-obatan.</a:t>
            </a:r>
          </a:p>
          <a:p>
            <a:pPr>
              <a:lnSpc>
                <a:spcPct val="90000"/>
              </a:lnSpc>
              <a:buNone/>
            </a:pPr>
            <a:r>
              <a:rPr lang="id-ID" sz="2200">
                <a:solidFill>
                  <a:schemeClr val="bg1"/>
                </a:solidFill>
                <a:sym typeface="Symbol"/>
              </a:rPr>
              <a:t></a:t>
            </a:r>
            <a:r>
              <a:rPr lang="id-ID" sz="2200">
                <a:solidFill>
                  <a:schemeClr val="bg1"/>
                </a:solidFill>
              </a:rPr>
              <a:t>Pada jaman ini, di jazirah Arab berkembang pesat ilmu pengetahuan  personal higiene,kebersihan makanan, air, lingkungan.</a:t>
            </a:r>
          </a:p>
          <a:p>
            <a:pPr>
              <a:lnSpc>
                <a:spcPct val="90000"/>
              </a:lnSpc>
              <a:buNone/>
            </a:pPr>
            <a:r>
              <a:rPr lang="id-ID" sz="2200">
                <a:solidFill>
                  <a:schemeClr val="bg1"/>
                </a:solidFill>
                <a:sym typeface="Symbol"/>
              </a:rPr>
              <a:t></a:t>
            </a:r>
            <a:r>
              <a:rPr lang="id-ID" sz="2200">
                <a:solidFill>
                  <a:schemeClr val="bg1"/>
                </a:solidFill>
              </a:rPr>
              <a:t>prinsip dasar keperawatan </a:t>
            </a:r>
          </a:p>
          <a:p>
            <a:pPr>
              <a:lnSpc>
                <a:spcPct val="90000"/>
              </a:lnSpc>
              <a:buNone/>
            </a:pPr>
            <a:r>
              <a:rPr lang="id-ID" sz="2200">
                <a:solidFill>
                  <a:schemeClr val="bg1"/>
                </a:solidFill>
                <a:sym typeface="Symbol"/>
              </a:rPr>
              <a:t></a:t>
            </a:r>
            <a:r>
              <a:rPr lang="id-ID" sz="2200">
                <a:solidFill>
                  <a:schemeClr val="bg1"/>
                </a:solidFill>
              </a:rPr>
              <a:t>Keperawatan berkembang Tokoh yang berkembang: Rafidah </a:t>
            </a:r>
          </a:p>
          <a:p>
            <a:pPr>
              <a:lnSpc>
                <a:spcPct val="90000"/>
              </a:lnSpc>
            </a:pPr>
            <a:endParaRPr lang="id-ID" sz="22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213" y="575361"/>
            <a:ext cx="428045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748452"/>
            <a:ext cx="3731078" cy="3587786"/>
          </a:xfrm>
        </p:spPr>
        <p:txBody>
          <a:bodyPr>
            <a:normAutofit/>
          </a:bodyPr>
          <a:lstStyle/>
          <a:p>
            <a:r>
              <a:rPr lang="id-ID">
                <a:solidFill>
                  <a:schemeClr val="bg1"/>
                </a:solidFill>
              </a:rPr>
              <a:t>PERMULAAN ABAD XVII</a:t>
            </a:r>
          </a:p>
        </p:txBody>
      </p:sp>
      <p:grpSp>
        <p:nvGrpSpPr>
          <p:cNvPr id="12"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9836" y="1193254"/>
            <a:ext cx="968730" cy="429215"/>
            <a:chOff x="2504802" y="1755501"/>
            <a:chExt cx="1598829" cy="531293"/>
          </a:xfrm>
          <a:solidFill>
            <a:schemeClr val="bg1"/>
          </a:solidFill>
        </p:grpSpPr>
        <p:sp>
          <p:nvSpPr>
            <p:cNvPr id="13" name="Freeform: Shape 12">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16"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8295" y="421588"/>
            <a:ext cx="968601"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8295" y="421588"/>
            <a:ext cx="968601"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0"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0689" y="4748271"/>
            <a:ext cx="997902" cy="1330521"/>
            <a:chOff x="5734037" y="3067039"/>
            <a:chExt cx="724483" cy="724489"/>
          </a:xfrm>
          <a:solidFill>
            <a:schemeClr val="bg1"/>
          </a:solidFill>
        </p:grpSpPr>
        <p:sp>
          <p:nvSpPr>
            <p:cNvPr id="21" name="Freeform: Shape 20">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191"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0689" y="4748271"/>
            <a:ext cx="997902" cy="1330521"/>
            <a:chOff x="5734037" y="3067039"/>
            <a:chExt cx="724483" cy="724489"/>
          </a:xfrm>
          <a:solidFill>
            <a:schemeClr val="bg1">
              <a:alpha val="60000"/>
            </a:schemeClr>
          </a:solidFill>
        </p:grpSpPr>
        <p:sp>
          <p:nvSpPr>
            <p:cNvPr id="192" name="Freeform: Shape 191">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Content Placeholder 2"/>
          <p:cNvSpPr>
            <a:spLocks noGrp="1"/>
          </p:cNvSpPr>
          <p:nvPr>
            <p:ph idx="1"/>
          </p:nvPr>
        </p:nvSpPr>
        <p:spPr>
          <a:xfrm>
            <a:off x="4857952" y="1130846"/>
            <a:ext cx="3731078" cy="4351338"/>
          </a:xfrm>
        </p:spPr>
        <p:txBody>
          <a:bodyPr>
            <a:normAutofit/>
          </a:bodyPr>
          <a:lstStyle/>
          <a:p>
            <a:pPr>
              <a:lnSpc>
                <a:spcPct val="90000"/>
              </a:lnSpc>
              <a:buNone/>
            </a:pPr>
            <a:r>
              <a:rPr lang="id-ID" sz="1500" b="1" i="1">
                <a:solidFill>
                  <a:schemeClr val="bg1"/>
                </a:solidFill>
              </a:rPr>
              <a:t>Kekuasaan</a:t>
            </a:r>
            <a:endParaRPr lang="id-ID" sz="1500" b="1" i="1">
              <a:solidFill>
                <a:schemeClr val="bg1"/>
              </a:solidFill>
              <a:sym typeface="Symbol"/>
            </a:endParaRPr>
          </a:p>
          <a:p>
            <a:pPr>
              <a:lnSpc>
                <a:spcPct val="90000"/>
              </a:lnSpc>
              <a:buNone/>
            </a:pPr>
            <a:r>
              <a:rPr lang="id-ID" sz="1500">
                <a:solidFill>
                  <a:schemeClr val="bg1"/>
                </a:solidFill>
                <a:sym typeface="Symbol"/>
              </a:rPr>
              <a:t></a:t>
            </a:r>
            <a:r>
              <a:rPr lang="id-ID" sz="1500">
                <a:solidFill>
                  <a:schemeClr val="bg1"/>
                </a:solidFill>
              </a:rPr>
              <a:t>Orientasi masyarakat berubah : orientasi keagamaan   perang, eksplorasi kekayaan alam, perkembangan pengetahuan.</a:t>
            </a:r>
          </a:p>
          <a:p>
            <a:pPr>
              <a:lnSpc>
                <a:spcPct val="90000"/>
              </a:lnSpc>
              <a:buNone/>
            </a:pPr>
            <a:r>
              <a:rPr lang="id-ID" sz="1500">
                <a:solidFill>
                  <a:schemeClr val="bg1"/>
                </a:solidFill>
                <a:sym typeface="Symbol"/>
              </a:rPr>
              <a:t></a:t>
            </a:r>
            <a:r>
              <a:rPr lang="id-ID" sz="1500">
                <a:solidFill>
                  <a:schemeClr val="bg1"/>
                </a:solidFill>
              </a:rPr>
              <a:t>Orientasi kekuasaan  Gereja dan tempat ibadah ditutup sehingga berpengaruh terhadap perkembangan keperawatan. Untuk memenuhi kebutuhan perawat, wanita yang pernah melakukan kejahatan dan telah bertobat diterima sebagai perawat. Reputasi keperawatan menurun, perawat menerima gaji rendah dengan jam kerja lama dan kondisi yang buruk. </a:t>
            </a:r>
          </a:p>
          <a:p>
            <a:pPr>
              <a:lnSpc>
                <a:spcPct val="90000"/>
              </a:lnSpc>
            </a:pPr>
            <a:endParaRPr lang="id-ID" sz="150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96" y="1040837"/>
            <a:ext cx="3566211"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558" y="1029607"/>
            <a:ext cx="3566211"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70" y="934855"/>
            <a:ext cx="3566211"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6776" y="1877492"/>
            <a:ext cx="3022599" cy="3215373"/>
          </a:xfrm>
        </p:spPr>
        <p:txBody>
          <a:bodyPr>
            <a:normAutofit/>
          </a:bodyPr>
          <a:lstStyle/>
          <a:p>
            <a:r>
              <a:rPr lang="id-ID" b="1">
                <a:solidFill>
                  <a:schemeClr val="bg1"/>
                </a:solidFill>
              </a:rPr>
              <a:t>SEBELUM PERANG DUNIA II</a:t>
            </a:r>
            <a:endParaRPr lang="id-ID">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396390"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393" y="457812"/>
            <a:ext cx="685923"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32" y="4946663"/>
            <a:ext cx="239955"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p:cNvSpPr>
            <a:spLocks noGrp="1"/>
          </p:cNvSpPr>
          <p:nvPr>
            <p:ph idx="1"/>
          </p:nvPr>
        </p:nvSpPr>
        <p:spPr>
          <a:xfrm>
            <a:off x="4676151" y="1130846"/>
            <a:ext cx="3912879" cy="4351338"/>
          </a:xfrm>
        </p:spPr>
        <p:txBody>
          <a:bodyPr>
            <a:normAutofit/>
          </a:bodyPr>
          <a:lstStyle/>
          <a:p>
            <a:pPr>
              <a:lnSpc>
                <a:spcPct val="90000"/>
              </a:lnSpc>
              <a:buNone/>
            </a:pPr>
            <a:r>
              <a:rPr lang="id-ID" sz="2000">
                <a:solidFill>
                  <a:schemeClr val="bg1"/>
                </a:solidFill>
              </a:rPr>
              <a:t>Dasar pelayanan keperawatan dititik beratkan pada pengaduan sebagai ungkapan cinta bersama.  </a:t>
            </a:r>
          </a:p>
          <a:p>
            <a:pPr>
              <a:lnSpc>
                <a:spcPct val="90000"/>
              </a:lnSpc>
              <a:buNone/>
            </a:pPr>
            <a:r>
              <a:rPr lang="id-ID" sz="2000">
                <a:solidFill>
                  <a:schemeClr val="bg1"/>
                </a:solidFill>
                <a:sym typeface="Symbol"/>
              </a:rPr>
              <a:t> Orang Sakit</a:t>
            </a:r>
            <a:endParaRPr lang="id-ID" sz="2000">
              <a:solidFill>
                <a:schemeClr val="bg1"/>
              </a:solidFill>
            </a:endParaRPr>
          </a:p>
          <a:p>
            <a:pPr>
              <a:lnSpc>
                <a:spcPct val="90000"/>
              </a:lnSpc>
              <a:buNone/>
            </a:pPr>
            <a:r>
              <a:rPr lang="id-ID" sz="2000">
                <a:solidFill>
                  <a:schemeClr val="bg1"/>
                </a:solidFill>
                <a:sym typeface="Symbol"/>
              </a:rPr>
              <a:t></a:t>
            </a:r>
            <a:r>
              <a:rPr lang="id-ID" sz="2000">
                <a:solidFill>
                  <a:schemeClr val="bg1"/>
                </a:solidFill>
              </a:rPr>
              <a:t>Sasaran   lebih sehat.</a:t>
            </a:r>
          </a:p>
          <a:p>
            <a:pPr>
              <a:lnSpc>
                <a:spcPct val="90000"/>
              </a:lnSpc>
              <a:buNone/>
            </a:pPr>
            <a:r>
              <a:rPr lang="id-ID" sz="2000">
                <a:solidFill>
                  <a:schemeClr val="bg1"/>
                </a:solidFill>
                <a:sym typeface="Symbol"/>
              </a:rPr>
              <a:t></a:t>
            </a:r>
            <a:r>
              <a:rPr lang="id-ID" sz="2000">
                <a:solidFill>
                  <a:schemeClr val="bg1"/>
                </a:solidFill>
              </a:rPr>
              <a:t>Kegiatan pelayanan ditujukan untuk menolong orang sakit agar sembuh  Tenaga perwat sedikit, tanpa pendidikan formal. memenuhi KDM yang sakit</a:t>
            </a:r>
          </a:p>
          <a:p>
            <a:pPr>
              <a:lnSpc>
                <a:spcPct val="90000"/>
              </a:lnSpc>
              <a:buNone/>
            </a:pPr>
            <a:r>
              <a:rPr lang="id-ID" sz="2000">
                <a:solidFill>
                  <a:schemeClr val="bg1"/>
                </a:solidFill>
                <a:sym typeface="Symbol"/>
              </a:rPr>
              <a:t></a:t>
            </a:r>
            <a:r>
              <a:rPr lang="id-ID" sz="2000">
                <a:solidFill>
                  <a:schemeClr val="bg1"/>
                </a:solidFill>
              </a:rPr>
              <a:t>Ruang lingkup pelayanan perawatan bersifat kuratif</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59174" y="6139464"/>
            <a:ext cx="790849"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952</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SEJARAH PERKEMBANGAN KEPERAWATAN</vt:lpstr>
      <vt:lpstr>PENDAHULUAN </vt:lpstr>
      <vt:lpstr>PERKEMBANGAN KEPERAWATAN di LUAR INDONESIA</vt:lpstr>
      <vt:lpstr>ZAMAN PURBA ZAMAN PURBAKALA (Primitive Culture)</vt:lpstr>
      <vt:lpstr>ZAMAN KEAGAMAAN</vt:lpstr>
      <vt:lpstr>PERMULAAN MASEHI Agama Kristen mulai berkembang.</vt:lpstr>
      <vt:lpstr>Perkembangan di Timur Tengah seiring dengan keberhasilan Nabi Muhammad SAW menyebarkan agama Islam.</vt:lpstr>
      <vt:lpstr>PERMULAAN ABAD XVII</vt:lpstr>
      <vt:lpstr>SEBELUM PERANG DUNIA II</vt:lpstr>
      <vt:lpstr>MASA SELAMA PERANG DUNIA II</vt:lpstr>
      <vt:lpstr>MASA PASCA PERANG DUNIA II </vt:lpstr>
      <vt:lpstr>TAHUN 1950</vt:lpstr>
      <vt:lpstr>Lanjutan 1950</vt:lpstr>
      <vt:lpstr>HAKIKAT KEPERAWATAN</vt:lpstr>
      <vt:lpstr>PERKEMBANGAN KEPERAWATAN INDONESIA</vt:lpstr>
      <vt:lpstr>SEBELUM KEMERDEKAAN</vt:lpstr>
      <vt:lpstr>SETELAH KEMERDEKAAN Periode tahun 1945 – 1962</vt:lpstr>
      <vt:lpstr>Seni dan Ilmu pengetahuan</vt:lpstr>
      <vt:lpstr>Lanjutan</vt:lpstr>
      <vt:lpstr>Lanjutan,</vt:lpstr>
      <vt:lpstr>SELESAI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PERKEMBANGAN KEPERAWATAN</dc:title>
  <dc:creator>City</dc:creator>
  <cp:lastModifiedBy>hasto nsp</cp:lastModifiedBy>
  <cp:revision>9</cp:revision>
  <dcterms:created xsi:type="dcterms:W3CDTF">2020-08-24T04:10:25Z</dcterms:created>
  <dcterms:modified xsi:type="dcterms:W3CDTF">2023-09-15T03:15:31Z</dcterms:modified>
</cp:coreProperties>
</file>