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97" r:id="rId4"/>
    <p:sldId id="298" r:id="rId5"/>
    <p:sldId id="299" r:id="rId6"/>
    <p:sldId id="1049" r:id="rId7"/>
    <p:sldId id="1051" r:id="rId8"/>
    <p:sldId id="1052" r:id="rId9"/>
    <p:sldId id="1066" r:id="rId10"/>
    <p:sldId id="302" r:id="rId11"/>
    <p:sldId id="303" r:id="rId12"/>
    <p:sldId id="31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51" r:id="rId23"/>
    <p:sldId id="314" r:id="rId24"/>
    <p:sldId id="315" r:id="rId25"/>
    <p:sldId id="316" r:id="rId26"/>
    <p:sldId id="317" r:id="rId27"/>
    <p:sldId id="35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9424E-B22B-4EE5-B715-44DB55A9C6B9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1A2AB-E95D-4B59-84A6-B728B74A4D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537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E40A9A7-2E68-7428-1388-60267C5CE4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628352D-D7E4-4BAD-AC34-32AC3ECA6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0CE5C70-D2E1-9452-1674-05FD6F2A16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8756B00-D9C3-C2FA-3DD3-B2C42495D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25D6934-8341-1391-66A7-8572C193E1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EFDBD45-B42C-4CDA-8CD9-E9F708E9C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2B16C4-E9E0-415C-DD74-034A88F245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2F4B41C-92BE-E505-28B7-C8C427CBA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8B61D4C-67E0-F0A1-CD75-C7E921404A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4B383FC-99E1-666D-D364-AA40321D6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3AC59F5-46B8-1642-F8E8-99F02F6485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774A552-293B-F604-F992-B1634E67F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A8A1950-C993-A4C3-2F06-69E46FE9FB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6925BBB-5AC5-2FDD-809F-F347DEFBD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2833E-A5C4-C5ED-19A9-C4DC5BF0E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E01AE-00BB-CADA-DCDD-4D140A910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2B29-F8CC-D07F-CFC4-1A871C833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2A890-92E6-5676-8244-AF925C14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6CD2A-6E3D-B266-F14B-CD2BE8DF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186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37B85-DBAB-8258-0026-C77BC0E8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4E322-D125-B6D6-9F67-B5BAB4EC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1C1C-A5FC-46A4-D74E-9BAB76B6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83122-391A-6F9D-4606-3DF9EE8A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DB291-062D-B11B-061A-7FF7D13A7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959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5E9235-1548-9B65-68A0-6D1DB339A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16F49-39B9-EC09-8898-24DA69BD0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7C36C-E3C5-ACDE-6F51-B1822E7A3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BA8D8-B660-04E9-9004-7452D805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F7D29-CEA8-627E-6526-14A99DC2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621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24AF-DFC3-01BD-E0CF-D39A6B6F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AF163-0A1B-F519-1B7E-59D258F2C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4D044-3FB1-A96C-B1B2-EA3552A4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2ABE2-F42B-3B0C-73FF-16847E51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EDFF7-1BF2-48FC-D3EA-0E9E750A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485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DE763-FC55-D828-DE34-F0966001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5871B-7A62-AF69-7113-BC5774773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E520-3669-C659-EEF3-6F205524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57070-4F68-1403-086E-AFD3E357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5E22E-604E-AB2F-7278-4B319990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999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59B2-33B4-F880-AD44-9D348E7FA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342CB-2008-0A5E-A66B-A0B0FB27D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5D10-B1F5-2590-4131-1008A5CE3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D11E8-9420-E89D-38D8-83C29554E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E9D12-9E41-A960-1C7C-C636CD8E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EE101-AB60-0BD9-A4CC-2E328100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587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5A6C5-0635-91AB-4DAD-4251A6242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27A38-59B6-2E6F-633A-F2AB8364D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E5867-C521-10B2-96B9-6DA585A66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29E03C-24E4-0493-D2B9-914DDD906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444B1-6EAF-2650-7180-BFD31AC28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9E288-3859-9A3C-07E9-3665DC5A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3D5F1-1E67-B6BC-A68F-0F9B488CF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35FAF3-7135-059B-2B33-ADBFB05A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755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52D7-84B5-72BD-A635-2253256E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869B1-B60B-6296-423D-F98BA0A7D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B02F9-1DF6-BF51-E185-76231E91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A074E-121F-7F28-CF21-19676A17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167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0F79A-59E1-EC99-9410-9D3CA2F6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53595-C3AD-A67F-64F0-111EB398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B3620-DB4C-BAF8-BE1E-29E1FCBD7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719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E95A8-7AF9-2847-D85F-991635D6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FA51C-9B1B-0F1E-6B65-B7DF06E57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673DD-425F-E610-26DA-32B7D9AC8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014C4-8BB2-191B-ACBF-3447DE3E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5861C-2900-DCB1-3312-C144C8F5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1F3EE-0AA0-67A8-4EC4-9A55F6A9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591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A70EF-DE13-6AEF-030B-7557EEBA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EF2A5-AA8F-C072-7563-5E9C89399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01054-B741-E126-7B9B-7E7862832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39796-65FE-EC75-2DA2-8EFE1EC6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365C5-CA03-8C7D-8304-3D66BEBF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62936-EDA4-B6BE-2A01-8967AA83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288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EC60F-83ED-3A04-E978-4BA0A66F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2CE18-618F-6017-82E8-68A514CA5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F68B6-A593-4501-2EEB-5773CE295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5EB5-7E97-4D28-AFA7-4EE74600CA24}" type="datetimeFigureOut">
              <a:rPr lang="en-ID" smtClean="0"/>
              <a:t>22/03/2024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DA28A-3511-0F02-FE9B-1CF50371D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E89BA-687D-ED09-FC54-9EF62BE43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EADF9-E668-4A2D-8FC6-4B53B2EFFD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56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561CC-5CC8-A835-9A19-37647ABCC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916D9-A076-D8DB-BA47-32A8C0AAB6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5913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6E637EAE-040F-54FC-6319-09E20335812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gray">
          <a:xfrm>
            <a:off x="1809751" y="1357313"/>
            <a:ext cx="3286125" cy="4286250"/>
          </a:xfrm>
          <a:prstGeom prst="roundRect">
            <a:avLst>
              <a:gd name="adj" fmla="val 4690"/>
            </a:avLst>
          </a:prstGeom>
          <a:solidFill>
            <a:srgbClr val="A9DC86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A9DC86"/>
            </a:extrusionClr>
            <a:contourClr>
              <a:srgbClr val="A9DC86"/>
            </a:contourClr>
          </a:sp3d>
        </p:spPr>
        <p:txBody>
          <a:bodyPr>
            <a:flatTx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8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8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800"/>
          </a:p>
        </p:txBody>
      </p:sp>
      <p:sp>
        <p:nvSpPr>
          <p:cNvPr id="8195" name="AutoShape 3">
            <a:extLst>
              <a:ext uri="{FF2B5EF4-FFF2-40B4-BE49-F238E27FC236}">
                <a16:creationId xmlns:a16="http://schemas.microsoft.com/office/drawing/2014/main" id="{40FA62FD-B290-88EF-9D44-36DEFB29D553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53126" y="214314"/>
            <a:ext cx="4500563" cy="5781675"/>
          </a:xfrm>
          <a:prstGeom prst="roundRect">
            <a:avLst>
              <a:gd name="adj" fmla="val 4690"/>
            </a:avLst>
          </a:prstGeom>
          <a:solidFill>
            <a:srgbClr val="6FC5E3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FC5E3"/>
            </a:extrusionClr>
            <a:contourClr>
              <a:srgbClr val="6FC5E3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Keseimbangan  jumlah staf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dan  tingkat ketergantungan pasien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Jumlah dan campuran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 staf keperawatan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Penempatan  sesuai  kompetensi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Pemberian asuhan keperawatan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yang efesien dan efektif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Mutu asuhan keperawatan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meningkat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Biaya murah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99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F14684-CCD2-CB13-D82A-713837D90D3F}"/>
              </a:ext>
            </a:extLst>
          </p:cNvPr>
          <p:cNvSpPr/>
          <p:nvPr/>
        </p:nvSpPr>
        <p:spPr>
          <a:xfrm>
            <a:off x="2166938" y="2143126"/>
            <a:ext cx="2571750" cy="1323439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MANAJERIAL SUMBER DAYA TENAGA KEPERAWATAN </a:t>
            </a:r>
          </a:p>
          <a:p>
            <a:pPr algn="ctr"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YANG EFEKTIF </a:t>
            </a: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C9E77992-D05E-2420-4AB6-2BAD30399652}"/>
              </a:ext>
            </a:extLst>
          </p:cNvPr>
          <p:cNvSpPr/>
          <p:nvPr/>
        </p:nvSpPr>
        <p:spPr>
          <a:xfrm flipH="1">
            <a:off x="7810500" y="2428876"/>
            <a:ext cx="285750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A865D8B7-D7F7-0C28-4C60-9D002C1195BE}"/>
              </a:ext>
            </a:extLst>
          </p:cNvPr>
          <p:cNvSpPr/>
          <p:nvPr/>
        </p:nvSpPr>
        <p:spPr>
          <a:xfrm>
            <a:off x="7881938" y="4286250"/>
            <a:ext cx="285750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1E75B6C5-58B4-4CAE-53F0-93BE8BA0E86B}"/>
              </a:ext>
            </a:extLst>
          </p:cNvPr>
          <p:cNvSpPr/>
          <p:nvPr/>
        </p:nvSpPr>
        <p:spPr>
          <a:xfrm>
            <a:off x="5310188" y="2786063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WordArt 45">
            <a:extLst>
              <a:ext uri="{FF2B5EF4-FFF2-40B4-BE49-F238E27FC236}">
                <a16:creationId xmlns:a16="http://schemas.microsoft.com/office/drawing/2014/main" id="{BC44D27B-824E-0590-4380-D6396DFE64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38313" y="214314"/>
            <a:ext cx="36433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D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Pendahuluan</a:t>
            </a:r>
          </a:p>
        </p:txBody>
      </p:sp>
      <p:pic>
        <p:nvPicPr>
          <p:cNvPr id="8201" name="Picture 12" descr="Image result for ANIMASI SDM ">
            <a:extLst>
              <a:ext uri="{FF2B5EF4-FFF2-40B4-BE49-F238E27FC236}">
                <a16:creationId xmlns:a16="http://schemas.microsoft.com/office/drawing/2014/main" id="{217D7341-2A92-59D4-C9B6-1F496E2B8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4246563"/>
            <a:ext cx="37719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7A159FA2-EBF3-7127-7AD3-B8933FA16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0"/>
            <a:ext cx="7239000" cy="85725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Perencanaan Tenaga Perawat </a:t>
            </a:r>
          </a:p>
        </p:txBody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277830CB-F2E9-8C34-3BFF-26BF438AD2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09750" y="714375"/>
            <a:ext cx="6015038" cy="5786438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pPr>
              <a:defRPr/>
            </a:pPr>
            <a:r>
              <a:rPr lang="en-US" sz="2800" dirty="0" err="1"/>
              <a:t>Rumah</a:t>
            </a:r>
            <a:r>
              <a:rPr lang="en-US" sz="2800" dirty="0"/>
              <a:t> </a:t>
            </a:r>
            <a:r>
              <a:rPr lang="en-US" sz="2800" dirty="0" err="1"/>
              <a:t>Sakit</a:t>
            </a:r>
            <a:endParaRPr lang="en-US" sz="28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err="1"/>
              <a:t>Kualifikasi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endParaRPr lang="en-US" sz="28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endParaRPr lang="en-US" sz="2800" dirty="0"/>
          </a:p>
          <a:p>
            <a:pPr algn="l"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Unit </a:t>
            </a:r>
            <a:r>
              <a:rPr lang="en-US" sz="2800" dirty="0" err="1"/>
              <a:t>Keria</a:t>
            </a:r>
            <a:endParaRPr lang="en-US" sz="28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/>
              <a:t> </a:t>
            </a:r>
            <a:r>
              <a:rPr lang="en-US" sz="2800" dirty="0" err="1"/>
              <a:t>Ketenagaan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endParaRPr lang="en-US" sz="28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/>
              <a:t> </a:t>
            </a:r>
            <a:r>
              <a:rPr lang="en-US" sz="2800" dirty="0" err="1"/>
              <a:t>Perawat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non </a:t>
            </a:r>
            <a:r>
              <a:rPr lang="en-US" sz="2800" dirty="0" err="1"/>
              <a:t>profesional</a:t>
            </a:r>
            <a:r>
              <a:rPr lang="en-US" sz="2800" dirty="0"/>
              <a:t> </a:t>
            </a:r>
          </a:p>
          <a:p>
            <a:pPr>
              <a:defRPr/>
            </a:pP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beban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    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Pelayanan.dan </a:t>
            </a:r>
            <a:r>
              <a:rPr lang="en-US" sz="2800" dirty="0" err="1"/>
              <a:t>asuhan</a:t>
            </a:r>
            <a:r>
              <a:rPr lang="en-US" sz="2800" dirty="0"/>
              <a:t> </a:t>
            </a:r>
            <a:r>
              <a:rPr lang="en-US" sz="2800" dirty="0" err="1"/>
              <a:t>keperawatan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 </a:t>
            </a:r>
            <a:r>
              <a:rPr lang="en-US" sz="2800" dirty="0" err="1"/>
              <a:t>komprehensif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</a:t>
            </a:r>
            <a:r>
              <a:rPr lang="en-US" sz="2800" dirty="0"/>
              <a:t>  </a:t>
            </a:r>
          </a:p>
          <a:p>
            <a:pPr algn="l">
              <a:defRPr/>
            </a:pPr>
            <a:endParaRPr lang="en-US" dirty="0"/>
          </a:p>
          <a:p>
            <a:pPr algn="l">
              <a:buFont typeface="Wingdings" pitchFamily="2" charset="2"/>
              <a:buChar char="n"/>
              <a:defRPr/>
            </a:pPr>
            <a:endParaRPr lang="en-US" dirty="0"/>
          </a:p>
        </p:txBody>
      </p:sp>
      <p:sp>
        <p:nvSpPr>
          <p:cNvPr id="9220" name="Rectangle 38">
            <a:extLst>
              <a:ext uri="{FF2B5EF4-FFF2-40B4-BE49-F238E27FC236}">
                <a16:creationId xmlns:a16="http://schemas.microsoft.com/office/drawing/2014/main" id="{87EEE6D7-5113-27CF-9074-90048C040C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05EE49-A895-401D-BC2F-CA671F7D6835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1" name="AutoShape 1034">
            <a:extLst>
              <a:ext uri="{FF2B5EF4-FFF2-40B4-BE49-F238E27FC236}">
                <a16:creationId xmlns:a16="http://schemas.microsoft.com/office/drawing/2014/main" id="{3AF18592-B705-530D-D0A5-4E339E6CB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475" y="2357439"/>
            <a:ext cx="357188" cy="428625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389EEC92-9600-12B8-62AC-D679F385A57A}"/>
              </a:ext>
            </a:extLst>
          </p:cNvPr>
          <p:cNvSpPr/>
          <p:nvPr/>
        </p:nvSpPr>
        <p:spPr>
          <a:xfrm>
            <a:off x="4826000" y="4652964"/>
            <a:ext cx="357188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223" name="Picture 8" descr="Image result for ANIMASI SDM ">
            <a:extLst>
              <a:ext uri="{FF2B5EF4-FFF2-40B4-BE49-F238E27FC236}">
                <a16:creationId xmlns:a16="http://schemas.microsoft.com/office/drawing/2014/main" id="{EFA4F642-DFA5-38AB-495A-77585F092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1620839"/>
            <a:ext cx="21336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202E2A1-8EF6-39B4-D417-218C5A6A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D" altLang="en-US" sz="2000"/>
              <a:t>Dalam menentukan kebutuhan tenaga keperawatan harus memperhatikan beberapa faktor yang terkait beban kerja perawat, diantaranya seperti berikut :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8DE18BF-EF8E-AA02-FB1D-0E3224C1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700463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ID" altLang="en-US" sz="2400"/>
              <a:t>Jumlah klien yang dirawat/hari/bulan/tahun dalam suatu unit </a:t>
            </a:r>
          </a:p>
          <a:p>
            <a:r>
              <a:rPr lang="en-ID" altLang="en-US" sz="2400"/>
              <a:t>Kondisi atau tingkat ketergantungan klien </a:t>
            </a:r>
          </a:p>
          <a:p>
            <a:r>
              <a:rPr lang="en-ID" altLang="en-US" sz="2400"/>
              <a:t>Rata-rata hari perawatan klien </a:t>
            </a:r>
          </a:p>
          <a:p>
            <a:r>
              <a:rPr lang="en-ID" altLang="en-US" sz="2400"/>
              <a:t>Pengukuran perawatan langsung dan tidak langsung </a:t>
            </a:r>
          </a:p>
          <a:p>
            <a:r>
              <a:rPr lang="en-ID" altLang="en-US" sz="2400"/>
              <a:t>Frekuensi tindakan yang dibutuhkan </a:t>
            </a:r>
          </a:p>
          <a:p>
            <a:r>
              <a:rPr lang="en-ID" altLang="en-US" sz="2400"/>
              <a:t>Rata-rata waktu keperawatan langsung dan tidak langsung </a:t>
            </a:r>
          </a:p>
          <a:p>
            <a:r>
              <a:rPr lang="en-ID" altLang="en-US" sz="2400"/>
              <a:t>Pemberian cuti </a:t>
            </a:r>
          </a:p>
        </p:txBody>
      </p:sp>
      <p:pic>
        <p:nvPicPr>
          <p:cNvPr id="11268" name="Picture 5" descr="Image result for ANIMASI SDM ">
            <a:extLst>
              <a:ext uri="{FF2B5EF4-FFF2-40B4-BE49-F238E27FC236}">
                <a16:creationId xmlns:a16="http://schemas.microsoft.com/office/drawing/2014/main" id="{B938EA19-350B-D095-D629-ECA91DF7D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4554539"/>
            <a:ext cx="38195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2791FCD-F57B-1F75-274D-51B5DC9DF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1430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Perencanaan Tenaga Perawat</a:t>
            </a:r>
            <a:endParaRPr lang="en-US" altLang="en-US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3812B-76FC-8398-E5D9-57846513A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829175"/>
          </a:xfrm>
        </p:spPr>
        <p:txBody>
          <a:bodyPr rtlCol="0">
            <a:normAutofit fontScale="925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:</a:t>
            </a:r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Tetapkan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endParaRPr lang="en-US" dirty="0"/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 </a:t>
            </a:r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/>
              <a:t>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katagori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katagori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keperawatan</a:t>
            </a:r>
            <a:endParaRPr lang="en-US" dirty="0"/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Rekruit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keperawatan</a:t>
            </a:r>
            <a:endParaRPr lang="en-US" dirty="0"/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endParaRPr lang="en-US" dirty="0"/>
          </a:p>
          <a:p>
            <a:pPr marL="850900" indent="-504825">
              <a:buFont typeface="+mj-lt"/>
              <a:buAutoNum type="arabicPeriod"/>
              <a:defRPr/>
            </a:pP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penempatan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2891C8C-8F16-C4B5-AECD-8F052E1D2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39862"/>
          </a:xfrm>
        </p:spPr>
        <p:txBody>
          <a:bodyPr/>
          <a:lstStyle/>
          <a:p>
            <a:pPr eaLnBrk="1" hangingPunct="1"/>
            <a:r>
              <a:rPr lang="en-US" altLang="en-US"/>
              <a:t>Perencanaan Tenaga Perawat …</a:t>
            </a:r>
            <a:r>
              <a:rPr lang="en-US" altLang="en-US" sz="4000"/>
              <a:t>lanjutan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78A12-C275-5517-FE30-D8896CAA4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75" y="2071688"/>
            <a:ext cx="7715250" cy="4786312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:</a:t>
            </a:r>
          </a:p>
          <a:p>
            <a:pPr marL="850900" indent="-457200">
              <a:buFontTx/>
              <a:buAutoNum type="arabicPeriod"/>
              <a:defRPr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</a:p>
          <a:p>
            <a:pPr marL="850900" indent="-457200">
              <a:buFontTx/>
              <a:buAutoNum type="arabicPeriod"/>
              <a:defRPr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non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  <a:p>
            <a:pPr marL="850900" indent="-457200">
              <a:buFontTx/>
              <a:buAutoNum type="arabicPeriod"/>
              <a:defRPr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 </a:t>
            </a:r>
            <a:r>
              <a:rPr lang="en-US" dirty="0" err="1"/>
              <a:t>lingkungan</a:t>
            </a:r>
            <a:r>
              <a:rPr lang="en-US" dirty="0"/>
              <a:t> 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“reward” )</a:t>
            </a:r>
          </a:p>
          <a:p>
            <a:pPr marL="850900" indent="-457200">
              <a:buFontTx/>
              <a:buAutoNum type="arabicPeriod"/>
              <a:defRPr/>
            </a:pP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jam </a:t>
            </a:r>
            <a:r>
              <a:rPr lang="en-US" dirty="0" err="1"/>
              <a:t>perawatan</a:t>
            </a:r>
            <a:r>
              <a:rPr lang="en-US" dirty="0"/>
              <a:t> )</a:t>
            </a:r>
          </a:p>
          <a:p>
            <a:pPr marL="850900" indent="-457200">
              <a:buFontTx/>
              <a:buAutoNum type="arabicPeriod"/>
              <a:defRPr/>
            </a:pP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. </a:t>
            </a:r>
          </a:p>
          <a:p>
            <a:pPr marL="850900" indent="-457200">
              <a:buNone/>
              <a:defRPr/>
            </a:pPr>
            <a:endParaRPr lang="en-US" dirty="0"/>
          </a:p>
          <a:p>
            <a:pPr marL="850900" indent="-457200">
              <a:buNone/>
              <a:defRPr/>
            </a:pPr>
            <a:r>
              <a:rPr lang="en-US" dirty="0" err="1"/>
              <a:t>Catatan</a:t>
            </a:r>
            <a:r>
              <a:rPr lang="en-US" dirty="0"/>
              <a:t> : </a:t>
            </a:r>
            <a:r>
              <a:rPr lang="en-US" dirty="0" err="1"/>
              <a:t>reviw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perawat</a:t>
            </a:r>
            <a:endParaRPr lang="en-US" dirty="0"/>
          </a:p>
          <a:p>
            <a:pPr>
              <a:buNone/>
              <a:defRPr/>
            </a:pPr>
            <a:r>
              <a:rPr lang="en-US" b="1" dirty="0"/>
              <a:t> 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233628B-924C-58B6-FFC0-1A8C493C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25" y="0"/>
            <a:ext cx="7772400" cy="92868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/>
            </a:br>
            <a:r>
              <a:rPr lang="en-US" altLang="en-US"/>
              <a:t>Penjadwalan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F995091-2EC7-3CA2-48EB-B46DBA0B9E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1" y="1143000"/>
            <a:ext cx="8272463" cy="5715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Proses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personal </a:t>
            </a:r>
            <a:r>
              <a:rPr lang="en-US" sz="2400" dirty="0" err="1"/>
              <a:t>staf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yang </a:t>
            </a:r>
            <a:r>
              <a:rPr lang="en-US" sz="2400" dirty="0" err="1"/>
              <a:t>adekuat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unit se </a:t>
            </a:r>
            <a:r>
              <a:rPr lang="en-US" sz="2400" dirty="0" err="1"/>
              <a:t>hari</a:t>
            </a:r>
            <a:r>
              <a:rPr lang="en-US" sz="2400" dirty="0"/>
              <a:t> –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endParaRPr lang="en-US" sz="2400" dirty="0"/>
          </a:p>
          <a:p>
            <a:pPr eaLnBrk="1" hangingPunct="1">
              <a:buFont typeface="Arial" charset="0"/>
              <a:buNone/>
              <a:defRPr/>
            </a:pPr>
            <a:endParaRPr lang="en-US" sz="2400" dirty="0"/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dirty="0"/>
              <a:t> </a:t>
            </a:r>
            <a:r>
              <a:rPr lang="en-US" dirty="0" err="1"/>
              <a:t>Keharusan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sore, </a:t>
            </a:r>
            <a:r>
              <a:rPr lang="en-US" dirty="0" err="1"/>
              <a:t>malam</a:t>
            </a:r>
            <a:r>
              <a:rPr lang="en-US" dirty="0"/>
              <a:t> , “week end “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libur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frustasi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          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/>
          </a:p>
          <a:p>
            <a:pPr marL="2001838" indent="-393700">
              <a:buFont typeface="Wingdings" pitchFamily="2" charset="2"/>
              <a:buChar char="ü"/>
              <a:defRPr/>
            </a:pPr>
            <a:r>
              <a:rPr lang="en-US" sz="2400" dirty="0" err="1"/>
              <a:t>Pengaturan</a:t>
            </a:r>
            <a:r>
              <a:rPr lang="en-US" sz="2400" dirty="0"/>
              <a:t> </a:t>
            </a:r>
            <a:r>
              <a:rPr lang="en-US" sz="2400" dirty="0" err="1"/>
              <a:t>jadwal</a:t>
            </a:r>
            <a:endParaRPr lang="en-US" sz="2400" dirty="0"/>
          </a:p>
          <a:p>
            <a:pPr marL="2001838" indent="-393700">
              <a:buFont typeface="Wingdings" pitchFamily="2" charset="2"/>
              <a:buChar char="ü"/>
              <a:defRPr/>
            </a:pPr>
            <a:r>
              <a:rPr lang="en-US" sz="2400" dirty="0" err="1"/>
              <a:t>Menurunkan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</a:p>
          <a:p>
            <a:pPr marL="2001838" indent="-393700"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perawat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retensi</a:t>
            </a:r>
            <a:r>
              <a:rPr lang="en-US" sz="2400" dirty="0"/>
              <a:t> </a:t>
            </a:r>
            <a:r>
              <a:rPr lang="en-US" sz="2400" dirty="0" err="1"/>
              <a:t>perawat</a:t>
            </a:r>
            <a:endParaRPr lang="en-US" sz="2400" dirty="0"/>
          </a:p>
          <a:p>
            <a:pPr marL="2001838" indent="-393700">
              <a:buFont typeface="Wingdings" pitchFamily="2" charset="2"/>
              <a:buChar char="ü"/>
              <a:defRPr/>
            </a:pPr>
            <a:r>
              <a:rPr lang="en-US" sz="2400" dirty="0"/>
              <a:t>Cara </a:t>
            </a:r>
            <a:r>
              <a:rPr lang="en-US" sz="2400" dirty="0" err="1"/>
              <a:t>mendistribusikan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istirahat</a:t>
            </a:r>
            <a:r>
              <a:rPr lang="en-US" sz="2400" dirty="0"/>
              <a:t> yang </a:t>
            </a:r>
            <a:r>
              <a:rPr lang="en-US" sz="2400" dirty="0" err="1"/>
              <a:t>adil</a:t>
            </a:r>
            <a:endParaRPr lang="en-US" sz="2400" dirty="0"/>
          </a:p>
        </p:txBody>
      </p:sp>
      <p:sp>
        <p:nvSpPr>
          <p:cNvPr id="14340" name="Rectangle 37">
            <a:extLst>
              <a:ext uri="{FF2B5EF4-FFF2-40B4-BE49-F238E27FC236}">
                <a16:creationId xmlns:a16="http://schemas.microsoft.com/office/drawing/2014/main" id="{63823C59-68A9-03D0-A307-BA2190AE9A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89FC64-B799-4559-B4F8-8FBFA46F553D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5AEF1718-49FB-7E8B-ED0C-05690E139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1475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4342" name="Picture 7" descr="Image result for ANIMASI JADWAL">
            <a:extLst>
              <a:ext uri="{FF2B5EF4-FFF2-40B4-BE49-F238E27FC236}">
                <a16:creationId xmlns:a16="http://schemas.microsoft.com/office/drawing/2014/main" id="{826EC206-17B7-7DEB-5837-4264636F8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1" y="3957638"/>
            <a:ext cx="17430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043FB73-7B10-CD8B-5E60-55BF2BCA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313" y="1"/>
            <a:ext cx="7772400" cy="785813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4000"/>
            </a:br>
            <a:r>
              <a:rPr lang="en-US" altLang="en-US" sz="4000"/>
              <a:t>Penjadwalan</a:t>
            </a:r>
            <a:br>
              <a:rPr lang="en-US" altLang="en-US" sz="4000"/>
            </a:br>
            <a:endParaRPr lang="en-US" altLang="en-US" sz="4000" b="1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FD51FBF-B798-8E25-88AE-5CE554A742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000125"/>
            <a:ext cx="8929688" cy="6072188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sz="3000" b="1" dirty="0"/>
              <a:t>Hal yang </a:t>
            </a:r>
            <a:r>
              <a:rPr lang="en-US" sz="3000" b="1" dirty="0" err="1"/>
              <a:t>perlu</a:t>
            </a:r>
            <a:r>
              <a:rPr lang="en-US" sz="3000" b="1" dirty="0"/>
              <a:t> </a:t>
            </a:r>
            <a:r>
              <a:rPr lang="en-US" sz="3000" b="1" dirty="0" err="1"/>
              <a:t>diperhatikan</a:t>
            </a:r>
            <a:r>
              <a:rPr lang="en-US" sz="3000" b="1" dirty="0"/>
              <a:t> </a:t>
            </a:r>
            <a:r>
              <a:rPr lang="en-US" sz="3000" b="1" dirty="0" err="1"/>
              <a:t>pada</a:t>
            </a:r>
            <a:r>
              <a:rPr lang="en-US" sz="3000" b="1" dirty="0"/>
              <a:t> </a:t>
            </a:r>
            <a:r>
              <a:rPr lang="en-US" sz="3000" b="1" dirty="0" err="1"/>
              <a:t>penjadwalan</a:t>
            </a:r>
            <a:r>
              <a:rPr lang="en-US" sz="3000" b="1" dirty="0"/>
              <a:t>:</a:t>
            </a:r>
            <a:endParaRPr lang="en-US" sz="30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Jadwal</a:t>
            </a:r>
            <a:r>
              <a:rPr lang="en-US" sz="2600" dirty="0"/>
              <a:t>  </a:t>
            </a:r>
            <a:r>
              <a:rPr lang="en-US" sz="2600" dirty="0" err="1"/>
              <a:t>dikembangkan</a:t>
            </a:r>
            <a:r>
              <a:rPr lang="en-US" sz="2600" dirty="0"/>
              <a:t>   </a:t>
            </a:r>
            <a:r>
              <a:rPr lang="en-US" sz="2600" dirty="0" err="1"/>
              <a:t>bersifat</a:t>
            </a:r>
            <a:r>
              <a:rPr lang="en-US" sz="2600" dirty="0"/>
              <a:t>   </a:t>
            </a:r>
            <a:r>
              <a:rPr lang="en-US" sz="2600" dirty="0" err="1"/>
              <a:t>relatif</a:t>
            </a:r>
            <a:r>
              <a:rPr lang="en-US" sz="2600" dirty="0"/>
              <a:t>  </a:t>
            </a:r>
            <a:r>
              <a:rPr lang="en-US" sz="2600" dirty="0" err="1"/>
              <a:t>permanen</a:t>
            </a:r>
            <a:r>
              <a:rPr lang="en-US" sz="2600" dirty="0"/>
              <a:t>    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 err="1"/>
              <a:t>kebutuhan</a:t>
            </a:r>
            <a:r>
              <a:rPr lang="en-US" sz="2600" dirty="0"/>
              <a:t> </a:t>
            </a:r>
            <a:r>
              <a:rPr lang="en-US" sz="2600" dirty="0" err="1"/>
              <a:t>staf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periode</a:t>
            </a:r>
            <a:r>
              <a:rPr lang="en-US" sz="2600" dirty="0"/>
              <a:t> </a:t>
            </a:r>
            <a:r>
              <a:rPr lang="en-US" sz="2600" dirty="0" err="1"/>
              <a:t>kerja</a:t>
            </a:r>
            <a:r>
              <a:rPr lang="en-US" sz="2600" dirty="0"/>
              <a:t> yang </a:t>
            </a:r>
            <a:r>
              <a:rPr lang="en-US" sz="2600" dirty="0" err="1"/>
              <a:t>menyenangkan</a:t>
            </a:r>
            <a:endParaRPr lang="en-US" sz="26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Perawat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mengantisipasi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libur</a:t>
            </a:r>
            <a:r>
              <a:rPr lang="en-US" sz="2600" dirty="0"/>
              <a:t> 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 err="1"/>
              <a:t>waktu</a:t>
            </a:r>
            <a:r>
              <a:rPr lang="en-US" sz="2600" dirty="0"/>
              <a:t> 6 – 12 </a:t>
            </a:r>
            <a:r>
              <a:rPr lang="en-US" sz="2600" dirty="0" err="1"/>
              <a:t>bulan</a:t>
            </a:r>
            <a:r>
              <a:rPr lang="en-US" sz="2600" dirty="0"/>
              <a:t> </a:t>
            </a:r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Perencanaan</a:t>
            </a:r>
            <a:r>
              <a:rPr lang="en-US" sz="2600" dirty="0"/>
              <a:t> </a:t>
            </a:r>
            <a:r>
              <a:rPr lang="en-US" sz="2600" dirty="0" err="1"/>
              <a:t>personel</a:t>
            </a:r>
            <a:r>
              <a:rPr lang="en-US" sz="2600" dirty="0"/>
              <a:t> </a:t>
            </a:r>
            <a:r>
              <a:rPr lang="en-US" sz="2600" dirty="0" err="1"/>
              <a:t>dibuat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alasan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kenyataan</a:t>
            </a:r>
            <a:endParaRPr lang="en-US" sz="26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dimodifikasi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/>
              <a:t> </a:t>
            </a:r>
            <a:r>
              <a:rPr lang="en-US" sz="2600" dirty="0" err="1"/>
              <a:t>antisipasi</a:t>
            </a:r>
            <a:r>
              <a:rPr lang="en-US" sz="2600" dirty="0"/>
              <a:t>  </a:t>
            </a:r>
            <a:r>
              <a:rPr lang="en-US" sz="2600" dirty="0" err="1"/>
              <a:t>periode</a:t>
            </a:r>
            <a:r>
              <a:rPr lang="en-US" sz="2600" dirty="0"/>
              <a:t> </a:t>
            </a:r>
            <a:r>
              <a:rPr lang="en-US" sz="2600" dirty="0" err="1"/>
              <a:t>kelebihan</a:t>
            </a:r>
            <a:r>
              <a:rPr lang="en-US" sz="2600" dirty="0"/>
              <a:t>   </a:t>
            </a:r>
            <a:r>
              <a:rPr lang="en-US" sz="2600" dirty="0" err="1"/>
              <a:t>beban</a:t>
            </a:r>
            <a:r>
              <a:rPr lang="en-US" sz="2600" dirty="0"/>
              <a:t> </a:t>
            </a:r>
            <a:r>
              <a:rPr lang="en-US" sz="2600" dirty="0" err="1"/>
              <a:t>kerja</a:t>
            </a:r>
            <a:r>
              <a:rPr lang="en-US" sz="2600" dirty="0"/>
              <a:t>    </a:t>
            </a:r>
            <a:r>
              <a:rPr lang="en-US" sz="2600" dirty="0" err="1"/>
              <a:t>atau</a:t>
            </a:r>
            <a:r>
              <a:rPr lang="en-US" sz="2600" dirty="0"/>
              <a:t>  </a:t>
            </a:r>
            <a:r>
              <a:rPr lang="en-US" sz="2600" dirty="0" err="1"/>
              <a:t>bersifat</a:t>
            </a:r>
            <a:r>
              <a:rPr lang="en-US" sz="2600" dirty="0"/>
              <a:t>     </a:t>
            </a:r>
            <a:r>
              <a:rPr lang="en-US" sz="2600" dirty="0" err="1"/>
              <a:t>sementara</a:t>
            </a:r>
            <a:r>
              <a:rPr lang="en-US" sz="2600" dirty="0"/>
              <a:t>   </a:t>
            </a:r>
            <a:r>
              <a:rPr lang="en-US" sz="2600" dirty="0" err="1"/>
              <a:t>untuk</a:t>
            </a:r>
            <a:r>
              <a:rPr lang="en-US" sz="2600" dirty="0"/>
              <a:t>   </a:t>
            </a:r>
            <a:r>
              <a:rPr lang="en-US" sz="2600" dirty="0" err="1"/>
              <a:t>memenuhi</a:t>
            </a:r>
            <a:r>
              <a:rPr lang="en-US" sz="2600" dirty="0"/>
              <a:t>     </a:t>
            </a:r>
            <a:r>
              <a:rPr lang="en-US" sz="2600" dirty="0" err="1"/>
              <a:t>keadaan</a:t>
            </a:r>
            <a:r>
              <a:rPr lang="en-US" sz="2600" dirty="0"/>
              <a:t> </a:t>
            </a:r>
            <a:r>
              <a:rPr lang="en-US" sz="2600" dirty="0" err="1"/>
              <a:t>emergensi</a:t>
            </a:r>
            <a:endParaRPr lang="en-US" sz="26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Jadwal</a:t>
            </a:r>
            <a:r>
              <a:rPr lang="en-US" sz="2600" dirty="0"/>
              <a:t>   </a:t>
            </a:r>
            <a:r>
              <a:rPr lang="en-US" sz="2600" dirty="0" err="1"/>
              <a:t>dibangun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</a:t>
            </a:r>
            <a:r>
              <a:rPr lang="en-US" sz="2600" dirty="0"/>
              <a:t>  </a:t>
            </a:r>
            <a:r>
              <a:rPr lang="en-US" sz="2600" dirty="0" err="1"/>
              <a:t>persetujuan</a:t>
            </a:r>
            <a:r>
              <a:rPr lang="en-US" sz="2600" dirty="0"/>
              <a:t>   </a:t>
            </a:r>
            <a:r>
              <a:rPr lang="en-US" sz="2600" dirty="0" err="1"/>
              <a:t>staf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manajer</a:t>
            </a:r>
            <a:endParaRPr lang="en-US" sz="26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Pola</a:t>
            </a:r>
            <a:r>
              <a:rPr lang="en-US" sz="2600" dirty="0"/>
              <a:t>   </a:t>
            </a:r>
            <a:r>
              <a:rPr lang="en-US" sz="2600" dirty="0" err="1"/>
              <a:t>siklus</a:t>
            </a:r>
            <a:r>
              <a:rPr lang="en-US" sz="2600" dirty="0"/>
              <a:t>   </a:t>
            </a:r>
            <a:r>
              <a:rPr lang="en-US" sz="2600" dirty="0" err="1"/>
              <a:t>jadwal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 err="1"/>
              <a:t>merefleksikan</a:t>
            </a:r>
            <a:r>
              <a:rPr lang="en-US" sz="2600" dirty="0"/>
              <a:t>  </a:t>
            </a:r>
            <a:r>
              <a:rPr lang="en-US" sz="2600" dirty="0" err="1"/>
              <a:t>kebijakan</a:t>
            </a:r>
            <a:r>
              <a:rPr lang="en-US" sz="2600" dirty="0"/>
              <a:t>, </a:t>
            </a:r>
            <a:r>
              <a:rPr lang="en-US" sz="2600" dirty="0" err="1"/>
              <a:t>kelebihan</a:t>
            </a:r>
            <a:r>
              <a:rPr lang="en-US" sz="2600" dirty="0"/>
              <a:t> </a:t>
            </a:r>
            <a:r>
              <a:rPr lang="en-US" sz="2600" dirty="0" err="1"/>
              <a:t>beban</a:t>
            </a:r>
            <a:r>
              <a:rPr lang="en-US" sz="2600" dirty="0"/>
              <a:t> / </a:t>
            </a:r>
            <a:r>
              <a:rPr lang="en-US" sz="2600" dirty="0" err="1"/>
              <a:t>menurunnya</a:t>
            </a:r>
            <a:r>
              <a:rPr lang="en-US" sz="2600" dirty="0"/>
              <a:t> </a:t>
            </a:r>
            <a:r>
              <a:rPr lang="en-US" sz="2600" dirty="0" err="1"/>
              <a:t>beban</a:t>
            </a:r>
            <a:r>
              <a:rPr lang="en-US" sz="2600" dirty="0"/>
              <a:t> </a:t>
            </a:r>
            <a:r>
              <a:rPr lang="en-US" sz="2600" dirty="0" err="1"/>
              <a:t>kerja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pilihan</a:t>
            </a:r>
            <a:r>
              <a:rPr lang="en-US" sz="2600" dirty="0"/>
              <a:t> </a:t>
            </a:r>
            <a:r>
              <a:rPr lang="en-US" sz="2600" dirty="0" err="1"/>
              <a:t>staf</a:t>
            </a:r>
            <a:endParaRPr lang="en-US" sz="2600" dirty="0"/>
          </a:p>
          <a:p>
            <a:pPr marL="803275" indent="-409575">
              <a:buFont typeface="+mj-lt"/>
              <a:buAutoNum type="arabicPeriod"/>
              <a:defRPr/>
            </a:pPr>
            <a:r>
              <a:rPr lang="en-US" sz="2600" dirty="0" err="1"/>
              <a:t>Pola</a:t>
            </a:r>
            <a:r>
              <a:rPr lang="en-US" sz="2600" dirty="0"/>
              <a:t> </a:t>
            </a:r>
            <a:r>
              <a:rPr lang="en-US" sz="2600" dirty="0" err="1"/>
              <a:t>siklus</a:t>
            </a:r>
            <a:r>
              <a:rPr lang="en-US" sz="2600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periodek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</a:t>
            </a:r>
            <a:r>
              <a:rPr lang="en-US" sz="2600" dirty="0"/>
              <a:t> </a:t>
            </a:r>
            <a:r>
              <a:rPr lang="en-US" sz="2600" dirty="0" err="1"/>
              <a:t>memenuhi</a:t>
            </a:r>
            <a:r>
              <a:rPr lang="en-US" sz="2600" dirty="0"/>
              <a:t> </a:t>
            </a:r>
            <a:r>
              <a:rPr lang="en-US" sz="2600" dirty="0" err="1"/>
              <a:t>philosofi</a:t>
            </a:r>
            <a:r>
              <a:rPr lang="en-US" sz="2600" dirty="0"/>
              <a:t>, </a:t>
            </a: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sasaran</a:t>
            </a:r>
            <a:r>
              <a:rPr lang="en-US" sz="2600" dirty="0"/>
              <a:t> </a:t>
            </a:r>
            <a:r>
              <a:rPr lang="en-US" sz="2600" dirty="0" err="1"/>
              <a:t>organisasi</a:t>
            </a:r>
            <a:r>
              <a:rPr lang="en-US" sz="2600" dirty="0"/>
              <a:t> </a:t>
            </a:r>
            <a:r>
              <a:rPr lang="en-US" sz="2600" dirty="0" err="1"/>
              <a:t>divisi</a:t>
            </a:r>
            <a:r>
              <a:rPr lang="en-US" sz="2600" dirty="0"/>
              <a:t> </a:t>
            </a:r>
            <a:r>
              <a:rPr lang="en-US" sz="2600" dirty="0" err="1"/>
              <a:t>keperawatan</a:t>
            </a:r>
            <a:r>
              <a:rPr lang="en-US" sz="2600" dirty="0"/>
              <a:t> 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/>
              <a:t>                                                            </a:t>
            </a:r>
          </a:p>
        </p:txBody>
      </p:sp>
      <p:sp>
        <p:nvSpPr>
          <p:cNvPr id="16388" name="Rectangle 37">
            <a:extLst>
              <a:ext uri="{FF2B5EF4-FFF2-40B4-BE49-F238E27FC236}">
                <a16:creationId xmlns:a16="http://schemas.microsoft.com/office/drawing/2014/main" id="{93BCB896-08D4-B40C-00D8-144A53026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D59036-BD65-463B-B1A9-85A9B03149C0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8AFC408-9156-0232-7276-8882B20A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1524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Permasalahan Staf</a:t>
            </a:r>
            <a:br>
              <a:rPr lang="en-US" altLang="en-US" sz="4000" b="1"/>
            </a:br>
            <a:endParaRPr lang="en-US" altLang="en-US" sz="40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8AC97CC-112C-7837-ECAD-FC5374479E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500188"/>
            <a:ext cx="8534400" cy="5357812"/>
          </a:xfrm>
        </p:spPr>
        <p:txBody>
          <a:bodyPr rtlCol="0">
            <a:normAutofit fontScale="92500" lnSpcReduction="200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endParaRPr lang="en-US" b="1" dirty="0"/>
          </a:p>
          <a:p>
            <a:pPr marL="741363" lvl="1" indent="-341313">
              <a:buFont typeface="+mj-lt"/>
              <a:buAutoNum type="arabicPeriod"/>
              <a:defRPr/>
            </a:pPr>
            <a:r>
              <a:rPr lang="en-US" b="1" dirty="0" err="1"/>
              <a:t>Absensi</a:t>
            </a:r>
            <a:r>
              <a:rPr lang="en-US" b="1" dirty="0"/>
              <a:t> / </a:t>
            </a:r>
            <a:r>
              <a:rPr lang="en-US" b="1" dirty="0" err="1"/>
              <a:t>mangkir</a:t>
            </a:r>
            <a:r>
              <a:rPr lang="en-US" b="1" dirty="0"/>
              <a:t>.</a:t>
            </a:r>
          </a:p>
          <a:p>
            <a:pPr marL="1198563" indent="-395288">
              <a:buFont typeface="Wingdings" pitchFamily="2" charset="2"/>
              <a:buChar char="§"/>
              <a:defRPr/>
            </a:pPr>
            <a:r>
              <a:rPr lang="en-US" dirty="0" err="1"/>
              <a:t>demografi</a:t>
            </a:r>
            <a:r>
              <a:rPr lang="en-US" dirty="0"/>
              <a:t>,: </a:t>
            </a:r>
            <a:r>
              <a:rPr lang="en-US" dirty="0" err="1"/>
              <a:t>kodrat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( </a:t>
            </a:r>
            <a:r>
              <a:rPr lang="en-US" dirty="0" err="1"/>
              <a:t>melahirkan</a:t>
            </a:r>
            <a:r>
              <a:rPr lang="en-US" dirty="0"/>
              <a:t>,   </a:t>
            </a:r>
            <a:r>
              <a:rPr lang="en-US" dirty="0" err="1"/>
              <a:t>menyusui</a:t>
            </a:r>
            <a:r>
              <a:rPr lang="en-US" dirty="0"/>
              <a:t> )</a:t>
            </a:r>
          </a:p>
          <a:p>
            <a:pPr marL="1150938" indent="-347663">
              <a:buFont typeface="Wingdings" pitchFamily="2" charset="2"/>
              <a:buChar char="§"/>
              <a:defRPr/>
            </a:pP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(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traumatik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   </a:t>
            </a:r>
            <a:r>
              <a:rPr lang="en-US" dirty="0" err="1"/>
              <a:t>keluarga</a:t>
            </a:r>
            <a:r>
              <a:rPr lang="en-US" dirty="0"/>
              <a:t> )</a:t>
            </a:r>
          </a:p>
          <a:p>
            <a:pPr marL="1150938" indent="-347663">
              <a:buFont typeface="Wingdings" pitchFamily="2" charset="2"/>
              <a:buChar char="§"/>
              <a:defRPr/>
            </a:pP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.</a:t>
            </a:r>
          </a:p>
          <a:p>
            <a:pPr marL="1150938" indent="-347663">
              <a:buFont typeface="Wingdings" pitchFamily="2" charset="2"/>
              <a:buChar char="§"/>
              <a:defRPr/>
            </a:pP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1150938" indent="-347663">
              <a:buFont typeface="Wingdings" pitchFamily="2" charset="2"/>
              <a:buChar char="§"/>
              <a:defRPr/>
            </a:pP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penjadwalan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keinginannya</a:t>
            </a:r>
            <a:endParaRPr lang="en-US" dirty="0"/>
          </a:p>
          <a:p>
            <a:pPr>
              <a:buNone/>
              <a:defRPr/>
            </a:pPr>
            <a:endParaRPr lang="en-US" dirty="0"/>
          </a:p>
          <a:p>
            <a:pPr marL="741363" indent="-741363"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Mengatasinya</a:t>
            </a:r>
            <a:r>
              <a:rPr lang="en-US" b="1" dirty="0"/>
              <a:t>.</a:t>
            </a:r>
          </a:p>
          <a:p>
            <a:pPr marL="1147763" lvl="2" indent="-296863">
              <a:buFontTx/>
              <a:buChar char="-"/>
              <a:defRPr/>
            </a:pP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daftar</a:t>
            </a:r>
            <a:r>
              <a:rPr lang="en-US" sz="2800" dirty="0"/>
              <a:t> </a:t>
            </a:r>
            <a:r>
              <a:rPr lang="en-US" sz="2800" dirty="0" err="1"/>
              <a:t>hadir</a:t>
            </a:r>
            <a:r>
              <a:rPr lang="en-US" sz="2800" dirty="0"/>
              <a:t>, </a:t>
            </a:r>
            <a:r>
              <a:rPr lang="en-US" sz="2800" dirty="0" err="1"/>
              <a:t>pola</a:t>
            </a:r>
            <a:r>
              <a:rPr lang="en-US" sz="2800" dirty="0"/>
              <a:t>  </a:t>
            </a:r>
            <a:r>
              <a:rPr lang="en-US" sz="2800" dirty="0" err="1"/>
              <a:t>absen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,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ketrampilan</a:t>
            </a:r>
            <a:r>
              <a:rPr lang="en-US" sz="2800" dirty="0"/>
              <a:t>,</a:t>
            </a:r>
          </a:p>
          <a:p>
            <a:pPr marL="1147763" lvl="2" indent="-296863">
              <a:buFontTx/>
              <a:buChar char="-"/>
              <a:defRPr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penghargaan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sediakan</a:t>
            </a:r>
            <a:r>
              <a:rPr lang="en-US" sz="2800" dirty="0"/>
              <a:t> </a:t>
            </a:r>
            <a:r>
              <a:rPr lang="en-US" sz="2800" dirty="0" err="1"/>
              <a:t>pengobatan</a:t>
            </a:r>
            <a:r>
              <a:rPr lang="en-US" sz="2800" dirty="0"/>
              <a:t>. </a:t>
            </a:r>
          </a:p>
        </p:txBody>
      </p:sp>
      <p:sp>
        <p:nvSpPr>
          <p:cNvPr id="18436" name="Rectangle 37">
            <a:extLst>
              <a:ext uri="{FF2B5EF4-FFF2-40B4-BE49-F238E27FC236}">
                <a16:creationId xmlns:a16="http://schemas.microsoft.com/office/drawing/2014/main" id="{3AE8D0D7-E1B2-685C-CBAC-AA6CF06128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BCA6FB-9750-418D-B2E6-91F4AC8B6EF2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9846F01-D94C-0433-8C33-84EE70BE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57189"/>
            <a:ext cx="8458200" cy="35718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2800" b="1"/>
            </a:br>
            <a:r>
              <a:rPr lang="en-US" altLang="en-US" sz="2800" b="1"/>
              <a:t>Permasalahan Staf</a:t>
            </a:r>
            <a:br>
              <a:rPr lang="en-US" altLang="en-US" sz="2800" b="1"/>
            </a:br>
            <a:endParaRPr lang="en-US" altLang="en-US" sz="28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21840C8-6631-D299-486A-2E1DC809EF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6938" y="928689"/>
            <a:ext cx="7772400" cy="5500687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en-US" b="1" dirty="0"/>
              <a:t>2. “ Turn Over “ ( </a:t>
            </a:r>
            <a:r>
              <a:rPr lang="en-US" b="1" dirty="0" err="1"/>
              <a:t>keluar</a:t>
            </a:r>
            <a:r>
              <a:rPr lang="en-US" b="1" dirty="0"/>
              <a:t> </a:t>
            </a:r>
            <a:r>
              <a:rPr lang="en-US" b="1" dirty="0" err="1"/>
              <a:t>masuk</a:t>
            </a:r>
            <a:r>
              <a:rPr lang="en-US" b="1" dirty="0"/>
              <a:t> ) </a:t>
            </a:r>
            <a:br>
              <a:rPr lang="en-US" b="1" dirty="0"/>
            </a:b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thdp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aktualisasi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b="1" dirty="0"/>
          </a:p>
          <a:p>
            <a:pPr>
              <a:defRPr/>
            </a:pPr>
            <a:endParaRPr lang="en-US" b="1" dirty="0"/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/>
              <a:t>	</a:t>
            </a:r>
            <a:r>
              <a:rPr lang="en-US" b="1" dirty="0" err="1"/>
              <a:t>Faktor</a:t>
            </a:r>
            <a:r>
              <a:rPr lang="en-US" b="1" dirty="0"/>
              <a:t> – </a:t>
            </a:r>
            <a:r>
              <a:rPr lang="en-US" b="1" dirty="0" err="1"/>
              <a:t>faktor</a:t>
            </a:r>
            <a:r>
              <a:rPr lang="en-US" b="1" dirty="0"/>
              <a:t> yang </a:t>
            </a:r>
            <a:r>
              <a:rPr lang="en-US" b="1" dirty="0" err="1"/>
              <a:t>berhubungan</a:t>
            </a:r>
            <a:endParaRPr lang="en-US" b="1" dirty="0"/>
          </a:p>
          <a:p>
            <a:pPr marL="803275" indent="-234950">
              <a:buNone/>
              <a:defRPr/>
            </a:pPr>
            <a:r>
              <a:rPr lang="en-US" dirty="0"/>
              <a:t>    </a:t>
            </a:r>
            <a:r>
              <a:rPr lang="en-US" sz="2400" dirty="0"/>
              <a:t>-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.</a:t>
            </a:r>
          </a:p>
          <a:p>
            <a:pPr marL="803275" indent="-234950">
              <a:buNone/>
              <a:defRPr/>
            </a:pPr>
            <a:r>
              <a:rPr lang="en-US" sz="2400" dirty="0"/>
              <a:t>    -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pasaran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.</a:t>
            </a:r>
          </a:p>
          <a:p>
            <a:pPr marL="803275" indent="-234950">
              <a:buNone/>
              <a:defRPr/>
            </a:pPr>
            <a:r>
              <a:rPr lang="en-US" sz="2400" dirty="0"/>
              <a:t>    - </a:t>
            </a:r>
            <a:r>
              <a:rPr lang="en-US" sz="2400" dirty="0" err="1"/>
              <a:t>Keamanan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keselamatan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.</a:t>
            </a:r>
          </a:p>
          <a:p>
            <a:pPr marL="803275" indent="-234950">
              <a:buNone/>
              <a:defRPr/>
            </a:pPr>
            <a:r>
              <a:rPr lang="en-US" sz="2400" dirty="0"/>
              <a:t>    -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                 </a:t>
            </a:r>
          </a:p>
          <a:p>
            <a:pPr>
              <a:buNone/>
              <a:defRPr/>
            </a:pPr>
            <a:endParaRPr lang="en-US" sz="2400" dirty="0"/>
          </a:p>
          <a:p>
            <a:pPr>
              <a:buNone/>
              <a:defRPr/>
            </a:pPr>
            <a:r>
              <a:rPr lang="en-US" b="1" dirty="0"/>
              <a:t>		Cara </a:t>
            </a:r>
            <a:r>
              <a:rPr lang="en-US" b="1" dirty="0" err="1"/>
              <a:t>mengatasi</a:t>
            </a:r>
            <a:endParaRPr lang="en-US" b="1" dirty="0"/>
          </a:p>
          <a:p>
            <a:pPr marL="517525">
              <a:buNone/>
              <a:defRPr/>
            </a:pPr>
            <a:r>
              <a:rPr lang="en-US" sz="2400" dirty="0"/>
              <a:t>		  - </a:t>
            </a:r>
            <a:r>
              <a:rPr lang="en-US" sz="2400" dirty="0" err="1"/>
              <a:t>Perbaikan</a:t>
            </a:r>
            <a:r>
              <a:rPr lang="en-US" sz="2400" dirty="0"/>
              <a:t> </a:t>
            </a:r>
            <a:r>
              <a:rPr lang="en-US" sz="2400" dirty="0" err="1"/>
              <a:t>uraian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rekruitmen</a:t>
            </a:r>
            <a:r>
              <a:rPr lang="en-US" sz="2400" dirty="0"/>
              <a:t>,      	     		     </a:t>
            </a:r>
            <a:r>
              <a:rPr lang="en-US" sz="2400" dirty="0" err="1"/>
              <a:t>penempatan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r>
              <a:rPr lang="en-US" sz="2400" dirty="0"/>
              <a:t>, program </a:t>
            </a:r>
            <a:r>
              <a:rPr lang="en-US" sz="2400" dirty="0" err="1"/>
              <a:t>orientasi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    		     </a:t>
            </a:r>
            <a:r>
              <a:rPr lang="en-US" sz="2400" dirty="0" err="1"/>
              <a:t>penjadwalan</a:t>
            </a:r>
            <a:endParaRPr lang="en-US" sz="2400" dirty="0"/>
          </a:p>
          <a:p>
            <a:pPr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B7A9BE7-96D2-91C5-0961-4EE103C95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Permasalahan Staf</a:t>
            </a:r>
            <a:br>
              <a:rPr lang="en-US" altLang="en-US" sz="2800" b="1"/>
            </a:br>
            <a:endParaRPr lang="en-US" altLang="en-US" sz="28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0BFE398-E88B-8ECC-26D3-278F51C525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9751" y="1285876"/>
            <a:ext cx="8272463" cy="5357813"/>
          </a:xfrm>
        </p:spPr>
        <p:txBody>
          <a:bodyPr/>
          <a:lstStyle/>
          <a:p>
            <a:pPr marL="457200" indent="-457200">
              <a:buFont typeface="Arial" charset="0"/>
              <a:buAutoNum type="arabicPeriod" startAt="3"/>
              <a:defRPr/>
            </a:pPr>
            <a:r>
              <a:rPr lang="en-US" sz="2400" b="1" dirty="0"/>
              <a:t>“ Burn Out “ (</a:t>
            </a:r>
            <a:r>
              <a:rPr lang="en-US" sz="2400" b="1" dirty="0" err="1"/>
              <a:t>kejenuhan</a:t>
            </a:r>
            <a:r>
              <a:rPr lang="en-US" sz="2400" b="1" dirty="0"/>
              <a:t>)</a:t>
            </a:r>
            <a:endParaRPr lang="en-US" sz="2400" dirty="0"/>
          </a:p>
          <a:p>
            <a:pPr marL="850900" indent="-330200">
              <a:buFont typeface="Wingdings" pitchFamily="2" charset="2"/>
              <a:buChar char="§"/>
              <a:defRPr/>
            </a:pP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mengatasimasalah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 </a:t>
            </a:r>
          </a:p>
          <a:p>
            <a:pPr marL="850900" indent="-330200">
              <a:buFont typeface="Wingdings" pitchFamily="2" charset="2"/>
              <a:buChar char="§"/>
              <a:defRPr/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yakin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tanggungjawabnya</a:t>
            </a:r>
            <a:r>
              <a:rPr lang="en-US" sz="2400" dirty="0"/>
              <a:t>.</a:t>
            </a:r>
          </a:p>
          <a:p>
            <a:pPr marL="850900" indent="-330200">
              <a:buFont typeface="Wingdings" pitchFamily="2" charset="2"/>
              <a:buChar char="§"/>
              <a:defRPr/>
            </a:pP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.</a:t>
            </a:r>
          </a:p>
          <a:p>
            <a:pPr marL="850900" indent="-330200">
              <a:buFont typeface="Wingdings" pitchFamily="2" charset="2"/>
              <a:buChar char="§"/>
              <a:defRPr/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tahu</a:t>
            </a:r>
            <a:r>
              <a:rPr lang="en-US" sz="2400" dirty="0"/>
              <a:t> </a:t>
            </a:r>
            <a:r>
              <a:rPr lang="en-US" sz="2400" dirty="0" err="1"/>
              <a:t>berbuat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berupaya</a:t>
            </a:r>
            <a:r>
              <a:rPr lang="en-US" sz="2400" dirty="0"/>
              <a:t> </a:t>
            </a:r>
            <a:r>
              <a:rPr lang="en-US" sz="2400" dirty="0" err="1"/>
              <a:t>semaksimal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2400" dirty="0"/>
          </a:p>
          <a:p>
            <a:pPr marL="741363" indent="-220663">
              <a:buNone/>
              <a:defRPr/>
            </a:pPr>
            <a:r>
              <a:rPr lang="en-US" sz="2400" b="1" dirty="0" err="1"/>
              <a:t>Mengatasi</a:t>
            </a:r>
            <a:r>
              <a:rPr lang="en-US" sz="2400" b="1" dirty="0"/>
              <a:t> burn out</a:t>
            </a:r>
          </a:p>
          <a:p>
            <a:pPr marL="741363" indent="-220663">
              <a:buFont typeface="Arial" charset="0"/>
              <a:buChar char="•"/>
              <a:defRPr/>
            </a:pPr>
            <a:r>
              <a:rPr lang="en-US" sz="2400" dirty="0" err="1"/>
              <a:t>Mobilisasi</a:t>
            </a:r>
            <a:r>
              <a:rPr lang="en-US" sz="2400" dirty="0"/>
              <a:t> </a:t>
            </a:r>
            <a:r>
              <a:rPr lang="en-US" sz="2400" dirty="0" err="1"/>
              <a:t>karier</a:t>
            </a:r>
            <a:endParaRPr lang="en-US" sz="2400" dirty="0"/>
          </a:p>
          <a:p>
            <a:pPr marL="741363" indent="-220663">
              <a:buFont typeface="Arial" charset="0"/>
              <a:buChar char="•"/>
              <a:defRPr/>
            </a:pPr>
            <a:r>
              <a:rPr lang="en-US" sz="2400" dirty="0"/>
              <a:t>Cross training</a:t>
            </a:r>
          </a:p>
          <a:p>
            <a:pPr marL="741363" indent="-220663">
              <a:buFont typeface="Arial" charset="0"/>
              <a:buChar char="•"/>
              <a:defRPr/>
            </a:pPr>
            <a:r>
              <a:rPr lang="en-US" sz="2400" dirty="0" err="1"/>
              <a:t>Mobilisasi</a:t>
            </a:r>
            <a:r>
              <a:rPr lang="en-US" sz="2400" dirty="0"/>
              <a:t> </a:t>
            </a:r>
            <a:r>
              <a:rPr lang="en-US" sz="2400" dirty="0" err="1"/>
              <a:t>dinas</a:t>
            </a:r>
            <a:endParaRPr lang="en-US" sz="24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F:\NUSppzrruo.jpg">
            <a:extLst>
              <a:ext uri="{FF2B5EF4-FFF2-40B4-BE49-F238E27FC236}">
                <a16:creationId xmlns:a16="http://schemas.microsoft.com/office/drawing/2014/main" id="{1B70FF8E-A5B9-F537-E83E-B415618F9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602038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>
            <a:extLst>
              <a:ext uri="{FF2B5EF4-FFF2-40B4-BE49-F238E27FC236}">
                <a16:creationId xmlns:a16="http://schemas.microsoft.com/office/drawing/2014/main" id="{379D3849-60C4-45E6-FDC0-A69EA8348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0426"/>
            <a:ext cx="9144000" cy="1470025"/>
          </a:xfrm>
          <a:solidFill>
            <a:schemeClr val="tx2"/>
          </a:solidFill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KETENAGAAN KEPERAWATAN SESUAI DENGAN KEBUTUHAN RUANG RAWAT </a:t>
            </a:r>
            <a:endParaRPr lang="en-ID" altLang="en-US" sz="240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53ADC180-982A-4B17-9FC1-99F00EEFA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en-US">
                <a:solidFill>
                  <a:schemeClr val="tx1"/>
                </a:solidFill>
              </a:rPr>
              <a:t>Oleh:</a:t>
            </a:r>
          </a:p>
          <a:p>
            <a:pPr eaLnBrk="1" hangingPunct="1"/>
            <a:r>
              <a:rPr lang="id-ID" altLang="en-US">
                <a:solidFill>
                  <a:schemeClr val="tx1"/>
                </a:solidFill>
              </a:rPr>
              <a:t>Taukhit,.S.Kep,.Ns,.M.Kep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A05C4A-E9F0-EB79-0571-186B45933928}"/>
              </a:ext>
            </a:extLst>
          </p:cNvPr>
          <p:cNvSpPr/>
          <p:nvPr/>
        </p:nvSpPr>
        <p:spPr>
          <a:xfrm>
            <a:off x="2952750" y="6143626"/>
            <a:ext cx="7715250" cy="2143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BE38E11B-335B-703B-5987-42CB5FA5A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" t="6395" r="60716" b="77161"/>
          <a:stretch>
            <a:fillRect/>
          </a:stretch>
        </p:blipFill>
        <p:spPr bwMode="auto">
          <a:xfrm>
            <a:off x="7751764" y="312738"/>
            <a:ext cx="27019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C5BFEA7-2467-1A00-AA44-E6645178D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5600" y="1"/>
            <a:ext cx="7772400" cy="1052513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Pengembangan Staf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3410FA4-81E4-C8FB-A9DE-4D489DF2C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9" y="1857375"/>
            <a:ext cx="6643687" cy="3671888"/>
          </a:xfrm>
        </p:spPr>
        <p:txBody>
          <a:bodyPr/>
          <a:lstStyle/>
          <a:p>
            <a:pPr marL="609600" indent="-609600" algn="l">
              <a:buFont typeface="Wingdings" panose="05000000000000000000" pitchFamily="2" charset="2"/>
              <a:buChar char="q"/>
            </a:pPr>
            <a:r>
              <a:rPr lang="en-US" altLang="en-US"/>
              <a:t>Tingkat pengetahuan dan kemampuan dari perawat berhubungan langsung dengan jumlah staf yang dibutuhkan untuk mencapai tujuan asuhan yang bermutu</a:t>
            </a:r>
          </a:p>
          <a:p>
            <a:pPr marL="609600" indent="-609600" algn="l">
              <a:buFont typeface="Wingdings" panose="05000000000000000000" pitchFamily="2" charset="2"/>
              <a:buChar char="q"/>
            </a:pPr>
            <a:r>
              <a:rPr lang="en-US" altLang="en-US"/>
              <a:t>Ilpengtek kesehatan / keperawatan yang sesuai dengan kebutuhan institusi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41225D1-020C-107F-465C-45CBDD0E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0"/>
            <a:ext cx="8229600" cy="928688"/>
          </a:xfrm>
        </p:spPr>
        <p:txBody>
          <a:bodyPr/>
          <a:lstStyle/>
          <a:p>
            <a:r>
              <a:rPr lang="en-US" altLang="en-US"/>
              <a:t>Pengembangan Staf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F0A1-7864-1FE6-259A-0D44F0A0F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314" y="857250"/>
            <a:ext cx="8715375" cy="50927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.</a:t>
            </a: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dirty="0"/>
              <a:t>Induction training : </a:t>
            </a:r>
            <a:r>
              <a:rPr lang="en-US" dirty="0" err="1"/>
              <a:t>indokrinasi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: </a:t>
            </a:r>
            <a:r>
              <a:rPr lang="en-US" dirty="0" err="1"/>
              <a:t>filosofi</a:t>
            </a:r>
            <a:r>
              <a:rPr lang="en-US" dirty="0"/>
              <a:t>, </a:t>
            </a:r>
            <a:r>
              <a:rPr lang="en-US" dirty="0" err="1"/>
              <a:t>visi</a:t>
            </a:r>
            <a:r>
              <a:rPr lang="en-US" dirty="0"/>
              <a:t>, </a:t>
            </a:r>
            <a:r>
              <a:rPr lang="en-US" dirty="0" err="1"/>
              <a:t>misi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lain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</a:t>
            </a:r>
            <a:r>
              <a:rPr lang="en-US" dirty="0"/>
              <a:t> an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dirty="0" err="1"/>
              <a:t>Orientasi</a:t>
            </a:r>
            <a:r>
              <a:rPr lang="en-US" dirty="0"/>
              <a:t> training </a:t>
            </a:r>
            <a:r>
              <a:rPr lang="en-US" dirty="0" err="1"/>
              <a:t>individu</a:t>
            </a:r>
            <a:r>
              <a:rPr lang="en-US" dirty="0"/>
              <a:t> u/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/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dirty="0"/>
              <a:t>“ </a:t>
            </a:r>
            <a:r>
              <a:rPr lang="en-US" dirty="0" err="1"/>
              <a:t>Inservice</a:t>
            </a:r>
            <a:r>
              <a:rPr lang="en-US" dirty="0"/>
              <a:t>  education “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endParaRPr lang="en-US" dirty="0"/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dirty="0"/>
              <a:t>“ Continuing education “ </a:t>
            </a:r>
            <a:r>
              <a:rPr lang="en-US" dirty="0" err="1"/>
              <a:t>termasuk</a:t>
            </a:r>
            <a:r>
              <a:rPr lang="en-US" dirty="0"/>
              <a:t>  </a:t>
            </a:r>
            <a:r>
              <a:rPr lang="en-US" dirty="0" err="1"/>
              <a:t>perencanaan</a:t>
            </a:r>
            <a:r>
              <a:rPr lang="en-US" dirty="0"/>
              <a:t>   </a:t>
            </a:r>
            <a:r>
              <a:rPr lang="en-US" dirty="0" err="1"/>
              <a:t>efektifitas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9670462-DCC4-69D5-93ED-D5B1C2BF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CD658AC2-3765-CF56-BC74-31D4BFE07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-477838"/>
            <a:ext cx="8229600" cy="4525963"/>
          </a:xfrm>
        </p:spPr>
        <p:txBody>
          <a:bodyPr/>
          <a:lstStyle/>
          <a:p>
            <a:endParaRPr lang="en-ID" altLang="en-US"/>
          </a:p>
        </p:txBody>
      </p:sp>
      <p:sp>
        <p:nvSpPr>
          <p:cNvPr id="27652" name="Title 1">
            <a:extLst>
              <a:ext uri="{FF2B5EF4-FFF2-40B4-BE49-F238E27FC236}">
                <a16:creationId xmlns:a16="http://schemas.microsoft.com/office/drawing/2014/main" id="{14B8FFED-FA50-D136-7F3B-7E54355097E2}"/>
              </a:ext>
            </a:extLst>
          </p:cNvPr>
          <p:cNvSpPr txBox="1">
            <a:spLocks/>
          </p:cNvSpPr>
          <p:nvPr/>
        </p:nvSpPr>
        <p:spPr bwMode="auto">
          <a:xfrm>
            <a:off x="2438400" y="3287713"/>
            <a:ext cx="8229600" cy="1143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D" altLang="en-US" sz="2800">
                <a:solidFill>
                  <a:schemeClr val="bg1"/>
                </a:solidFill>
              </a:rPr>
              <a:t>Tingkat Ketergantungan Pasien </a:t>
            </a:r>
          </a:p>
        </p:txBody>
      </p:sp>
      <p:pic>
        <p:nvPicPr>
          <p:cNvPr id="27653" name="Picture 2" descr="Image result for ANIMASI PASIEN ">
            <a:extLst>
              <a:ext uri="{FF2B5EF4-FFF2-40B4-BE49-F238E27FC236}">
                <a16:creationId xmlns:a16="http://schemas.microsoft.com/office/drawing/2014/main" id="{ABD301B1-2A0F-655E-2AAB-1A3D3E6B5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164" y="1011238"/>
            <a:ext cx="43148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C33711C-6640-70A6-1514-2DCBD2A9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1268413"/>
            <a:ext cx="8229600" cy="1143000"/>
          </a:xfrm>
          <a:solidFill>
            <a:schemeClr val="tx2"/>
          </a:solidFill>
        </p:spPr>
        <p:txBody>
          <a:bodyPr/>
          <a:lstStyle/>
          <a:p>
            <a:r>
              <a:rPr lang="en-ID" altLang="en-US" sz="2800">
                <a:solidFill>
                  <a:schemeClr val="bg1"/>
                </a:solidFill>
              </a:rPr>
              <a:t>Klasifikasi Klien Berdasarkan Tingkat Ketergantungan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371A5BA1-717B-9090-DE01-87C8AC2E7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3068638"/>
            <a:ext cx="8229600" cy="1655762"/>
          </a:xfrm>
        </p:spPr>
        <p:txBody>
          <a:bodyPr/>
          <a:lstStyle/>
          <a:p>
            <a:pPr algn="just"/>
            <a:r>
              <a:rPr lang="en-ID" altLang="en-US" sz="2400"/>
              <a:t>Menurut Douglas (1984, dalam Swansburg &amp; Swansburg, 1999) membagi klasifikasi klien berdasarkan tingkat ketergantungan klien dengan menggunakan standar sebagai berikut :</a:t>
            </a:r>
          </a:p>
        </p:txBody>
      </p:sp>
      <p:pic>
        <p:nvPicPr>
          <p:cNvPr id="28676" name="Picture 5" descr="Image result for ANIMASI PASIEN ">
            <a:extLst>
              <a:ext uri="{FF2B5EF4-FFF2-40B4-BE49-F238E27FC236}">
                <a16:creationId xmlns:a16="http://schemas.microsoft.com/office/drawing/2014/main" id="{71F23288-A2F8-9250-3AB1-9EAA5F23E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9" y="4437063"/>
            <a:ext cx="43148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6E8521C3-60EA-5DA2-34D7-CF41D2D25A9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ID" altLang="en-US" sz="2000">
                <a:solidFill>
                  <a:schemeClr val="bg1"/>
                </a:solidFill>
              </a:rPr>
              <a:t>Kategori I : self care/perawatan mandiri, memerlukan waktu 1-2 jam/hari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DB85D229-D176-6735-E069-E14BFF68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altLang="en-US" sz="2000"/>
              <a:t>1) kebersihan diri, mandi, ganti pakaian dilakukan sendiri </a:t>
            </a:r>
          </a:p>
          <a:p>
            <a:pPr marL="0" indent="0">
              <a:buNone/>
            </a:pPr>
            <a:r>
              <a:rPr lang="en-ID" altLang="en-US" sz="2000"/>
              <a:t>2) makanan dan minum dilakukan sendiri </a:t>
            </a:r>
          </a:p>
          <a:p>
            <a:pPr marL="0" indent="0">
              <a:buNone/>
            </a:pPr>
            <a:r>
              <a:rPr lang="en-ID" altLang="en-US" sz="2000"/>
              <a:t>3) ambulasi dengan pengawasan </a:t>
            </a:r>
          </a:p>
          <a:p>
            <a:pPr marL="0" indent="0">
              <a:buNone/>
            </a:pPr>
            <a:r>
              <a:rPr lang="en-ID" altLang="en-US" sz="2000"/>
              <a:t>4) observasi tanda-tanda vital setiap pergantian shift</a:t>
            </a:r>
          </a:p>
          <a:p>
            <a:pPr marL="0" indent="0">
              <a:buNone/>
            </a:pPr>
            <a:r>
              <a:rPr lang="en-ID" altLang="en-US" sz="2000"/>
              <a:t> 5) pengobatan minimal dengan status psikologi stabil </a:t>
            </a:r>
          </a:p>
          <a:p>
            <a:pPr marL="0" indent="0">
              <a:buNone/>
            </a:pPr>
            <a:r>
              <a:rPr lang="en-ID" altLang="en-US" sz="2000"/>
              <a:t>6) perawatan luka sederhana</a:t>
            </a:r>
          </a:p>
        </p:txBody>
      </p:sp>
      <p:pic>
        <p:nvPicPr>
          <p:cNvPr id="29700" name="Picture 5" descr="Image result for ANIMASI PASIEN ">
            <a:extLst>
              <a:ext uri="{FF2B5EF4-FFF2-40B4-BE49-F238E27FC236}">
                <a16:creationId xmlns:a16="http://schemas.microsoft.com/office/drawing/2014/main" id="{4A051BFB-7A4E-2FED-B7B1-DD24791AF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3862388"/>
            <a:ext cx="32004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04559A0A-148E-284B-DF2E-06F92E7313B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ID" altLang="en-US" sz="1800">
                <a:solidFill>
                  <a:srgbClr val="FFFF00"/>
                </a:solidFill>
              </a:rPr>
              <a:t>Kategori II : Intermediate care/perawatan partial, memerlukan waktu 3-4 jam/hari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29B39C03-837F-D70E-286B-230150AEB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836863"/>
          </a:xfrm>
        </p:spPr>
        <p:txBody>
          <a:bodyPr/>
          <a:lstStyle/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kebersihan diri dibantu, makan minum dibantu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 observasi tanda-tanda vital setiap 4 jam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ambulasi dibantu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pengobatan dengan injeksi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klien dengan kateter urin, pemasukan dan pengeluaran dicatat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klien dengan infus, dan klien dengan pleura pungsi</a:t>
            </a:r>
          </a:p>
        </p:txBody>
      </p:sp>
      <p:pic>
        <p:nvPicPr>
          <p:cNvPr id="30724" name="Picture 5" descr="Image result for ANIMASI PASIEN ">
            <a:extLst>
              <a:ext uri="{FF2B5EF4-FFF2-40B4-BE49-F238E27FC236}">
                <a16:creationId xmlns:a16="http://schemas.microsoft.com/office/drawing/2014/main" id="{F7430AF5-A65B-6F48-EA74-A40A7E093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6" y="4221163"/>
            <a:ext cx="36480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170B3784-F1D3-7335-884E-FEE54F6DA3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ID" altLang="en-US" sz="2000">
                <a:solidFill>
                  <a:schemeClr val="bg1"/>
                </a:solidFill>
              </a:rPr>
              <a:t>Kategori III : Total care/Intensif care, memerlukan waktu 5-6 jam/hari 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7AC6B1B3-400E-B6F4-7918-55EB36BB1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semua kebutuhan klien dibantu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perubahan posisi setiap 2 jam dengan bantuan 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ID" altLang="en-US" sz="2400"/>
              <a:t>observasi tanda-tanda vital setiap 2 jam </a:t>
            </a:r>
          </a:p>
        </p:txBody>
      </p:sp>
      <p:pic>
        <p:nvPicPr>
          <p:cNvPr id="31748" name="Picture 5" descr="Image result for ANIMASI PASIEN ICU">
            <a:extLst>
              <a:ext uri="{FF2B5EF4-FFF2-40B4-BE49-F238E27FC236}">
                <a16:creationId xmlns:a16="http://schemas.microsoft.com/office/drawing/2014/main" id="{D0465457-2FF2-80F2-9411-0B87450E4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284538"/>
            <a:ext cx="34004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75068C5-042A-9A92-8704-62D24612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Tugas Kelompok</a:t>
            </a:r>
            <a:endParaRPr lang="en-ID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F1223-19F1-5435-E428-E60EF8AF8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600" dirty="0" err="1"/>
              <a:t>Kelas</a:t>
            </a:r>
            <a:r>
              <a:rPr lang="en-US" sz="1600" dirty="0"/>
              <a:t> </a:t>
            </a:r>
            <a:r>
              <a:rPr lang="en-US" sz="1600" dirty="0" err="1"/>
              <a:t>dibagi</a:t>
            </a:r>
            <a:r>
              <a:rPr lang="en-US" sz="1600" dirty="0"/>
              <a:t> 10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</a:p>
          <a:p>
            <a:pPr>
              <a:defRPr/>
            </a:pP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mendapat</a:t>
            </a:r>
            <a:r>
              <a:rPr lang="en-US" sz="1600" dirty="0"/>
              <a:t> 1 </a:t>
            </a:r>
            <a:r>
              <a:rPr lang="en-US" sz="1600" dirty="0" err="1"/>
              <a:t>materi</a:t>
            </a:r>
            <a:r>
              <a:rPr lang="en-US" sz="1600" dirty="0"/>
              <a:t>  </a:t>
            </a:r>
            <a:r>
              <a:rPr lang="en-US" sz="1600" dirty="0" err="1"/>
              <a:t>topik</a:t>
            </a:r>
            <a:r>
              <a:rPr lang="en-US" sz="1600" dirty="0"/>
              <a:t> </a:t>
            </a:r>
          </a:p>
          <a:p>
            <a:pPr>
              <a:defRPr/>
            </a:pPr>
            <a:r>
              <a:rPr lang="en-US" sz="1600" dirty="0" err="1"/>
              <a:t>Buatlah</a:t>
            </a:r>
            <a:r>
              <a:rPr lang="en-US" sz="1600" dirty="0"/>
              <a:t> resume </a:t>
            </a:r>
            <a:r>
              <a:rPr lang="en-US" sz="1600" dirty="0" err="1"/>
              <a:t>materi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perawat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topik</a:t>
            </a:r>
            <a:r>
              <a:rPr lang="en-US" sz="1600" dirty="0"/>
              <a:t> dan </a:t>
            </a:r>
            <a:r>
              <a:rPr lang="en-US" sz="1600" dirty="0" err="1"/>
              <a:t>berikan</a:t>
            </a:r>
            <a:r>
              <a:rPr lang="en-US" sz="1600" dirty="0"/>
              <a:t> </a:t>
            </a:r>
            <a:r>
              <a:rPr lang="en-US" sz="1600" dirty="0" err="1"/>
              <a:t>contoh</a:t>
            </a:r>
            <a:r>
              <a:rPr lang="en-US" sz="1600" dirty="0"/>
              <a:t> </a:t>
            </a:r>
            <a:r>
              <a:rPr lang="en-US" sz="1600" dirty="0" err="1"/>
              <a:t>simulasi</a:t>
            </a:r>
            <a:r>
              <a:rPr lang="en-US" sz="1600" dirty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perhitungan</a:t>
            </a:r>
            <a:r>
              <a:rPr lang="en-US" sz="1600" dirty="0"/>
              <a:t> </a:t>
            </a:r>
          </a:p>
          <a:p>
            <a:pPr>
              <a:defRPr/>
            </a:pPr>
            <a:r>
              <a:rPr lang="en-US" sz="1600" dirty="0" err="1"/>
              <a:t>Topik</a:t>
            </a:r>
            <a:r>
              <a:rPr lang="en-US" sz="1600" dirty="0"/>
              <a:t> </a:t>
            </a:r>
            <a:r>
              <a:rPr lang="en-US" sz="1600" dirty="0" err="1"/>
              <a:t>menghitung</a:t>
            </a:r>
            <a:r>
              <a:rPr lang="en-US" sz="1600" dirty="0"/>
              <a:t> </a:t>
            </a:r>
            <a:r>
              <a:rPr lang="en-US" sz="1600" dirty="0" err="1"/>
              <a:t>kebutuhan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di 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Rawat </a:t>
            </a:r>
            <a:r>
              <a:rPr lang="en-ID" sz="1600" dirty="0" err="1"/>
              <a:t>inap</a:t>
            </a:r>
            <a:r>
              <a:rPr lang="en-ID" sz="1600" dirty="0"/>
              <a:t> (</a:t>
            </a:r>
            <a:r>
              <a:rPr lang="en-ID" sz="1600" dirty="0" err="1"/>
              <a:t>Depkes</a:t>
            </a:r>
            <a:r>
              <a:rPr lang="en-ID" sz="16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Rawat </a:t>
            </a:r>
            <a:r>
              <a:rPr lang="en-ID" sz="1600" dirty="0" err="1"/>
              <a:t>Inap</a:t>
            </a:r>
            <a:r>
              <a:rPr lang="en-ID" sz="1600" dirty="0"/>
              <a:t> (Douglas)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Rawat </a:t>
            </a:r>
            <a:r>
              <a:rPr lang="en-ID" sz="1600" dirty="0" err="1"/>
              <a:t>inap</a:t>
            </a:r>
            <a:r>
              <a:rPr lang="en-ID" sz="1600" dirty="0"/>
              <a:t> (</a:t>
            </a:r>
            <a:r>
              <a:rPr lang="en-ID" sz="1600" dirty="0" err="1"/>
              <a:t>Giliess</a:t>
            </a:r>
            <a:r>
              <a:rPr lang="en-ID" sz="16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Rawat Jalan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Kamar </a:t>
            </a:r>
            <a:r>
              <a:rPr lang="en-ID" sz="1600" dirty="0" err="1"/>
              <a:t>Bedah</a:t>
            </a:r>
            <a:r>
              <a:rPr lang="en-ID" sz="1600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ICU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UGD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/>
              <a:t>NICU/PICU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 err="1"/>
              <a:t>Hemodialisa</a:t>
            </a:r>
            <a:r>
              <a:rPr lang="en-ID" sz="1600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D" sz="1600" dirty="0" err="1"/>
              <a:t>Bangsal</a:t>
            </a:r>
            <a:r>
              <a:rPr lang="en-ID" sz="1600" dirty="0"/>
              <a:t> </a:t>
            </a:r>
            <a:r>
              <a:rPr lang="en-ID" sz="1600" dirty="0" err="1"/>
              <a:t>Nifas</a:t>
            </a:r>
            <a:r>
              <a:rPr lang="en-ID" sz="1600" dirty="0"/>
              <a:t>/</a:t>
            </a:r>
            <a:r>
              <a:rPr lang="en-ID" sz="1600" dirty="0" err="1"/>
              <a:t>bersalin</a:t>
            </a:r>
            <a:r>
              <a:rPr lang="en-ID" sz="1600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447A907-9A0D-13B6-E22E-E400136D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Diskusi 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44D44B4-298C-024C-926B-624826B9A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89139"/>
            <a:ext cx="8229600" cy="3455987"/>
          </a:xfrm>
          <a:solidFill>
            <a:schemeClr val="bg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en-US" altLang="en-US" sz="2400"/>
              <a:t>Jika disebuah bangsal terdapat </a:t>
            </a:r>
            <a:r>
              <a:rPr lang="en-US" altLang="en-US" sz="2400" u="sng">
                <a:solidFill>
                  <a:srgbClr val="FF0000"/>
                </a:solidFill>
              </a:rPr>
              <a:t>20 pasien </a:t>
            </a:r>
            <a:r>
              <a:rPr lang="en-US" altLang="en-US" sz="2400"/>
              <a:t>(4 pasien dg CHF, 4 pasien dg DM, 4 Pasien dg CKD, 4 pasien dg DHF dan 4 pasien dg Stroke). Jumlah perawat yang tugas di shif pagi sebanyak 5 orang. Tindakan yg dilakukan pada shif pagi : cek TTV, personal hygine, perawatan luka, balance cairan, pasang infus, ROM, penyuluhan).</a:t>
            </a:r>
          </a:p>
          <a:p>
            <a:pPr algn="just" eaLnBrk="1" hangingPunct="1"/>
            <a:r>
              <a:rPr lang="en-US" altLang="en-US" sz="2400">
                <a:solidFill>
                  <a:srgbClr val="FF0000"/>
                </a:solidFill>
              </a:rPr>
              <a:t>Kira-kira bagaimana proses pembagian kerja yg harus dilakukan oleh perawat?</a:t>
            </a:r>
          </a:p>
        </p:txBody>
      </p:sp>
      <p:pic>
        <p:nvPicPr>
          <p:cNvPr id="5124" name="Picture 5" descr="Image result for ANIMASI SOAL ">
            <a:extLst>
              <a:ext uri="{FF2B5EF4-FFF2-40B4-BE49-F238E27FC236}">
                <a16:creationId xmlns:a16="http://schemas.microsoft.com/office/drawing/2014/main" id="{1B14F113-D88F-AE0D-0E92-EAA456852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360364"/>
            <a:ext cx="19431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BA48E4A-992D-532C-4F17-AE83310B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Bisakah ?</a:t>
            </a:r>
            <a:endParaRPr lang="en-ID" alt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93247AE-DDA6-D917-92DA-2C31FE5084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3754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9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71">
                <a:tc>
                  <a:txBody>
                    <a:bodyPr/>
                    <a:lstStyle/>
                    <a:p>
                      <a:endParaRPr lang="en-ID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ID" sz="180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77">
                <a:tc>
                  <a:txBody>
                    <a:bodyPr/>
                    <a:lstStyle/>
                    <a:p>
                      <a:r>
                        <a:rPr lang="en-US" sz="1800" dirty="0"/>
                        <a:t>Model 1</a:t>
                      </a:r>
                      <a:endParaRPr lang="en-ID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Setiap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diberikan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tugas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mengelola</a:t>
                      </a:r>
                      <a:r>
                        <a:rPr lang="en-US" sz="1800" dirty="0"/>
                        <a:t> 4 </a:t>
                      </a:r>
                      <a:r>
                        <a:rPr lang="en-US" sz="1800" dirty="0" err="1"/>
                        <a:t>pasien</a:t>
                      </a:r>
                      <a:r>
                        <a:rPr lang="en-US" sz="1800" dirty="0"/>
                        <a:t>/ 1 </a:t>
                      </a:r>
                      <a:r>
                        <a:rPr lang="en-US" sz="1800" dirty="0" err="1"/>
                        <a:t>kelompok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kasus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diagnosa</a:t>
                      </a:r>
                      <a:r>
                        <a:rPr lang="en-US" sz="1800" dirty="0"/>
                        <a:t>.</a:t>
                      </a:r>
                      <a:endParaRPr lang="en-ID" sz="1800" dirty="0"/>
                    </a:p>
                    <a:p>
                      <a:pPr algn="just"/>
                      <a:endParaRPr lang="en-ID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34">
                <a:tc>
                  <a:txBody>
                    <a:bodyPr/>
                    <a:lstStyle/>
                    <a:p>
                      <a:r>
                        <a:rPr lang="en-US" sz="1800" dirty="0"/>
                        <a:t>Model 2</a:t>
                      </a:r>
                      <a:endParaRPr lang="en-ID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dibagi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menjadi</a:t>
                      </a:r>
                      <a:r>
                        <a:rPr lang="en-US" sz="1800" dirty="0"/>
                        <a:t> 2 </a:t>
                      </a:r>
                      <a:r>
                        <a:rPr lang="en-US" sz="1800" dirty="0" err="1"/>
                        <a:t>tim</a:t>
                      </a:r>
                      <a:r>
                        <a:rPr lang="en-US" sz="1800" dirty="0"/>
                        <a:t> ( Tim A: 2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&amp; Tim B:  3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), Tim A = 8 </a:t>
                      </a:r>
                      <a:r>
                        <a:rPr lang="en-US" sz="1800" dirty="0" err="1"/>
                        <a:t>pasien</a:t>
                      </a:r>
                      <a:r>
                        <a:rPr lang="en-US" sz="1800" dirty="0"/>
                        <a:t>, Tim B = 12 </a:t>
                      </a:r>
                      <a:r>
                        <a:rPr lang="en-US" sz="1800" dirty="0" err="1"/>
                        <a:t>pasien</a:t>
                      </a:r>
                      <a:r>
                        <a:rPr lang="en-US" sz="1800" dirty="0"/>
                        <a:t>.</a:t>
                      </a:r>
                      <a:endParaRPr lang="en-ID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34">
                <a:tc>
                  <a:txBody>
                    <a:bodyPr/>
                    <a:lstStyle/>
                    <a:p>
                      <a:r>
                        <a:rPr lang="en-US" sz="1800" dirty="0"/>
                        <a:t>Model 3</a:t>
                      </a:r>
                      <a:endParaRPr lang="en-ID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Setiap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dibagi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hanya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melakukan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jenis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tindakan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tertentu</a:t>
                      </a:r>
                      <a:r>
                        <a:rPr lang="en-US" sz="1800" dirty="0"/>
                        <a:t>. </a:t>
                      </a:r>
                      <a:r>
                        <a:rPr lang="en-US" sz="1800" dirty="0" err="1"/>
                        <a:t>Misal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A= Cek TTV,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B : </a:t>
                      </a:r>
                      <a:r>
                        <a:rPr lang="en-US" sz="1800" dirty="0" err="1"/>
                        <a:t>Perawatan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luka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dst</a:t>
                      </a:r>
                      <a:r>
                        <a:rPr lang="en-US" sz="1800" dirty="0"/>
                        <a:t>.</a:t>
                      </a:r>
                      <a:endParaRPr lang="en-ID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821">
                <a:tc>
                  <a:txBody>
                    <a:bodyPr/>
                    <a:lstStyle/>
                    <a:p>
                      <a:r>
                        <a:rPr lang="en-US" sz="1800" dirty="0"/>
                        <a:t>Model 4</a:t>
                      </a:r>
                      <a:endParaRPr lang="en-ID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Dibuat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bertanggung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jawab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setiap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pasien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utk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semua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asuhan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diberikan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misal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ada</a:t>
                      </a:r>
                      <a:r>
                        <a:rPr lang="en-US" sz="1800" dirty="0"/>
                        <a:t> 2 orang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penanggung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jawab</a:t>
                      </a:r>
                      <a:r>
                        <a:rPr lang="en-US" sz="1800" dirty="0"/>
                        <a:t>/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Primer.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tsb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dibantu</a:t>
                      </a:r>
                      <a:r>
                        <a:rPr lang="en-US" sz="1800" dirty="0"/>
                        <a:t> oleh </a:t>
                      </a:r>
                      <a:r>
                        <a:rPr lang="en-US" sz="1800" dirty="0" err="1"/>
                        <a:t>bebera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perawat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pelaksana</a:t>
                      </a:r>
                      <a:r>
                        <a:rPr lang="en-US" sz="1800" dirty="0"/>
                        <a:t>.</a:t>
                      </a:r>
                      <a:endParaRPr lang="en-ID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167" name="Picture 24" descr="Image result for ANIMASI DAFTAR  ">
            <a:extLst>
              <a:ext uri="{FF2B5EF4-FFF2-40B4-BE49-F238E27FC236}">
                <a16:creationId xmlns:a16="http://schemas.microsoft.com/office/drawing/2014/main" id="{79D06F63-AD4E-5DF3-3A9B-068E7EF54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3" y="33338"/>
            <a:ext cx="2112962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>
            <a:extLst>
              <a:ext uri="{FF2B5EF4-FFF2-40B4-BE49-F238E27FC236}">
                <a16:creationId xmlns:a16="http://schemas.microsoft.com/office/drawing/2014/main" id="{A7FB0CA3-66E1-A50E-5265-AA670F67D392}"/>
              </a:ext>
            </a:extLst>
          </p:cNvPr>
          <p:cNvSpPr/>
          <p:nvPr/>
        </p:nvSpPr>
        <p:spPr>
          <a:xfrm>
            <a:off x="2095500" y="428625"/>
            <a:ext cx="4643438" cy="14287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7171" name="Title 1">
            <a:extLst>
              <a:ext uri="{FF2B5EF4-FFF2-40B4-BE49-F238E27FC236}">
                <a16:creationId xmlns:a16="http://schemas.microsoft.com/office/drawing/2014/main" id="{E7CE0D1E-429D-46CC-162C-17AC72E6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57188"/>
            <a:ext cx="5500688" cy="1143000"/>
          </a:xfrm>
        </p:spPr>
        <p:txBody>
          <a:bodyPr/>
          <a:lstStyle/>
          <a:p>
            <a:pPr eaLnBrk="1" hangingPunct="1"/>
            <a:r>
              <a:rPr lang="id-ID" altLang="en-US">
                <a:solidFill>
                  <a:schemeClr val="bg1"/>
                </a:solidFill>
              </a:rPr>
              <a:t>Kepuasan Pasien </a:t>
            </a:r>
          </a:p>
        </p:txBody>
      </p:sp>
      <p:pic>
        <p:nvPicPr>
          <p:cNvPr id="7172" name="Picture 2" descr="F:\rs.jpg">
            <a:extLst>
              <a:ext uri="{FF2B5EF4-FFF2-40B4-BE49-F238E27FC236}">
                <a16:creationId xmlns:a16="http://schemas.microsoft.com/office/drawing/2014/main" id="{537A7EB3-27C0-C430-FFD5-6C05D9C50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71500"/>
            <a:ext cx="24955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exagon 5">
            <a:extLst>
              <a:ext uri="{FF2B5EF4-FFF2-40B4-BE49-F238E27FC236}">
                <a16:creationId xmlns:a16="http://schemas.microsoft.com/office/drawing/2014/main" id="{7570D3D5-DD39-EFEB-A459-32ABFABD72D6}"/>
              </a:ext>
            </a:extLst>
          </p:cNvPr>
          <p:cNvSpPr/>
          <p:nvPr/>
        </p:nvSpPr>
        <p:spPr>
          <a:xfrm>
            <a:off x="2238376" y="2286000"/>
            <a:ext cx="4500563" cy="1143000"/>
          </a:xfrm>
          <a:prstGeom prst="hex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4000" dirty="0"/>
              <a:t>Pelayanan RS </a:t>
            </a: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94B9ACB-E593-61C2-64E3-1291F15049EF}"/>
              </a:ext>
            </a:extLst>
          </p:cNvPr>
          <p:cNvSpPr/>
          <p:nvPr/>
        </p:nvSpPr>
        <p:spPr>
          <a:xfrm>
            <a:off x="2095501" y="3929063"/>
            <a:ext cx="4500563" cy="1143000"/>
          </a:xfrm>
          <a:prstGeom prst="hexag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4000" dirty="0"/>
              <a:t>Pelayanan Keperawatan </a:t>
            </a:r>
          </a:p>
        </p:txBody>
      </p:sp>
      <p:sp>
        <p:nvSpPr>
          <p:cNvPr id="8" name="Regular Pentagon 7">
            <a:extLst>
              <a:ext uri="{FF2B5EF4-FFF2-40B4-BE49-F238E27FC236}">
                <a16:creationId xmlns:a16="http://schemas.microsoft.com/office/drawing/2014/main" id="{840A4FA8-C885-2842-B5F6-9D714C2BE3E8}"/>
              </a:ext>
            </a:extLst>
          </p:cNvPr>
          <p:cNvSpPr/>
          <p:nvPr/>
        </p:nvSpPr>
        <p:spPr>
          <a:xfrm>
            <a:off x="7310439" y="4143376"/>
            <a:ext cx="2714625" cy="192881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200" dirty="0"/>
              <a:t>Optimal ?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D32BD8B-F5F8-EF8E-326C-77F181265781}"/>
              </a:ext>
            </a:extLst>
          </p:cNvPr>
          <p:cNvSpPr/>
          <p:nvPr/>
        </p:nvSpPr>
        <p:spPr>
          <a:xfrm>
            <a:off x="3952876" y="1928814"/>
            <a:ext cx="500063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0CA5F065-4A94-AAEE-DA44-92509FA85141}"/>
              </a:ext>
            </a:extLst>
          </p:cNvPr>
          <p:cNvSpPr/>
          <p:nvPr/>
        </p:nvSpPr>
        <p:spPr>
          <a:xfrm>
            <a:off x="3952876" y="3500439"/>
            <a:ext cx="500063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1" name="Curved Up Arrow 10">
            <a:extLst>
              <a:ext uri="{FF2B5EF4-FFF2-40B4-BE49-F238E27FC236}">
                <a16:creationId xmlns:a16="http://schemas.microsoft.com/office/drawing/2014/main" id="{3168D808-5A0A-2BDD-A995-B73CC640D6A8}"/>
              </a:ext>
            </a:extLst>
          </p:cNvPr>
          <p:cNvSpPr/>
          <p:nvPr/>
        </p:nvSpPr>
        <p:spPr>
          <a:xfrm>
            <a:off x="4667250" y="5286376"/>
            <a:ext cx="2928938" cy="10715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>
            <a:extLst>
              <a:ext uri="{FF2B5EF4-FFF2-40B4-BE49-F238E27FC236}">
                <a16:creationId xmlns:a16="http://schemas.microsoft.com/office/drawing/2014/main" id="{35AEE1E9-1B1E-E93B-D57F-103C0F4C50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95600" y="571500"/>
            <a:ext cx="7772400" cy="1100138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/>
              <a:t>Defenisi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1E90BD27-359E-01EB-BE8A-A1EA2206EC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38438" y="2357438"/>
            <a:ext cx="7358062" cy="2286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id-ID" alt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roses perencanaan, pengorganisasian, kepemimpinan, pegendalian penggunaan sumber daya manusia secara efektif dan efisien untuk tercapainya tujuan yang telah ditetapkan.</a:t>
            </a:r>
          </a:p>
        </p:txBody>
      </p:sp>
      <p:pic>
        <p:nvPicPr>
          <p:cNvPr id="9220" name="Picture 2" descr="G:\Bahan Manajemen\index.jpeg">
            <a:extLst>
              <a:ext uri="{FF2B5EF4-FFF2-40B4-BE49-F238E27FC236}">
                <a16:creationId xmlns:a16="http://schemas.microsoft.com/office/drawing/2014/main" id="{154C5957-250D-48F0-B226-BC226B11A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0063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7D4CFFB-7A35-10B2-B844-2D43AD136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66939" y="714376"/>
            <a:ext cx="7896225" cy="563563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/>
              <a:t>SKEMA PENGERTIAN MANAJEMEN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6E05E5B-C274-CA25-478E-883114F96C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20BC62FD-550A-40FA-3A4A-7254A17DC8E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67000" y="1752600"/>
            <a:ext cx="7010400" cy="3048000"/>
            <a:chOff x="1512" y="432"/>
            <a:chExt cx="9720" cy="360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03443" name="AutoShape 19">
              <a:extLst>
                <a:ext uri="{FF2B5EF4-FFF2-40B4-BE49-F238E27FC236}">
                  <a16:creationId xmlns:a16="http://schemas.microsoft.com/office/drawing/2014/main" id="{221D4B32-203B-5DFA-6ABD-7726BD391A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12" y="432"/>
              <a:ext cx="9720" cy="36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44" name="Text Box 20">
              <a:extLst>
                <a:ext uri="{FF2B5EF4-FFF2-40B4-BE49-F238E27FC236}">
                  <a16:creationId xmlns:a16="http://schemas.microsoft.com/office/drawing/2014/main" id="{038352D8-5F75-5E00-6095-E40256346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4" y="1872"/>
              <a:ext cx="2340" cy="5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b="1" dirty="0" err="1"/>
                <a:t>Memanfaatkan</a:t>
              </a:r>
              <a:endParaRPr lang="en-US" b="1" dirty="0"/>
            </a:p>
          </p:txBody>
        </p:sp>
        <p:sp>
          <p:nvSpPr>
            <p:cNvPr id="103445" name="Text Box 21">
              <a:extLst>
                <a:ext uri="{FF2B5EF4-FFF2-40B4-BE49-F238E27FC236}">
                  <a16:creationId xmlns:a16="http://schemas.microsoft.com/office/drawing/2014/main" id="{CBFC0207-DC23-78E3-CD5D-F5FD5A1DA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" y="1872"/>
              <a:ext cx="2340" cy="54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600" b="1"/>
                <a:t>Sumber Daya</a:t>
              </a:r>
              <a:endParaRPr lang="en-US" b="1"/>
            </a:p>
          </p:txBody>
        </p:sp>
        <p:sp>
          <p:nvSpPr>
            <p:cNvPr id="103446" name="Text Box 22">
              <a:extLst>
                <a:ext uri="{FF2B5EF4-FFF2-40B4-BE49-F238E27FC236}">
                  <a16:creationId xmlns:a16="http://schemas.microsoft.com/office/drawing/2014/main" id="{B8AB22A9-481B-2E9C-AD6C-0E26C4F926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7" y="2892"/>
              <a:ext cx="1380" cy="54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600" b="1"/>
                <a:t>Efisien</a:t>
              </a:r>
              <a:endParaRPr lang="en-US" b="1"/>
            </a:p>
          </p:txBody>
        </p:sp>
        <p:sp>
          <p:nvSpPr>
            <p:cNvPr id="103447" name="Text Box 23">
              <a:extLst>
                <a:ext uri="{FF2B5EF4-FFF2-40B4-BE49-F238E27FC236}">
                  <a16:creationId xmlns:a16="http://schemas.microsoft.com/office/drawing/2014/main" id="{585F7D19-10B0-E740-5F06-6CBD6D66A3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54" y="732"/>
              <a:ext cx="1440" cy="54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600" b="1"/>
                <a:t>Efektif </a:t>
              </a:r>
              <a:endParaRPr lang="en-US" b="1"/>
            </a:p>
          </p:txBody>
        </p:sp>
        <p:sp>
          <p:nvSpPr>
            <p:cNvPr id="103448" name="Oval 24">
              <a:extLst>
                <a:ext uri="{FF2B5EF4-FFF2-40B4-BE49-F238E27FC236}">
                  <a16:creationId xmlns:a16="http://schemas.microsoft.com/office/drawing/2014/main" id="{53119087-6307-6944-3B59-96A27A802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2" y="1512"/>
              <a:ext cx="2160" cy="126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49" name="Text Box 25">
              <a:extLst>
                <a:ext uri="{FF2B5EF4-FFF2-40B4-BE49-F238E27FC236}">
                  <a16:creationId xmlns:a16="http://schemas.microsoft.com/office/drawing/2014/main" id="{047CB410-E337-1EAB-E5CE-68D70AE43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82" y="1872"/>
              <a:ext cx="1800" cy="495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b="1"/>
                <a:t>TUJUAN</a:t>
              </a:r>
              <a:r>
                <a:rPr lang="en-US"/>
                <a:t> </a:t>
              </a:r>
            </a:p>
            <a:p>
              <a:pPr>
                <a:defRPr/>
              </a:pPr>
              <a:endParaRPr lang="en-US"/>
            </a:p>
          </p:txBody>
        </p:sp>
        <p:sp>
          <p:nvSpPr>
            <p:cNvPr id="103450" name="AutoShape 26">
              <a:extLst>
                <a:ext uri="{FF2B5EF4-FFF2-40B4-BE49-F238E27FC236}">
                  <a16:creationId xmlns:a16="http://schemas.microsoft.com/office/drawing/2014/main" id="{C59AFA89-9529-D3D8-AFF0-04C534D4A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1872"/>
              <a:ext cx="360" cy="540"/>
            </a:xfrm>
            <a:prstGeom prst="right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51" name="AutoShape 27">
              <a:extLst>
                <a:ext uri="{FF2B5EF4-FFF2-40B4-BE49-F238E27FC236}">
                  <a16:creationId xmlns:a16="http://schemas.microsoft.com/office/drawing/2014/main" id="{E560985F-167E-6325-1A29-78332BF9D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2" y="1872"/>
              <a:ext cx="360" cy="540"/>
            </a:xfrm>
            <a:prstGeom prst="right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52" name="Line 28">
              <a:extLst>
                <a:ext uri="{FF2B5EF4-FFF2-40B4-BE49-F238E27FC236}">
                  <a16:creationId xmlns:a16="http://schemas.microsoft.com/office/drawing/2014/main" id="{46C998C1-9875-950D-49BE-36D7FB1987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84" y="2772"/>
              <a:ext cx="0" cy="36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53" name="Line 29">
              <a:extLst>
                <a:ext uri="{FF2B5EF4-FFF2-40B4-BE49-F238E27FC236}">
                  <a16:creationId xmlns:a16="http://schemas.microsoft.com/office/drawing/2014/main" id="{B82B32FD-4602-E58B-70A3-23FB6C8BE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84" y="3132"/>
              <a:ext cx="540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54" name="Line 30">
              <a:extLst>
                <a:ext uri="{FF2B5EF4-FFF2-40B4-BE49-F238E27FC236}">
                  <a16:creationId xmlns:a16="http://schemas.microsoft.com/office/drawing/2014/main" id="{AE862432-095F-E310-426E-FFBB4E65EB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84" y="972"/>
              <a:ext cx="1" cy="54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455" name="Line 31">
              <a:extLst>
                <a:ext uri="{FF2B5EF4-FFF2-40B4-BE49-F238E27FC236}">
                  <a16:creationId xmlns:a16="http://schemas.microsoft.com/office/drawing/2014/main" id="{985977A3-6982-1702-7A39-93823161C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84" y="972"/>
              <a:ext cx="540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D6B770B-0722-C566-8B65-13FF3B721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76200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/>
              <a:t>Efektif</a:t>
            </a:r>
            <a:r>
              <a:rPr lang="en-US" dirty="0"/>
              <a:t> &amp; </a:t>
            </a:r>
            <a:r>
              <a:rPr lang="en-US" dirty="0" err="1"/>
              <a:t>Efisien</a:t>
            </a:r>
            <a:endParaRPr lang="en-US" dirty="0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77C96CDD-2974-0FB7-3E2D-4DF267D12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81200"/>
            <a:ext cx="7162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0" indent="-19050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Efektif : (…</a:t>
            </a:r>
            <a:r>
              <a:rPr lang="en-US" altLang="en-US" sz="3200" b="1" i="1">
                <a:latin typeface="Tempus Sans ITC" panose="04020404030D07020202" pitchFamily="82" charset="0"/>
              </a:rPr>
              <a:t>doing the right things</a:t>
            </a:r>
            <a:r>
              <a:rPr lang="en-US" altLang="en-US" sz="3200">
                <a:latin typeface="Times New Roman" panose="02020603050405020304" pitchFamily="18" charset="0"/>
              </a:rPr>
              <a:t>… mengerjakan sesuatu yang benar)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CC4AB2C6-6EFD-FE31-584D-75C3548F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038600"/>
            <a:ext cx="6858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0" indent="-19050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Efisien : (…</a:t>
            </a:r>
            <a:r>
              <a:rPr lang="en-US" altLang="en-US" sz="3200" b="1" i="1">
                <a:latin typeface="Tempus Sans ITC" panose="04020404030D07020202" pitchFamily="82" charset="0"/>
              </a:rPr>
              <a:t>doing things right</a:t>
            </a:r>
            <a:r>
              <a:rPr lang="en-US" altLang="en-US" sz="3200" i="1">
                <a:latin typeface="Tempus Sans ITC" panose="04020404030D07020202" pitchFamily="82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</a:rPr>
              <a:t>… mengerjakan sesuatu dengan benar)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0822AB28-6CF9-2237-6E7B-1EC0FCBFF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DE5710-7980-C17C-E563-FF4A6F38CE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752600"/>
            <a:ext cx="79248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/>
              <a:t>  </a:t>
            </a:r>
            <a:r>
              <a:rPr lang="en-US" altLang="en-US" sz="2700"/>
              <a:t>Unsur manajemen terdiri dari “6M”   yaitu: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1.  </a:t>
            </a:r>
            <a:r>
              <a:rPr lang="en-US" altLang="en-US" sz="2600" i="1"/>
              <a:t>Man </a:t>
            </a:r>
            <a:r>
              <a:rPr lang="en-US" altLang="en-US" sz="2600"/>
              <a:t>(Manusia)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2.  </a:t>
            </a:r>
            <a:r>
              <a:rPr lang="en-US" altLang="en-US" sz="2600" i="1"/>
              <a:t>Material </a:t>
            </a:r>
            <a:r>
              <a:rPr lang="en-US" altLang="en-US" sz="2600"/>
              <a:t>(Barang)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3</a:t>
            </a:r>
            <a:r>
              <a:rPr lang="en-US" altLang="en-US" sz="2600" i="1"/>
              <a:t>.  Machine</a:t>
            </a:r>
            <a:r>
              <a:rPr lang="en-US" altLang="en-US" sz="2600"/>
              <a:t> (Mesin)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4.  </a:t>
            </a:r>
            <a:r>
              <a:rPr lang="en-US" altLang="en-US" sz="2600" i="1"/>
              <a:t>Money </a:t>
            </a:r>
            <a:r>
              <a:rPr lang="en-US" altLang="en-US" sz="2600"/>
              <a:t>(Uang)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5.  </a:t>
            </a:r>
            <a:r>
              <a:rPr lang="en-US" altLang="en-US" sz="2600" i="1"/>
              <a:t>Method</a:t>
            </a:r>
            <a:r>
              <a:rPr lang="en-US" altLang="en-US" sz="2600"/>
              <a:t> (Metode)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00"/>
              <a:t>		 6</a:t>
            </a:r>
            <a:r>
              <a:rPr lang="en-US" altLang="en-US" sz="2600" i="1"/>
              <a:t>.  Market</a:t>
            </a:r>
            <a:r>
              <a:rPr lang="en-US" altLang="en-US" sz="2600"/>
              <a:t> (Pasar)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600"/>
          </a:p>
        </p:txBody>
      </p:sp>
      <p:pic>
        <p:nvPicPr>
          <p:cNvPr id="12292" name="Picture 2" descr="G:\Bahan Manajemen\internal image.gif">
            <a:extLst>
              <a:ext uri="{FF2B5EF4-FFF2-40B4-BE49-F238E27FC236}">
                <a16:creationId xmlns:a16="http://schemas.microsoft.com/office/drawing/2014/main" id="{2B1C8366-AA5F-2880-F32F-F6EFFEF1E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2857500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1312</Words>
  <Application>Microsoft Office PowerPoint</Application>
  <PresentationFormat>Widescreen</PresentationFormat>
  <Paragraphs>214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Bookman Old Style</vt:lpstr>
      <vt:lpstr>Calibri</vt:lpstr>
      <vt:lpstr>Calibri Light</vt:lpstr>
      <vt:lpstr>Impact</vt:lpstr>
      <vt:lpstr>Tempus Sans ITC</vt:lpstr>
      <vt:lpstr>Times New Roman</vt:lpstr>
      <vt:lpstr>Wingdings</vt:lpstr>
      <vt:lpstr>Office Theme</vt:lpstr>
      <vt:lpstr>PowerPoint Presentation</vt:lpstr>
      <vt:lpstr>KETENAGAAN KEPERAWATAN SESUAI DENGAN KEBUTUHAN RUANG RAWAT </vt:lpstr>
      <vt:lpstr>Diskusi </vt:lpstr>
      <vt:lpstr>Bisakah ?</vt:lpstr>
      <vt:lpstr>Kepuasan Pasien </vt:lpstr>
      <vt:lpstr>Defenisi Manajemen </vt:lpstr>
      <vt:lpstr>SKEMA PENGERTIAN MANAJEMEN </vt:lpstr>
      <vt:lpstr>Efektif &amp; Efisien</vt:lpstr>
      <vt:lpstr>Unsur Manajemen</vt:lpstr>
      <vt:lpstr>PowerPoint Presentation</vt:lpstr>
      <vt:lpstr>Perencanaan Tenaga Perawat </vt:lpstr>
      <vt:lpstr>Dalam menentukan kebutuhan tenaga keperawatan harus memperhatikan beberapa faktor yang terkait beban kerja perawat, diantaranya seperti berikut :</vt:lpstr>
      <vt:lpstr>Perencanaan Tenaga Perawat</vt:lpstr>
      <vt:lpstr>Perencanaan Tenaga Perawat …lanjutan</vt:lpstr>
      <vt:lpstr> Penjadwalan </vt:lpstr>
      <vt:lpstr> Penjadwalan </vt:lpstr>
      <vt:lpstr>Permasalahan Staf </vt:lpstr>
      <vt:lpstr> Permasalahan Staf </vt:lpstr>
      <vt:lpstr>Permasalahan Staf </vt:lpstr>
      <vt:lpstr>Pengembangan Staf</vt:lpstr>
      <vt:lpstr>Pengembangan Staf</vt:lpstr>
      <vt:lpstr>PowerPoint Presentation</vt:lpstr>
      <vt:lpstr>Klasifikasi Klien Berdasarkan Tingkat Ketergantungan</vt:lpstr>
      <vt:lpstr>Kategori I : self care/perawatan mandiri, memerlukan waktu 1-2 jam/hari</vt:lpstr>
      <vt:lpstr>Kategori II : Intermediate care/perawatan partial, memerlukan waktu 3-4 jam/hari</vt:lpstr>
      <vt:lpstr>Kategori III : Total care/Intensif care, memerlukan waktu 5-6 jam/hari </vt:lpstr>
      <vt:lpstr>Tugas Kelompok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 A516</dc:creator>
  <cp:lastModifiedBy>Asus A516</cp:lastModifiedBy>
  <cp:revision>1</cp:revision>
  <dcterms:created xsi:type="dcterms:W3CDTF">2024-03-22T02:02:49Z</dcterms:created>
  <dcterms:modified xsi:type="dcterms:W3CDTF">2024-03-22T02:03:13Z</dcterms:modified>
</cp:coreProperties>
</file>