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53" r:id="rId5"/>
    <p:sldId id="329" r:id="rId6"/>
    <p:sldId id="354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6FF"/>
    <a:srgbClr val="A9D7D9"/>
    <a:srgbClr val="93D3D9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66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269576"/>
            <a:ext cx="6327648" cy="2987464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sz="3600" b="1" dirty="0" err="1">
                <a:solidFill>
                  <a:schemeClr val="tx1"/>
                </a:solidFill>
              </a:rPr>
              <a:t>Ajaran</a:t>
            </a:r>
            <a:r>
              <a:rPr lang="en-US" sz="3600" b="1" dirty="0">
                <a:solidFill>
                  <a:schemeClr val="tx1"/>
                </a:solidFill>
              </a:rPr>
              <a:t> “SESTRADI” </a:t>
            </a:r>
            <a:r>
              <a:rPr lang="en-US" sz="3600" b="1" dirty="0" err="1">
                <a:solidFill>
                  <a:schemeClr val="tx1"/>
                </a:solidFill>
              </a:rPr>
              <a:t>Pangeran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Notokusumo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Pakualaman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</a:t>
            </a:r>
            <a:r>
              <a:rPr lang="en-US" sz="3600" b="1" dirty="0" err="1">
                <a:solidFill>
                  <a:schemeClr val="tx1"/>
                </a:solidFill>
              </a:rPr>
              <a:t>Akhlak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buruk</a:t>
            </a:r>
            <a:r>
              <a:rPr lang="en-US" sz="3600" b="1" dirty="0">
                <a:solidFill>
                  <a:schemeClr val="tx1"/>
                </a:solidFill>
              </a:rPr>
              <a:t> yang </a:t>
            </a:r>
            <a:r>
              <a:rPr lang="en-US" sz="3600" b="1" dirty="0" err="1">
                <a:solidFill>
                  <a:schemeClr val="tx1"/>
                </a:solidFill>
              </a:rPr>
              <a:t>perlu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dihindari</a:t>
            </a:r>
            <a:r>
              <a:rPr lang="en-US" sz="3600" b="1" dirty="0">
                <a:solidFill>
                  <a:schemeClr val="tx1"/>
                </a:solidFill>
              </a:rPr>
              <a:t>)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4805680"/>
            <a:ext cx="5321808" cy="58927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Eva </a:t>
            </a:r>
            <a:r>
              <a:rPr lang="en-US" b="1" dirty="0" err="1">
                <a:solidFill>
                  <a:schemeClr val="tx1"/>
                </a:solidFill>
              </a:rPr>
              <a:t>Nurlina</a:t>
            </a:r>
            <a:r>
              <a:rPr lang="en-US" b="1" dirty="0">
                <a:solidFill>
                  <a:schemeClr val="tx1"/>
                </a:solidFill>
              </a:rPr>
              <a:t> Aprilia, M.</a:t>
            </a:r>
            <a:r>
              <a:rPr lang="en-US" b="1" dirty="0" err="1">
                <a:solidFill>
                  <a:schemeClr val="tx1"/>
                </a:solidFill>
              </a:rPr>
              <a:t>Kep</a:t>
            </a:r>
            <a:r>
              <a:rPr lang="en-US" b="1" dirty="0">
                <a:solidFill>
                  <a:schemeClr val="tx1"/>
                </a:solidFill>
              </a:rPr>
              <a:t>.,Ns.,</a:t>
            </a:r>
            <a:r>
              <a:rPr lang="en-US" b="1" dirty="0" err="1">
                <a:solidFill>
                  <a:schemeClr val="tx1"/>
                </a:solidFill>
              </a:rPr>
              <a:t>Sp.Kep.Kom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3B63A-99EB-DBC1-DE80-E5E5214E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28" y="368187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F6C8-92F8-BEB3-C444-CED02A53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77800"/>
            <a:ext cx="9528048" cy="160020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Con’t</a:t>
            </a:r>
            <a:r>
              <a:rPr lang="en-US" b="1" dirty="0">
                <a:solidFill>
                  <a:schemeClr val="tx1"/>
                </a:solidFill>
              </a:rPr>
              <a:t> ………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5DD25-7EA4-8C6B-E7E9-5C85FF89A3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6560" y="2316480"/>
            <a:ext cx="5380736" cy="399288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Kesimpulan : </a:t>
            </a:r>
          </a:p>
          <a:p>
            <a:r>
              <a:rPr lang="en-US" dirty="0"/>
              <a:t>“</a:t>
            </a:r>
            <a:r>
              <a:rPr lang="en-US" dirty="0" err="1"/>
              <a:t>Lumuh</a:t>
            </a:r>
            <a:r>
              <a:rPr lang="en-US" dirty="0"/>
              <a:t>” (</a:t>
            </a:r>
            <a:r>
              <a:rPr lang="en-US" dirty="0" err="1"/>
              <a:t>Enggan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, malas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bersemangat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/</a:t>
            </a:r>
            <a:r>
              <a:rPr lang="en-US" dirty="0" err="1"/>
              <a:t>menyikapi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C7922-4A29-089D-147E-A33853B2BC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316480"/>
            <a:ext cx="5172456" cy="399288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lphaL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mendengar</a:t>
            </a:r>
            <a:r>
              <a:rPr lang="en-US" dirty="0"/>
              <a:t> dan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nasihat</a:t>
            </a:r>
            <a:r>
              <a:rPr lang="en-US" dirty="0"/>
              <a:t> orang lain </a:t>
            </a:r>
          </a:p>
          <a:p>
            <a:pPr marL="457200" indent="-457200">
              <a:buAutoNum type="alphaLcPeriod"/>
            </a:pP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mrlakukan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bersemangat</a:t>
            </a:r>
            <a:r>
              <a:rPr lang="en-US" dirty="0"/>
              <a:t> (malas)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lamban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2711-EBD8-E71E-EA8E-121C1B919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13B2-1999-097A-67CF-D2A25265D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5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2876-23C5-1F7F-FC97-F2D3A54B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77800"/>
            <a:ext cx="9528048" cy="16002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5. Lumpur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E15B5-880E-482D-F244-664A084487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5680" y="2574544"/>
            <a:ext cx="4801616" cy="3694176"/>
          </a:xfr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Lumpur :</a:t>
            </a:r>
            <a:r>
              <a:rPr lang="en-US" dirty="0"/>
              <a:t> </a:t>
            </a:r>
            <a:r>
              <a:rPr lang="en-US" dirty="0" err="1"/>
              <a:t>Busuk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khianat</a:t>
            </a:r>
            <a:r>
              <a:rPr lang="en-US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Busuk</a:t>
            </a:r>
            <a:r>
              <a:rPr lang="en-US" b="1" dirty="0"/>
              <a:t> </a:t>
            </a:r>
            <a:r>
              <a:rPr lang="en-US" b="1" dirty="0" err="1"/>
              <a:t>hati</a:t>
            </a:r>
            <a:r>
              <a:rPr lang="en-US" dirty="0"/>
              <a:t>,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dan </a:t>
            </a:r>
            <a:r>
              <a:rPr lang="en-US" dirty="0" err="1"/>
              <a:t>dengki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penjahat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Busuk</a:t>
            </a:r>
            <a:r>
              <a:rPr lang="en-US" b="1" dirty="0"/>
              <a:t> </a:t>
            </a:r>
            <a:r>
              <a:rPr lang="en-US" b="1" dirty="0" err="1"/>
              <a:t>hati</a:t>
            </a:r>
            <a:r>
              <a:rPr lang="en-US" b="1" dirty="0"/>
              <a:t> : </a:t>
            </a:r>
            <a:r>
              <a:rPr lang="en-US" dirty="0" err="1"/>
              <a:t>Iri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, </a:t>
            </a:r>
            <a:r>
              <a:rPr lang="en-US" dirty="0" err="1"/>
              <a:t>dengki</a:t>
            </a:r>
            <a:r>
              <a:rPr lang="en-US" dirty="0"/>
              <a:t>, </a:t>
            </a:r>
            <a:r>
              <a:rPr lang="en-US" dirty="0" err="1"/>
              <a:t>khianat</a:t>
            </a:r>
            <a:r>
              <a:rPr lang="en-US" dirty="0"/>
              <a:t>, </a:t>
            </a:r>
            <a:r>
              <a:rPr lang="en-US" dirty="0" err="1"/>
              <a:t>jahat</a:t>
            </a:r>
            <a:r>
              <a:rPr lang="en-US" dirty="0"/>
              <a:t> (KBBI)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Khianat</a:t>
            </a:r>
            <a:r>
              <a:rPr lang="en-US" b="1" dirty="0"/>
              <a:t> :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setia</a:t>
            </a:r>
            <a:r>
              <a:rPr lang="en-US" dirty="0"/>
              <a:t>,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(KBBI.Kemdikbud.go.id)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64548-4738-374D-81A7-41B381106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Khianat</a:t>
            </a:r>
            <a:r>
              <a:rPr lang="en-US" dirty="0"/>
              <a:t> : </a:t>
            </a:r>
            <a:r>
              <a:rPr lang="en-US" dirty="0" err="1"/>
              <a:t>Curang</a:t>
            </a:r>
            <a:r>
              <a:rPr lang="en-US" dirty="0"/>
              <a:t>, </a:t>
            </a:r>
            <a:r>
              <a:rPr lang="en-US" dirty="0" err="1"/>
              <a:t>culas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(M.Yunus-Republika.co.id)</a:t>
            </a:r>
          </a:p>
          <a:p>
            <a:endParaRPr lang="en-US" dirty="0"/>
          </a:p>
          <a:p>
            <a:r>
              <a:rPr lang="en-US" b="1" dirty="0"/>
              <a:t>Kesimpulan : </a:t>
            </a:r>
          </a:p>
          <a:p>
            <a:r>
              <a:rPr lang="en-US" b="1" dirty="0"/>
              <a:t>Lumpur/</a:t>
            </a:r>
            <a:r>
              <a:rPr lang="en-US" b="1" dirty="0" err="1"/>
              <a:t>Busuk</a:t>
            </a:r>
            <a:r>
              <a:rPr lang="en-US" b="1" dirty="0"/>
              <a:t> </a:t>
            </a:r>
            <a:r>
              <a:rPr lang="en-US" b="1" dirty="0" err="1"/>
              <a:t>hati</a:t>
            </a:r>
            <a:r>
              <a:rPr lang="en-US" b="1" dirty="0"/>
              <a:t>/</a:t>
            </a:r>
            <a:r>
              <a:rPr lang="en-US" b="1" dirty="0" err="1"/>
              <a:t>Khianat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curang</a:t>
            </a:r>
            <a:r>
              <a:rPr lang="en-US" dirty="0"/>
              <a:t>, </a:t>
            </a:r>
            <a:r>
              <a:rPr lang="en-US" dirty="0" err="1"/>
              <a:t>culas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mengingkari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5F6E-FE4C-2F74-D8F9-CC8516D78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36B2D-F89C-00BF-35D8-A666437A19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4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1CB7-291B-0B30-9015-DE0BB193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44F89-3F0F-013E-B1AC-6ED5C7151CE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599440"/>
            <a:ext cx="5696712" cy="5445760"/>
          </a:xfrm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berpikrian</a:t>
            </a:r>
            <a:r>
              <a:rPr lang="en-US" sz="2800" dirty="0"/>
              <a:t> negative </a:t>
            </a:r>
            <a:r>
              <a:rPr lang="en-US" sz="2800" dirty="0" err="1"/>
              <a:t>terhadap</a:t>
            </a:r>
            <a:r>
              <a:rPr lang="en-US" sz="2800" dirty="0"/>
              <a:t> orang lain </a:t>
            </a:r>
          </a:p>
          <a:p>
            <a:r>
              <a:rPr lang="en-US" sz="2800" dirty="0" err="1"/>
              <a:t>Berbohong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Mengabaikan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dijanjikan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kepercayaan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dilaksanakan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di </a:t>
            </a:r>
            <a:r>
              <a:rPr lang="en-US" sz="2800" dirty="0" err="1"/>
              <a:t>sampaikan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senang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orang lain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69CF-535B-9CD8-9913-09EBBE5B4D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A7D4A-5446-2DBB-1915-B7B0A551A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F94F-C164-4FC8-BD44-FEBA10374C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6. </a:t>
            </a:r>
            <a:r>
              <a:rPr lang="en-US" b="1" dirty="0" err="1">
                <a:solidFill>
                  <a:schemeClr val="tx1"/>
                </a:solidFill>
              </a:rPr>
              <a:t>Larad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3C92-B784-C4CD-83DE-C2A81F7DE3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Larad</a:t>
            </a:r>
            <a:r>
              <a:rPr lang="en-US" b="1" dirty="0"/>
              <a:t> : </a:t>
            </a:r>
            <a:r>
              <a:rPr lang="en-US" dirty="0" err="1"/>
              <a:t>Terhanyut</a:t>
            </a:r>
            <a:r>
              <a:rPr lang="en-US" dirty="0"/>
              <a:t> </a:t>
            </a:r>
          </a:p>
          <a:p>
            <a:r>
              <a:rPr lang="en-US" dirty="0"/>
              <a:t>Orang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menerjang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duri</a:t>
            </a:r>
            <a:r>
              <a:rPr lang="en-US" dirty="0"/>
              <a:t>,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menginjak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dan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pada </a:t>
            </a:r>
            <a:r>
              <a:rPr lang="en-US" dirty="0" err="1"/>
              <a:t>sumpah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Larad</a:t>
            </a:r>
            <a:r>
              <a:rPr lang="en-US" b="1" dirty="0"/>
              <a:t> 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beriman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YME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mendustakannya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mendustakannya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B451-BC83-22D9-DDD3-A5E7F3B45A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Kufur</a:t>
            </a:r>
            <a:r>
              <a:rPr lang="en-US" b="1" dirty="0"/>
              <a:t> : 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dan Rasul-NYA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Kafir : </a:t>
            </a:r>
            <a:r>
              <a:rPr lang="en-US" dirty="0" err="1"/>
              <a:t>Ingkar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pandai</a:t>
            </a:r>
            <a:r>
              <a:rPr lang="en-US" dirty="0"/>
              <a:t> </a:t>
            </a:r>
            <a:r>
              <a:rPr lang="en-US" dirty="0" err="1"/>
              <a:t>bersyukur</a:t>
            </a:r>
            <a:r>
              <a:rPr lang="en-US" dirty="0"/>
              <a:t>,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bersyukur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nikmat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dilimpahkan</a:t>
            </a:r>
            <a:r>
              <a:rPr lang="en-US" dirty="0"/>
              <a:t> Allah (KBBI.Kemdikbud.go.id)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4DDCD-0E6E-2DF3-D685-69A7DE2D9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94847-5D23-9442-34B2-A40BC2A80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4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B709-75E7-22E3-9D4A-B0BBEF7235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Con’t</a:t>
            </a:r>
            <a:r>
              <a:rPr lang="en-US" b="1" dirty="0">
                <a:solidFill>
                  <a:schemeClr val="tx1"/>
                </a:solidFill>
              </a:rPr>
              <a:t> ……….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CB05-339E-365F-52CB-DAFD17614E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disimpulkan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Larad</a:t>
            </a:r>
            <a:r>
              <a:rPr lang="en-US" b="1" dirty="0"/>
              <a:t> : </a:t>
            </a:r>
          </a:p>
          <a:p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-NYA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-NYA dan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hal2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oleh-NYA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12BED-82E7-CE02-B3E0-433ED6B7B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457200" indent="-457200">
              <a:buAutoNum type="alphaLcPeriod"/>
            </a:pP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beribadah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agama dan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dianut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Agama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dianut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nikmat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Mengadu</a:t>
            </a:r>
            <a:r>
              <a:rPr lang="en-US" dirty="0"/>
              <a:t> </a:t>
            </a:r>
            <a:r>
              <a:rPr lang="en-US" dirty="0" err="1"/>
              <a:t>domba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agama dan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dianut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8B67-D3D9-515D-B539-4DE9D4FE64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6B61-72EF-EC04-35DE-0B95C244E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C606-A62E-670D-1044-F513B1C282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7. </a:t>
            </a:r>
            <a:r>
              <a:rPr lang="en-US" b="1" dirty="0" err="1">
                <a:solidFill>
                  <a:schemeClr val="tx1"/>
                </a:solidFill>
              </a:rPr>
              <a:t>Nglajok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B317-126C-0844-778D-B405B223EA0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Nglajok</a:t>
            </a:r>
            <a:r>
              <a:rPr lang="en-US" b="1" dirty="0"/>
              <a:t> :</a:t>
            </a:r>
            <a:r>
              <a:rPr lang="en-US" dirty="0"/>
              <a:t> </a:t>
            </a:r>
            <a:r>
              <a:rPr lang="en-US" dirty="0" err="1"/>
              <a:t>Bertingkah</a:t>
            </a:r>
            <a:r>
              <a:rPr lang="en-US" dirty="0"/>
              <a:t> </a:t>
            </a:r>
            <a:r>
              <a:rPr lang="en-US" dirty="0" err="1"/>
              <a:t>aneh</a:t>
            </a:r>
            <a:r>
              <a:rPr lang="en-US" dirty="0"/>
              <a:t>,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“</a:t>
            </a:r>
            <a:r>
              <a:rPr lang="en-US" b="1" dirty="0" err="1"/>
              <a:t>Lojok</a:t>
            </a:r>
            <a:r>
              <a:rPr lang="en-US" b="1" dirty="0"/>
              <a:t>” :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: orang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ekspresinya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normal,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menyeramkan</a:t>
            </a:r>
            <a:r>
              <a:rPr lang="en-US" dirty="0"/>
              <a:t>, </a:t>
            </a:r>
            <a:r>
              <a:rPr lang="en-US" dirty="0" err="1"/>
              <a:t>tingkahnya</a:t>
            </a:r>
            <a:r>
              <a:rPr lang="en-US" dirty="0"/>
              <a:t> </a:t>
            </a:r>
            <a:r>
              <a:rPr lang="en-US" dirty="0" err="1"/>
              <a:t>aneh</a:t>
            </a:r>
            <a:r>
              <a:rPr lang="en-US" dirty="0"/>
              <a:t> dan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sesame 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“</a:t>
            </a:r>
            <a:r>
              <a:rPr lang="en-US" b="1" dirty="0" err="1"/>
              <a:t>Lojok</a:t>
            </a:r>
            <a:r>
              <a:rPr lang="en-US" b="1" dirty="0"/>
              <a:t>” :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baris (</a:t>
            </a:r>
            <a:r>
              <a:rPr lang="en-US" dirty="0" err="1"/>
              <a:t>Bausastra-Kamus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-Indonesia S. </a:t>
            </a:r>
            <a:r>
              <a:rPr lang="en-US" dirty="0" err="1"/>
              <a:t>Prawiroatmojo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6DC1-6F95-4933-FBA4-4C6F2AE0AD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Kesimpulan : </a:t>
            </a:r>
          </a:p>
          <a:p>
            <a:r>
              <a:rPr lang="en-US" b="1" dirty="0"/>
              <a:t>“</a:t>
            </a:r>
            <a:r>
              <a:rPr lang="en-US" b="1" dirty="0" err="1"/>
              <a:t>Lojok</a:t>
            </a:r>
            <a:r>
              <a:rPr lang="en-US" b="1" dirty="0"/>
              <a:t>/</a:t>
            </a:r>
            <a:r>
              <a:rPr lang="en-US" b="1" dirty="0" err="1"/>
              <a:t>Nglanjok</a:t>
            </a:r>
            <a:r>
              <a:rPr lang="en-US" b="1" dirty="0"/>
              <a:t>/</a:t>
            </a:r>
            <a:r>
              <a:rPr lang="en-US" b="1" dirty="0" err="1"/>
              <a:t>Bertingkah</a:t>
            </a:r>
            <a:r>
              <a:rPr lang="en-US" b="1" dirty="0"/>
              <a:t> </a:t>
            </a:r>
            <a:r>
              <a:rPr lang="en-US" b="1" dirty="0" err="1"/>
              <a:t>aneh</a:t>
            </a:r>
            <a:r>
              <a:rPr lang="en-US" b="1" dirty="0"/>
              <a:t>/</a:t>
            </a:r>
            <a:r>
              <a:rPr lang="en-US" b="1" dirty="0" err="1"/>
              <a:t>keluar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tatanan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agama, </a:t>
            </a:r>
            <a:r>
              <a:rPr lang="en-US" dirty="0" err="1"/>
              <a:t>kesusilaan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D538-C88C-0FEE-DC9B-2120F0195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BD9D8-3E8B-0967-CF46-06B1546FB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0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810B-2E69-E8B1-6C4B-059B6EA7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D699-0F8D-C73E-E72D-7E34C6792F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167128"/>
            <a:ext cx="5276088" cy="3613912"/>
          </a:xfrm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Berbicara</a:t>
            </a:r>
            <a:r>
              <a:rPr lang="en-US" sz="2800" dirty="0"/>
              <a:t> dan </a:t>
            </a:r>
            <a:r>
              <a:rPr lang="en-US" sz="2800" dirty="0" err="1"/>
              <a:t>berkata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endParaRPr lang="en-US" sz="2800" dirty="0"/>
          </a:p>
          <a:p>
            <a:pPr marL="457200" indent="-457200">
              <a:buAutoNum type="alphaLcPeriod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</a:t>
            </a:r>
            <a:r>
              <a:rPr lang="en-US" sz="2800" dirty="0"/>
              <a:t> </a:t>
            </a:r>
            <a:r>
              <a:rPr lang="en-US" sz="2800" dirty="0" err="1"/>
              <a:t>kekerasan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menganiaya</a:t>
            </a:r>
            <a:r>
              <a:rPr lang="en-US" sz="2800" dirty="0"/>
              <a:t> orang lain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Mencuri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miliknya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</a:t>
            </a:r>
            <a:r>
              <a:rPr lang="en-US" sz="2800" dirty="0"/>
              <a:t> </a:t>
            </a:r>
            <a:r>
              <a:rPr lang="en-US" sz="2800" dirty="0" err="1"/>
              <a:t>asusila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melanggar</a:t>
            </a:r>
            <a:r>
              <a:rPr lang="en-US" sz="2800" dirty="0"/>
              <a:t> </a:t>
            </a:r>
            <a:r>
              <a:rPr lang="en-US" sz="2800" dirty="0" err="1"/>
              <a:t>norma</a:t>
            </a:r>
            <a:r>
              <a:rPr lang="en-US" sz="2800" dirty="0"/>
              <a:t> </a:t>
            </a:r>
            <a:r>
              <a:rPr lang="en-US" sz="2800" dirty="0" err="1"/>
              <a:t>kesusilaan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5D162-1477-34BC-C028-668AC241BC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C50F-3A2C-6830-E458-42B40A85E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6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69BF-FDCC-BF53-D419-8EE78BC3F3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8. </a:t>
            </a:r>
            <a:r>
              <a:rPr lang="en-US" b="1" dirty="0" err="1">
                <a:solidFill>
                  <a:schemeClr val="tx1"/>
                </a:solidFill>
              </a:rPr>
              <a:t>Nglunjak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857A-7DB1-C6A7-13B6-A4D1ACF80A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Lunjak</a:t>
            </a:r>
            <a:r>
              <a:rPr lang="en-US" b="1" dirty="0"/>
              <a:t> “</a:t>
            </a:r>
            <a:r>
              <a:rPr lang="en-US" b="1" dirty="0" err="1"/>
              <a:t>Melonjak</a:t>
            </a:r>
            <a:r>
              <a:rPr lang="en-US" b="1" dirty="0"/>
              <a:t>” : </a:t>
            </a:r>
            <a:r>
              <a:rPr lang="en-US" dirty="0"/>
              <a:t>Sangat </a:t>
            </a:r>
            <a:r>
              <a:rPr lang="en-US" dirty="0" err="1"/>
              <a:t>tamak</a:t>
            </a:r>
            <a:r>
              <a:rPr lang="en-US" dirty="0"/>
              <a:t>, </a:t>
            </a:r>
            <a:r>
              <a:rPr lang="en-US" dirty="0" err="1"/>
              <a:t>menggapai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,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sellau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(Karena) </a:t>
            </a:r>
            <a:r>
              <a:rPr lang="en-US" dirty="0" err="1"/>
              <a:t>kurang</a:t>
            </a:r>
            <a:r>
              <a:rPr lang="en-US" dirty="0"/>
              <a:t> hati2 dan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pamer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Tamak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loba</a:t>
            </a:r>
            <a:r>
              <a:rPr lang="en-ID" dirty="0"/>
              <a:t>, </a:t>
            </a:r>
            <a:r>
              <a:rPr lang="en-ID" dirty="0" err="1"/>
              <a:t>serakah</a:t>
            </a:r>
            <a:r>
              <a:rPr lang="en-ID" dirty="0"/>
              <a:t> ((KBBI.Kemdikbud.go.id)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96AFA-10F0-AFC4-D276-1B84FB3FD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Rakus</a:t>
            </a:r>
            <a:r>
              <a:rPr lang="en-US" dirty="0"/>
              <a:t>,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, </a:t>
            </a:r>
            <a:r>
              <a:rPr lang="en-US" dirty="0" err="1"/>
              <a:t>loba</a:t>
            </a:r>
            <a:r>
              <a:rPr lang="en-US" dirty="0"/>
              <a:t>, </a:t>
            </a:r>
            <a:r>
              <a:rPr lang="en-US" dirty="0" err="1"/>
              <a:t>tamak</a:t>
            </a:r>
            <a:r>
              <a:rPr lang="en-US" dirty="0"/>
              <a:t>, </a:t>
            </a:r>
            <a:r>
              <a:rPr lang="en-US" dirty="0" err="1"/>
              <a:t>rakus</a:t>
            </a:r>
            <a:r>
              <a:rPr lang="en-US" dirty="0"/>
              <a:t> (KBBI.Kemdikbud.go.id)</a:t>
            </a:r>
          </a:p>
          <a:p>
            <a:endParaRPr lang="en-US" dirty="0"/>
          </a:p>
          <a:p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disimpulkan</a:t>
            </a:r>
            <a:r>
              <a:rPr lang="en-US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Lunjak</a:t>
            </a:r>
            <a:r>
              <a:rPr lang="en-US" b="1" dirty="0"/>
              <a:t>/</a:t>
            </a:r>
            <a:r>
              <a:rPr lang="en-US" b="1" dirty="0" err="1"/>
              <a:t>Nglunjak</a:t>
            </a:r>
            <a:r>
              <a:rPr lang="en-US" b="1" dirty="0"/>
              <a:t>/</a:t>
            </a:r>
            <a:r>
              <a:rPr lang="en-US" b="1" dirty="0" err="1"/>
              <a:t>Tamak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26FD2-2CCD-9FDA-4F90-BC0AA8241D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17E99-BFEF-7556-7F24-7733A1AF1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4D0B-CC9B-B907-ACD0-7B194D2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8A93-9296-5C2E-5804-488A83A681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Mementingkan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orang lain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orang lain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berbagi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Mengorbankan</a:t>
            </a:r>
            <a:r>
              <a:rPr lang="en-US" sz="2800" dirty="0"/>
              <a:t> orang lain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keinginan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E828F-C53D-CDBD-5D84-FAA85F16A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5F218-29F5-86BD-22A9-F6B35B7DF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3554-71AF-C96F-F938-B5B3FC7E16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9. </a:t>
            </a:r>
            <a:r>
              <a:rPr lang="en-US" b="1" dirty="0" err="1">
                <a:solidFill>
                  <a:schemeClr val="tx1"/>
                </a:solidFill>
              </a:rPr>
              <a:t>Lengguk</a:t>
            </a:r>
            <a:r>
              <a:rPr lang="en-US" b="1" dirty="0">
                <a:solidFill>
                  <a:schemeClr val="tx1"/>
                </a:solidFill>
              </a:rPr>
              <a:t> /</a:t>
            </a:r>
            <a:r>
              <a:rPr lang="en-US" b="1" dirty="0" err="1">
                <a:solidFill>
                  <a:schemeClr val="tx1"/>
                </a:solidFill>
              </a:rPr>
              <a:t>Langgak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90B-C894-BB0F-D7D9-E8134ACFD5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/>
              <a:t>Langguk</a:t>
            </a:r>
            <a:r>
              <a:rPr lang="en-US" sz="2800" b="1" dirty="0"/>
              <a:t> “</a:t>
            </a:r>
            <a:r>
              <a:rPr lang="en-US" sz="2800" b="1" dirty="0" err="1"/>
              <a:t>Sombong</a:t>
            </a:r>
            <a:r>
              <a:rPr lang="en-US" sz="2800" b="1" dirty="0"/>
              <a:t>”</a:t>
            </a:r>
          </a:p>
          <a:p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menghina</a:t>
            </a:r>
            <a:r>
              <a:rPr lang="en-US" sz="2800" dirty="0"/>
              <a:t> sesame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unggul</a:t>
            </a:r>
            <a:r>
              <a:rPr lang="en-US" sz="2800" dirty="0"/>
              <a:t>. </a:t>
            </a:r>
          </a:p>
          <a:p>
            <a:endParaRPr lang="en-US" sz="28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/>
              <a:t>Langguk</a:t>
            </a:r>
            <a:r>
              <a:rPr lang="en-US" sz="2800" b="1" dirty="0"/>
              <a:t> : </a:t>
            </a:r>
          </a:p>
          <a:p>
            <a:r>
              <a:rPr lang="en-US" sz="2800" dirty="0" err="1"/>
              <a:t>Sombong</a:t>
            </a:r>
            <a:r>
              <a:rPr lang="en-US" sz="2800" dirty="0"/>
              <a:t>, </a:t>
            </a:r>
            <a:r>
              <a:rPr lang="en-US" sz="2800" dirty="0" err="1"/>
              <a:t>Congkak</a:t>
            </a:r>
            <a:r>
              <a:rPr lang="en-US" sz="2800" dirty="0"/>
              <a:t> (KBBI.Kemdikbud.go.id)</a:t>
            </a:r>
            <a:endParaRPr lang="en-ID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05854-EE16-7F26-1AAD-79E6B2CEEC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133599"/>
            <a:ext cx="4864608" cy="458787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Sombong</a:t>
            </a:r>
            <a:r>
              <a:rPr lang="en-US" b="1" dirty="0"/>
              <a:t> : </a:t>
            </a:r>
          </a:p>
          <a:p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dan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memuji</a:t>
            </a:r>
            <a:r>
              <a:rPr lang="en-US" dirty="0"/>
              <a:t>, </a:t>
            </a:r>
            <a:r>
              <a:rPr lang="en-US" dirty="0" err="1"/>
              <a:t>mengagungkan</a:t>
            </a:r>
            <a:r>
              <a:rPr lang="en-US" dirty="0"/>
              <a:t>, </a:t>
            </a:r>
            <a:r>
              <a:rPr lang="en-US" dirty="0" err="1"/>
              <a:t>membesarkan</a:t>
            </a:r>
            <a:r>
              <a:rPr lang="en-US" dirty="0"/>
              <a:t> dan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oaling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segala-galanya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lain </a:t>
            </a:r>
          </a:p>
          <a:p>
            <a:endParaRPr lang="en-US" dirty="0"/>
          </a:p>
          <a:p>
            <a:r>
              <a:rPr lang="en-US" b="1" dirty="0"/>
              <a:t>Kesimpulan : </a:t>
            </a:r>
          </a:p>
          <a:p>
            <a:r>
              <a:rPr lang="en-US" b="1" dirty="0" err="1"/>
              <a:t>Lengguk</a:t>
            </a:r>
            <a:r>
              <a:rPr lang="en-US" b="1" dirty="0"/>
              <a:t>/</a:t>
            </a:r>
            <a:r>
              <a:rPr lang="en-US" b="1" dirty="0" err="1"/>
              <a:t>sombong</a:t>
            </a:r>
            <a:r>
              <a:rPr lang="en-US" b="1" dirty="0"/>
              <a:t>/</a:t>
            </a:r>
            <a:r>
              <a:rPr lang="en-US" b="1" dirty="0" err="1"/>
              <a:t>suka</a:t>
            </a:r>
            <a:r>
              <a:rPr lang="en-US" b="1" dirty="0"/>
              <a:t> </a:t>
            </a:r>
            <a:r>
              <a:rPr lang="en-US" b="1" dirty="0" err="1"/>
              <a:t>menghina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lbh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 lain dan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orang lain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ACAB8-926D-3A3D-D5AD-E06BEAE5D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4AA6-F5B6-640B-B452-8DCA2605F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7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223520"/>
            <a:ext cx="5385816" cy="7112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r>
              <a:rPr lang="en-US" b="1" dirty="0"/>
              <a:t>Outline :</a:t>
            </a:r>
          </a:p>
        </p:txBody>
      </p:sp>
      <p:pic>
        <p:nvPicPr>
          <p:cNvPr id="12" name="Picture Placeholder 11" descr="A close up of white and pink flowers">
            <a:extLst>
              <a:ext uri="{FF2B5EF4-FFF2-40B4-BE49-F238E27FC236}">
                <a16:creationId xmlns:a16="http://schemas.microsoft.com/office/drawing/2014/main" id="{638025BA-3E49-3EFD-417E-955B4B95B2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17445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1209040"/>
            <a:ext cx="5852160" cy="506984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Definisi</a:t>
            </a:r>
            <a:r>
              <a:rPr lang="en-US" b="1" dirty="0"/>
              <a:t> SESTRADI </a:t>
            </a:r>
          </a:p>
          <a:p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watak</a:t>
            </a:r>
            <a:r>
              <a:rPr lang="en-US" b="1" dirty="0"/>
              <a:t>/</a:t>
            </a:r>
            <a:r>
              <a:rPr lang="en-US" b="1" dirty="0" err="1"/>
              <a:t>sifat</a:t>
            </a:r>
            <a:r>
              <a:rPr lang="en-US" b="1" dirty="0"/>
              <a:t>, </a:t>
            </a:r>
            <a:r>
              <a:rPr lang="en-US" b="1" dirty="0" err="1"/>
              <a:t>Definisi</a:t>
            </a:r>
            <a:r>
              <a:rPr lang="en-US" b="1" dirty="0"/>
              <a:t> </a:t>
            </a:r>
            <a:r>
              <a:rPr lang="en-US" b="1" dirty="0" err="1"/>
              <a:t>Konseptual</a:t>
            </a:r>
            <a:r>
              <a:rPr lang="en-US" b="1" dirty="0"/>
              <a:t> dan </a:t>
            </a:r>
            <a:r>
              <a:rPr lang="en-US" b="1" dirty="0" err="1"/>
              <a:t>Indikator</a:t>
            </a:r>
            <a:r>
              <a:rPr lang="en-US" b="1" dirty="0"/>
              <a:t> 10 </a:t>
            </a:r>
            <a:r>
              <a:rPr lang="en-US" b="1" dirty="0" err="1"/>
              <a:t>Akhlaq</a:t>
            </a:r>
            <a:r>
              <a:rPr lang="en-US" b="1" dirty="0"/>
              <a:t> </a:t>
            </a:r>
            <a:r>
              <a:rPr lang="en-US" b="1" dirty="0" err="1"/>
              <a:t>Buruk</a:t>
            </a:r>
            <a:r>
              <a:rPr lang="en-US" b="1" dirty="0"/>
              <a:t> yang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dihindari</a:t>
            </a:r>
            <a:r>
              <a:rPr lang="en-US" b="1" dirty="0"/>
              <a:t> :</a:t>
            </a:r>
          </a:p>
          <a:p>
            <a:pPr marL="457200" indent="-457200">
              <a:buAutoNum type="arabicPeriod"/>
            </a:pPr>
            <a:r>
              <a:rPr lang="en-US" dirty="0" err="1"/>
              <a:t>Lukar</a:t>
            </a:r>
            <a:r>
              <a:rPr lang="en-US" dirty="0"/>
              <a:t>		8. </a:t>
            </a:r>
            <a:r>
              <a:rPr lang="en-US" dirty="0" err="1"/>
              <a:t>Nglunjak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Langar 		9. </a:t>
            </a:r>
            <a:r>
              <a:rPr lang="en-US" dirty="0" err="1"/>
              <a:t>Lengguk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Luwas</a:t>
            </a:r>
            <a:r>
              <a:rPr lang="en-US" dirty="0"/>
              <a:t>	          10. </a:t>
            </a:r>
            <a:r>
              <a:rPr lang="en-US" dirty="0" err="1"/>
              <a:t>Lenggak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Lumuh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Lumpur</a:t>
            </a:r>
          </a:p>
          <a:p>
            <a:pPr marL="457200" indent="-457200">
              <a:buAutoNum type="arabicPeriod"/>
            </a:pPr>
            <a:r>
              <a:rPr lang="en-US" dirty="0" err="1"/>
              <a:t>Larad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Nglajok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7FA4-66C2-C3E2-67E6-895663F2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01BE1-6557-0B6A-E5FA-403C25A587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1310640"/>
            <a:ext cx="5276088" cy="3535680"/>
          </a:xfrm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Membanggakan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Menganggap</a:t>
            </a:r>
            <a:r>
              <a:rPr lang="en-US" sz="2800" dirty="0"/>
              <a:t> orang lain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Mengabaikan</a:t>
            </a:r>
            <a:r>
              <a:rPr lang="en-US" sz="2800" dirty="0"/>
              <a:t> saran, </a:t>
            </a:r>
            <a:r>
              <a:rPr lang="en-US" sz="2800" dirty="0" err="1"/>
              <a:t>nasehat</a:t>
            </a:r>
            <a:r>
              <a:rPr lang="en-US" sz="2800" dirty="0"/>
              <a:t> </a:t>
            </a:r>
            <a:r>
              <a:rPr lang="en-ID" sz="2800" dirty="0" err="1"/>
              <a:t>yg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orang lain </a:t>
            </a:r>
          </a:p>
          <a:p>
            <a:pPr marL="457200" indent="-457200">
              <a:buAutoNum type="alphaLcPeriod"/>
            </a:pPr>
            <a:r>
              <a:rPr lang="en-ID" sz="2800" dirty="0" err="1"/>
              <a:t>Membicarakan</a:t>
            </a:r>
            <a:r>
              <a:rPr lang="en-ID" sz="2800" dirty="0"/>
              <a:t> </a:t>
            </a:r>
            <a:r>
              <a:rPr lang="en-ID" sz="2800" dirty="0" err="1"/>
              <a:t>keburukan</a:t>
            </a:r>
            <a:r>
              <a:rPr lang="en-ID" sz="2800" dirty="0"/>
              <a:t> orang lain </a:t>
            </a: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7706-D3D2-1BEB-FA9C-90D897D17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FAC68-0BFD-D724-154F-611437539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6DB2-8450-34A2-AABE-EF545EFD50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10. </a:t>
            </a:r>
            <a:r>
              <a:rPr lang="en-US" b="1" dirty="0" err="1">
                <a:solidFill>
                  <a:schemeClr val="tx1"/>
                </a:solidFill>
              </a:rPr>
              <a:t>Lenggak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EF6D-4BB4-19CF-C2C1-6D93F2C497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AAD6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“</a:t>
            </a:r>
            <a:r>
              <a:rPr lang="en-US" b="1" dirty="0" err="1"/>
              <a:t>Lenggak</a:t>
            </a:r>
            <a:r>
              <a:rPr lang="en-US" b="1" dirty="0"/>
              <a:t>” : </a:t>
            </a:r>
            <a:r>
              <a:rPr lang="en-US" dirty="0" err="1"/>
              <a:t>Takabur</a:t>
            </a:r>
            <a:r>
              <a:rPr lang="en-US" dirty="0"/>
              <a:t>, </a:t>
            </a:r>
            <a:r>
              <a:rPr lang="en-US" dirty="0" err="1"/>
              <a:t>mendongak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dan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/>
              <a:t>“</a:t>
            </a:r>
            <a:r>
              <a:rPr lang="en-US" b="1" dirty="0" err="1"/>
              <a:t>Lenggak</a:t>
            </a:r>
            <a:r>
              <a:rPr lang="en-US" b="1" dirty="0"/>
              <a:t>” :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agar </a:t>
            </a:r>
            <a:r>
              <a:rPr lang="en-US" dirty="0" err="1"/>
              <a:t>mukanya</a:t>
            </a:r>
            <a:r>
              <a:rPr lang="en-US" dirty="0"/>
              <a:t> </a:t>
            </a:r>
            <a:r>
              <a:rPr lang="en-US" dirty="0" err="1"/>
              <a:t>menengadah</a:t>
            </a:r>
            <a:r>
              <a:rPr lang="en-US" dirty="0"/>
              <a:t>, </a:t>
            </a:r>
            <a:r>
              <a:rPr lang="en-US" dirty="0" err="1"/>
              <a:t>mendongak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Takabur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mulia</a:t>
            </a:r>
            <a:r>
              <a:rPr lang="en-US" dirty="0"/>
              <a:t> (</a:t>
            </a:r>
            <a:r>
              <a:rPr lang="en-US" dirty="0" err="1"/>
              <a:t>hebat</a:t>
            </a:r>
            <a:r>
              <a:rPr lang="en-US" dirty="0"/>
              <a:t>, </a:t>
            </a:r>
            <a:r>
              <a:rPr lang="en-US" dirty="0" err="1"/>
              <a:t>pandai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), </a:t>
            </a:r>
            <a:r>
              <a:rPr lang="en-US" dirty="0" err="1"/>
              <a:t>angkuh</a:t>
            </a:r>
            <a:r>
              <a:rPr lang="en-US" dirty="0"/>
              <a:t>, </a:t>
            </a:r>
            <a:r>
              <a:rPr lang="en-US" dirty="0" err="1"/>
              <a:t>sombong</a:t>
            </a:r>
            <a:r>
              <a:rPr lang="en-US" dirty="0"/>
              <a:t> (KBBI.Kemdikbud.go.id)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B06F0-1E12-D9C1-2543-A1C95A7CF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disimpulkan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: </a:t>
            </a:r>
          </a:p>
          <a:p>
            <a:r>
              <a:rPr lang="en-US" dirty="0" err="1"/>
              <a:t>Lenggak</a:t>
            </a:r>
            <a:r>
              <a:rPr lang="en-US" dirty="0"/>
              <a:t>/</a:t>
            </a:r>
            <a:r>
              <a:rPr lang="en-US" dirty="0" err="1"/>
              <a:t>Takabur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berlebhan</a:t>
            </a:r>
            <a:r>
              <a:rPr lang="en-US" dirty="0"/>
              <a:t> dl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orang lain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BACD-FC28-EBE6-858F-470DF5803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6608-3579-74DE-239E-4E319E05A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7F74-B711-3F5C-1655-C21FFAA0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1B26-33D6-80C2-714E-01F7299CC9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538480"/>
            <a:ext cx="5696712" cy="4755896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memuji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berlebihan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mengenakan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di </a:t>
            </a:r>
            <a:r>
              <a:rPr lang="en-US" sz="2800" dirty="0" err="1"/>
              <a:t>puji</a:t>
            </a:r>
            <a:r>
              <a:rPr lang="en-US" sz="2800" dirty="0"/>
              <a:t>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Suka</a:t>
            </a:r>
            <a:r>
              <a:rPr lang="en-US" sz="2800" dirty="0"/>
              <a:t> </a:t>
            </a:r>
            <a:r>
              <a:rPr lang="en-US" sz="2800" dirty="0" err="1"/>
              <a:t>mencela</a:t>
            </a:r>
            <a:r>
              <a:rPr lang="en-US" sz="2800" dirty="0"/>
              <a:t>, </a:t>
            </a:r>
            <a:r>
              <a:rPr lang="en-US" sz="2800" dirty="0" err="1"/>
              <a:t>mengkritik</a:t>
            </a:r>
            <a:r>
              <a:rPr lang="en-US" sz="2800" dirty="0"/>
              <a:t> orang lain,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suka</a:t>
            </a:r>
            <a:r>
              <a:rPr lang="en-US" sz="2800" dirty="0"/>
              <a:t> di </a:t>
            </a:r>
            <a:r>
              <a:rPr lang="en-US" sz="2800" dirty="0" err="1"/>
              <a:t>kritik</a:t>
            </a:r>
            <a:r>
              <a:rPr lang="en-US" sz="2800" dirty="0"/>
              <a:t> orang lain </a:t>
            </a:r>
          </a:p>
          <a:p>
            <a:pPr marL="457200" indent="-457200">
              <a:buAutoNum type="alphaLcPeriod"/>
            </a:pPr>
            <a:r>
              <a:rPr lang="en-US" sz="2800" dirty="0" err="1"/>
              <a:t>Memalingkan</a:t>
            </a:r>
            <a:r>
              <a:rPr lang="en-US" sz="2800" dirty="0"/>
              <a:t> </a:t>
            </a:r>
            <a:r>
              <a:rPr lang="en-US" sz="2800" dirty="0" err="1"/>
              <a:t>muka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bertemu</a:t>
            </a:r>
            <a:r>
              <a:rPr lang="en-US" sz="2800" dirty="0"/>
              <a:t> orang yang </a:t>
            </a:r>
            <a:r>
              <a:rPr lang="en-US" sz="2800" dirty="0" err="1"/>
              <a:t>dipandang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sejajar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dengannya</a:t>
            </a:r>
            <a:r>
              <a:rPr lang="en-US" sz="2800" dirty="0"/>
              <a:t> </a:t>
            </a:r>
            <a:endParaRPr lang="en-ID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7C59E-1231-9216-C66C-F47CD7C02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75F3-1645-16AF-3B61-78062F77F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1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1828800"/>
            <a:ext cx="3076890" cy="1216152"/>
          </a:xfrm>
          <a:solidFill>
            <a:srgbClr val="AAD6FF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Thank you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57147E95-0AA4-3991-012F-D5368BC6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4253948"/>
            <a:ext cx="6309360" cy="87849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_</a:t>
            </a:r>
            <a:r>
              <a:rPr lang="en-US" sz="4800" b="1" dirty="0" err="1">
                <a:solidFill>
                  <a:schemeClr val="tx1"/>
                </a:solidFill>
              </a:rPr>
              <a:t>Semoga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Bermanfaat</a:t>
            </a:r>
            <a:r>
              <a:rPr lang="en-US" sz="4800" b="1" dirty="0">
                <a:solidFill>
                  <a:schemeClr val="tx1"/>
                </a:solidFill>
              </a:rPr>
              <a:t>_</a:t>
            </a:r>
            <a:endParaRPr lang="en-ID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 bouquet of flowers">
            <a:extLst>
              <a:ext uri="{FF2B5EF4-FFF2-40B4-BE49-F238E27FC236}">
                <a16:creationId xmlns:a16="http://schemas.microsoft.com/office/drawing/2014/main" id="{D34D75C6-A35A-52D3-B03F-61494B8580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C3427B2-C457-FC4C-BA04-44EF586F3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Apa </a:t>
            </a:r>
            <a:r>
              <a:rPr lang="en-US" b="1" dirty="0" err="1">
                <a:solidFill>
                  <a:srgbClr val="FFFF00"/>
                </a:solidFill>
              </a:rPr>
              <a:t>itu</a:t>
            </a:r>
            <a:r>
              <a:rPr lang="en-US" b="1" dirty="0">
                <a:solidFill>
                  <a:srgbClr val="FFFF00"/>
                </a:solidFill>
              </a:rPr>
              <a:t> SESTRADI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C8D8B-2E15-875B-08A8-28C5524EF69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4F408-30BE-5DC2-806D-A217DB028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7775" y="6356350"/>
            <a:ext cx="78422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95E724B3-E95F-E150-E7F9-1C3F634EF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2854" y="1782305"/>
            <a:ext cx="9546956" cy="3270142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EC193-4F90-6CAE-6259-21C8B6A8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61" y="4925255"/>
            <a:ext cx="972078" cy="285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19B25-42CB-340B-ACB4-22178DF1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08561" y="1624116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7660-DD0D-9A38-052F-3CCF2E041D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SESTRADI ……….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AB32-40ED-0137-183B-AF91464EAB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560320"/>
            <a:ext cx="10515600" cy="348488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SESTRADI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ajaran</a:t>
            </a:r>
            <a:r>
              <a:rPr lang="en-US" sz="2800" b="1" dirty="0"/>
              <a:t> </a:t>
            </a:r>
            <a:r>
              <a:rPr lang="en-US" sz="2800" b="1" dirty="0" err="1"/>
              <a:t>olah</a:t>
            </a:r>
            <a:r>
              <a:rPr lang="en-US" sz="2800" b="1" dirty="0"/>
              <a:t> rasa </a:t>
            </a:r>
            <a:r>
              <a:rPr lang="en-US" sz="2800" b="1" dirty="0" err="1"/>
              <a:t>melalui</a:t>
            </a:r>
            <a:r>
              <a:rPr lang="en-US" sz="2800" b="1" dirty="0"/>
              <a:t> </a:t>
            </a:r>
            <a:r>
              <a:rPr lang="en-US" sz="2800" b="1" dirty="0" err="1"/>
              <a:t>sarana</a:t>
            </a:r>
            <a:r>
              <a:rPr lang="en-US" sz="2800" b="1" dirty="0"/>
              <a:t> </a:t>
            </a:r>
            <a:r>
              <a:rPr lang="en-US" sz="2800" b="1" dirty="0" err="1"/>
              <a:t>nyata</a:t>
            </a:r>
            <a:r>
              <a:rPr lang="en-US" sz="2800" b="1" dirty="0"/>
              <a:t>, </a:t>
            </a:r>
            <a:r>
              <a:rPr lang="en-US" sz="2800" b="1" dirty="0" err="1"/>
              <a:t>segala</a:t>
            </a:r>
            <a:r>
              <a:rPr lang="en-US" sz="2800" b="1" dirty="0"/>
              <a:t> yang di </a:t>
            </a:r>
            <a:r>
              <a:rPr lang="en-US" sz="2800" b="1" dirty="0" err="1"/>
              <a:t>dengar</a:t>
            </a:r>
            <a:r>
              <a:rPr lang="en-US" sz="2800" b="1" dirty="0"/>
              <a:t>, di </a:t>
            </a:r>
            <a:r>
              <a:rPr lang="en-US" sz="2800" b="1" dirty="0" err="1"/>
              <a:t>baca</a:t>
            </a:r>
            <a:r>
              <a:rPr lang="en-US" sz="2800" b="1" dirty="0"/>
              <a:t>, </a:t>
            </a:r>
            <a:r>
              <a:rPr lang="en-US" sz="2800" b="1" dirty="0" err="1"/>
              <a:t>dilihat</a:t>
            </a:r>
            <a:r>
              <a:rPr lang="en-US" sz="2800" b="1" dirty="0"/>
              <a:t> dan di </a:t>
            </a:r>
            <a:r>
              <a:rPr lang="en-US" sz="2800" b="1" dirty="0" err="1"/>
              <a:t>alami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berkontemplasi</a:t>
            </a:r>
            <a:r>
              <a:rPr lang="en-US" sz="2800" b="1" dirty="0"/>
              <a:t> (</a:t>
            </a:r>
            <a:r>
              <a:rPr lang="en-US" sz="2800" b="1" dirty="0" err="1"/>
              <a:t>merenung</a:t>
            </a:r>
            <a:r>
              <a:rPr lang="en-US" sz="2800" b="1" dirty="0"/>
              <a:t> dan </a:t>
            </a:r>
            <a:r>
              <a:rPr lang="en-US" sz="2800" b="1" dirty="0" err="1"/>
              <a:t>berpikir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penuh</a:t>
            </a:r>
            <a:r>
              <a:rPr lang="en-US" sz="2800" b="1" dirty="0"/>
              <a:t> </a:t>
            </a:r>
            <a:r>
              <a:rPr lang="en-US" sz="2800" b="1" dirty="0" err="1"/>
              <a:t>perhatian</a:t>
            </a:r>
            <a:r>
              <a:rPr lang="en-US" sz="2800" b="1" dirty="0"/>
              <a:t>). </a:t>
            </a:r>
            <a:r>
              <a:rPr lang="en-US" sz="2800" b="1" dirty="0" err="1"/>
              <a:t>Sehingga</a:t>
            </a:r>
            <a:r>
              <a:rPr lang="en-US" sz="2800" b="1" dirty="0"/>
              <a:t> pada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tercapai</a:t>
            </a:r>
            <a:r>
              <a:rPr lang="en-US" sz="2800" b="1" dirty="0"/>
              <a:t> </a:t>
            </a:r>
            <a:r>
              <a:rPr lang="en-US" sz="2800" b="1" dirty="0" err="1"/>
              <a:t>pemahaman</a:t>
            </a:r>
            <a:r>
              <a:rPr lang="en-US" sz="2800" b="1" dirty="0"/>
              <a:t> </a:t>
            </a:r>
            <a:r>
              <a:rPr lang="en-US" sz="2800" b="1" dirty="0" err="1"/>
              <a:t>mengenai</a:t>
            </a:r>
            <a:r>
              <a:rPr lang="en-US" sz="2800" b="1" dirty="0"/>
              <a:t> </a:t>
            </a:r>
            <a:r>
              <a:rPr lang="en-US" sz="2800" b="1" dirty="0" err="1"/>
              <a:t>makna</a:t>
            </a:r>
            <a:r>
              <a:rPr lang="en-US" sz="2800" b="1" dirty="0"/>
              <a:t> </a:t>
            </a:r>
            <a:r>
              <a:rPr lang="en-US" sz="2800" b="1" dirty="0" err="1"/>
              <a:t>hidup</a:t>
            </a:r>
            <a:r>
              <a:rPr lang="en-US" sz="2800" b="1" dirty="0"/>
              <a:t> dan di </a:t>
            </a:r>
            <a:r>
              <a:rPr lang="en-US" sz="2800" b="1" dirty="0" err="1"/>
              <a:t>manfaatkan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perenungan</a:t>
            </a:r>
            <a:r>
              <a:rPr lang="en-US" sz="2800" b="1" dirty="0"/>
              <a:t> yang </a:t>
            </a:r>
            <a:r>
              <a:rPr lang="en-US" sz="2800" b="1" dirty="0" err="1"/>
              <a:t>khusyuk</a:t>
            </a:r>
            <a:r>
              <a:rPr lang="en-US" sz="2800" b="1" dirty="0"/>
              <a:t> dan pada </a:t>
            </a:r>
            <a:r>
              <a:rPr lang="en-US" sz="2800" b="1" dirty="0" err="1"/>
              <a:t>akhirnya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</a:t>
            </a:r>
            <a:r>
              <a:rPr lang="en-US" sz="2800" b="1" dirty="0" err="1"/>
              <a:t>pencerahan</a:t>
            </a:r>
            <a:r>
              <a:rPr lang="en-US" sz="2800" b="1" dirty="0"/>
              <a:t> </a:t>
            </a:r>
            <a:r>
              <a:rPr lang="en-US" sz="2800" b="1" dirty="0" err="1"/>
              <a:t>jiwa</a:t>
            </a:r>
            <a:r>
              <a:rPr lang="en-US" sz="2800" b="1" dirty="0"/>
              <a:t> yang </a:t>
            </a:r>
            <a:r>
              <a:rPr lang="en-US" sz="2800" b="1" dirty="0" err="1"/>
              <a:t>melekat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tingkah</a:t>
            </a:r>
            <a:r>
              <a:rPr lang="en-US" sz="2800" b="1" dirty="0"/>
              <a:t> </a:t>
            </a:r>
            <a:r>
              <a:rPr lang="en-US" sz="2800" b="1" dirty="0" err="1"/>
              <a:t>lakunya</a:t>
            </a:r>
            <a:r>
              <a:rPr lang="en-US" sz="2800" b="1" dirty="0"/>
              <a:t> (</a:t>
            </a:r>
            <a:r>
              <a:rPr lang="en-US" sz="2800" b="1" dirty="0" err="1"/>
              <a:t>Dewantara</a:t>
            </a:r>
            <a:r>
              <a:rPr lang="en-US" sz="2800" b="1" dirty="0"/>
              <a:t>, 2004)  </a:t>
            </a:r>
            <a:endParaRPr lang="en-ID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759A6-EDA6-5688-BC41-DAEFA4326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4A46A-9EA8-AC6D-68AB-3E61E80AE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4980-D0B7-EA91-111A-E1CB066C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40080"/>
            <a:ext cx="10893552" cy="934720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Lukar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Telanjang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Tidak</a:t>
            </a:r>
            <a:r>
              <a:rPr lang="en-US" b="1" dirty="0">
                <a:solidFill>
                  <a:schemeClr val="tx1"/>
                </a:solidFill>
              </a:rPr>
              <a:t> punya rasa </a:t>
            </a:r>
            <a:r>
              <a:rPr lang="en-US" b="1" dirty="0" err="1">
                <a:solidFill>
                  <a:schemeClr val="tx1"/>
                </a:solidFill>
              </a:rPr>
              <a:t>malu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58A7-9CE1-D45B-1E40-966FB806B3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Diibaratkan</a:t>
            </a:r>
            <a:r>
              <a:rPr lang="en-US" dirty="0"/>
              <a:t> </a:t>
            </a:r>
            <a:r>
              <a:rPr lang="en-US" dirty="0" err="1"/>
              <a:t>pengemis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mengemis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&amp; Sri </a:t>
            </a:r>
            <a:r>
              <a:rPr lang="en-US" dirty="0" err="1"/>
              <a:t>Ratna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 </a:t>
            </a:r>
          </a:p>
          <a:p>
            <a:endParaRPr lang="en-US" dirty="0"/>
          </a:p>
          <a:p>
            <a:r>
              <a:rPr lang="en-US" dirty="0"/>
              <a:t>Orang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malu</a:t>
            </a:r>
            <a:r>
              <a:rPr lang="en-US" dirty="0"/>
              <a:t> </a:t>
            </a:r>
            <a:r>
              <a:rPr lang="en-US" dirty="0" err="1"/>
              <a:t>diibaratkan</a:t>
            </a:r>
            <a:r>
              <a:rPr lang="en-US" dirty="0"/>
              <a:t> </a:t>
            </a:r>
            <a:r>
              <a:rPr lang="en-US" dirty="0" err="1"/>
              <a:t>pengemis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mengemis</a:t>
            </a:r>
            <a:r>
              <a:rPr lang="en-US" dirty="0"/>
              <a:t>,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kedok</a:t>
            </a:r>
            <a:r>
              <a:rPr lang="en-US" dirty="0"/>
              <a:t> orang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rahasianya</a:t>
            </a:r>
            <a:r>
              <a:rPr lang="en-US" dirty="0"/>
              <a:t>, </a:t>
            </a:r>
            <a:r>
              <a:rPr lang="en-US" dirty="0" err="1"/>
              <a:t>mengkritik</a:t>
            </a:r>
            <a:r>
              <a:rPr lang="en-US" dirty="0"/>
              <a:t> habis2an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 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A57B0-679F-B152-08CD-1EC4EEF4DB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>
              <a:buAutoNum type="alphaLcPeriod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/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prasarana</a:t>
            </a:r>
            <a:r>
              <a:rPr lang="en-US" dirty="0"/>
              <a:t>/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Lembaga/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hal2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pemborosan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/</a:t>
            </a:r>
            <a:r>
              <a:rPr lang="en-US" dirty="0" err="1"/>
              <a:t>sarana</a:t>
            </a:r>
            <a:r>
              <a:rPr lang="en-US" dirty="0"/>
              <a:t>/</a:t>
            </a:r>
            <a:r>
              <a:rPr lang="en-US" dirty="0" err="1"/>
              <a:t>prasarana</a:t>
            </a:r>
            <a:r>
              <a:rPr lang="en-US" dirty="0"/>
              <a:t>/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Lembaga/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hal2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bertentangan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8AA24-78F0-D57D-E60B-C5034D990B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20F1B-45F5-4F1F-856C-D26144532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5E16F4-0FB0-6E61-3451-4E4856224A95}"/>
              </a:ext>
            </a:extLst>
          </p:cNvPr>
          <p:cNvSpPr/>
          <p:nvPr/>
        </p:nvSpPr>
        <p:spPr>
          <a:xfrm>
            <a:off x="5905502" y="4033520"/>
            <a:ext cx="6476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087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E025-678F-C137-D541-F6A4539B36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Indikator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Selanjutnya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en-ID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72B0E-2653-EA74-703D-E6F6487301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c. </a:t>
            </a:r>
            <a:r>
              <a:rPr lang="en-US" sz="3600" b="1" dirty="0" err="1"/>
              <a:t>Menciptakan</a:t>
            </a:r>
            <a:r>
              <a:rPr lang="en-US" sz="3600" b="1" dirty="0"/>
              <a:t> </a:t>
            </a:r>
            <a:r>
              <a:rPr lang="en-US" sz="3600" b="1" dirty="0" err="1"/>
              <a:t>suasana</a:t>
            </a:r>
            <a:r>
              <a:rPr lang="en-US" sz="3600" b="1" dirty="0"/>
              <a:t> </a:t>
            </a:r>
            <a:r>
              <a:rPr lang="en-US" sz="3600" b="1" dirty="0" err="1"/>
              <a:t>kerja</a:t>
            </a:r>
            <a:r>
              <a:rPr lang="en-US" sz="3600" b="1" dirty="0"/>
              <a:t> yang </a:t>
            </a: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kondusif</a:t>
            </a:r>
            <a:r>
              <a:rPr lang="en-US" sz="3600" b="1" dirty="0"/>
              <a:t> </a:t>
            </a:r>
            <a:r>
              <a:rPr lang="en-US" sz="3600" b="1" dirty="0" err="1"/>
              <a:t>karena</a:t>
            </a:r>
            <a:r>
              <a:rPr lang="en-US" sz="3600" b="1" dirty="0"/>
              <a:t> </a:t>
            </a:r>
            <a:r>
              <a:rPr lang="en-US" sz="3600" b="1" dirty="0" err="1"/>
              <a:t>saling</a:t>
            </a:r>
            <a:r>
              <a:rPr lang="en-US" sz="3600" b="1" dirty="0"/>
              <a:t> </a:t>
            </a:r>
            <a:r>
              <a:rPr lang="en-US" sz="3600" b="1" dirty="0" err="1"/>
              <a:t>curiga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3600" b="1" dirty="0"/>
              <a:t>d. </a:t>
            </a:r>
            <a:r>
              <a:rPr lang="en-US" sz="3600" b="1" dirty="0" err="1"/>
              <a:t>Menghasut</a:t>
            </a:r>
            <a:r>
              <a:rPr lang="en-US" sz="3600" b="1" dirty="0"/>
              <a:t> orang lain demi </a:t>
            </a:r>
            <a:r>
              <a:rPr lang="en-US" sz="3600" b="1" dirty="0" err="1"/>
              <a:t>keuntungan</a:t>
            </a:r>
            <a:r>
              <a:rPr lang="en-US" sz="3600" b="1" dirty="0"/>
              <a:t> </a:t>
            </a:r>
            <a:r>
              <a:rPr lang="en-US" sz="3600" b="1" dirty="0" err="1"/>
              <a:t>pribadi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golongan</a:t>
            </a:r>
            <a:r>
              <a:rPr lang="en-US" sz="3600" b="1" dirty="0"/>
              <a:t> </a:t>
            </a:r>
            <a:endParaRPr lang="en-ID" sz="3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33013-8B1B-5DA7-2B5F-E1F8133D10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44276-54E8-2338-C031-4BF9F59A1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96DA-AF36-6488-A184-391A8CB1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568960"/>
            <a:ext cx="9528048" cy="93472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2. Langar (</a:t>
            </a:r>
            <a:r>
              <a:rPr lang="en-US" b="1" dirty="0" err="1">
                <a:solidFill>
                  <a:schemeClr val="tx1"/>
                </a:solidFill>
              </a:rPr>
              <a:t>Garang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bengus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jahat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7DA85-8D46-B211-339A-1B0EEE295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/>
              <a:t>“Langar” </a:t>
            </a:r>
            <a:r>
              <a:rPr lang="en-US" dirty="0"/>
              <a:t>: </a:t>
            </a:r>
            <a:r>
              <a:rPr lang="en-US" dirty="0" err="1"/>
              <a:t>Garang</a:t>
            </a:r>
            <a:r>
              <a:rPr lang="en-US" dirty="0"/>
              <a:t>, </a:t>
            </a:r>
            <a:r>
              <a:rPr lang="en-US" dirty="0" err="1"/>
              <a:t>Bengis</a:t>
            </a:r>
            <a:r>
              <a:rPr lang="en-US" dirty="0"/>
              <a:t>, </a:t>
            </a:r>
            <a:r>
              <a:rPr lang="en-US" dirty="0" err="1"/>
              <a:t>jahat</a:t>
            </a:r>
            <a:r>
              <a:rPr lang="en-US" dirty="0"/>
              <a:t> (</a:t>
            </a:r>
            <a:r>
              <a:rPr lang="en-US" dirty="0" err="1"/>
              <a:t>Heddy</a:t>
            </a:r>
            <a:r>
              <a:rPr lang="en-US" dirty="0"/>
              <a:t> Shri Ahimsa Putra &amp;Sri </a:t>
            </a:r>
            <a:r>
              <a:rPr lang="en-US" dirty="0" err="1"/>
              <a:t>Rtna</a:t>
            </a:r>
            <a:r>
              <a:rPr lang="en-US" dirty="0"/>
              <a:t> </a:t>
            </a:r>
            <a:r>
              <a:rPr lang="en-US" dirty="0" err="1"/>
              <a:t>Saktimulya</a:t>
            </a:r>
            <a:r>
              <a:rPr lang="en-US" dirty="0"/>
              <a:t>, 2017)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Jahat</a:t>
            </a:r>
            <a:r>
              <a:rPr lang="en-US" dirty="0"/>
              <a:t> : Sangat </a:t>
            </a:r>
            <a:r>
              <a:rPr lang="en-US" dirty="0" err="1"/>
              <a:t>jelek</a:t>
            </a:r>
            <a:r>
              <a:rPr lang="en-US" dirty="0"/>
              <a:t>, </a:t>
            </a:r>
            <a:r>
              <a:rPr lang="en-US" dirty="0" err="1"/>
              <a:t>buruk</a:t>
            </a:r>
            <a:r>
              <a:rPr lang="en-US" dirty="0"/>
              <a:t>, sangat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kelakuan</a:t>
            </a:r>
            <a:r>
              <a:rPr lang="en-US" dirty="0"/>
              <a:t>, </a:t>
            </a:r>
            <a:r>
              <a:rPr lang="en-US" dirty="0" err="1"/>
              <a:t>tabiat</a:t>
            </a:r>
            <a:r>
              <a:rPr lang="en-US" dirty="0"/>
              <a:t>, </a:t>
            </a:r>
            <a:r>
              <a:rPr lang="en-US" dirty="0" err="1"/>
              <a:t>perbuatan</a:t>
            </a:r>
            <a:r>
              <a:rPr lang="en-US" dirty="0"/>
              <a:t>) (KBBI.Kemdikbud.go.id)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Bengis</a:t>
            </a:r>
            <a:r>
              <a:rPr lang="en-US" dirty="0"/>
              <a:t> :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belas</a:t>
            </a:r>
            <a:r>
              <a:rPr lang="en-US" dirty="0"/>
              <a:t> </a:t>
            </a:r>
            <a:r>
              <a:rPr lang="en-US" dirty="0" err="1"/>
              <a:t>kasihan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,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aniaya</a:t>
            </a:r>
            <a:r>
              <a:rPr lang="en-US" dirty="0"/>
              <a:t> </a:t>
            </a:r>
            <a:r>
              <a:rPr lang="en-US" dirty="0" err="1"/>
              <a:t>kejam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292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   (KBBI.Kemdikbud.go.id)</a:t>
            </a:r>
          </a:p>
          <a:p>
            <a:endParaRPr lang="en-US" dirty="0"/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BE2B7-B0FE-69FC-F88D-34489FD17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Kesimpulan : </a:t>
            </a:r>
          </a:p>
          <a:p>
            <a:r>
              <a:rPr lang="en-US" b="1" i="1" dirty="0"/>
              <a:t>“Langar”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jahat</a:t>
            </a:r>
            <a:r>
              <a:rPr lang="en-US" dirty="0"/>
              <a:t>, </a:t>
            </a:r>
            <a:r>
              <a:rPr lang="en-US" dirty="0" err="1"/>
              <a:t>kejam</a:t>
            </a:r>
            <a:r>
              <a:rPr lang="en-US" dirty="0"/>
              <a:t> dan </a:t>
            </a:r>
            <a:r>
              <a:rPr lang="en-US" dirty="0" err="1"/>
              <a:t>suka</a:t>
            </a:r>
            <a:r>
              <a:rPr lang="en-US" dirty="0"/>
              <a:t> </a:t>
            </a:r>
            <a:r>
              <a:rPr lang="en-US" dirty="0" err="1"/>
              <a:t>menyakiti</a:t>
            </a:r>
            <a:r>
              <a:rPr lang="en-US" dirty="0"/>
              <a:t> orang lain. </a:t>
            </a:r>
          </a:p>
          <a:p>
            <a:r>
              <a:rPr lang="en-US" b="1" dirty="0" err="1"/>
              <a:t>Indikator</a:t>
            </a:r>
            <a:r>
              <a:rPr lang="en-US" b="1" dirty="0"/>
              <a:t> : </a:t>
            </a:r>
          </a:p>
          <a:p>
            <a:pPr marL="457200" indent="-457200">
              <a:buAutoNum type="alphaLcPeriod"/>
            </a:pP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berperasaan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berujung</a:t>
            </a:r>
            <a:r>
              <a:rPr lang="en-US" dirty="0"/>
              <a:t> </a:t>
            </a:r>
            <a:r>
              <a:rPr lang="en-US" dirty="0" err="1"/>
              <a:t>menghalalkan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Menyakiti</a:t>
            </a:r>
            <a:r>
              <a:rPr lang="en-US" dirty="0"/>
              <a:t> orang lain </a:t>
            </a:r>
          </a:p>
          <a:p>
            <a:pPr marL="457200" indent="-457200">
              <a:buAutoNum type="alphaLcPeriod"/>
            </a:pP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jahat</a:t>
            </a:r>
            <a:r>
              <a:rPr lang="en-US" dirty="0"/>
              <a:t> dan </a:t>
            </a:r>
            <a:r>
              <a:rPr lang="en-US" dirty="0" err="1"/>
              <a:t>kejam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B1898-7E33-B627-C504-6D704ACCF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646ED-9920-BEE1-07F8-38216EF18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A05D-090B-C9C3-A8F1-AAADF848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26492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dirty="0" err="1">
                <a:solidFill>
                  <a:schemeClr val="tx1"/>
                </a:solidFill>
              </a:rPr>
              <a:t>Luwas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Bodoh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BF4DD-9E9D-E27F-8646-D06273A8AF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i="1" dirty="0"/>
              <a:t>“</a:t>
            </a:r>
            <a:r>
              <a:rPr lang="en-US" sz="3200" b="1" i="1" dirty="0" err="1"/>
              <a:t>Luwas</a:t>
            </a:r>
            <a:r>
              <a:rPr lang="en-US" sz="3200" b="1" i="1" dirty="0"/>
              <a:t>/</a:t>
            </a:r>
            <a:r>
              <a:rPr lang="en-US" sz="3200" b="1" i="1" dirty="0" err="1"/>
              <a:t>Bodoh</a:t>
            </a:r>
            <a:r>
              <a:rPr lang="en-US" sz="3200" b="1" i="1" dirty="0"/>
              <a:t>” : </a:t>
            </a:r>
          </a:p>
          <a:p>
            <a:r>
              <a:rPr lang="en-US" sz="3200" dirty="0"/>
              <a:t>Lama, </a:t>
            </a:r>
            <a:r>
              <a:rPr lang="en-US" sz="3200" dirty="0" err="1"/>
              <a:t>sering</a:t>
            </a:r>
            <a:r>
              <a:rPr lang="en-US" sz="3200" dirty="0"/>
              <a:t> </a:t>
            </a:r>
            <a:r>
              <a:rPr lang="en-US" sz="3200" dirty="0" err="1"/>
              <a:t>terlambat</a:t>
            </a:r>
            <a:r>
              <a:rPr lang="en-US" sz="3200" dirty="0"/>
              <a:t> </a:t>
            </a:r>
            <a:r>
              <a:rPr lang="en-US" sz="3200" dirty="0" err="1"/>
              <a:t>dlm</a:t>
            </a:r>
            <a:r>
              <a:rPr lang="en-US" sz="3200" dirty="0"/>
              <a:t>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selalu</a:t>
            </a:r>
            <a:r>
              <a:rPr lang="en-US" sz="3200" dirty="0"/>
              <a:t> </a:t>
            </a:r>
            <a:r>
              <a:rPr lang="en-US" sz="3200" dirty="0" err="1"/>
              <a:t>minta</a:t>
            </a:r>
            <a:r>
              <a:rPr lang="en-US" sz="3200" dirty="0"/>
              <a:t> </a:t>
            </a:r>
            <a:r>
              <a:rPr lang="en-US" sz="3200" dirty="0" err="1"/>
              <a:t>upah</a:t>
            </a:r>
            <a:r>
              <a:rPr lang="en-US" sz="3200" dirty="0"/>
              <a:t>, </a:t>
            </a:r>
            <a:r>
              <a:rPr lang="en-US" sz="3200" dirty="0" err="1"/>
              <a:t>berwatak</a:t>
            </a:r>
            <a:r>
              <a:rPr lang="en-US" sz="3200" dirty="0"/>
              <a:t> </a:t>
            </a:r>
            <a:r>
              <a:rPr lang="en-US" sz="3200" dirty="0" err="1"/>
              <a:t>bodoh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pemarah</a:t>
            </a:r>
            <a:r>
              <a:rPr lang="en-US" sz="3200" dirty="0"/>
              <a:t> (</a:t>
            </a:r>
            <a:r>
              <a:rPr lang="en-US" sz="3200" dirty="0" err="1"/>
              <a:t>Heddy</a:t>
            </a:r>
            <a:r>
              <a:rPr lang="en-US" sz="3200" dirty="0"/>
              <a:t> Shri Ahimsa Putra &amp; Sri </a:t>
            </a:r>
            <a:r>
              <a:rPr lang="en-US" sz="3200" dirty="0" err="1"/>
              <a:t>Ratna</a:t>
            </a:r>
            <a:r>
              <a:rPr lang="en-US" sz="3200" dirty="0"/>
              <a:t> </a:t>
            </a:r>
            <a:r>
              <a:rPr lang="en-US" sz="3200" dirty="0" err="1"/>
              <a:t>Saktimulya</a:t>
            </a:r>
            <a:r>
              <a:rPr lang="en-US" sz="3200" dirty="0"/>
              <a:t>, 2017)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C2BF3-4FB9-0854-1C93-45141FF56C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AutoNum type="alphaLcPeriod"/>
            </a:pPr>
            <a:r>
              <a:rPr lang="en-US" dirty="0" err="1"/>
              <a:t>Mengabaikan</a:t>
            </a:r>
            <a:r>
              <a:rPr lang="en-US" dirty="0"/>
              <a:t> jam </a:t>
            </a:r>
            <a:r>
              <a:rPr lang="en-US" dirty="0" err="1"/>
              <a:t>kerja</a:t>
            </a:r>
            <a:r>
              <a:rPr lang="en-US" dirty="0"/>
              <a:t> dan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Institudi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dan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Mengabaikan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dan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Bersama/</a:t>
            </a:r>
            <a:r>
              <a:rPr lang="en-US" dirty="0" err="1"/>
              <a:t>Institusi</a:t>
            </a:r>
            <a:r>
              <a:rPr lang="en-US" dirty="0"/>
              <a:t> </a:t>
            </a:r>
          </a:p>
          <a:p>
            <a:pPr marL="457200" indent="-457200">
              <a:buAutoNum type="alphaLcPeriod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berkarya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pada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8E3C-57B5-9DC8-AF3D-D937EB4F9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691D-A72C-D2A9-D2F8-44F4C80EE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CE510-87B1-1025-F8B7-F6675206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092200"/>
          </a:xfrm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dirty="0" err="1">
                <a:solidFill>
                  <a:schemeClr val="tx1"/>
                </a:solidFill>
              </a:rPr>
              <a:t>Lumuh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Enggan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B9E45-14A2-E08D-400D-450E6CC14B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292A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800" dirty="0" err="1"/>
              <a:t>Lumuh</a:t>
            </a:r>
            <a:r>
              <a:rPr lang="en-US" sz="2800" dirty="0"/>
              <a:t> “</a:t>
            </a:r>
            <a:r>
              <a:rPr lang="en-US" sz="2800" dirty="0" err="1"/>
              <a:t>enggan</a:t>
            </a:r>
            <a:r>
              <a:rPr lang="en-US" sz="2800" dirty="0"/>
              <a:t>”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serba</a:t>
            </a:r>
            <a:r>
              <a:rPr lang="en-US" sz="2800" dirty="0"/>
              <a:t> </a:t>
            </a:r>
            <a:r>
              <a:rPr lang="en-US" sz="2800" dirty="0" err="1"/>
              <a:t>lamban</a:t>
            </a:r>
            <a:r>
              <a:rPr lang="en-US" sz="2800" dirty="0"/>
              <a:t>, </a:t>
            </a:r>
            <a:r>
              <a:rPr lang="en-US" sz="2800" dirty="0" err="1"/>
              <a:t>bertelinga</a:t>
            </a:r>
            <a:r>
              <a:rPr lang="en-US" sz="2800" dirty="0"/>
              <a:t> dan </a:t>
            </a:r>
            <a:r>
              <a:rPr lang="en-US" sz="2800" dirty="0" err="1"/>
              <a:t>bermata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diibaratkan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minyak</a:t>
            </a:r>
            <a:r>
              <a:rPr lang="en-US" sz="2800" dirty="0"/>
              <a:t> di </a:t>
            </a:r>
            <a:r>
              <a:rPr lang="en-US" sz="2800" dirty="0" err="1"/>
              <a:t>campur</a:t>
            </a:r>
            <a:r>
              <a:rPr lang="en-US" sz="2800" dirty="0"/>
              <a:t> air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tdk</a:t>
            </a:r>
            <a:r>
              <a:rPr lang="en-US" sz="2800" dirty="0"/>
              <a:t> </a:t>
            </a:r>
            <a:r>
              <a:rPr lang="en-US" sz="2800" dirty="0" err="1"/>
              <a:t>mendapat</a:t>
            </a:r>
            <a:r>
              <a:rPr lang="en-US" sz="2800" dirty="0"/>
              <a:t> </a:t>
            </a:r>
            <a:r>
              <a:rPr lang="en-US" sz="2800" dirty="0" err="1"/>
              <a:t>nasihat</a:t>
            </a:r>
            <a:r>
              <a:rPr lang="en-US" sz="2800" dirty="0"/>
              <a:t> dan </a:t>
            </a:r>
            <a:r>
              <a:rPr lang="en-US" sz="2800" dirty="0" err="1"/>
              <a:t>pelajaran</a:t>
            </a:r>
            <a:r>
              <a:rPr lang="en-US" sz="2800" dirty="0"/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Heddy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Shri Ahimsa Putra &amp; Sri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Ratna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Saktimulya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AD8D6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, 2017)</a:t>
            </a:r>
          </a:p>
          <a:p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1DA4-DA83-292E-B1CD-B31C757AFA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01345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Lumuh</a:t>
            </a:r>
            <a:r>
              <a:rPr lang="en-US" dirty="0"/>
              <a:t> : </a:t>
            </a:r>
            <a:r>
              <a:rPr lang="en-US" dirty="0" err="1"/>
              <a:t>Segan</a:t>
            </a:r>
            <a:r>
              <a:rPr lang="en-US" dirty="0"/>
              <a:t>, </a:t>
            </a:r>
            <a:r>
              <a:rPr lang="en-US" dirty="0" err="1"/>
              <a:t>enggan</a:t>
            </a:r>
            <a:r>
              <a:rPr lang="en-US" dirty="0"/>
              <a:t>,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enggan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(KBBI.Kemdikbud.go.id)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Lumuh</a:t>
            </a:r>
            <a:r>
              <a:rPr lang="en-US" dirty="0"/>
              <a:t> : Malas (</a:t>
            </a:r>
            <a:r>
              <a:rPr lang="en-US" dirty="0" err="1"/>
              <a:t>Bausastra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, Tim </a:t>
            </a:r>
            <a:r>
              <a:rPr lang="en-US" dirty="0" err="1"/>
              <a:t>Balai</a:t>
            </a:r>
            <a:r>
              <a:rPr lang="en-US" dirty="0"/>
              <a:t> Bahasa Yogyakarta)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Enggan</a:t>
            </a:r>
            <a:r>
              <a:rPr lang="en-US" dirty="0"/>
              <a:t> :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sudi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suka</a:t>
            </a:r>
            <a:r>
              <a:rPr lang="en-US" dirty="0"/>
              <a:t> (KBBI.Kemdikbud.go.id)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B674-14B6-1603-5904-A284F602A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EFE5-F23A-2D35-602B-7A6FD0BFA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012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purl.org/dc/terms/"/>
    <ds:schemaRef ds:uri="http://schemas.microsoft.com/sharepoint/v3"/>
    <ds:schemaRef ds:uri="http://purl.org/dc/elements/1.1/"/>
    <ds:schemaRef ds:uri="230e9df3-be65-4c73-a93b-d1236ebd677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{88EA2789-B650-461B-A4A1-26FA29C99885}tf56410444_win32</Template>
  <TotalTime>538</TotalTime>
  <Words>1459</Words>
  <Application>Microsoft Office PowerPoint</Application>
  <PresentationFormat>Widescreen</PresentationFormat>
  <Paragraphs>179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 Old Face</vt:lpstr>
      <vt:lpstr>Calibri</vt:lpstr>
      <vt:lpstr>Gill Sans Nova Light</vt:lpstr>
      <vt:lpstr>Wingdings</vt:lpstr>
      <vt:lpstr>Custom</vt:lpstr>
      <vt:lpstr>  Ajaran “SESTRADI” Pangeran Notokusumo Pakualaman (Akhlak buruk yang perlu dihindari) </vt:lpstr>
      <vt:lpstr>Outline :</vt:lpstr>
      <vt:lpstr>Apa itu SESTRADI ?</vt:lpstr>
      <vt:lpstr>SESTRADI ……….</vt:lpstr>
      <vt:lpstr>1. Lukar (Telanjang, Tidak punya rasa malu)</vt:lpstr>
      <vt:lpstr>Indikator Selanjutnya </vt:lpstr>
      <vt:lpstr>2. Langar (Garang, bengus, jahat) </vt:lpstr>
      <vt:lpstr>3. Luwas(Bodoh) </vt:lpstr>
      <vt:lpstr>4. Lumuh (Enggan)</vt:lpstr>
      <vt:lpstr>Con’t ………</vt:lpstr>
      <vt:lpstr>5. Lumpur </vt:lpstr>
      <vt:lpstr>PowerPoint Presentation</vt:lpstr>
      <vt:lpstr>6. Larad </vt:lpstr>
      <vt:lpstr>Con’t ……….</vt:lpstr>
      <vt:lpstr>7. Nglajok</vt:lpstr>
      <vt:lpstr>PowerPoint Presentation</vt:lpstr>
      <vt:lpstr>8. Nglunjak </vt:lpstr>
      <vt:lpstr>PowerPoint Presentation</vt:lpstr>
      <vt:lpstr>9. Lengguk /Langgak </vt:lpstr>
      <vt:lpstr>PowerPoint Presentation</vt:lpstr>
      <vt:lpstr>10. Lenggak 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 public speaking</dc:title>
  <dc:creator>HP</dc:creator>
  <cp:lastModifiedBy>HP</cp:lastModifiedBy>
  <cp:revision>13</cp:revision>
  <cp:lastPrinted>2024-11-21T08:00:14Z</cp:lastPrinted>
  <dcterms:created xsi:type="dcterms:W3CDTF">2024-11-11T01:52:20Z</dcterms:created>
  <dcterms:modified xsi:type="dcterms:W3CDTF">2024-11-21T08:01:51Z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