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4" r:id="rId3"/>
    <p:sldId id="257" r:id="rId4"/>
    <p:sldId id="258" r:id="rId5"/>
    <p:sldId id="271" r:id="rId6"/>
    <p:sldId id="272" r:id="rId7"/>
    <p:sldId id="260" r:id="rId8"/>
    <p:sldId id="275" r:id="rId9"/>
    <p:sldId id="277" r:id="rId10"/>
    <p:sldId id="278" r:id="rId11"/>
    <p:sldId id="279" r:id="rId12"/>
    <p:sldId id="294" r:id="rId13"/>
    <p:sldId id="259" r:id="rId14"/>
    <p:sldId id="281" r:id="rId15"/>
    <p:sldId id="284" r:id="rId16"/>
    <p:sldId id="285" r:id="rId17"/>
    <p:sldId id="289" r:id="rId18"/>
    <p:sldId id="290" r:id="rId19"/>
    <p:sldId id="291" r:id="rId20"/>
    <p:sldId id="270" r:id="rId21"/>
    <p:sldId id="295" r:id="rId22"/>
  </p:sldIdLst>
  <p:sldSz cx="18288000" cy="10287000"/>
  <p:notesSz cx="6858000" cy="9144000"/>
  <p:embeddedFontLst>
    <p:embeddedFont>
      <p:font typeface="Lato Bold" charset="0"/>
      <p:regular r:id="rId23"/>
    </p:embeddedFont>
    <p:embeddedFont>
      <p:font typeface="League Spartan" charset="0"/>
      <p:regular r:id="rId24"/>
    </p:embeddedFont>
    <p:embeddedFont>
      <p:font typeface="Aharoni" pitchFamily="2" charset="-79"/>
      <p:bold r:id="rId25"/>
    </p:embeddedFont>
    <p:embeddedFont>
      <p:font typeface="Calibri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33" autoAdjust="0"/>
  </p:normalViewPr>
  <p:slideViewPr>
    <p:cSldViewPr>
      <p:cViewPr>
        <p:scale>
          <a:sx n="40" d="100"/>
          <a:sy n="40" d="100"/>
        </p:scale>
        <p:origin x="-1116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1107602" y="3876924"/>
            <a:ext cx="3086100" cy="2171499"/>
            <a:chOff x="0" y="0"/>
            <a:chExt cx="812800" cy="57191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571917"/>
            </a:xfrm>
            <a:custGeom>
              <a:avLst/>
              <a:gdLst/>
              <a:ahLst/>
              <a:cxnLst/>
              <a:rect l="l" t="t" r="r" b="b"/>
              <a:pathLst>
                <a:path w="812800" h="571917">
                  <a:moveTo>
                    <a:pt x="609600" y="0"/>
                  </a:moveTo>
                  <a:cubicBezTo>
                    <a:pt x="721824" y="0"/>
                    <a:pt x="812800" y="128028"/>
                    <a:pt x="812800" y="285959"/>
                  </a:cubicBezTo>
                  <a:cubicBezTo>
                    <a:pt x="812800" y="443889"/>
                    <a:pt x="721824" y="571917"/>
                    <a:pt x="609600" y="571917"/>
                  </a:cubicBezTo>
                  <a:lnTo>
                    <a:pt x="203200" y="571917"/>
                  </a:lnTo>
                  <a:cubicBezTo>
                    <a:pt x="90976" y="571917"/>
                    <a:pt x="0" y="443889"/>
                    <a:pt x="0" y="285959"/>
                  </a:cubicBezTo>
                  <a:cubicBezTo>
                    <a:pt x="0" y="12802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619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467343" y="3786510"/>
            <a:ext cx="3086100" cy="2171499"/>
            <a:chOff x="0" y="0"/>
            <a:chExt cx="812800" cy="57191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571917"/>
            </a:xfrm>
            <a:custGeom>
              <a:avLst/>
              <a:gdLst/>
              <a:ahLst/>
              <a:cxnLst/>
              <a:rect l="l" t="t" r="r" b="b"/>
              <a:pathLst>
                <a:path w="812800" h="571917">
                  <a:moveTo>
                    <a:pt x="609600" y="0"/>
                  </a:moveTo>
                  <a:cubicBezTo>
                    <a:pt x="721824" y="0"/>
                    <a:pt x="812800" y="128028"/>
                    <a:pt x="812800" y="285959"/>
                  </a:cubicBezTo>
                  <a:cubicBezTo>
                    <a:pt x="812800" y="443889"/>
                    <a:pt x="721824" y="571917"/>
                    <a:pt x="609600" y="571917"/>
                  </a:cubicBezTo>
                  <a:lnTo>
                    <a:pt x="203200" y="571917"/>
                  </a:lnTo>
                  <a:cubicBezTo>
                    <a:pt x="90976" y="571917"/>
                    <a:pt x="0" y="443889"/>
                    <a:pt x="0" y="285959"/>
                  </a:cubicBezTo>
                  <a:cubicBezTo>
                    <a:pt x="0" y="12802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619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2743200" y="3162300"/>
            <a:ext cx="12877800" cy="33528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dirty="0" smtClean="0"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id-ID" sz="6600" dirty="0" smtClean="0">
                <a:latin typeface="Aharoni" pitchFamily="2" charset="-79"/>
                <a:cs typeface="Aharoni" pitchFamily="2" charset="-79"/>
              </a:rPr>
              <a:t>PRINSIP HUKUM DALAM </a:t>
            </a:r>
            <a:endParaRPr lang="en-US" sz="6600" dirty="0" smtClean="0"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id-ID" sz="6600" dirty="0" smtClean="0">
                <a:latin typeface="Aharoni" pitchFamily="2" charset="-79"/>
                <a:cs typeface="Aharoni" pitchFamily="2" charset="-79"/>
              </a:rPr>
              <a:t>PENERAPAN ETIKA KEPERAWATAN</a:t>
            </a:r>
          </a:p>
          <a:p>
            <a:pPr algn="ctr"/>
            <a:endParaRPr lang="id-ID" sz="6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40740" y="6819900"/>
            <a:ext cx="10439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Dosen</a:t>
            </a:r>
            <a:r>
              <a:rPr lang="en-US" sz="2800" dirty="0" smtClean="0"/>
              <a:t> </a:t>
            </a:r>
            <a:r>
              <a:rPr lang="en-US" sz="2800" dirty="0" err="1" smtClean="0"/>
              <a:t>Pengampu</a:t>
            </a:r>
            <a:r>
              <a:rPr lang="en-US" sz="2800" dirty="0" smtClean="0"/>
              <a:t> : Linda </a:t>
            </a:r>
            <a:r>
              <a:rPr lang="en-US" sz="2800" dirty="0" err="1" smtClean="0"/>
              <a:t>Widyarani</a:t>
            </a:r>
            <a:r>
              <a:rPr lang="en-US" sz="2800" dirty="0" smtClean="0"/>
              <a:t>, S.</a:t>
            </a:r>
            <a:r>
              <a:rPr lang="en-US" sz="2800" dirty="0" err="1" smtClean="0"/>
              <a:t>Kep</a:t>
            </a:r>
            <a:r>
              <a:rPr lang="en-US" sz="2800" dirty="0" smtClean="0"/>
              <a:t>.,Ns.,</a:t>
            </a:r>
            <a:r>
              <a:rPr lang="en-US" sz="2800" dirty="0" err="1" smtClean="0"/>
              <a:t>M.Kep</a:t>
            </a:r>
            <a:r>
              <a:rPr lang="en-US" sz="2800" dirty="0" smtClean="0"/>
              <a:t> </a:t>
            </a:r>
            <a:endParaRPr lang="id-ID" sz="2800" dirty="0"/>
          </a:p>
        </p:txBody>
      </p:sp>
      <p:sp>
        <p:nvSpPr>
          <p:cNvPr id="8" name="Rectangle 7"/>
          <p:cNvSpPr/>
          <p:nvPr/>
        </p:nvSpPr>
        <p:spPr>
          <a:xfrm>
            <a:off x="152400" y="190500"/>
            <a:ext cx="65532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0" y="342900"/>
            <a:ext cx="6553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Sekolah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Tinggi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Ilmu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Kesehatan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Notokusumo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Yogyakarta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303540" y="8931613"/>
            <a:ext cx="65532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ectangle 12"/>
          <p:cNvSpPr/>
          <p:nvPr/>
        </p:nvSpPr>
        <p:spPr>
          <a:xfrm>
            <a:off x="11457193" y="9105900"/>
            <a:ext cx="6553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Konsep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Keperawatan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Program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Studi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S1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Keperawatan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Profesi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NERS </a:t>
            </a: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Freeform 10"/>
          <p:cNvSpPr/>
          <p:nvPr/>
        </p:nvSpPr>
        <p:spPr>
          <a:xfrm>
            <a:off x="16744950" y="2282812"/>
            <a:ext cx="3086100" cy="1262112"/>
          </a:xfrm>
          <a:custGeom>
            <a:avLst/>
            <a:gdLst/>
            <a:ahLst/>
            <a:cxnLst/>
            <a:rect l="l" t="t" r="r" b="b"/>
            <a:pathLst>
              <a:path w="812800" h="571917">
                <a:moveTo>
                  <a:pt x="609600" y="0"/>
                </a:moveTo>
                <a:cubicBezTo>
                  <a:pt x="721824" y="0"/>
                  <a:pt x="812800" y="128028"/>
                  <a:pt x="812800" y="285959"/>
                </a:cubicBezTo>
                <a:cubicBezTo>
                  <a:pt x="812800" y="443889"/>
                  <a:pt x="721824" y="571917"/>
                  <a:pt x="609600" y="571917"/>
                </a:cubicBezTo>
                <a:lnTo>
                  <a:pt x="203200" y="571917"/>
                </a:lnTo>
                <a:cubicBezTo>
                  <a:pt x="90976" y="571917"/>
                  <a:pt x="0" y="443889"/>
                  <a:pt x="0" y="285959"/>
                </a:cubicBezTo>
                <a:cubicBezTo>
                  <a:pt x="0" y="128028"/>
                  <a:pt x="90976" y="0"/>
                  <a:pt x="203200" y="0"/>
                </a:cubicBezTo>
                <a:close/>
              </a:path>
            </a:pathLst>
          </a:custGeom>
          <a:solidFill>
            <a:srgbClr val="00B0F0"/>
          </a:solidFill>
        </p:spPr>
      </p:sp>
      <p:grpSp>
        <p:nvGrpSpPr>
          <p:cNvPr id="24" name="Group 9"/>
          <p:cNvGrpSpPr/>
          <p:nvPr/>
        </p:nvGrpSpPr>
        <p:grpSpPr>
          <a:xfrm rot="10800000">
            <a:off x="-1790700" y="6248601"/>
            <a:ext cx="3086100" cy="1085749"/>
            <a:chOff x="0" y="0"/>
            <a:chExt cx="812800" cy="571917"/>
          </a:xfrm>
        </p:grpSpPr>
        <p:sp>
          <p:nvSpPr>
            <p:cNvPr id="25" name="Freeform 10"/>
            <p:cNvSpPr/>
            <p:nvPr/>
          </p:nvSpPr>
          <p:spPr>
            <a:xfrm>
              <a:off x="0" y="0"/>
              <a:ext cx="812800" cy="571917"/>
            </a:xfrm>
            <a:custGeom>
              <a:avLst/>
              <a:gdLst/>
              <a:ahLst/>
              <a:cxnLst/>
              <a:rect l="l" t="t" r="r" b="b"/>
              <a:pathLst>
                <a:path w="812800" h="571917">
                  <a:moveTo>
                    <a:pt x="609600" y="0"/>
                  </a:moveTo>
                  <a:cubicBezTo>
                    <a:pt x="721824" y="0"/>
                    <a:pt x="812800" y="128028"/>
                    <a:pt x="812800" y="285959"/>
                  </a:cubicBezTo>
                  <a:cubicBezTo>
                    <a:pt x="812800" y="443889"/>
                    <a:pt x="721824" y="571917"/>
                    <a:pt x="609600" y="571917"/>
                  </a:cubicBezTo>
                  <a:lnTo>
                    <a:pt x="203200" y="571917"/>
                  </a:lnTo>
                  <a:cubicBezTo>
                    <a:pt x="90976" y="571917"/>
                    <a:pt x="0" y="443889"/>
                    <a:pt x="0" y="285959"/>
                  </a:cubicBezTo>
                  <a:cubicBezTo>
                    <a:pt x="0" y="12802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B0F0"/>
            </a:solidFill>
          </p:spPr>
        </p:sp>
        <p:sp>
          <p:nvSpPr>
            <p:cNvPr id="26" name="TextBox 11"/>
            <p:cNvSpPr txBox="1"/>
            <p:nvPr/>
          </p:nvSpPr>
          <p:spPr>
            <a:xfrm>
              <a:off x="0" y="-47625"/>
              <a:ext cx="812800" cy="619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</p:sp>
      <p:grpSp>
        <p:nvGrpSpPr>
          <p:cNvPr id="3" name="Group 3"/>
          <p:cNvGrpSpPr/>
          <p:nvPr/>
        </p:nvGrpSpPr>
        <p:grpSpPr>
          <a:xfrm>
            <a:off x="14249400" y="9258300"/>
            <a:ext cx="2514600" cy="260350"/>
            <a:chOff x="0" y="0"/>
            <a:chExt cx="662281" cy="685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2281" cy="68570"/>
            </a:xfrm>
            <a:custGeom>
              <a:avLst/>
              <a:gdLst/>
              <a:ahLst/>
              <a:cxnLst/>
              <a:rect l="l" t="t" r="r" b="b"/>
              <a:pathLst>
                <a:path w="662281" h="68570">
                  <a:moveTo>
                    <a:pt x="0" y="0"/>
                  </a:moveTo>
                  <a:lnTo>
                    <a:pt x="662281" y="0"/>
                  </a:lnTo>
                  <a:lnTo>
                    <a:pt x="662281" y="68570"/>
                  </a:lnTo>
                  <a:lnTo>
                    <a:pt x="0" y="6857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662281" cy="116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1963400" y="2246415"/>
            <a:ext cx="5246370" cy="5246370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0" y="3175000"/>
                </a:moveTo>
                <a:cubicBezTo>
                  <a:pt x="0" y="4928870"/>
                  <a:pt x="1421130" y="6350000"/>
                  <a:pt x="3175000" y="6350000"/>
                </a:cubicBezTo>
                <a:lnTo>
                  <a:pt x="6350000" y="6350000"/>
                </a:lnTo>
                <a:lnTo>
                  <a:pt x="6350000" y="3175000"/>
                </a:lnTo>
                <a:cubicBezTo>
                  <a:pt x="6350000" y="1421130"/>
                  <a:pt x="4928870" y="0"/>
                  <a:pt x="3175000" y="0"/>
                </a:cubicBezTo>
                <a:cubicBezTo>
                  <a:pt x="1421130" y="0"/>
                  <a:pt x="0" y="1421130"/>
                  <a:pt x="0" y="3175000"/>
                </a:cubicBezTo>
                <a:close/>
              </a:path>
            </a:pathLst>
          </a:custGeom>
          <a:solidFill>
            <a:srgbClr val="004AAD"/>
          </a:solidFill>
        </p:spPr>
      </p:sp>
      <p:sp>
        <p:nvSpPr>
          <p:cNvPr id="12" name="TextBox 12"/>
          <p:cNvSpPr txBox="1"/>
          <p:nvPr/>
        </p:nvSpPr>
        <p:spPr>
          <a:xfrm>
            <a:off x="1066800" y="1527522"/>
            <a:ext cx="9829800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431"/>
              </a:lnSpc>
            </a:pPr>
            <a:r>
              <a:rPr lang="en-US" sz="5308" b="1" dirty="0" smtClean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PRAKTIK KEPERAWATAN</a:t>
            </a:r>
            <a:endParaRPr lang="en-US" sz="5308" b="1" dirty="0">
              <a:solidFill>
                <a:srgbClr val="004AAD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28700" y="486370"/>
            <a:ext cx="98679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12"/>
              </a:lnSpc>
            </a:pPr>
            <a:r>
              <a:rPr lang="en-US" sz="5151" b="1" dirty="0" smtClean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ETIKA DAN SANKSI HUKUM </a:t>
            </a:r>
            <a:endParaRPr lang="en-US" sz="5151" b="1" dirty="0">
              <a:solidFill>
                <a:srgbClr val="000000"/>
              </a:solidFill>
              <a:latin typeface="Lato Bold"/>
              <a:ea typeface="Lato Bold"/>
              <a:cs typeface="Lato Bold"/>
              <a:sym typeface="Lato Bold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650" y="2114550"/>
            <a:ext cx="62484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028700" y="2476499"/>
            <a:ext cx="10782300" cy="7391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23.55 WIB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Perawat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memasukkan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Atracuium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suntik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menyuruh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Perawat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melakukan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injeksi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Atracuium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seharusnya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disuntikkan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transamin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tubuh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Sdr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A (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sebanyak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250 mg.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Setelah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dilakukan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injeksi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Atracuium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sebanyak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250 mg,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Sdr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A (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mengeluhkan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mengantuk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kepada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ibunya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Jam 00.05 WIB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Perawat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dipanggil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Perawat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mengatakan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bahwa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kondisi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Sdr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A (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melemah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nadi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teraba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apnea.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Kemudian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perawat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pergi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ruang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anak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diruang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anak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Perawat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C.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Perawat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mengatakan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bahwa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Perawat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salah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menyuntikkan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tubuh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Sdr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A (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8600" y="2781300"/>
            <a:ext cx="2971800" cy="7620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KASUS</a:t>
            </a:r>
            <a:endParaRPr lang="id-ID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59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</p:sp>
      <p:grpSp>
        <p:nvGrpSpPr>
          <p:cNvPr id="3" name="Group 3"/>
          <p:cNvGrpSpPr/>
          <p:nvPr/>
        </p:nvGrpSpPr>
        <p:grpSpPr>
          <a:xfrm>
            <a:off x="2409825" y="9677410"/>
            <a:ext cx="2514600" cy="260350"/>
            <a:chOff x="0" y="0"/>
            <a:chExt cx="662281" cy="685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2281" cy="68570"/>
            </a:xfrm>
            <a:custGeom>
              <a:avLst/>
              <a:gdLst/>
              <a:ahLst/>
              <a:cxnLst/>
              <a:rect l="l" t="t" r="r" b="b"/>
              <a:pathLst>
                <a:path w="662281" h="68570">
                  <a:moveTo>
                    <a:pt x="0" y="0"/>
                  </a:moveTo>
                  <a:lnTo>
                    <a:pt x="662281" y="0"/>
                  </a:lnTo>
                  <a:lnTo>
                    <a:pt x="662281" y="68570"/>
                  </a:lnTo>
                  <a:lnTo>
                    <a:pt x="0" y="6857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662281" cy="116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1963400" y="2246415"/>
            <a:ext cx="5246370" cy="5246370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0" y="3175000"/>
                </a:moveTo>
                <a:cubicBezTo>
                  <a:pt x="0" y="4928870"/>
                  <a:pt x="1421130" y="6350000"/>
                  <a:pt x="3175000" y="6350000"/>
                </a:cubicBezTo>
                <a:lnTo>
                  <a:pt x="6350000" y="6350000"/>
                </a:lnTo>
                <a:lnTo>
                  <a:pt x="6350000" y="3175000"/>
                </a:lnTo>
                <a:cubicBezTo>
                  <a:pt x="6350000" y="1421130"/>
                  <a:pt x="4928870" y="0"/>
                  <a:pt x="3175000" y="0"/>
                </a:cubicBezTo>
                <a:cubicBezTo>
                  <a:pt x="1421130" y="0"/>
                  <a:pt x="0" y="1421130"/>
                  <a:pt x="0" y="3175000"/>
                </a:cubicBezTo>
                <a:close/>
              </a:path>
            </a:pathLst>
          </a:custGeom>
          <a:solidFill>
            <a:srgbClr val="004AAD"/>
          </a:solidFill>
        </p:spPr>
      </p:sp>
      <p:sp>
        <p:nvSpPr>
          <p:cNvPr id="12" name="TextBox 12"/>
          <p:cNvSpPr txBox="1"/>
          <p:nvPr/>
        </p:nvSpPr>
        <p:spPr>
          <a:xfrm>
            <a:off x="1066800" y="1527522"/>
            <a:ext cx="9829800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431"/>
              </a:lnSpc>
            </a:pPr>
            <a:r>
              <a:rPr lang="en-US" sz="5308" b="1" dirty="0" smtClean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PRAKTIK KEPERAWATAN</a:t>
            </a:r>
            <a:endParaRPr lang="en-US" sz="5308" b="1" dirty="0">
              <a:solidFill>
                <a:srgbClr val="004AAD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28700" y="486370"/>
            <a:ext cx="98679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12"/>
              </a:lnSpc>
            </a:pPr>
            <a:r>
              <a:rPr lang="en-US" sz="5151" b="1" dirty="0" smtClean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ETIKA DAN SANKSI HUKUM </a:t>
            </a:r>
            <a:endParaRPr lang="en-US" sz="5151" b="1" dirty="0">
              <a:solidFill>
                <a:srgbClr val="000000"/>
              </a:solidFill>
              <a:latin typeface="Lato Bold"/>
              <a:ea typeface="Lato Bold"/>
              <a:cs typeface="Lato Bold"/>
              <a:sym typeface="Lato Bold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650" y="2114550"/>
            <a:ext cx="62484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028700" y="2476499"/>
            <a:ext cx="10782300" cy="7391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62000" y="2781300"/>
            <a:ext cx="5810250" cy="7620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ANALISIS KASUS</a:t>
            </a:r>
            <a:endParaRPr lang="id-ID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81100" y="2628899"/>
            <a:ext cx="10782300" cy="7391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UU No. 1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Tahun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2023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Pasal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474,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ayat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berbunyi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Setiap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orang yang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karena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kealphaannya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mengakibatkan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matinya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orang lain,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dipidana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pidana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penjara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paling lama 5 (lima)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tahun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pidana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denda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paling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banyak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kategori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V. </a:t>
            </a:r>
          </a:p>
          <a:p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UU No. 36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Tahun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2014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berbunyi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:</a:t>
            </a:r>
          </a:p>
          <a:p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Adanya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ketidakhati-hatian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dilakukan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terdakwa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Perawat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Perawat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B)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melakukan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tindakan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medis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sehingga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mengakibatkan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Sdr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A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meninggal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dunia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karena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adanya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melakukan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kelalaian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berat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mengakibatkan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kematian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924801" y="9518670"/>
            <a:ext cx="9906000" cy="577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 smtClean="0">
                <a:solidFill>
                  <a:schemeClr val="tx1"/>
                </a:solidFill>
              </a:rPr>
              <a:t>Adiwangsa</a:t>
            </a:r>
            <a:r>
              <a:rPr lang="en-US" sz="1600" dirty="0" smtClean="0">
                <a:solidFill>
                  <a:schemeClr val="tx1"/>
                </a:solidFill>
              </a:rPr>
              <a:t>, E.J. 2023. </a:t>
            </a:r>
            <a:r>
              <a:rPr lang="en-US" sz="1600" dirty="0" err="1" smtClean="0">
                <a:solidFill>
                  <a:schemeClr val="tx1"/>
                </a:solidFill>
              </a:rPr>
              <a:t>Pertanggungjawaban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Pidana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Perawat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dalam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Kelalaian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Pemberian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Obat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terhadap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Pasien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</a:rPr>
              <a:t>Recidive</a:t>
            </a:r>
            <a:r>
              <a:rPr lang="en-US" sz="1600" dirty="0" smtClean="0">
                <a:solidFill>
                  <a:schemeClr val="tx1"/>
                </a:solidFill>
              </a:rPr>
              <a:t>. 13(2). 272-366</a:t>
            </a:r>
            <a:endParaRPr lang="id-ID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41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57175" y="4502250"/>
            <a:ext cx="18802350" cy="2006600"/>
            <a:chOff x="0" y="0"/>
            <a:chExt cx="4952059" cy="5284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52059" cy="528487"/>
            </a:xfrm>
            <a:custGeom>
              <a:avLst/>
              <a:gdLst/>
              <a:ahLst/>
              <a:cxnLst/>
              <a:rect l="l" t="t" r="r" b="b"/>
              <a:pathLst>
                <a:path w="4952059" h="528487">
                  <a:moveTo>
                    <a:pt x="20999" y="0"/>
                  </a:moveTo>
                  <a:lnTo>
                    <a:pt x="4931060" y="0"/>
                  </a:lnTo>
                  <a:cubicBezTo>
                    <a:pt x="4936629" y="0"/>
                    <a:pt x="4941970" y="2212"/>
                    <a:pt x="4945909" y="6151"/>
                  </a:cubicBezTo>
                  <a:cubicBezTo>
                    <a:pt x="4949847" y="10089"/>
                    <a:pt x="4952059" y="15430"/>
                    <a:pt x="4952059" y="20999"/>
                  </a:cubicBezTo>
                  <a:lnTo>
                    <a:pt x="4952059" y="507488"/>
                  </a:lnTo>
                  <a:cubicBezTo>
                    <a:pt x="4952059" y="519086"/>
                    <a:pt x="4942658" y="528487"/>
                    <a:pt x="4931060" y="528487"/>
                  </a:cubicBezTo>
                  <a:lnTo>
                    <a:pt x="20999" y="528487"/>
                  </a:lnTo>
                  <a:cubicBezTo>
                    <a:pt x="15430" y="528487"/>
                    <a:pt x="10089" y="526275"/>
                    <a:pt x="6151" y="522337"/>
                  </a:cubicBezTo>
                  <a:cubicBezTo>
                    <a:pt x="2212" y="518399"/>
                    <a:pt x="0" y="513057"/>
                    <a:pt x="0" y="507488"/>
                  </a:cubicBezTo>
                  <a:lnTo>
                    <a:pt x="0" y="20999"/>
                  </a:lnTo>
                  <a:cubicBezTo>
                    <a:pt x="0" y="15430"/>
                    <a:pt x="2212" y="10089"/>
                    <a:pt x="6151" y="6151"/>
                  </a:cubicBezTo>
                  <a:cubicBezTo>
                    <a:pt x="10089" y="2212"/>
                    <a:pt x="15430" y="0"/>
                    <a:pt x="20999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952059" cy="5761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777178" y="495300"/>
            <a:ext cx="14910621" cy="2026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40"/>
              </a:lnSpc>
            </a:pPr>
            <a:r>
              <a:rPr lang="en-US" sz="5672" dirty="0" smtClean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PERSYARATAN HUKUM </a:t>
            </a:r>
          </a:p>
          <a:p>
            <a:pPr algn="ctr">
              <a:lnSpc>
                <a:spcPts val="7940"/>
              </a:lnSpc>
            </a:pPr>
            <a:r>
              <a:rPr lang="en-US" sz="5672" dirty="0" smtClean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PRAKTIK KEPERAWATAN</a:t>
            </a:r>
            <a:endParaRPr lang="en-US" sz="5672" dirty="0">
              <a:solidFill>
                <a:srgbClr val="004AAD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4" t="49913" r="14296" b="14150"/>
          <a:stretch/>
        </p:blipFill>
        <p:spPr bwMode="auto">
          <a:xfrm>
            <a:off x="2583134" y="3238500"/>
            <a:ext cx="12994096" cy="525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1600200" y="4321424"/>
            <a:ext cx="14630400" cy="24984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39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57175" y="4502250"/>
            <a:ext cx="18802350" cy="2006600"/>
            <a:chOff x="0" y="0"/>
            <a:chExt cx="4952059" cy="5284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52059" cy="528487"/>
            </a:xfrm>
            <a:custGeom>
              <a:avLst/>
              <a:gdLst/>
              <a:ahLst/>
              <a:cxnLst/>
              <a:rect l="l" t="t" r="r" b="b"/>
              <a:pathLst>
                <a:path w="4952059" h="528487">
                  <a:moveTo>
                    <a:pt x="20999" y="0"/>
                  </a:moveTo>
                  <a:lnTo>
                    <a:pt x="4931060" y="0"/>
                  </a:lnTo>
                  <a:cubicBezTo>
                    <a:pt x="4936629" y="0"/>
                    <a:pt x="4941970" y="2212"/>
                    <a:pt x="4945909" y="6151"/>
                  </a:cubicBezTo>
                  <a:cubicBezTo>
                    <a:pt x="4949847" y="10089"/>
                    <a:pt x="4952059" y="15430"/>
                    <a:pt x="4952059" y="20999"/>
                  </a:cubicBezTo>
                  <a:lnTo>
                    <a:pt x="4952059" y="507488"/>
                  </a:lnTo>
                  <a:cubicBezTo>
                    <a:pt x="4952059" y="519086"/>
                    <a:pt x="4942658" y="528487"/>
                    <a:pt x="4931060" y="528487"/>
                  </a:cubicBezTo>
                  <a:lnTo>
                    <a:pt x="20999" y="528487"/>
                  </a:lnTo>
                  <a:cubicBezTo>
                    <a:pt x="15430" y="528487"/>
                    <a:pt x="10089" y="526275"/>
                    <a:pt x="6151" y="522337"/>
                  </a:cubicBezTo>
                  <a:cubicBezTo>
                    <a:pt x="2212" y="518399"/>
                    <a:pt x="0" y="513057"/>
                    <a:pt x="0" y="507488"/>
                  </a:cubicBezTo>
                  <a:lnTo>
                    <a:pt x="0" y="20999"/>
                  </a:lnTo>
                  <a:cubicBezTo>
                    <a:pt x="0" y="15430"/>
                    <a:pt x="2212" y="10089"/>
                    <a:pt x="6151" y="6151"/>
                  </a:cubicBezTo>
                  <a:cubicBezTo>
                    <a:pt x="10089" y="2212"/>
                    <a:pt x="15430" y="0"/>
                    <a:pt x="20999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952059" cy="5761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777178" y="495300"/>
            <a:ext cx="14910621" cy="2026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40"/>
              </a:lnSpc>
            </a:pPr>
            <a:r>
              <a:rPr lang="en-US" sz="5672" dirty="0" smtClean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PERSYARATAN HUKUM </a:t>
            </a:r>
          </a:p>
          <a:p>
            <a:pPr algn="ctr">
              <a:lnSpc>
                <a:spcPts val="7940"/>
              </a:lnSpc>
            </a:pPr>
            <a:r>
              <a:rPr lang="en-US" sz="5672" dirty="0" smtClean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PRAKTIK KEPERAWATAN</a:t>
            </a:r>
            <a:endParaRPr lang="en-US" sz="5672" dirty="0">
              <a:solidFill>
                <a:srgbClr val="004AAD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47" t="41234" r="13382" b="8799"/>
          <a:stretch/>
        </p:blipFill>
        <p:spPr bwMode="auto">
          <a:xfrm>
            <a:off x="838200" y="2790984"/>
            <a:ext cx="7509473" cy="4733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2" t="41234" r="12086" b="9457"/>
          <a:stretch/>
        </p:blipFill>
        <p:spPr bwMode="auto">
          <a:xfrm>
            <a:off x="9144000" y="5157537"/>
            <a:ext cx="7884695" cy="4824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57175" y="4502250"/>
            <a:ext cx="18802350" cy="2006600"/>
            <a:chOff x="0" y="0"/>
            <a:chExt cx="4952059" cy="5284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52059" cy="528487"/>
            </a:xfrm>
            <a:custGeom>
              <a:avLst/>
              <a:gdLst/>
              <a:ahLst/>
              <a:cxnLst/>
              <a:rect l="l" t="t" r="r" b="b"/>
              <a:pathLst>
                <a:path w="4952059" h="528487">
                  <a:moveTo>
                    <a:pt x="20999" y="0"/>
                  </a:moveTo>
                  <a:lnTo>
                    <a:pt x="4931060" y="0"/>
                  </a:lnTo>
                  <a:cubicBezTo>
                    <a:pt x="4936629" y="0"/>
                    <a:pt x="4941970" y="2212"/>
                    <a:pt x="4945909" y="6151"/>
                  </a:cubicBezTo>
                  <a:cubicBezTo>
                    <a:pt x="4949847" y="10089"/>
                    <a:pt x="4952059" y="15430"/>
                    <a:pt x="4952059" y="20999"/>
                  </a:cubicBezTo>
                  <a:lnTo>
                    <a:pt x="4952059" y="507488"/>
                  </a:lnTo>
                  <a:cubicBezTo>
                    <a:pt x="4952059" y="519086"/>
                    <a:pt x="4942658" y="528487"/>
                    <a:pt x="4931060" y="528487"/>
                  </a:cubicBezTo>
                  <a:lnTo>
                    <a:pt x="20999" y="528487"/>
                  </a:lnTo>
                  <a:cubicBezTo>
                    <a:pt x="15430" y="528487"/>
                    <a:pt x="10089" y="526275"/>
                    <a:pt x="6151" y="522337"/>
                  </a:cubicBezTo>
                  <a:cubicBezTo>
                    <a:pt x="2212" y="518399"/>
                    <a:pt x="0" y="513057"/>
                    <a:pt x="0" y="507488"/>
                  </a:cubicBezTo>
                  <a:lnTo>
                    <a:pt x="0" y="20999"/>
                  </a:lnTo>
                  <a:cubicBezTo>
                    <a:pt x="0" y="15430"/>
                    <a:pt x="2212" y="10089"/>
                    <a:pt x="6151" y="6151"/>
                  </a:cubicBezTo>
                  <a:cubicBezTo>
                    <a:pt x="10089" y="2212"/>
                    <a:pt x="15430" y="0"/>
                    <a:pt x="20999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952059" cy="5761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777178" y="495300"/>
            <a:ext cx="14910621" cy="2026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40"/>
              </a:lnSpc>
            </a:pPr>
            <a:r>
              <a:rPr lang="en-US" sz="5672" dirty="0" smtClean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PERSYARATAN HUKUM </a:t>
            </a:r>
          </a:p>
          <a:p>
            <a:pPr algn="ctr">
              <a:lnSpc>
                <a:spcPts val="7940"/>
              </a:lnSpc>
            </a:pPr>
            <a:r>
              <a:rPr lang="en-US" sz="5672" dirty="0" smtClean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PRAKTIK KEPERAWATAN</a:t>
            </a:r>
            <a:endParaRPr lang="en-US" sz="5672" dirty="0">
              <a:solidFill>
                <a:srgbClr val="004AAD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" y="2847281"/>
            <a:ext cx="7265988" cy="695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7" t="18611" r="15601" b="10115"/>
          <a:stretch/>
        </p:blipFill>
        <p:spPr bwMode="auto">
          <a:xfrm>
            <a:off x="9677400" y="2816831"/>
            <a:ext cx="7676147" cy="695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95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57175" y="4502250"/>
            <a:ext cx="18802350" cy="2006600"/>
            <a:chOff x="0" y="0"/>
            <a:chExt cx="4952059" cy="5284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52059" cy="528487"/>
            </a:xfrm>
            <a:custGeom>
              <a:avLst/>
              <a:gdLst/>
              <a:ahLst/>
              <a:cxnLst/>
              <a:rect l="l" t="t" r="r" b="b"/>
              <a:pathLst>
                <a:path w="4952059" h="528487">
                  <a:moveTo>
                    <a:pt x="20999" y="0"/>
                  </a:moveTo>
                  <a:lnTo>
                    <a:pt x="4931060" y="0"/>
                  </a:lnTo>
                  <a:cubicBezTo>
                    <a:pt x="4936629" y="0"/>
                    <a:pt x="4941970" y="2212"/>
                    <a:pt x="4945909" y="6151"/>
                  </a:cubicBezTo>
                  <a:cubicBezTo>
                    <a:pt x="4949847" y="10089"/>
                    <a:pt x="4952059" y="15430"/>
                    <a:pt x="4952059" y="20999"/>
                  </a:cubicBezTo>
                  <a:lnTo>
                    <a:pt x="4952059" y="507488"/>
                  </a:lnTo>
                  <a:cubicBezTo>
                    <a:pt x="4952059" y="519086"/>
                    <a:pt x="4942658" y="528487"/>
                    <a:pt x="4931060" y="528487"/>
                  </a:cubicBezTo>
                  <a:lnTo>
                    <a:pt x="20999" y="528487"/>
                  </a:lnTo>
                  <a:cubicBezTo>
                    <a:pt x="15430" y="528487"/>
                    <a:pt x="10089" y="526275"/>
                    <a:pt x="6151" y="522337"/>
                  </a:cubicBezTo>
                  <a:cubicBezTo>
                    <a:pt x="2212" y="518399"/>
                    <a:pt x="0" y="513057"/>
                    <a:pt x="0" y="507488"/>
                  </a:cubicBezTo>
                  <a:lnTo>
                    <a:pt x="0" y="20999"/>
                  </a:lnTo>
                  <a:cubicBezTo>
                    <a:pt x="0" y="15430"/>
                    <a:pt x="2212" y="10089"/>
                    <a:pt x="6151" y="6151"/>
                  </a:cubicBezTo>
                  <a:cubicBezTo>
                    <a:pt x="10089" y="2212"/>
                    <a:pt x="15430" y="0"/>
                    <a:pt x="20999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952059" cy="5761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777178" y="495300"/>
            <a:ext cx="14910621" cy="2026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40"/>
              </a:lnSpc>
            </a:pPr>
            <a:r>
              <a:rPr lang="en-US" sz="5672" dirty="0" smtClean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PERSYARATAN HUKUM </a:t>
            </a:r>
          </a:p>
          <a:p>
            <a:pPr algn="ctr">
              <a:lnSpc>
                <a:spcPts val="7940"/>
              </a:lnSpc>
            </a:pPr>
            <a:r>
              <a:rPr lang="en-US" sz="5672" dirty="0" smtClean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PRAKTIK KEPERAWATAN</a:t>
            </a:r>
            <a:endParaRPr lang="en-US" sz="5672" dirty="0">
              <a:solidFill>
                <a:srgbClr val="004AAD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68" t="24338" r="14268" b="20071"/>
          <a:stretch/>
        </p:blipFill>
        <p:spPr bwMode="auto">
          <a:xfrm>
            <a:off x="457199" y="3009900"/>
            <a:ext cx="759173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8" t="22117" r="13926" b="35531"/>
          <a:stretch/>
        </p:blipFill>
        <p:spPr bwMode="auto">
          <a:xfrm>
            <a:off x="8458200" y="4321424"/>
            <a:ext cx="9511471" cy="5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85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57175" y="4502250"/>
            <a:ext cx="18802350" cy="2006600"/>
            <a:chOff x="0" y="0"/>
            <a:chExt cx="4952059" cy="5284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52059" cy="528487"/>
            </a:xfrm>
            <a:custGeom>
              <a:avLst/>
              <a:gdLst/>
              <a:ahLst/>
              <a:cxnLst/>
              <a:rect l="l" t="t" r="r" b="b"/>
              <a:pathLst>
                <a:path w="4952059" h="528487">
                  <a:moveTo>
                    <a:pt x="20999" y="0"/>
                  </a:moveTo>
                  <a:lnTo>
                    <a:pt x="4931060" y="0"/>
                  </a:lnTo>
                  <a:cubicBezTo>
                    <a:pt x="4936629" y="0"/>
                    <a:pt x="4941970" y="2212"/>
                    <a:pt x="4945909" y="6151"/>
                  </a:cubicBezTo>
                  <a:cubicBezTo>
                    <a:pt x="4949847" y="10089"/>
                    <a:pt x="4952059" y="15430"/>
                    <a:pt x="4952059" y="20999"/>
                  </a:cubicBezTo>
                  <a:lnTo>
                    <a:pt x="4952059" y="507488"/>
                  </a:lnTo>
                  <a:cubicBezTo>
                    <a:pt x="4952059" y="519086"/>
                    <a:pt x="4942658" y="528487"/>
                    <a:pt x="4931060" y="528487"/>
                  </a:cubicBezTo>
                  <a:lnTo>
                    <a:pt x="20999" y="528487"/>
                  </a:lnTo>
                  <a:cubicBezTo>
                    <a:pt x="15430" y="528487"/>
                    <a:pt x="10089" y="526275"/>
                    <a:pt x="6151" y="522337"/>
                  </a:cubicBezTo>
                  <a:cubicBezTo>
                    <a:pt x="2212" y="518399"/>
                    <a:pt x="0" y="513057"/>
                    <a:pt x="0" y="507488"/>
                  </a:cubicBezTo>
                  <a:lnTo>
                    <a:pt x="0" y="20999"/>
                  </a:lnTo>
                  <a:cubicBezTo>
                    <a:pt x="0" y="15430"/>
                    <a:pt x="2212" y="10089"/>
                    <a:pt x="6151" y="6151"/>
                  </a:cubicBezTo>
                  <a:cubicBezTo>
                    <a:pt x="10089" y="2212"/>
                    <a:pt x="15430" y="0"/>
                    <a:pt x="20999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952059" cy="5761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777178" y="495300"/>
            <a:ext cx="14910621" cy="2026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40"/>
              </a:lnSpc>
            </a:pPr>
            <a:r>
              <a:rPr lang="en-US" sz="5672" dirty="0" smtClean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PERSYARATAN HUKUM </a:t>
            </a:r>
          </a:p>
          <a:p>
            <a:pPr algn="ctr">
              <a:lnSpc>
                <a:spcPts val="7940"/>
              </a:lnSpc>
            </a:pPr>
            <a:r>
              <a:rPr lang="en-US" sz="5672" dirty="0" smtClean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PRAKTIK KEPERAWATAN</a:t>
            </a:r>
            <a:endParaRPr lang="en-US" sz="5672" dirty="0">
              <a:solidFill>
                <a:srgbClr val="004AAD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8" t="44732" r="13371" b="19083"/>
          <a:stretch/>
        </p:blipFill>
        <p:spPr bwMode="auto">
          <a:xfrm>
            <a:off x="1171074" y="2840552"/>
            <a:ext cx="8686800" cy="3853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8" t="36267" r="10053" b="34785"/>
          <a:stretch/>
        </p:blipFill>
        <p:spPr bwMode="auto">
          <a:xfrm>
            <a:off x="1171074" y="6972300"/>
            <a:ext cx="8686800" cy="290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3467100"/>
            <a:ext cx="7813114" cy="472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15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57175" y="4502250"/>
            <a:ext cx="18802350" cy="2006600"/>
            <a:chOff x="0" y="0"/>
            <a:chExt cx="4952059" cy="5284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52059" cy="528487"/>
            </a:xfrm>
            <a:custGeom>
              <a:avLst/>
              <a:gdLst/>
              <a:ahLst/>
              <a:cxnLst/>
              <a:rect l="l" t="t" r="r" b="b"/>
              <a:pathLst>
                <a:path w="4952059" h="528487">
                  <a:moveTo>
                    <a:pt x="20999" y="0"/>
                  </a:moveTo>
                  <a:lnTo>
                    <a:pt x="4931060" y="0"/>
                  </a:lnTo>
                  <a:cubicBezTo>
                    <a:pt x="4936629" y="0"/>
                    <a:pt x="4941970" y="2212"/>
                    <a:pt x="4945909" y="6151"/>
                  </a:cubicBezTo>
                  <a:cubicBezTo>
                    <a:pt x="4949847" y="10089"/>
                    <a:pt x="4952059" y="15430"/>
                    <a:pt x="4952059" y="20999"/>
                  </a:cubicBezTo>
                  <a:lnTo>
                    <a:pt x="4952059" y="507488"/>
                  </a:lnTo>
                  <a:cubicBezTo>
                    <a:pt x="4952059" y="519086"/>
                    <a:pt x="4942658" y="528487"/>
                    <a:pt x="4931060" y="528487"/>
                  </a:cubicBezTo>
                  <a:lnTo>
                    <a:pt x="20999" y="528487"/>
                  </a:lnTo>
                  <a:cubicBezTo>
                    <a:pt x="15430" y="528487"/>
                    <a:pt x="10089" y="526275"/>
                    <a:pt x="6151" y="522337"/>
                  </a:cubicBezTo>
                  <a:cubicBezTo>
                    <a:pt x="2212" y="518399"/>
                    <a:pt x="0" y="513057"/>
                    <a:pt x="0" y="507488"/>
                  </a:cubicBezTo>
                  <a:lnTo>
                    <a:pt x="0" y="20999"/>
                  </a:lnTo>
                  <a:cubicBezTo>
                    <a:pt x="0" y="15430"/>
                    <a:pt x="2212" y="10089"/>
                    <a:pt x="6151" y="6151"/>
                  </a:cubicBezTo>
                  <a:cubicBezTo>
                    <a:pt x="10089" y="2212"/>
                    <a:pt x="15430" y="0"/>
                    <a:pt x="20999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952059" cy="5761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53452" y="495300"/>
            <a:ext cx="10038348" cy="2026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40"/>
              </a:lnSpc>
            </a:pPr>
            <a:r>
              <a:rPr lang="en-US" sz="5672" dirty="0" smtClean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PERSYARATAN HUKUM </a:t>
            </a:r>
          </a:p>
          <a:p>
            <a:pPr algn="ctr">
              <a:lnSpc>
                <a:spcPts val="7940"/>
              </a:lnSpc>
            </a:pPr>
            <a:r>
              <a:rPr lang="en-US" sz="5672" dirty="0" smtClean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PRAKTIK KEPERAWATAN</a:t>
            </a:r>
            <a:endParaRPr lang="en-US" sz="5672" dirty="0">
              <a:solidFill>
                <a:srgbClr val="004AAD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8" t="25000" r="12076" b="20070"/>
          <a:stretch/>
        </p:blipFill>
        <p:spPr bwMode="auto">
          <a:xfrm>
            <a:off x="1371600" y="2895600"/>
            <a:ext cx="702695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4779081"/>
            <a:ext cx="6946903" cy="4919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32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57175" y="4502250"/>
            <a:ext cx="18802350" cy="2006600"/>
            <a:chOff x="0" y="0"/>
            <a:chExt cx="4952059" cy="5284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52059" cy="528487"/>
            </a:xfrm>
            <a:custGeom>
              <a:avLst/>
              <a:gdLst/>
              <a:ahLst/>
              <a:cxnLst/>
              <a:rect l="l" t="t" r="r" b="b"/>
              <a:pathLst>
                <a:path w="4952059" h="528487">
                  <a:moveTo>
                    <a:pt x="20999" y="0"/>
                  </a:moveTo>
                  <a:lnTo>
                    <a:pt x="4931060" y="0"/>
                  </a:lnTo>
                  <a:cubicBezTo>
                    <a:pt x="4936629" y="0"/>
                    <a:pt x="4941970" y="2212"/>
                    <a:pt x="4945909" y="6151"/>
                  </a:cubicBezTo>
                  <a:cubicBezTo>
                    <a:pt x="4949847" y="10089"/>
                    <a:pt x="4952059" y="15430"/>
                    <a:pt x="4952059" y="20999"/>
                  </a:cubicBezTo>
                  <a:lnTo>
                    <a:pt x="4952059" y="507488"/>
                  </a:lnTo>
                  <a:cubicBezTo>
                    <a:pt x="4952059" y="519086"/>
                    <a:pt x="4942658" y="528487"/>
                    <a:pt x="4931060" y="528487"/>
                  </a:cubicBezTo>
                  <a:lnTo>
                    <a:pt x="20999" y="528487"/>
                  </a:lnTo>
                  <a:cubicBezTo>
                    <a:pt x="15430" y="528487"/>
                    <a:pt x="10089" y="526275"/>
                    <a:pt x="6151" y="522337"/>
                  </a:cubicBezTo>
                  <a:cubicBezTo>
                    <a:pt x="2212" y="518399"/>
                    <a:pt x="0" y="513057"/>
                    <a:pt x="0" y="507488"/>
                  </a:cubicBezTo>
                  <a:lnTo>
                    <a:pt x="0" y="20999"/>
                  </a:lnTo>
                  <a:cubicBezTo>
                    <a:pt x="0" y="15430"/>
                    <a:pt x="2212" y="10089"/>
                    <a:pt x="6151" y="6151"/>
                  </a:cubicBezTo>
                  <a:cubicBezTo>
                    <a:pt x="10089" y="2212"/>
                    <a:pt x="15430" y="0"/>
                    <a:pt x="20999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952059" cy="5761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4799" y="1474309"/>
            <a:ext cx="9982201" cy="2026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40"/>
              </a:lnSpc>
            </a:pPr>
            <a:r>
              <a:rPr lang="en-US" sz="5672" dirty="0" smtClean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PERSYARATAN HUKUM </a:t>
            </a:r>
          </a:p>
          <a:p>
            <a:pPr algn="ctr">
              <a:lnSpc>
                <a:spcPts val="7940"/>
              </a:lnSpc>
            </a:pPr>
            <a:r>
              <a:rPr lang="en-US" sz="5672" dirty="0" smtClean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PRAKTIK KEPERAWATAN</a:t>
            </a:r>
            <a:endParaRPr lang="en-US" sz="5672" dirty="0">
              <a:solidFill>
                <a:srgbClr val="004AAD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8" t="25000" r="12076" b="20070"/>
          <a:stretch/>
        </p:blipFill>
        <p:spPr bwMode="auto">
          <a:xfrm>
            <a:off x="10738256" y="273596"/>
            <a:ext cx="702695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358" y="5023184"/>
            <a:ext cx="6870442" cy="4909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256" y="5023184"/>
            <a:ext cx="7042997" cy="486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92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57175" y="4502250"/>
            <a:ext cx="18802350" cy="2006600"/>
            <a:chOff x="0" y="0"/>
            <a:chExt cx="4952059" cy="52848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952059" cy="528487"/>
            </a:xfrm>
            <a:custGeom>
              <a:avLst/>
              <a:gdLst/>
              <a:ahLst/>
              <a:cxnLst/>
              <a:rect l="l" t="t" r="r" b="b"/>
              <a:pathLst>
                <a:path w="4952059" h="528487">
                  <a:moveTo>
                    <a:pt x="20999" y="0"/>
                  </a:moveTo>
                  <a:lnTo>
                    <a:pt x="4931060" y="0"/>
                  </a:lnTo>
                  <a:cubicBezTo>
                    <a:pt x="4936629" y="0"/>
                    <a:pt x="4941970" y="2212"/>
                    <a:pt x="4945909" y="6151"/>
                  </a:cubicBezTo>
                  <a:cubicBezTo>
                    <a:pt x="4949847" y="10089"/>
                    <a:pt x="4952059" y="15430"/>
                    <a:pt x="4952059" y="20999"/>
                  </a:cubicBezTo>
                  <a:lnTo>
                    <a:pt x="4952059" y="507488"/>
                  </a:lnTo>
                  <a:cubicBezTo>
                    <a:pt x="4952059" y="519086"/>
                    <a:pt x="4942658" y="528487"/>
                    <a:pt x="4931060" y="528487"/>
                  </a:cubicBezTo>
                  <a:lnTo>
                    <a:pt x="20999" y="528487"/>
                  </a:lnTo>
                  <a:cubicBezTo>
                    <a:pt x="15430" y="528487"/>
                    <a:pt x="10089" y="526275"/>
                    <a:pt x="6151" y="522337"/>
                  </a:cubicBezTo>
                  <a:cubicBezTo>
                    <a:pt x="2212" y="518399"/>
                    <a:pt x="0" y="513057"/>
                    <a:pt x="0" y="507488"/>
                  </a:cubicBezTo>
                  <a:lnTo>
                    <a:pt x="0" y="20999"/>
                  </a:lnTo>
                  <a:cubicBezTo>
                    <a:pt x="0" y="15430"/>
                    <a:pt x="2212" y="10089"/>
                    <a:pt x="6151" y="6151"/>
                  </a:cubicBezTo>
                  <a:cubicBezTo>
                    <a:pt x="10089" y="2212"/>
                    <a:pt x="15430" y="0"/>
                    <a:pt x="20999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952059" cy="5761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04799" y="1474309"/>
            <a:ext cx="9982201" cy="20261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940"/>
              </a:lnSpc>
            </a:pPr>
            <a:r>
              <a:rPr lang="en-US" sz="5672" dirty="0" smtClean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PERSYARATAN HUKUM </a:t>
            </a:r>
          </a:p>
          <a:p>
            <a:pPr algn="ctr">
              <a:lnSpc>
                <a:spcPts val="7940"/>
              </a:lnSpc>
            </a:pPr>
            <a:r>
              <a:rPr lang="en-US" sz="5672" dirty="0" smtClean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PRAKTIK KEPERAWATAN</a:t>
            </a:r>
            <a:endParaRPr lang="en-US" sz="5672" dirty="0">
              <a:solidFill>
                <a:srgbClr val="004AAD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62" t="18175" r="14122" b="13405"/>
          <a:stretch/>
        </p:blipFill>
        <p:spPr bwMode="auto">
          <a:xfrm>
            <a:off x="1676400" y="4006280"/>
            <a:ext cx="6858000" cy="599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3" t="19490" r="15786" b="11760"/>
          <a:stretch/>
        </p:blipFill>
        <p:spPr bwMode="auto">
          <a:xfrm>
            <a:off x="9144000" y="4006280"/>
            <a:ext cx="6904282" cy="5987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3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982450" y="9077475"/>
            <a:ext cx="2514600" cy="441175"/>
            <a:chOff x="0" y="-47625"/>
            <a:chExt cx="662281" cy="11619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2281" cy="68570"/>
            </a:xfrm>
            <a:custGeom>
              <a:avLst/>
              <a:gdLst/>
              <a:ahLst/>
              <a:cxnLst/>
              <a:rect l="l" t="t" r="r" b="b"/>
              <a:pathLst>
                <a:path w="662281" h="68570">
                  <a:moveTo>
                    <a:pt x="0" y="0"/>
                  </a:moveTo>
                  <a:lnTo>
                    <a:pt x="662281" y="0"/>
                  </a:lnTo>
                  <a:lnTo>
                    <a:pt x="662281" y="68570"/>
                  </a:lnTo>
                  <a:lnTo>
                    <a:pt x="0" y="6857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662281" cy="116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5064580" y="1774507"/>
            <a:ext cx="5013951" cy="6737985"/>
          </a:xfrm>
          <a:custGeom>
            <a:avLst/>
            <a:gdLst/>
            <a:ahLst/>
            <a:cxnLst/>
            <a:rect l="l" t="t" r="r" b="b"/>
            <a:pathLst>
              <a:path w="3663950" h="4923790">
                <a:moveTo>
                  <a:pt x="3271520" y="4923790"/>
                </a:moveTo>
                <a:lnTo>
                  <a:pt x="391160" y="4923790"/>
                </a:lnTo>
                <a:cubicBezTo>
                  <a:pt x="175260" y="4923790"/>
                  <a:pt x="0" y="4748530"/>
                  <a:pt x="0" y="4532630"/>
                </a:cubicBezTo>
                <a:lnTo>
                  <a:pt x="0" y="392430"/>
                </a:lnTo>
                <a:cubicBezTo>
                  <a:pt x="0" y="175260"/>
                  <a:pt x="175260" y="0"/>
                  <a:pt x="391160" y="0"/>
                </a:cubicBezTo>
                <a:lnTo>
                  <a:pt x="3271520" y="0"/>
                </a:lnTo>
                <a:cubicBezTo>
                  <a:pt x="3487420" y="0"/>
                  <a:pt x="3662680" y="175260"/>
                  <a:pt x="3662680" y="391160"/>
                </a:cubicBezTo>
                <a:lnTo>
                  <a:pt x="3662680" y="4531360"/>
                </a:lnTo>
                <a:cubicBezTo>
                  <a:pt x="3663950" y="4747260"/>
                  <a:pt x="3487420" y="4923790"/>
                  <a:pt x="3271520" y="4923790"/>
                </a:cubicBezTo>
                <a:close/>
                <a:moveTo>
                  <a:pt x="391160" y="63500"/>
                </a:moveTo>
                <a:cubicBezTo>
                  <a:pt x="210820" y="63500"/>
                  <a:pt x="63500" y="210820"/>
                  <a:pt x="63500" y="391160"/>
                </a:cubicBezTo>
                <a:lnTo>
                  <a:pt x="63500" y="4531360"/>
                </a:lnTo>
                <a:cubicBezTo>
                  <a:pt x="63500" y="4712970"/>
                  <a:pt x="210820" y="4859020"/>
                  <a:pt x="391160" y="4859020"/>
                </a:cubicBezTo>
                <a:lnTo>
                  <a:pt x="3271520" y="4859020"/>
                </a:lnTo>
                <a:cubicBezTo>
                  <a:pt x="3453130" y="4859020"/>
                  <a:pt x="3599180" y="4711700"/>
                  <a:pt x="3599180" y="4531360"/>
                </a:cubicBezTo>
                <a:lnTo>
                  <a:pt x="3599180" y="391160"/>
                </a:lnTo>
                <a:cubicBezTo>
                  <a:pt x="3599180" y="209550"/>
                  <a:pt x="3451860" y="63500"/>
                  <a:pt x="3271520" y="63500"/>
                </a:cubicBezTo>
                <a:lnTo>
                  <a:pt x="391160" y="63500"/>
                </a:lnTo>
                <a:close/>
              </a:path>
            </a:pathLst>
          </a:custGeom>
          <a:solidFill>
            <a:srgbClr val="004AAD"/>
          </a:solidFill>
        </p:spPr>
      </p:sp>
      <p:sp>
        <p:nvSpPr>
          <p:cNvPr id="11" name="Freeform 11"/>
          <p:cNvSpPr/>
          <p:nvPr/>
        </p:nvSpPr>
        <p:spPr>
          <a:xfrm>
            <a:off x="1171575" y="1793380"/>
            <a:ext cx="3073669" cy="3174485"/>
          </a:xfrm>
          <a:custGeom>
            <a:avLst/>
            <a:gdLst/>
            <a:ahLst/>
            <a:cxnLst/>
            <a:rect l="l" t="t" r="r" b="b"/>
            <a:pathLst>
              <a:path w="6350000" h="6558280">
                <a:moveTo>
                  <a:pt x="5218430" y="6558280"/>
                </a:moveTo>
                <a:lnTo>
                  <a:pt x="1131570" y="6558280"/>
                </a:lnTo>
                <a:cubicBezTo>
                  <a:pt x="508000" y="6558280"/>
                  <a:pt x="0" y="6050280"/>
                  <a:pt x="0" y="5426710"/>
                </a:cubicBezTo>
                <a:lnTo>
                  <a:pt x="0" y="1131570"/>
                </a:lnTo>
                <a:cubicBezTo>
                  <a:pt x="0" y="508000"/>
                  <a:pt x="508000" y="0"/>
                  <a:pt x="1131570" y="0"/>
                </a:cubicBezTo>
                <a:lnTo>
                  <a:pt x="5218430" y="0"/>
                </a:lnTo>
                <a:cubicBezTo>
                  <a:pt x="5842000" y="0"/>
                  <a:pt x="6350000" y="508000"/>
                  <a:pt x="6350000" y="1131570"/>
                </a:cubicBezTo>
                <a:lnTo>
                  <a:pt x="6350000" y="5425440"/>
                </a:lnTo>
                <a:cubicBezTo>
                  <a:pt x="6350000" y="6050280"/>
                  <a:pt x="5842000" y="6558280"/>
                  <a:pt x="5218430" y="6558280"/>
                </a:cubicBezTo>
                <a:close/>
                <a:moveTo>
                  <a:pt x="1131570" y="149860"/>
                </a:moveTo>
                <a:cubicBezTo>
                  <a:pt x="590550" y="149860"/>
                  <a:pt x="149860" y="590550"/>
                  <a:pt x="149860" y="1131570"/>
                </a:cubicBezTo>
                <a:lnTo>
                  <a:pt x="149860" y="5425440"/>
                </a:lnTo>
                <a:cubicBezTo>
                  <a:pt x="149860" y="5966460"/>
                  <a:pt x="590550" y="6407150"/>
                  <a:pt x="1131570" y="6407150"/>
                </a:cubicBezTo>
                <a:lnTo>
                  <a:pt x="5218430" y="6407150"/>
                </a:lnTo>
                <a:cubicBezTo>
                  <a:pt x="5759450" y="6407150"/>
                  <a:pt x="6200140" y="5966460"/>
                  <a:pt x="6200140" y="5425440"/>
                </a:cubicBezTo>
                <a:lnTo>
                  <a:pt x="6200140" y="1131570"/>
                </a:lnTo>
                <a:cubicBezTo>
                  <a:pt x="6200140" y="590550"/>
                  <a:pt x="5759450" y="149860"/>
                  <a:pt x="5218430" y="149860"/>
                </a:cubicBezTo>
                <a:lnTo>
                  <a:pt x="1131570" y="149860"/>
                </a:lnTo>
                <a:close/>
              </a:path>
            </a:pathLst>
          </a:custGeom>
          <a:solidFill>
            <a:srgbClr val="004AAD"/>
          </a:solidFill>
        </p:spPr>
      </p:sp>
      <p:sp>
        <p:nvSpPr>
          <p:cNvPr id="12" name="TextBox 12"/>
          <p:cNvSpPr txBox="1"/>
          <p:nvPr/>
        </p:nvSpPr>
        <p:spPr>
          <a:xfrm>
            <a:off x="10539420" y="1681184"/>
            <a:ext cx="4243380" cy="912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31"/>
              </a:lnSpc>
            </a:pPr>
            <a:r>
              <a:rPr lang="en-US" sz="5308" dirty="0" smtClean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OBJECTIVE</a:t>
            </a:r>
            <a:endParaRPr lang="en-US" sz="5308" dirty="0">
              <a:solidFill>
                <a:srgbClr val="004AAD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591800" y="800100"/>
            <a:ext cx="4842085" cy="833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12"/>
              </a:lnSpc>
            </a:pPr>
            <a:r>
              <a:rPr lang="en-US" sz="5151" b="1" dirty="0" smtClean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LEARNING</a:t>
            </a:r>
            <a:endParaRPr lang="en-US" sz="5151" b="1" dirty="0">
              <a:solidFill>
                <a:srgbClr val="000000"/>
              </a:solidFill>
              <a:latin typeface="Lato Bold"/>
              <a:ea typeface="Lato Bold"/>
              <a:cs typeface="Lato Bold"/>
              <a:sym typeface="Lato Bold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207844" y="5302056"/>
            <a:ext cx="3073669" cy="3174485"/>
          </a:xfrm>
          <a:custGeom>
            <a:avLst/>
            <a:gdLst/>
            <a:ahLst/>
            <a:cxnLst/>
            <a:rect l="l" t="t" r="r" b="b"/>
            <a:pathLst>
              <a:path w="6350000" h="6558280">
                <a:moveTo>
                  <a:pt x="5218430" y="6558280"/>
                </a:moveTo>
                <a:lnTo>
                  <a:pt x="1131570" y="6558280"/>
                </a:lnTo>
                <a:cubicBezTo>
                  <a:pt x="508000" y="6558280"/>
                  <a:pt x="0" y="6050280"/>
                  <a:pt x="0" y="5426710"/>
                </a:cubicBezTo>
                <a:lnTo>
                  <a:pt x="0" y="1131570"/>
                </a:lnTo>
                <a:cubicBezTo>
                  <a:pt x="0" y="508000"/>
                  <a:pt x="508000" y="0"/>
                  <a:pt x="1131570" y="0"/>
                </a:cubicBezTo>
                <a:lnTo>
                  <a:pt x="5218430" y="0"/>
                </a:lnTo>
                <a:cubicBezTo>
                  <a:pt x="5842000" y="0"/>
                  <a:pt x="6350000" y="508000"/>
                  <a:pt x="6350000" y="1131570"/>
                </a:cubicBezTo>
                <a:lnTo>
                  <a:pt x="6350000" y="5425440"/>
                </a:lnTo>
                <a:cubicBezTo>
                  <a:pt x="6350000" y="6050280"/>
                  <a:pt x="5842000" y="6558280"/>
                  <a:pt x="5218430" y="6558280"/>
                </a:cubicBezTo>
                <a:close/>
                <a:moveTo>
                  <a:pt x="1131570" y="149860"/>
                </a:moveTo>
                <a:cubicBezTo>
                  <a:pt x="590550" y="149860"/>
                  <a:pt x="149860" y="590550"/>
                  <a:pt x="149860" y="1131570"/>
                </a:cubicBezTo>
                <a:lnTo>
                  <a:pt x="149860" y="5425440"/>
                </a:lnTo>
                <a:cubicBezTo>
                  <a:pt x="149860" y="5966460"/>
                  <a:pt x="590550" y="6407150"/>
                  <a:pt x="1131570" y="6407150"/>
                </a:cubicBezTo>
                <a:lnTo>
                  <a:pt x="5218430" y="6407150"/>
                </a:lnTo>
                <a:cubicBezTo>
                  <a:pt x="5759450" y="6407150"/>
                  <a:pt x="6200140" y="5966460"/>
                  <a:pt x="6200140" y="5425440"/>
                </a:cubicBezTo>
                <a:lnTo>
                  <a:pt x="6200140" y="1131570"/>
                </a:lnTo>
                <a:cubicBezTo>
                  <a:pt x="6200140" y="590550"/>
                  <a:pt x="5759450" y="149860"/>
                  <a:pt x="5218430" y="149860"/>
                </a:cubicBezTo>
                <a:lnTo>
                  <a:pt x="1131570" y="149860"/>
                </a:lnTo>
                <a:close/>
              </a:path>
            </a:pathLst>
          </a:custGeom>
          <a:solidFill>
            <a:srgbClr val="004AAD"/>
          </a:solidFill>
        </p:spPr>
      </p:sp>
      <p:sp>
        <p:nvSpPr>
          <p:cNvPr id="20" name="Rectangle 19"/>
          <p:cNvSpPr/>
          <p:nvPr/>
        </p:nvSpPr>
        <p:spPr>
          <a:xfrm>
            <a:off x="10591800" y="2705100"/>
            <a:ext cx="6858000" cy="5771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Prinsip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hukum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penerapan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etika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keperawatan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3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Prinsip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etika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keperawatan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Tindak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pidana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perawat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Etika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sanksi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hukum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praktik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keperawatan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Persyaratan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hukum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praktik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keperawatan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id-ID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580" y="2264092"/>
            <a:ext cx="62484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3"/>
          <p:cNvGrpSpPr/>
          <p:nvPr/>
        </p:nvGrpSpPr>
        <p:grpSpPr>
          <a:xfrm>
            <a:off x="2362200" y="813803"/>
            <a:ext cx="2514600" cy="441175"/>
            <a:chOff x="0" y="-47625"/>
            <a:chExt cx="662281" cy="116195"/>
          </a:xfrm>
        </p:grpSpPr>
        <p:sp>
          <p:nvSpPr>
            <p:cNvPr id="26" name="Freeform 4"/>
            <p:cNvSpPr/>
            <p:nvPr/>
          </p:nvSpPr>
          <p:spPr>
            <a:xfrm>
              <a:off x="0" y="0"/>
              <a:ext cx="662281" cy="68570"/>
            </a:xfrm>
            <a:custGeom>
              <a:avLst/>
              <a:gdLst/>
              <a:ahLst/>
              <a:cxnLst/>
              <a:rect l="l" t="t" r="r" b="b"/>
              <a:pathLst>
                <a:path w="662281" h="68570">
                  <a:moveTo>
                    <a:pt x="0" y="0"/>
                  </a:moveTo>
                  <a:lnTo>
                    <a:pt x="662281" y="0"/>
                  </a:lnTo>
                  <a:lnTo>
                    <a:pt x="662281" y="68570"/>
                  </a:lnTo>
                  <a:lnTo>
                    <a:pt x="0" y="6857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27" name="TextBox 5"/>
            <p:cNvSpPr txBox="1"/>
            <p:nvPr/>
          </p:nvSpPr>
          <p:spPr>
            <a:xfrm>
              <a:off x="0" y="-47625"/>
              <a:ext cx="662281" cy="116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1204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698500" y="3124200"/>
            <a:ext cx="5245100" cy="1332778"/>
            <a:chOff x="0" y="0"/>
            <a:chExt cx="1381426" cy="3510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81426" cy="351020"/>
            </a:xfrm>
            <a:custGeom>
              <a:avLst/>
              <a:gdLst/>
              <a:ahLst/>
              <a:cxnLst/>
              <a:rect l="l" t="t" r="r" b="b"/>
              <a:pathLst>
                <a:path w="1381426" h="351020">
                  <a:moveTo>
                    <a:pt x="75277" y="0"/>
                  </a:moveTo>
                  <a:lnTo>
                    <a:pt x="1306148" y="0"/>
                  </a:lnTo>
                  <a:cubicBezTo>
                    <a:pt x="1326113" y="0"/>
                    <a:pt x="1345260" y="7931"/>
                    <a:pt x="1359377" y="22048"/>
                  </a:cubicBezTo>
                  <a:cubicBezTo>
                    <a:pt x="1373495" y="36166"/>
                    <a:pt x="1381426" y="55313"/>
                    <a:pt x="1381426" y="75277"/>
                  </a:cubicBezTo>
                  <a:lnTo>
                    <a:pt x="1381426" y="275742"/>
                  </a:lnTo>
                  <a:cubicBezTo>
                    <a:pt x="1381426" y="295707"/>
                    <a:pt x="1373495" y="314854"/>
                    <a:pt x="1359377" y="328971"/>
                  </a:cubicBezTo>
                  <a:cubicBezTo>
                    <a:pt x="1345260" y="343089"/>
                    <a:pt x="1326113" y="351020"/>
                    <a:pt x="1306148" y="351020"/>
                  </a:cubicBezTo>
                  <a:lnTo>
                    <a:pt x="75277" y="351020"/>
                  </a:lnTo>
                  <a:cubicBezTo>
                    <a:pt x="55313" y="351020"/>
                    <a:pt x="36166" y="343089"/>
                    <a:pt x="22048" y="328971"/>
                  </a:cubicBezTo>
                  <a:cubicBezTo>
                    <a:pt x="7931" y="314854"/>
                    <a:pt x="0" y="295707"/>
                    <a:pt x="0" y="275742"/>
                  </a:cubicBezTo>
                  <a:lnTo>
                    <a:pt x="0" y="75277"/>
                  </a:lnTo>
                  <a:cubicBezTo>
                    <a:pt x="0" y="55313"/>
                    <a:pt x="7931" y="36166"/>
                    <a:pt x="22048" y="22048"/>
                  </a:cubicBezTo>
                  <a:cubicBezTo>
                    <a:pt x="36166" y="7931"/>
                    <a:pt x="55313" y="0"/>
                    <a:pt x="75277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381426" cy="398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741400" y="3124200"/>
            <a:ext cx="5118100" cy="1332778"/>
            <a:chOff x="0" y="0"/>
            <a:chExt cx="1347977" cy="3510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47977" cy="351020"/>
            </a:xfrm>
            <a:custGeom>
              <a:avLst/>
              <a:gdLst/>
              <a:ahLst/>
              <a:cxnLst/>
              <a:rect l="l" t="t" r="r" b="b"/>
              <a:pathLst>
                <a:path w="1347977" h="351020">
                  <a:moveTo>
                    <a:pt x="77145" y="0"/>
                  </a:moveTo>
                  <a:lnTo>
                    <a:pt x="1270832" y="0"/>
                  </a:lnTo>
                  <a:cubicBezTo>
                    <a:pt x="1291292" y="0"/>
                    <a:pt x="1310914" y="8128"/>
                    <a:pt x="1325382" y="22595"/>
                  </a:cubicBezTo>
                  <a:cubicBezTo>
                    <a:pt x="1339849" y="37063"/>
                    <a:pt x="1347977" y="56685"/>
                    <a:pt x="1347977" y="77145"/>
                  </a:cubicBezTo>
                  <a:lnTo>
                    <a:pt x="1347977" y="273874"/>
                  </a:lnTo>
                  <a:cubicBezTo>
                    <a:pt x="1347977" y="316480"/>
                    <a:pt x="1313438" y="351020"/>
                    <a:pt x="1270832" y="351020"/>
                  </a:cubicBezTo>
                  <a:lnTo>
                    <a:pt x="77145" y="351020"/>
                  </a:lnTo>
                  <a:cubicBezTo>
                    <a:pt x="34539" y="351020"/>
                    <a:pt x="0" y="316480"/>
                    <a:pt x="0" y="273874"/>
                  </a:cubicBezTo>
                  <a:lnTo>
                    <a:pt x="0" y="77145"/>
                  </a:lnTo>
                  <a:cubicBezTo>
                    <a:pt x="0" y="34539"/>
                    <a:pt x="34539" y="0"/>
                    <a:pt x="77145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347977" cy="398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933297" y="2781300"/>
            <a:ext cx="8421405" cy="2595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34"/>
              </a:lnSpc>
            </a:pPr>
            <a:r>
              <a:rPr lang="en-US" sz="7382" b="1" dirty="0" smtClean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ADA PERTANYAAN?</a:t>
            </a:r>
            <a:endParaRPr lang="en-US" sz="7382" b="1" dirty="0">
              <a:solidFill>
                <a:srgbClr val="004AAD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7616825" y="6705600"/>
            <a:ext cx="3054350" cy="761278"/>
            <a:chOff x="0" y="0"/>
            <a:chExt cx="804438" cy="20050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04438" cy="200501"/>
            </a:xfrm>
            <a:custGeom>
              <a:avLst/>
              <a:gdLst/>
              <a:ahLst/>
              <a:cxnLst/>
              <a:rect l="l" t="t" r="r" b="b"/>
              <a:pathLst>
                <a:path w="804438" h="200501">
                  <a:moveTo>
                    <a:pt x="100251" y="0"/>
                  </a:moveTo>
                  <a:lnTo>
                    <a:pt x="704187" y="0"/>
                  </a:lnTo>
                  <a:cubicBezTo>
                    <a:pt x="730775" y="0"/>
                    <a:pt x="756275" y="10562"/>
                    <a:pt x="775075" y="29363"/>
                  </a:cubicBezTo>
                  <a:cubicBezTo>
                    <a:pt x="793876" y="48163"/>
                    <a:pt x="804438" y="73662"/>
                    <a:pt x="804438" y="100251"/>
                  </a:cubicBezTo>
                  <a:lnTo>
                    <a:pt x="804438" y="100251"/>
                  </a:lnTo>
                  <a:cubicBezTo>
                    <a:pt x="804438" y="155617"/>
                    <a:pt x="759554" y="200501"/>
                    <a:pt x="704187" y="200501"/>
                  </a:cubicBezTo>
                  <a:lnTo>
                    <a:pt x="100251" y="200501"/>
                  </a:lnTo>
                  <a:cubicBezTo>
                    <a:pt x="44884" y="200501"/>
                    <a:pt x="0" y="155617"/>
                    <a:pt x="0" y="100251"/>
                  </a:cubicBezTo>
                  <a:lnTo>
                    <a:pt x="0" y="100251"/>
                  </a:lnTo>
                  <a:cubicBezTo>
                    <a:pt x="0" y="44884"/>
                    <a:pt x="44884" y="0"/>
                    <a:pt x="100251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04438" cy="2481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59" b="-925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698500" y="3124200"/>
            <a:ext cx="5245100" cy="1332778"/>
            <a:chOff x="0" y="0"/>
            <a:chExt cx="1381426" cy="35102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81426" cy="351020"/>
            </a:xfrm>
            <a:custGeom>
              <a:avLst/>
              <a:gdLst/>
              <a:ahLst/>
              <a:cxnLst/>
              <a:rect l="l" t="t" r="r" b="b"/>
              <a:pathLst>
                <a:path w="1381426" h="351020">
                  <a:moveTo>
                    <a:pt x="75277" y="0"/>
                  </a:moveTo>
                  <a:lnTo>
                    <a:pt x="1306148" y="0"/>
                  </a:lnTo>
                  <a:cubicBezTo>
                    <a:pt x="1326113" y="0"/>
                    <a:pt x="1345260" y="7931"/>
                    <a:pt x="1359377" y="22048"/>
                  </a:cubicBezTo>
                  <a:cubicBezTo>
                    <a:pt x="1373495" y="36166"/>
                    <a:pt x="1381426" y="55313"/>
                    <a:pt x="1381426" y="75277"/>
                  </a:cubicBezTo>
                  <a:lnTo>
                    <a:pt x="1381426" y="275742"/>
                  </a:lnTo>
                  <a:cubicBezTo>
                    <a:pt x="1381426" y="295707"/>
                    <a:pt x="1373495" y="314854"/>
                    <a:pt x="1359377" y="328971"/>
                  </a:cubicBezTo>
                  <a:cubicBezTo>
                    <a:pt x="1345260" y="343089"/>
                    <a:pt x="1326113" y="351020"/>
                    <a:pt x="1306148" y="351020"/>
                  </a:cubicBezTo>
                  <a:lnTo>
                    <a:pt x="75277" y="351020"/>
                  </a:lnTo>
                  <a:cubicBezTo>
                    <a:pt x="55313" y="351020"/>
                    <a:pt x="36166" y="343089"/>
                    <a:pt x="22048" y="328971"/>
                  </a:cubicBezTo>
                  <a:cubicBezTo>
                    <a:pt x="7931" y="314854"/>
                    <a:pt x="0" y="295707"/>
                    <a:pt x="0" y="275742"/>
                  </a:cubicBezTo>
                  <a:lnTo>
                    <a:pt x="0" y="75277"/>
                  </a:lnTo>
                  <a:cubicBezTo>
                    <a:pt x="0" y="55313"/>
                    <a:pt x="7931" y="36166"/>
                    <a:pt x="22048" y="22048"/>
                  </a:cubicBezTo>
                  <a:cubicBezTo>
                    <a:pt x="36166" y="7931"/>
                    <a:pt x="55313" y="0"/>
                    <a:pt x="75277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381426" cy="398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741400" y="3124200"/>
            <a:ext cx="5118100" cy="1332778"/>
            <a:chOff x="0" y="0"/>
            <a:chExt cx="1347977" cy="3510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47977" cy="351020"/>
            </a:xfrm>
            <a:custGeom>
              <a:avLst/>
              <a:gdLst/>
              <a:ahLst/>
              <a:cxnLst/>
              <a:rect l="l" t="t" r="r" b="b"/>
              <a:pathLst>
                <a:path w="1347977" h="351020">
                  <a:moveTo>
                    <a:pt x="77145" y="0"/>
                  </a:moveTo>
                  <a:lnTo>
                    <a:pt x="1270832" y="0"/>
                  </a:lnTo>
                  <a:cubicBezTo>
                    <a:pt x="1291292" y="0"/>
                    <a:pt x="1310914" y="8128"/>
                    <a:pt x="1325382" y="22595"/>
                  </a:cubicBezTo>
                  <a:cubicBezTo>
                    <a:pt x="1339849" y="37063"/>
                    <a:pt x="1347977" y="56685"/>
                    <a:pt x="1347977" y="77145"/>
                  </a:cubicBezTo>
                  <a:lnTo>
                    <a:pt x="1347977" y="273874"/>
                  </a:lnTo>
                  <a:cubicBezTo>
                    <a:pt x="1347977" y="316480"/>
                    <a:pt x="1313438" y="351020"/>
                    <a:pt x="1270832" y="351020"/>
                  </a:cubicBezTo>
                  <a:lnTo>
                    <a:pt x="77145" y="351020"/>
                  </a:lnTo>
                  <a:cubicBezTo>
                    <a:pt x="34539" y="351020"/>
                    <a:pt x="0" y="316480"/>
                    <a:pt x="0" y="273874"/>
                  </a:cubicBezTo>
                  <a:lnTo>
                    <a:pt x="0" y="77145"/>
                  </a:lnTo>
                  <a:cubicBezTo>
                    <a:pt x="0" y="34539"/>
                    <a:pt x="34539" y="0"/>
                    <a:pt x="77145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347977" cy="3986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933297" y="3191597"/>
            <a:ext cx="8421405" cy="1265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34"/>
              </a:lnSpc>
            </a:pPr>
            <a:r>
              <a:rPr lang="en-US" sz="7382" b="1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THANK YOU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616825" y="6705600"/>
            <a:ext cx="3054350" cy="761278"/>
            <a:chOff x="0" y="0"/>
            <a:chExt cx="804438" cy="20050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04438" cy="200501"/>
            </a:xfrm>
            <a:custGeom>
              <a:avLst/>
              <a:gdLst/>
              <a:ahLst/>
              <a:cxnLst/>
              <a:rect l="l" t="t" r="r" b="b"/>
              <a:pathLst>
                <a:path w="804438" h="200501">
                  <a:moveTo>
                    <a:pt x="100251" y="0"/>
                  </a:moveTo>
                  <a:lnTo>
                    <a:pt x="704187" y="0"/>
                  </a:lnTo>
                  <a:cubicBezTo>
                    <a:pt x="730775" y="0"/>
                    <a:pt x="756275" y="10562"/>
                    <a:pt x="775075" y="29363"/>
                  </a:cubicBezTo>
                  <a:cubicBezTo>
                    <a:pt x="793876" y="48163"/>
                    <a:pt x="804438" y="73662"/>
                    <a:pt x="804438" y="100251"/>
                  </a:cubicBezTo>
                  <a:lnTo>
                    <a:pt x="804438" y="100251"/>
                  </a:lnTo>
                  <a:cubicBezTo>
                    <a:pt x="804438" y="155617"/>
                    <a:pt x="759554" y="200501"/>
                    <a:pt x="704187" y="200501"/>
                  </a:cubicBezTo>
                  <a:lnTo>
                    <a:pt x="100251" y="200501"/>
                  </a:lnTo>
                  <a:cubicBezTo>
                    <a:pt x="44884" y="200501"/>
                    <a:pt x="0" y="155617"/>
                    <a:pt x="0" y="100251"/>
                  </a:cubicBezTo>
                  <a:lnTo>
                    <a:pt x="0" y="100251"/>
                  </a:lnTo>
                  <a:cubicBezTo>
                    <a:pt x="0" y="44884"/>
                    <a:pt x="44884" y="0"/>
                    <a:pt x="100251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04438" cy="2481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0638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6792707" cy="10287000"/>
            <a:chOff x="0" y="0"/>
            <a:chExt cx="1789026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89026" cy="2709333"/>
            </a:xfrm>
            <a:custGeom>
              <a:avLst/>
              <a:gdLst/>
              <a:ahLst/>
              <a:cxnLst/>
              <a:rect l="l" t="t" r="r" b="b"/>
              <a:pathLst>
                <a:path w="1789026" h="2709333">
                  <a:moveTo>
                    <a:pt x="0" y="0"/>
                  </a:moveTo>
                  <a:lnTo>
                    <a:pt x="1789026" y="0"/>
                  </a:lnTo>
                  <a:lnTo>
                    <a:pt x="178902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789026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457200" y="1064795"/>
            <a:ext cx="10744200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PRINSIP ETIKA KEPERAWATAN</a:t>
            </a:r>
            <a:endParaRPr lang="id-ID" sz="5400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438400" y="3086100"/>
            <a:ext cx="14774779" cy="2819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Etika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id-ID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eperawatan </a:t>
            </a:r>
            <a:r>
              <a:rPr lang="id-ID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adalah nilai-nilai dan prinsip-prinsip yang diyakini oleh profesi keperawatan dalam melaksanakan </a:t>
            </a:r>
            <a:r>
              <a:rPr lang="id-ID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tugasnya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id-ID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yang </a:t>
            </a:r>
            <a:r>
              <a:rPr lang="id-ID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berhubungan dengan pasien, masyarakat, teman sejawat maupun dengan organisasi profesi, dan juga dalam pengaturan praktik keperawatan itu sendiri. 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430379" y="6400800"/>
            <a:ext cx="14782800" cy="22479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Prinsip-prinsip </a:t>
            </a:r>
            <a:r>
              <a:rPr lang="id-ID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etika ini oleh profesi keperawatan secara formal dituangkan dalam suatu kode etik yang merupakan komitmen profesi keperawatan akan tanggung jawab dan kepercayaan yang diberikan oleh masyarakat</a:t>
            </a:r>
          </a:p>
        </p:txBody>
      </p:sp>
      <p:sp>
        <p:nvSpPr>
          <p:cNvPr id="23" name="Freeform 19"/>
          <p:cNvSpPr/>
          <p:nvPr/>
        </p:nvSpPr>
        <p:spPr>
          <a:xfrm>
            <a:off x="-800967" y="3052011"/>
            <a:ext cx="1601933" cy="6466659"/>
          </a:xfrm>
          <a:custGeom>
            <a:avLst/>
            <a:gdLst/>
            <a:ahLst/>
            <a:cxnLst/>
            <a:rect l="l" t="t" r="r" b="b"/>
            <a:pathLst>
              <a:path w="421908" h="1703153">
                <a:moveTo>
                  <a:pt x="210954" y="0"/>
                </a:moveTo>
                <a:lnTo>
                  <a:pt x="210954" y="0"/>
                </a:lnTo>
                <a:cubicBezTo>
                  <a:pt x="266903" y="0"/>
                  <a:pt x="320560" y="22225"/>
                  <a:pt x="360121" y="61787"/>
                </a:cubicBezTo>
                <a:cubicBezTo>
                  <a:pt x="399683" y="101349"/>
                  <a:pt x="421908" y="155006"/>
                  <a:pt x="421908" y="210954"/>
                </a:cubicBezTo>
                <a:lnTo>
                  <a:pt x="421908" y="1492199"/>
                </a:lnTo>
                <a:cubicBezTo>
                  <a:pt x="421908" y="1548147"/>
                  <a:pt x="399683" y="1601804"/>
                  <a:pt x="360121" y="1641366"/>
                </a:cubicBezTo>
                <a:cubicBezTo>
                  <a:pt x="320560" y="1680928"/>
                  <a:pt x="266903" y="1703153"/>
                  <a:pt x="210954" y="1703153"/>
                </a:cubicBezTo>
                <a:lnTo>
                  <a:pt x="210954" y="1703153"/>
                </a:lnTo>
                <a:cubicBezTo>
                  <a:pt x="155006" y="1703153"/>
                  <a:pt x="101349" y="1680928"/>
                  <a:pt x="61787" y="1641366"/>
                </a:cubicBezTo>
                <a:cubicBezTo>
                  <a:pt x="22225" y="1601804"/>
                  <a:pt x="0" y="1548147"/>
                  <a:pt x="0" y="1492199"/>
                </a:cubicBezTo>
                <a:lnTo>
                  <a:pt x="0" y="210954"/>
                </a:lnTo>
                <a:cubicBezTo>
                  <a:pt x="0" y="155006"/>
                  <a:pt x="22225" y="101349"/>
                  <a:pt x="61787" y="61787"/>
                </a:cubicBezTo>
                <a:cubicBezTo>
                  <a:pt x="101349" y="22225"/>
                  <a:pt x="155006" y="0"/>
                  <a:pt x="210954" y="0"/>
                </a:cubicBezTo>
                <a:close/>
              </a:path>
            </a:pathLst>
          </a:custGeom>
          <a:solidFill>
            <a:schemeClr val="bg1"/>
          </a:solidFill>
        </p:spPr>
      </p:sp>
      <p:sp>
        <p:nvSpPr>
          <p:cNvPr id="22" name="Rectangle 21"/>
          <p:cNvSpPr/>
          <p:nvPr/>
        </p:nvSpPr>
        <p:spPr>
          <a:xfrm>
            <a:off x="7924801" y="9518670"/>
            <a:ext cx="9906000" cy="577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 smtClean="0">
                <a:solidFill>
                  <a:schemeClr val="tx1"/>
                </a:solidFill>
              </a:rPr>
              <a:t>Pangaribuan</a:t>
            </a:r>
            <a:r>
              <a:rPr lang="en-US" sz="1600" dirty="0" smtClean="0">
                <a:solidFill>
                  <a:schemeClr val="tx1"/>
                </a:solidFill>
              </a:rPr>
              <a:t>, R. 2016. </a:t>
            </a:r>
            <a:r>
              <a:rPr lang="en-US" sz="1600" dirty="0" err="1" smtClean="0">
                <a:solidFill>
                  <a:schemeClr val="tx1"/>
                </a:solidFill>
              </a:rPr>
              <a:t>Persepsi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</a:t>
            </a:r>
            <a:r>
              <a:rPr lang="en-US" sz="1600" dirty="0" err="1" smtClean="0">
                <a:solidFill>
                  <a:schemeClr val="tx1"/>
                </a:solidFill>
              </a:rPr>
              <a:t>erawat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terhadap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prinsip-prinsip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etik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dalam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pelaksanaan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tindakan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keperawatan</a:t>
            </a:r>
            <a:r>
              <a:rPr lang="en-US" sz="1600" dirty="0" smtClean="0">
                <a:solidFill>
                  <a:schemeClr val="tx1"/>
                </a:solidFill>
              </a:rPr>
              <a:t> di ICU </a:t>
            </a:r>
            <a:r>
              <a:rPr lang="en-US" sz="1600" dirty="0" err="1" smtClean="0">
                <a:solidFill>
                  <a:schemeClr val="tx1"/>
                </a:solidFill>
              </a:rPr>
              <a:t>Rumah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Sakit</a:t>
            </a:r>
            <a:r>
              <a:rPr lang="en-US" sz="1600" dirty="0" smtClean="0">
                <a:solidFill>
                  <a:schemeClr val="tx1"/>
                </a:solidFill>
              </a:rPr>
              <a:t> TK. II </a:t>
            </a:r>
            <a:r>
              <a:rPr lang="en-US" sz="1600" dirty="0" err="1" smtClean="0">
                <a:solidFill>
                  <a:schemeClr val="tx1"/>
                </a:solidFill>
              </a:rPr>
              <a:t>Putri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Hijau</a:t>
            </a:r>
            <a:r>
              <a:rPr lang="en-US" sz="1600" dirty="0" smtClean="0">
                <a:solidFill>
                  <a:schemeClr val="tx1"/>
                </a:solidFill>
              </a:rPr>
              <a:t> Medan. </a:t>
            </a:r>
            <a:r>
              <a:rPr lang="en-US" sz="1600" dirty="0" err="1" smtClean="0">
                <a:solidFill>
                  <a:schemeClr val="tx1"/>
                </a:solidFill>
              </a:rPr>
              <a:t>Jurnal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Riset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Hesti</a:t>
            </a:r>
            <a:r>
              <a:rPr lang="en-US" sz="1600" dirty="0" smtClean="0">
                <a:solidFill>
                  <a:schemeClr val="tx1"/>
                </a:solidFill>
              </a:rPr>
              <a:t> Medan. 1(1). 37-44 </a:t>
            </a:r>
            <a:endParaRPr lang="id-ID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908043" y="0"/>
            <a:ext cx="6379957" cy="10287000"/>
            <a:chOff x="0" y="0"/>
            <a:chExt cx="1680318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80318" cy="2709333"/>
            </a:xfrm>
            <a:custGeom>
              <a:avLst/>
              <a:gdLst/>
              <a:ahLst/>
              <a:cxnLst/>
              <a:rect l="l" t="t" r="r" b="b"/>
              <a:pathLst>
                <a:path w="1680318" h="2709333">
                  <a:moveTo>
                    <a:pt x="0" y="0"/>
                  </a:moveTo>
                  <a:lnTo>
                    <a:pt x="1680318" y="0"/>
                  </a:lnTo>
                  <a:lnTo>
                    <a:pt x="168031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680318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89133" y="2144091"/>
            <a:ext cx="1868266" cy="186826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5E5E5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61049" y="4799234"/>
            <a:ext cx="1868266" cy="1868266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5E5E5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-1144733" y="2006345"/>
            <a:ext cx="1601933" cy="6466659"/>
            <a:chOff x="0" y="0"/>
            <a:chExt cx="421908" cy="170315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21908" cy="1703153"/>
            </a:xfrm>
            <a:custGeom>
              <a:avLst/>
              <a:gdLst/>
              <a:ahLst/>
              <a:cxnLst/>
              <a:rect l="l" t="t" r="r" b="b"/>
              <a:pathLst>
                <a:path w="421908" h="1703153">
                  <a:moveTo>
                    <a:pt x="210954" y="0"/>
                  </a:moveTo>
                  <a:lnTo>
                    <a:pt x="210954" y="0"/>
                  </a:lnTo>
                  <a:cubicBezTo>
                    <a:pt x="266903" y="0"/>
                    <a:pt x="320560" y="22225"/>
                    <a:pt x="360121" y="61787"/>
                  </a:cubicBezTo>
                  <a:cubicBezTo>
                    <a:pt x="399683" y="101349"/>
                    <a:pt x="421908" y="155006"/>
                    <a:pt x="421908" y="210954"/>
                  </a:cubicBezTo>
                  <a:lnTo>
                    <a:pt x="421908" y="1492199"/>
                  </a:lnTo>
                  <a:cubicBezTo>
                    <a:pt x="421908" y="1548147"/>
                    <a:pt x="399683" y="1601804"/>
                    <a:pt x="360121" y="1641366"/>
                  </a:cubicBezTo>
                  <a:cubicBezTo>
                    <a:pt x="320560" y="1680928"/>
                    <a:pt x="266903" y="1703153"/>
                    <a:pt x="210954" y="1703153"/>
                  </a:cubicBezTo>
                  <a:lnTo>
                    <a:pt x="210954" y="1703153"/>
                  </a:lnTo>
                  <a:cubicBezTo>
                    <a:pt x="155006" y="1703153"/>
                    <a:pt x="101349" y="1680928"/>
                    <a:pt x="61787" y="1641366"/>
                  </a:cubicBezTo>
                  <a:cubicBezTo>
                    <a:pt x="22225" y="1601804"/>
                    <a:pt x="0" y="1548147"/>
                    <a:pt x="0" y="1492199"/>
                  </a:cubicBezTo>
                  <a:lnTo>
                    <a:pt x="0" y="210954"/>
                  </a:lnTo>
                  <a:cubicBezTo>
                    <a:pt x="0" y="155006"/>
                    <a:pt x="22225" y="101349"/>
                    <a:pt x="61787" y="61787"/>
                  </a:cubicBezTo>
                  <a:cubicBezTo>
                    <a:pt x="101349" y="22225"/>
                    <a:pt x="155006" y="0"/>
                    <a:pt x="210954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421908" cy="1750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875764" y="2411528"/>
            <a:ext cx="1638836" cy="1360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2"/>
              </a:lnSpc>
            </a:pPr>
            <a:r>
              <a:rPr lang="en-US" sz="785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51434" y="5075275"/>
            <a:ext cx="1638836" cy="1360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2"/>
              </a:lnSpc>
            </a:pPr>
            <a:r>
              <a:rPr lang="en-US" sz="785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04800" y="472240"/>
            <a:ext cx="10744200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PRINSIP ETIK KEPERAWATAN</a:t>
            </a:r>
            <a:endParaRPr lang="id-ID" sz="5400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048000" y="2006345"/>
            <a:ext cx="2895600" cy="53314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AUTONOMY </a:t>
            </a:r>
            <a:endParaRPr lang="id-ID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048000" y="2705101"/>
            <a:ext cx="13792200" cy="1600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Prinsip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autonomy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kebebasan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yaitu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menghormati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otonomi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dimana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keluarga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bebas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berhak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memilih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memutuskan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akan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dilakukan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perawat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terhadapnya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  </a:t>
            </a:r>
            <a:endParaRPr lang="id-ID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048000" y="4662936"/>
            <a:ext cx="2895600" cy="53314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BENEFICIENCE  </a:t>
            </a:r>
            <a:endParaRPr lang="id-ID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072063" y="5428237"/>
            <a:ext cx="13792200" cy="12392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Prinsip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benerficience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berbuat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baik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yaitu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setiap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tindakan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dilakukan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perawat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harus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memiliki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manfaat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kepada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maupun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keluarga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id-ID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Group 15"/>
          <p:cNvGrpSpPr/>
          <p:nvPr/>
        </p:nvGrpSpPr>
        <p:grpSpPr>
          <a:xfrm>
            <a:off x="789133" y="7538871"/>
            <a:ext cx="1868266" cy="1868266"/>
            <a:chOff x="0" y="0"/>
            <a:chExt cx="812800" cy="812800"/>
          </a:xfrm>
        </p:grpSpPr>
        <p:sp>
          <p:nvSpPr>
            <p:cNvPr id="35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5E5E5"/>
            </a:solidFill>
          </p:spPr>
        </p:sp>
        <p:sp>
          <p:nvSpPr>
            <p:cNvPr id="36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7" name="TextBox 25"/>
          <p:cNvSpPr txBox="1"/>
          <p:nvPr/>
        </p:nvSpPr>
        <p:spPr>
          <a:xfrm>
            <a:off x="875764" y="7792818"/>
            <a:ext cx="1638836" cy="1360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2"/>
              </a:lnSpc>
            </a:pPr>
            <a:r>
              <a:rPr lang="en-US" sz="7859" dirty="0" smtClean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</a:t>
            </a:r>
            <a:endParaRPr lang="en-US" sz="7859" dirty="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039978" y="7337980"/>
            <a:ext cx="4046622" cy="53314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NON-MALEFICIENCE</a:t>
            </a:r>
            <a:endParaRPr lang="id-ID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072063" y="8167874"/>
            <a:ext cx="13792200" cy="162382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Prinsip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non-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maleficience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merugikan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yaitu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tindakan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perawat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harus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sesuai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prosedur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agar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terjadi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kesalahan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maupun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kelalaian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merugikan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keluarga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 </a:t>
            </a:r>
            <a:endParaRPr lang="id-ID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908043" y="0"/>
            <a:ext cx="6379957" cy="10287000"/>
            <a:chOff x="0" y="0"/>
            <a:chExt cx="1680318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80318" cy="2709333"/>
            </a:xfrm>
            <a:custGeom>
              <a:avLst/>
              <a:gdLst/>
              <a:ahLst/>
              <a:cxnLst/>
              <a:rect l="l" t="t" r="r" b="b"/>
              <a:pathLst>
                <a:path w="1680318" h="2709333">
                  <a:moveTo>
                    <a:pt x="0" y="0"/>
                  </a:moveTo>
                  <a:lnTo>
                    <a:pt x="1680318" y="0"/>
                  </a:lnTo>
                  <a:lnTo>
                    <a:pt x="168031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680318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89133" y="2144091"/>
            <a:ext cx="1868266" cy="186826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5E5E5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61049" y="4799234"/>
            <a:ext cx="1868266" cy="1868266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5E5E5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-1144733" y="2006345"/>
            <a:ext cx="1601933" cy="6466659"/>
            <a:chOff x="0" y="0"/>
            <a:chExt cx="421908" cy="170315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21908" cy="1703153"/>
            </a:xfrm>
            <a:custGeom>
              <a:avLst/>
              <a:gdLst/>
              <a:ahLst/>
              <a:cxnLst/>
              <a:rect l="l" t="t" r="r" b="b"/>
              <a:pathLst>
                <a:path w="421908" h="1703153">
                  <a:moveTo>
                    <a:pt x="210954" y="0"/>
                  </a:moveTo>
                  <a:lnTo>
                    <a:pt x="210954" y="0"/>
                  </a:lnTo>
                  <a:cubicBezTo>
                    <a:pt x="266903" y="0"/>
                    <a:pt x="320560" y="22225"/>
                    <a:pt x="360121" y="61787"/>
                  </a:cubicBezTo>
                  <a:cubicBezTo>
                    <a:pt x="399683" y="101349"/>
                    <a:pt x="421908" y="155006"/>
                    <a:pt x="421908" y="210954"/>
                  </a:cubicBezTo>
                  <a:lnTo>
                    <a:pt x="421908" y="1492199"/>
                  </a:lnTo>
                  <a:cubicBezTo>
                    <a:pt x="421908" y="1548147"/>
                    <a:pt x="399683" y="1601804"/>
                    <a:pt x="360121" y="1641366"/>
                  </a:cubicBezTo>
                  <a:cubicBezTo>
                    <a:pt x="320560" y="1680928"/>
                    <a:pt x="266903" y="1703153"/>
                    <a:pt x="210954" y="1703153"/>
                  </a:cubicBezTo>
                  <a:lnTo>
                    <a:pt x="210954" y="1703153"/>
                  </a:lnTo>
                  <a:cubicBezTo>
                    <a:pt x="155006" y="1703153"/>
                    <a:pt x="101349" y="1680928"/>
                    <a:pt x="61787" y="1641366"/>
                  </a:cubicBezTo>
                  <a:cubicBezTo>
                    <a:pt x="22225" y="1601804"/>
                    <a:pt x="0" y="1548147"/>
                    <a:pt x="0" y="1492199"/>
                  </a:cubicBezTo>
                  <a:lnTo>
                    <a:pt x="0" y="210954"/>
                  </a:lnTo>
                  <a:cubicBezTo>
                    <a:pt x="0" y="155006"/>
                    <a:pt x="22225" y="101349"/>
                    <a:pt x="61787" y="61787"/>
                  </a:cubicBezTo>
                  <a:cubicBezTo>
                    <a:pt x="101349" y="22225"/>
                    <a:pt x="155006" y="0"/>
                    <a:pt x="210954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421908" cy="1750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875764" y="2411528"/>
            <a:ext cx="1638836" cy="1360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2"/>
              </a:lnSpc>
            </a:pPr>
            <a:r>
              <a:rPr lang="en-US" sz="7859" b="1" dirty="0" smtClean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4</a:t>
            </a:r>
            <a:endParaRPr lang="en-US" sz="7859" b="1" dirty="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851434" y="5075275"/>
            <a:ext cx="1638836" cy="1360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2"/>
              </a:lnSpc>
            </a:pPr>
            <a:r>
              <a:rPr lang="en-US" sz="7859" dirty="0" smtClean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5</a:t>
            </a:r>
            <a:endParaRPr lang="en-US" sz="7859" dirty="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04800" y="472240"/>
            <a:ext cx="10744200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PRINSIP ETIK KEPERAWATAN</a:t>
            </a:r>
            <a:endParaRPr lang="id-ID" sz="5400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048000" y="2006345"/>
            <a:ext cx="2895600" cy="53314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JUSTICE </a:t>
            </a:r>
            <a:endParaRPr lang="id-ID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048000" y="2705101"/>
            <a:ext cx="13792200" cy="1600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Prinsip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justice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keadilan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yaitu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tindakan perawat dalam memberikan pelayanan dilarang membeda-bedakan antara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id-ID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satu dengan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id-ID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lainnya</a:t>
            </a:r>
            <a:endParaRPr lang="id-ID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048000" y="4662936"/>
            <a:ext cx="2895600" cy="53314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VERACITY</a:t>
            </a:r>
            <a:endParaRPr lang="id-ID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072063" y="5428237"/>
            <a:ext cx="13792200" cy="12392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Prinsip </a:t>
            </a:r>
            <a:r>
              <a:rPr lang="id-ID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veracity</a:t>
            </a:r>
            <a:r>
              <a:rPr lang="id-ID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(kejujuran) yaitu perawat diwajibkan berkata jujur dan jelas terhadap apa yang akan dilakukannya kepada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id-ID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d-ID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maupun keluarga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pasien</a:t>
            </a:r>
            <a:endParaRPr lang="id-ID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Group 15"/>
          <p:cNvGrpSpPr/>
          <p:nvPr/>
        </p:nvGrpSpPr>
        <p:grpSpPr>
          <a:xfrm>
            <a:off x="789133" y="7538871"/>
            <a:ext cx="1868266" cy="1868266"/>
            <a:chOff x="0" y="0"/>
            <a:chExt cx="812800" cy="812800"/>
          </a:xfrm>
        </p:grpSpPr>
        <p:sp>
          <p:nvSpPr>
            <p:cNvPr id="35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5E5E5"/>
            </a:solidFill>
          </p:spPr>
        </p:sp>
        <p:sp>
          <p:nvSpPr>
            <p:cNvPr id="36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7" name="TextBox 25"/>
          <p:cNvSpPr txBox="1"/>
          <p:nvPr/>
        </p:nvSpPr>
        <p:spPr>
          <a:xfrm>
            <a:off x="875764" y="7792818"/>
            <a:ext cx="1638836" cy="1360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2"/>
              </a:lnSpc>
            </a:pPr>
            <a:r>
              <a:rPr lang="en-US" sz="7859" dirty="0" smtClean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6</a:t>
            </a:r>
            <a:endParaRPr lang="en-US" sz="7859" dirty="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039978" y="7337980"/>
            <a:ext cx="4046622" cy="53314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FIDELITY</a:t>
            </a:r>
            <a:endParaRPr lang="id-ID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072063" y="8167874"/>
            <a:ext cx="13792200" cy="162382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Prinsip </a:t>
            </a:r>
            <a:r>
              <a:rPr lang="id-ID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fidelity</a:t>
            </a:r>
            <a:r>
              <a:rPr lang="id-ID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(menepati janji) yaitu perawat dalam memberikan pelayanan harus setia kepada klien serta memiliki komitmen dalam memberikan pelayanan dengan baik. </a:t>
            </a:r>
          </a:p>
        </p:txBody>
      </p:sp>
    </p:spTree>
    <p:extLst>
      <p:ext uri="{BB962C8B-B14F-4D97-AF65-F5344CB8AC3E}">
        <p14:creationId xmlns:p14="http://schemas.microsoft.com/office/powerpoint/2010/main" val="142116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1908043" y="0"/>
            <a:ext cx="6379957" cy="10287000"/>
            <a:chOff x="0" y="0"/>
            <a:chExt cx="1680318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80318" cy="2709333"/>
            </a:xfrm>
            <a:custGeom>
              <a:avLst/>
              <a:gdLst/>
              <a:ahLst/>
              <a:cxnLst/>
              <a:rect l="l" t="t" r="r" b="b"/>
              <a:pathLst>
                <a:path w="1680318" h="2709333">
                  <a:moveTo>
                    <a:pt x="0" y="0"/>
                  </a:moveTo>
                  <a:lnTo>
                    <a:pt x="1680318" y="0"/>
                  </a:lnTo>
                  <a:lnTo>
                    <a:pt x="168031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680318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89133" y="2144091"/>
            <a:ext cx="1868266" cy="186826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5E5E5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61049" y="4799234"/>
            <a:ext cx="1868266" cy="1868266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5E5E5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-1144733" y="2006345"/>
            <a:ext cx="1601933" cy="6466659"/>
            <a:chOff x="0" y="0"/>
            <a:chExt cx="421908" cy="170315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21908" cy="1703153"/>
            </a:xfrm>
            <a:custGeom>
              <a:avLst/>
              <a:gdLst/>
              <a:ahLst/>
              <a:cxnLst/>
              <a:rect l="l" t="t" r="r" b="b"/>
              <a:pathLst>
                <a:path w="421908" h="1703153">
                  <a:moveTo>
                    <a:pt x="210954" y="0"/>
                  </a:moveTo>
                  <a:lnTo>
                    <a:pt x="210954" y="0"/>
                  </a:lnTo>
                  <a:cubicBezTo>
                    <a:pt x="266903" y="0"/>
                    <a:pt x="320560" y="22225"/>
                    <a:pt x="360121" y="61787"/>
                  </a:cubicBezTo>
                  <a:cubicBezTo>
                    <a:pt x="399683" y="101349"/>
                    <a:pt x="421908" y="155006"/>
                    <a:pt x="421908" y="210954"/>
                  </a:cubicBezTo>
                  <a:lnTo>
                    <a:pt x="421908" y="1492199"/>
                  </a:lnTo>
                  <a:cubicBezTo>
                    <a:pt x="421908" y="1548147"/>
                    <a:pt x="399683" y="1601804"/>
                    <a:pt x="360121" y="1641366"/>
                  </a:cubicBezTo>
                  <a:cubicBezTo>
                    <a:pt x="320560" y="1680928"/>
                    <a:pt x="266903" y="1703153"/>
                    <a:pt x="210954" y="1703153"/>
                  </a:cubicBezTo>
                  <a:lnTo>
                    <a:pt x="210954" y="1703153"/>
                  </a:lnTo>
                  <a:cubicBezTo>
                    <a:pt x="155006" y="1703153"/>
                    <a:pt x="101349" y="1680928"/>
                    <a:pt x="61787" y="1641366"/>
                  </a:cubicBezTo>
                  <a:cubicBezTo>
                    <a:pt x="22225" y="1601804"/>
                    <a:pt x="0" y="1548147"/>
                    <a:pt x="0" y="1492199"/>
                  </a:cubicBezTo>
                  <a:lnTo>
                    <a:pt x="0" y="210954"/>
                  </a:lnTo>
                  <a:cubicBezTo>
                    <a:pt x="0" y="155006"/>
                    <a:pt x="22225" y="101349"/>
                    <a:pt x="61787" y="61787"/>
                  </a:cubicBezTo>
                  <a:cubicBezTo>
                    <a:pt x="101349" y="22225"/>
                    <a:pt x="155006" y="0"/>
                    <a:pt x="210954" y="0"/>
                  </a:cubicBez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421908" cy="1750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875764" y="2411528"/>
            <a:ext cx="1638836" cy="1360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2"/>
              </a:lnSpc>
            </a:pPr>
            <a:r>
              <a:rPr lang="en-US" sz="7859" b="1" dirty="0" smtClean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7</a:t>
            </a:r>
            <a:endParaRPr lang="en-US" sz="7859" b="1" dirty="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851434" y="5075275"/>
            <a:ext cx="1638836" cy="1360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02"/>
              </a:lnSpc>
            </a:pPr>
            <a:r>
              <a:rPr lang="en-US" sz="7859" dirty="0" smtClean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8</a:t>
            </a:r>
            <a:endParaRPr lang="en-US" sz="7859" dirty="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04800" y="472240"/>
            <a:ext cx="10744200" cy="1143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B0F0"/>
                </a:solidFill>
                <a:latin typeface="Aharoni" pitchFamily="2" charset="-79"/>
                <a:cs typeface="Aharoni" pitchFamily="2" charset="-79"/>
              </a:rPr>
              <a:t> PRINSIP ETIK KEPERAWATAN</a:t>
            </a:r>
            <a:endParaRPr lang="id-ID" sz="5400" dirty="0">
              <a:solidFill>
                <a:srgbClr val="00B0F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048000" y="2006345"/>
            <a:ext cx="3429000" cy="53314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ACCOUNTABILITY</a:t>
            </a:r>
            <a:endParaRPr lang="id-ID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048000" y="2705101"/>
            <a:ext cx="13792200" cy="16002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Prinsip </a:t>
            </a:r>
            <a:r>
              <a:rPr lang="id-ID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accountability </a:t>
            </a:r>
            <a:r>
              <a:rPr lang="id-ID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(bertanggungjawab) yaitu perawat harus bertanggungjawab mengenai tindakan yang dilakukan terhadap klien maupun keluarga. </a:t>
            </a:r>
            <a:endParaRPr lang="id-ID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048000" y="4662936"/>
            <a:ext cx="3657600" cy="53314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CONFIDENTIALITY</a:t>
            </a:r>
            <a:endParaRPr lang="id-ID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3072063" y="5428237"/>
            <a:ext cx="13792200" cy="12392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Prinsip </a:t>
            </a:r>
            <a:r>
              <a:rPr lang="id-ID" sz="2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confidentiality</a:t>
            </a:r>
            <a:r>
              <a:rPr lang="id-ID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(kerahasiaan) yaitu perawat harus menjaga rahasia setiap klien, baik pada saat klien masih hidup maupun sudah meninggal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924801" y="9518670"/>
            <a:ext cx="9906000" cy="577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 smtClean="0">
                <a:solidFill>
                  <a:schemeClr val="tx1"/>
                </a:solidFill>
              </a:rPr>
              <a:t>Feriadi</a:t>
            </a:r>
            <a:r>
              <a:rPr lang="en-US" sz="1600" dirty="0" smtClean="0">
                <a:solidFill>
                  <a:schemeClr val="tx1"/>
                </a:solidFill>
              </a:rPr>
              <a:t>, A., </a:t>
            </a:r>
            <a:r>
              <a:rPr lang="en-US" sz="1600" dirty="0" err="1" smtClean="0">
                <a:solidFill>
                  <a:schemeClr val="tx1"/>
                </a:solidFill>
              </a:rPr>
              <a:t>Purwanti</a:t>
            </a:r>
            <a:r>
              <a:rPr lang="en-US" sz="1600" dirty="0" smtClean="0">
                <a:solidFill>
                  <a:schemeClr val="tx1"/>
                </a:solidFill>
              </a:rPr>
              <a:t>, E., </a:t>
            </a:r>
            <a:r>
              <a:rPr lang="en-US" sz="1600" dirty="0" err="1" smtClean="0">
                <a:solidFill>
                  <a:schemeClr val="tx1"/>
                </a:solidFill>
              </a:rPr>
              <a:t>Novyriana</a:t>
            </a:r>
            <a:r>
              <a:rPr lang="en-US" sz="1600" dirty="0" smtClean="0">
                <a:solidFill>
                  <a:schemeClr val="tx1"/>
                </a:solidFill>
              </a:rPr>
              <a:t>, E. 2020. </a:t>
            </a:r>
            <a:r>
              <a:rPr lang="en-US" sz="1600" dirty="0" err="1" smtClean="0">
                <a:solidFill>
                  <a:schemeClr val="tx1"/>
                </a:solidFill>
              </a:rPr>
              <a:t>Gambaran</a:t>
            </a:r>
            <a:r>
              <a:rPr lang="en-US" sz="1600" dirty="0" smtClean="0">
                <a:solidFill>
                  <a:schemeClr val="tx1"/>
                </a:solidFill>
              </a:rPr>
              <a:t> Tingkat </a:t>
            </a:r>
            <a:r>
              <a:rPr lang="en-US" sz="1600" dirty="0" err="1" smtClean="0">
                <a:solidFill>
                  <a:schemeClr val="tx1"/>
                </a:solidFill>
              </a:rPr>
              <a:t>Penerapan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Prinsip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Etik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Keperawatan</a:t>
            </a:r>
            <a:r>
              <a:rPr lang="en-US" sz="1600" dirty="0" smtClean="0">
                <a:solidFill>
                  <a:schemeClr val="tx1"/>
                </a:solidFill>
              </a:rPr>
              <a:t> di </a:t>
            </a:r>
            <a:r>
              <a:rPr lang="en-US" sz="1600" dirty="0" err="1" smtClean="0">
                <a:solidFill>
                  <a:schemeClr val="tx1"/>
                </a:solidFill>
              </a:rPr>
              <a:t>Ruang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Rawat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Inap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Kelas</a:t>
            </a:r>
            <a:r>
              <a:rPr lang="en-US" sz="1600" dirty="0" smtClean="0">
                <a:solidFill>
                  <a:schemeClr val="tx1"/>
                </a:solidFill>
              </a:rPr>
              <a:t> III </a:t>
            </a:r>
            <a:r>
              <a:rPr lang="en-US" sz="1600" dirty="0" err="1" smtClean="0">
                <a:solidFill>
                  <a:schemeClr val="tx1"/>
                </a:solidFill>
              </a:rPr>
              <a:t>Rumah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Sakit</a:t>
            </a:r>
            <a:r>
              <a:rPr lang="en-US" sz="1600" dirty="0" smtClean="0">
                <a:solidFill>
                  <a:schemeClr val="tx1"/>
                </a:solidFill>
              </a:rPr>
              <a:t> PKU </a:t>
            </a:r>
            <a:r>
              <a:rPr lang="en-US" sz="1600" dirty="0" err="1" smtClean="0">
                <a:solidFill>
                  <a:schemeClr val="tx1"/>
                </a:solidFill>
              </a:rPr>
              <a:t>Muhammadiyah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Gombong</a:t>
            </a:r>
            <a:r>
              <a:rPr lang="en-US" sz="1600" dirty="0" smtClean="0">
                <a:solidFill>
                  <a:schemeClr val="tx1"/>
                </a:solidFill>
              </a:rPr>
              <a:t>. 16 (1). 19-27 </a:t>
            </a:r>
            <a:endParaRPr lang="id-ID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34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</p:sp>
      <p:grpSp>
        <p:nvGrpSpPr>
          <p:cNvPr id="3" name="Group 3"/>
          <p:cNvGrpSpPr/>
          <p:nvPr/>
        </p:nvGrpSpPr>
        <p:grpSpPr>
          <a:xfrm>
            <a:off x="1028700" y="8997950"/>
            <a:ext cx="2514600" cy="260350"/>
            <a:chOff x="0" y="0"/>
            <a:chExt cx="662281" cy="685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2281" cy="68570"/>
            </a:xfrm>
            <a:custGeom>
              <a:avLst/>
              <a:gdLst/>
              <a:ahLst/>
              <a:cxnLst/>
              <a:rect l="l" t="t" r="r" b="b"/>
              <a:pathLst>
                <a:path w="662281" h="68570">
                  <a:moveTo>
                    <a:pt x="0" y="0"/>
                  </a:moveTo>
                  <a:lnTo>
                    <a:pt x="662281" y="0"/>
                  </a:lnTo>
                  <a:lnTo>
                    <a:pt x="662281" y="68570"/>
                  </a:lnTo>
                  <a:lnTo>
                    <a:pt x="0" y="6857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662281" cy="116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1963400" y="2246415"/>
            <a:ext cx="5246370" cy="5246370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0" y="3175000"/>
                </a:moveTo>
                <a:cubicBezTo>
                  <a:pt x="0" y="4928870"/>
                  <a:pt x="1421130" y="6350000"/>
                  <a:pt x="3175000" y="6350000"/>
                </a:cubicBezTo>
                <a:lnTo>
                  <a:pt x="6350000" y="6350000"/>
                </a:lnTo>
                <a:lnTo>
                  <a:pt x="6350000" y="3175000"/>
                </a:lnTo>
                <a:cubicBezTo>
                  <a:pt x="6350000" y="1421130"/>
                  <a:pt x="4928870" y="0"/>
                  <a:pt x="3175000" y="0"/>
                </a:cubicBezTo>
                <a:cubicBezTo>
                  <a:pt x="1421130" y="0"/>
                  <a:pt x="0" y="1421130"/>
                  <a:pt x="0" y="3175000"/>
                </a:cubicBezTo>
                <a:close/>
              </a:path>
            </a:pathLst>
          </a:custGeom>
          <a:solidFill>
            <a:srgbClr val="004AAD"/>
          </a:solidFill>
        </p:spPr>
      </p:sp>
      <p:sp>
        <p:nvSpPr>
          <p:cNvPr id="12" name="TextBox 12"/>
          <p:cNvSpPr txBox="1"/>
          <p:nvPr/>
        </p:nvSpPr>
        <p:spPr>
          <a:xfrm>
            <a:off x="1066800" y="1333500"/>
            <a:ext cx="4243380" cy="912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31"/>
              </a:lnSpc>
            </a:pPr>
            <a:r>
              <a:rPr lang="en-US" sz="5308" b="1" dirty="0" smtClean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PERAWAT</a:t>
            </a:r>
            <a:endParaRPr lang="en-US" sz="5308" b="1" dirty="0">
              <a:solidFill>
                <a:srgbClr val="004AAD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28700" y="486370"/>
            <a:ext cx="62103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12"/>
              </a:lnSpc>
            </a:pPr>
            <a:r>
              <a:rPr lang="en-US" sz="5151" b="1" dirty="0" smtClean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TINDAK PIDANA </a:t>
            </a:r>
            <a:endParaRPr lang="en-US" sz="5151" b="1" dirty="0">
              <a:solidFill>
                <a:srgbClr val="000000"/>
              </a:solidFill>
              <a:latin typeface="Lato Bold"/>
              <a:ea typeface="Lato Bold"/>
              <a:cs typeface="Lato Bold"/>
              <a:sym typeface="Lato Bold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650" y="2114550"/>
            <a:ext cx="62484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028700" y="2476499"/>
            <a:ext cx="10782300" cy="6340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UU No. 38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Tahun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2018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Pasal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Ayat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6,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perawat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seseorang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telah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lulus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pendidikan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tinggi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keperawatan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aik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maupun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luar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negeri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diakui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pemerintah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sesuai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ketentuan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perundang-undangan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dasarnya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perawat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hanya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mempunyai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tugas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wewenang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memberikan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asuhan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keperawatan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kan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tetapi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praktik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sehari-hari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perawat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dapat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memberikan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bantuan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kepada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dokter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melakukan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tindakan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tertentu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yang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merupakan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tugas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wewenang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dokter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pelimpahan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wewenang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dokter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salah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satunya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tindakan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medis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Ketika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melakukan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tindakan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medis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pelimpahan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wewenang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perawat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bisa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saja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melakukan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suatu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kelalaian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mengakibatkan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terluka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cacat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meninggal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dunia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dikenal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istilah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malpraktik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id-ID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924801" y="9518670"/>
            <a:ext cx="9906000" cy="577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 smtClean="0">
                <a:solidFill>
                  <a:schemeClr val="tx1"/>
                </a:solidFill>
              </a:rPr>
              <a:t>Adiwangsa</a:t>
            </a:r>
            <a:r>
              <a:rPr lang="en-US" sz="1600" dirty="0" smtClean="0">
                <a:solidFill>
                  <a:schemeClr val="tx1"/>
                </a:solidFill>
              </a:rPr>
              <a:t>, E.J. 2023. </a:t>
            </a:r>
            <a:r>
              <a:rPr lang="en-US" sz="1600" dirty="0" err="1" smtClean="0">
                <a:solidFill>
                  <a:schemeClr val="tx1"/>
                </a:solidFill>
              </a:rPr>
              <a:t>Pertanggungjawaban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Pidana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Perawat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dalam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Kelalaian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Pemberian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Obat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terhadap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Pasien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en-US" sz="1600" dirty="0" err="1" smtClean="0">
                <a:solidFill>
                  <a:schemeClr val="tx1"/>
                </a:solidFill>
              </a:rPr>
              <a:t>Recidive</a:t>
            </a:r>
            <a:r>
              <a:rPr lang="en-US" sz="1600" dirty="0" smtClean="0">
                <a:solidFill>
                  <a:schemeClr val="tx1"/>
                </a:solidFill>
              </a:rPr>
              <a:t>. 13(2). 272-366</a:t>
            </a:r>
            <a:endParaRPr lang="id-ID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9050" y="-3855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</p:sp>
      <p:grpSp>
        <p:nvGrpSpPr>
          <p:cNvPr id="3" name="Group 3"/>
          <p:cNvGrpSpPr/>
          <p:nvPr/>
        </p:nvGrpSpPr>
        <p:grpSpPr>
          <a:xfrm>
            <a:off x="14249400" y="9258300"/>
            <a:ext cx="2514600" cy="260350"/>
            <a:chOff x="0" y="0"/>
            <a:chExt cx="662281" cy="685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2281" cy="68570"/>
            </a:xfrm>
            <a:custGeom>
              <a:avLst/>
              <a:gdLst/>
              <a:ahLst/>
              <a:cxnLst/>
              <a:rect l="l" t="t" r="r" b="b"/>
              <a:pathLst>
                <a:path w="662281" h="68570">
                  <a:moveTo>
                    <a:pt x="0" y="0"/>
                  </a:moveTo>
                  <a:lnTo>
                    <a:pt x="662281" y="0"/>
                  </a:lnTo>
                  <a:lnTo>
                    <a:pt x="662281" y="68570"/>
                  </a:lnTo>
                  <a:lnTo>
                    <a:pt x="0" y="6857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662281" cy="116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1963400" y="2246415"/>
            <a:ext cx="5246370" cy="5246370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0" y="3175000"/>
                </a:moveTo>
                <a:cubicBezTo>
                  <a:pt x="0" y="4928870"/>
                  <a:pt x="1421130" y="6350000"/>
                  <a:pt x="3175000" y="6350000"/>
                </a:cubicBezTo>
                <a:lnTo>
                  <a:pt x="6350000" y="6350000"/>
                </a:lnTo>
                <a:lnTo>
                  <a:pt x="6350000" y="3175000"/>
                </a:lnTo>
                <a:cubicBezTo>
                  <a:pt x="6350000" y="1421130"/>
                  <a:pt x="4928870" y="0"/>
                  <a:pt x="3175000" y="0"/>
                </a:cubicBezTo>
                <a:cubicBezTo>
                  <a:pt x="1421130" y="0"/>
                  <a:pt x="0" y="1421130"/>
                  <a:pt x="0" y="3175000"/>
                </a:cubicBezTo>
                <a:close/>
              </a:path>
            </a:pathLst>
          </a:custGeom>
          <a:solidFill>
            <a:srgbClr val="004AAD"/>
          </a:solidFill>
        </p:spPr>
      </p:sp>
      <p:sp>
        <p:nvSpPr>
          <p:cNvPr id="12" name="TextBox 12"/>
          <p:cNvSpPr txBox="1"/>
          <p:nvPr/>
        </p:nvSpPr>
        <p:spPr>
          <a:xfrm>
            <a:off x="1066800" y="1527522"/>
            <a:ext cx="9829800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431"/>
              </a:lnSpc>
            </a:pPr>
            <a:r>
              <a:rPr lang="en-US" sz="5308" b="1" dirty="0" smtClean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PRAKTIK KEPERAWATAN</a:t>
            </a:r>
            <a:endParaRPr lang="en-US" sz="5308" b="1" dirty="0">
              <a:solidFill>
                <a:srgbClr val="004AAD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28700" y="486370"/>
            <a:ext cx="98679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12"/>
              </a:lnSpc>
            </a:pPr>
            <a:r>
              <a:rPr lang="en-US" sz="5151" b="1" dirty="0" smtClean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ETIKA DAN SANKSI HUKUM </a:t>
            </a:r>
            <a:endParaRPr lang="en-US" sz="5151" b="1" dirty="0">
              <a:solidFill>
                <a:srgbClr val="000000"/>
              </a:solidFill>
              <a:latin typeface="Lato Bold"/>
              <a:ea typeface="Lato Bold"/>
              <a:cs typeface="Lato Bold"/>
              <a:sym typeface="Lato Bold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650" y="2114550"/>
            <a:ext cx="62484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028700" y="2476499"/>
            <a:ext cx="10782300" cy="7391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21.00 WIB</a:t>
            </a:r>
          </a:p>
          <a:p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Perawat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melihat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melakukan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pengecekkan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terhadap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buku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rekam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medis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Sdr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Perawat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melihat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nama-nama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harus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disuntikkan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tubuh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lembar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operasi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ditulis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dr. Samson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Sembiring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Sp.B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cefotaxim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antibiotik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ketorolax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(anti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nyeri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ranitidin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mual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transamin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mengurangi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mencegah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rembesan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darah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Namun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Perawat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melihat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ketersediaan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kotak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milik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Sdr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M (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hanya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Cefotaxim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antibiotik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selanjutnya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Perawat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mengatakan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kepada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Perawat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bahwa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akan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disuntikkan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Sdr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M (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cefotaxim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antibiotik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ketorolax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(anti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nyeri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ranitidin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mual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transamin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mengurangi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mencegah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rembesan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darah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sesuai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lembar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operasi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padahal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kotak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hanya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cefotaxim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antibiotik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28600" y="2781300"/>
            <a:ext cx="2971800" cy="7620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KASUS</a:t>
            </a:r>
            <a:endParaRPr lang="id-ID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96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</p:sp>
      <p:grpSp>
        <p:nvGrpSpPr>
          <p:cNvPr id="3" name="Group 3"/>
          <p:cNvGrpSpPr/>
          <p:nvPr/>
        </p:nvGrpSpPr>
        <p:grpSpPr>
          <a:xfrm>
            <a:off x="14249400" y="9258300"/>
            <a:ext cx="2514600" cy="260350"/>
            <a:chOff x="0" y="0"/>
            <a:chExt cx="662281" cy="685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2281" cy="68570"/>
            </a:xfrm>
            <a:custGeom>
              <a:avLst/>
              <a:gdLst/>
              <a:ahLst/>
              <a:cxnLst/>
              <a:rect l="l" t="t" r="r" b="b"/>
              <a:pathLst>
                <a:path w="662281" h="68570">
                  <a:moveTo>
                    <a:pt x="0" y="0"/>
                  </a:moveTo>
                  <a:lnTo>
                    <a:pt x="662281" y="0"/>
                  </a:lnTo>
                  <a:lnTo>
                    <a:pt x="662281" y="68570"/>
                  </a:lnTo>
                  <a:lnTo>
                    <a:pt x="0" y="68570"/>
                  </a:lnTo>
                  <a:close/>
                </a:path>
              </a:pathLst>
            </a:custGeom>
            <a:solidFill>
              <a:srgbClr val="004AA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662281" cy="116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1963400" y="2246415"/>
            <a:ext cx="5246370" cy="5246370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0" y="3175000"/>
                </a:moveTo>
                <a:cubicBezTo>
                  <a:pt x="0" y="4928870"/>
                  <a:pt x="1421130" y="6350000"/>
                  <a:pt x="3175000" y="6350000"/>
                </a:cubicBezTo>
                <a:lnTo>
                  <a:pt x="6350000" y="6350000"/>
                </a:lnTo>
                <a:lnTo>
                  <a:pt x="6350000" y="3175000"/>
                </a:lnTo>
                <a:cubicBezTo>
                  <a:pt x="6350000" y="1421130"/>
                  <a:pt x="4928870" y="0"/>
                  <a:pt x="3175000" y="0"/>
                </a:cubicBezTo>
                <a:cubicBezTo>
                  <a:pt x="1421130" y="0"/>
                  <a:pt x="0" y="1421130"/>
                  <a:pt x="0" y="3175000"/>
                </a:cubicBezTo>
                <a:close/>
              </a:path>
            </a:pathLst>
          </a:custGeom>
          <a:solidFill>
            <a:srgbClr val="004AAD"/>
          </a:solidFill>
        </p:spPr>
      </p:sp>
      <p:sp>
        <p:nvSpPr>
          <p:cNvPr id="12" name="TextBox 12"/>
          <p:cNvSpPr txBox="1"/>
          <p:nvPr/>
        </p:nvSpPr>
        <p:spPr>
          <a:xfrm>
            <a:off x="1066800" y="1527522"/>
            <a:ext cx="9829800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431"/>
              </a:lnSpc>
            </a:pPr>
            <a:r>
              <a:rPr lang="en-US" sz="5308" b="1" dirty="0" smtClean="0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PRAKTIK KEPERAWATAN</a:t>
            </a:r>
            <a:endParaRPr lang="en-US" sz="5308" b="1" dirty="0">
              <a:solidFill>
                <a:srgbClr val="004AAD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28700" y="486370"/>
            <a:ext cx="98679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12"/>
              </a:lnSpc>
            </a:pPr>
            <a:r>
              <a:rPr lang="en-US" sz="5151" b="1" dirty="0" smtClean="0">
                <a:solidFill>
                  <a:srgbClr val="000000"/>
                </a:solidFill>
                <a:latin typeface="Lato Bold"/>
                <a:ea typeface="Lato Bold"/>
                <a:cs typeface="Lato Bold"/>
                <a:sym typeface="Lato Bold"/>
              </a:rPr>
              <a:t>ETIKA DAN SANKSI HUKUM </a:t>
            </a:r>
            <a:endParaRPr lang="en-US" sz="5151" b="1" dirty="0">
              <a:solidFill>
                <a:srgbClr val="000000"/>
              </a:solidFill>
              <a:latin typeface="Lato Bold"/>
              <a:ea typeface="Lato Bold"/>
              <a:cs typeface="Lato Bold"/>
              <a:sym typeface="Lato Bold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650" y="2114550"/>
            <a:ext cx="62484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028700" y="2476499"/>
            <a:ext cx="10782300" cy="73914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Perawat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menyuruh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Perawat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meresepkan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tsb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Kartu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Pasien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(KOP)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digunakan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sbg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dasar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pengambilan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depo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RS,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selanjutnya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erawat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menuliskan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angka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III (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romawi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instruksi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ketorolax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(anti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nyeri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ranitidin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mual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namun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Perawat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menemukan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adanya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instruksi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transamin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mengurangi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mencegah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rembesan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darah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di KOP.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Perawat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mencari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kemiripan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huruf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nama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transamin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mengurangi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mencegah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rembesan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darah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menurut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Perawat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B,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atracuium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pelumpuh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otot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yang paling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mirip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karena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terdapat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huruf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“T”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tulisan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dokter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 KOP,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kemudian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perawat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memperlihatkan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tulisan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Atracuium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pelumpuh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otot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menanyakan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kepada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Perawat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A,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apakah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transamin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mengurangi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mencegah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rembesan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darah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kemudian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perawat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membenarkan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tanpa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melihat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teliti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KOP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bahwa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tulisan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atracuium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pelumpuh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otot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tsb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transamin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mengurangi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mencegah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rembesan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darah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Perawat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kemudian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menuliskan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angka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III (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romawi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instruksi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atracuium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obat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pelumpuh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otot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yang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KOP.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8600" y="2628900"/>
            <a:ext cx="2971800" cy="7620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KASUS</a:t>
            </a:r>
            <a:endParaRPr lang="id-ID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37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1183</Words>
  <Application>Microsoft Office PowerPoint</Application>
  <PresentationFormat>Custom</PresentationFormat>
  <Paragraphs>113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Lato Bold</vt:lpstr>
      <vt:lpstr>League Spartan</vt:lpstr>
      <vt:lpstr>Aharoni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&amp; white company profile presentation</dc:title>
  <dc:creator>Ns Linda ^_^</dc:creator>
  <cp:lastModifiedBy>linda</cp:lastModifiedBy>
  <cp:revision>43</cp:revision>
  <dcterms:created xsi:type="dcterms:W3CDTF">2006-08-16T00:00:00Z</dcterms:created>
  <dcterms:modified xsi:type="dcterms:W3CDTF">2024-09-10T00:40:24Z</dcterms:modified>
  <dc:identifier>DAGP3y6XMss</dc:identifier>
</cp:coreProperties>
</file>