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2" r:id="rId7"/>
    <p:sldId id="263" r:id="rId8"/>
    <p:sldId id="288" r:id="rId9"/>
    <p:sldId id="306" r:id="rId10"/>
    <p:sldId id="299" r:id="rId11"/>
    <p:sldId id="300" r:id="rId12"/>
    <p:sldId id="297" r:id="rId13"/>
    <p:sldId id="289" r:id="rId14"/>
    <p:sldId id="295" r:id="rId15"/>
    <p:sldId id="302" r:id="rId16"/>
    <p:sldId id="305"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82F808-F09F-4CF0-8EB6-0E0684E210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7BF4DE9A-C7B3-4378-953E-924906B5D9F3}">
      <dgm:prSet phldrT="[Text]"/>
      <dgm:spPr/>
      <dgm:t>
        <a:bodyPr/>
        <a:lstStyle/>
        <a:p>
          <a:r>
            <a:rPr lang="en-US" b="1" dirty="0" err="1" smtClean="0"/>
            <a:t>Pengertian</a:t>
          </a:r>
          <a:r>
            <a:rPr lang="en-US" b="1" dirty="0" smtClean="0"/>
            <a:t> </a:t>
          </a:r>
          <a:r>
            <a:rPr lang="en-US" b="1" dirty="0" err="1" smtClean="0"/>
            <a:t>nilai</a:t>
          </a:r>
          <a:r>
            <a:rPr lang="en-US" b="1" dirty="0" smtClean="0"/>
            <a:t>/</a:t>
          </a:r>
          <a:r>
            <a:rPr lang="en-US" b="1" dirty="0" err="1" smtClean="0"/>
            <a:t>etik</a:t>
          </a:r>
          <a:r>
            <a:rPr lang="en-US" b="1" dirty="0" smtClean="0"/>
            <a:t> </a:t>
          </a:r>
          <a:r>
            <a:rPr lang="en-US" dirty="0" err="1" smtClean="0"/>
            <a:t>dalam</a:t>
          </a:r>
          <a:r>
            <a:rPr lang="en-US" dirty="0" smtClean="0"/>
            <a:t> </a:t>
          </a:r>
          <a:r>
            <a:rPr lang="en-US" dirty="0" err="1" smtClean="0"/>
            <a:t>interprofesional</a:t>
          </a:r>
          <a:r>
            <a:rPr lang="en-US" dirty="0" smtClean="0"/>
            <a:t> Collaboration</a:t>
          </a:r>
          <a:endParaRPr lang="id-ID" dirty="0"/>
        </a:p>
      </dgm:t>
    </dgm:pt>
    <dgm:pt modelId="{4A32A71D-C72D-4643-982C-05F99D3C2E2D}" type="parTrans" cxnId="{5D3E83D2-0A83-4B32-8832-230F7E87E01D}">
      <dgm:prSet/>
      <dgm:spPr/>
      <dgm:t>
        <a:bodyPr/>
        <a:lstStyle/>
        <a:p>
          <a:endParaRPr lang="id-ID"/>
        </a:p>
      </dgm:t>
    </dgm:pt>
    <dgm:pt modelId="{A065F9C8-4314-47BB-842B-4CC4376523B5}" type="sibTrans" cxnId="{5D3E83D2-0A83-4B32-8832-230F7E87E01D}">
      <dgm:prSet/>
      <dgm:spPr/>
      <dgm:t>
        <a:bodyPr/>
        <a:lstStyle/>
        <a:p>
          <a:endParaRPr lang="id-ID"/>
        </a:p>
      </dgm:t>
    </dgm:pt>
    <dgm:pt modelId="{7307136E-CFA0-4C02-B2FB-E9D3950D58B1}">
      <dgm:prSet phldrT="[Text]"/>
      <dgm:spPr/>
      <dgm:t>
        <a:bodyPr/>
        <a:lstStyle/>
        <a:p>
          <a:r>
            <a:rPr lang="en-US" b="1" dirty="0" err="1" smtClean="0"/>
            <a:t>Penerapan</a:t>
          </a:r>
          <a:r>
            <a:rPr lang="en-US" b="1" dirty="0" smtClean="0"/>
            <a:t> </a:t>
          </a:r>
          <a:r>
            <a:rPr lang="en-US" b="1" dirty="0" err="1" smtClean="0"/>
            <a:t>nilai</a:t>
          </a:r>
          <a:r>
            <a:rPr lang="en-US" b="1" dirty="0" smtClean="0"/>
            <a:t>/</a:t>
          </a:r>
          <a:r>
            <a:rPr lang="en-US" b="1" dirty="0" err="1" smtClean="0"/>
            <a:t>etik</a:t>
          </a:r>
          <a:r>
            <a:rPr lang="en-US" b="1" dirty="0" smtClean="0"/>
            <a:t> </a:t>
          </a:r>
          <a:r>
            <a:rPr lang="en-US" b="0" dirty="0" err="1" smtClean="0"/>
            <a:t>dalam</a:t>
          </a:r>
          <a:r>
            <a:rPr lang="en-US" b="0" dirty="0" smtClean="0"/>
            <a:t> </a:t>
          </a:r>
          <a:r>
            <a:rPr lang="en-US" b="0" dirty="0" err="1" smtClean="0"/>
            <a:t>Kolaborasi</a:t>
          </a:r>
          <a:r>
            <a:rPr lang="en-US" b="0" dirty="0" smtClean="0"/>
            <a:t> </a:t>
          </a:r>
          <a:r>
            <a:rPr lang="en-US" b="0" dirty="0" err="1" smtClean="0"/>
            <a:t>Antar</a:t>
          </a:r>
          <a:r>
            <a:rPr lang="en-US" b="0" dirty="0" smtClean="0"/>
            <a:t> </a:t>
          </a:r>
          <a:r>
            <a:rPr lang="en-US" b="0" dirty="0" err="1" smtClean="0"/>
            <a:t>Profesi</a:t>
          </a:r>
          <a:endParaRPr lang="id-ID" b="1" dirty="0"/>
        </a:p>
      </dgm:t>
    </dgm:pt>
    <dgm:pt modelId="{7E44D3C9-749B-4853-8170-3273099FBFA5}" type="parTrans" cxnId="{F8A011D0-9489-48EC-BAE4-03670D27D15F}">
      <dgm:prSet/>
      <dgm:spPr/>
      <dgm:t>
        <a:bodyPr/>
        <a:lstStyle/>
        <a:p>
          <a:endParaRPr lang="id-ID"/>
        </a:p>
      </dgm:t>
    </dgm:pt>
    <dgm:pt modelId="{A3DF02B0-6070-4C4F-994A-660D5149EABC}" type="sibTrans" cxnId="{F8A011D0-9489-48EC-BAE4-03670D27D15F}">
      <dgm:prSet/>
      <dgm:spPr/>
      <dgm:t>
        <a:bodyPr/>
        <a:lstStyle/>
        <a:p>
          <a:endParaRPr lang="id-ID"/>
        </a:p>
      </dgm:t>
    </dgm:pt>
    <dgm:pt modelId="{209A2C5B-BFFF-4AF6-9CEC-62D11140F72F}">
      <dgm:prSet phldrT="[Text]"/>
      <dgm:spPr/>
      <dgm:t>
        <a:bodyPr/>
        <a:lstStyle/>
        <a:p>
          <a:r>
            <a:rPr lang="en-US" b="1" dirty="0" err="1" smtClean="0"/>
            <a:t>Manfaat</a:t>
          </a:r>
          <a:r>
            <a:rPr lang="en-US" b="1" dirty="0" smtClean="0"/>
            <a:t> </a:t>
          </a:r>
          <a:r>
            <a:rPr lang="en-US" b="1" dirty="0" err="1" smtClean="0"/>
            <a:t>nilai</a:t>
          </a:r>
          <a:r>
            <a:rPr lang="en-US" b="1" dirty="0" smtClean="0"/>
            <a:t>/</a:t>
          </a:r>
          <a:r>
            <a:rPr lang="en-US" b="1" dirty="0" err="1" smtClean="0"/>
            <a:t>etik</a:t>
          </a:r>
          <a:r>
            <a:rPr lang="en-US" b="1" dirty="0" smtClean="0"/>
            <a:t> </a:t>
          </a:r>
          <a:r>
            <a:rPr lang="en-US" dirty="0" err="1" smtClean="0"/>
            <a:t>dalam</a:t>
          </a:r>
          <a:r>
            <a:rPr lang="en-US" dirty="0" smtClean="0"/>
            <a:t> </a:t>
          </a:r>
          <a:r>
            <a:rPr lang="en-US" dirty="0" err="1" smtClean="0"/>
            <a:t>Interprofesional</a:t>
          </a:r>
          <a:r>
            <a:rPr lang="en-US" dirty="0" smtClean="0"/>
            <a:t> Collaboration</a:t>
          </a:r>
          <a:endParaRPr lang="id-ID" dirty="0"/>
        </a:p>
      </dgm:t>
    </dgm:pt>
    <dgm:pt modelId="{DD4689C0-6FB0-4357-AF5E-AF5BE89FD2B4}" type="parTrans" cxnId="{48F1C8E6-B2B5-4CF1-A75F-E6078F5AF4B8}">
      <dgm:prSet/>
      <dgm:spPr/>
      <dgm:t>
        <a:bodyPr/>
        <a:lstStyle/>
        <a:p>
          <a:endParaRPr lang="id-ID"/>
        </a:p>
      </dgm:t>
    </dgm:pt>
    <dgm:pt modelId="{5C72CE60-BC4D-484C-8F86-FAE2568D7859}" type="sibTrans" cxnId="{48F1C8E6-B2B5-4CF1-A75F-E6078F5AF4B8}">
      <dgm:prSet/>
      <dgm:spPr/>
      <dgm:t>
        <a:bodyPr/>
        <a:lstStyle/>
        <a:p>
          <a:endParaRPr lang="id-ID"/>
        </a:p>
      </dgm:t>
    </dgm:pt>
    <dgm:pt modelId="{5F30801F-88E2-4794-9688-F84162022C20}">
      <dgm:prSet/>
      <dgm:spPr/>
      <dgm:t>
        <a:bodyPr/>
        <a:lstStyle/>
        <a:p>
          <a:r>
            <a:rPr lang="en-US" b="1" dirty="0" err="1" smtClean="0"/>
            <a:t>Prinsip</a:t>
          </a:r>
          <a:r>
            <a:rPr lang="en-US" b="1" dirty="0" smtClean="0"/>
            <a:t> </a:t>
          </a:r>
          <a:r>
            <a:rPr lang="en-US" b="1" dirty="0" err="1" smtClean="0"/>
            <a:t>nilai</a:t>
          </a:r>
          <a:r>
            <a:rPr lang="en-US" b="1" dirty="0" smtClean="0"/>
            <a:t>/</a:t>
          </a:r>
          <a:r>
            <a:rPr lang="en-US" b="1" dirty="0" err="1" smtClean="0"/>
            <a:t>etik</a:t>
          </a:r>
          <a:r>
            <a:rPr lang="en-US" b="1" dirty="0" smtClean="0"/>
            <a:t> </a:t>
          </a:r>
          <a:r>
            <a:rPr lang="en-US" dirty="0" err="1" smtClean="0"/>
            <a:t>dalam</a:t>
          </a:r>
          <a:r>
            <a:rPr lang="en-US" dirty="0" smtClean="0"/>
            <a:t> </a:t>
          </a:r>
          <a:r>
            <a:rPr lang="en-US" dirty="0" err="1" smtClean="0"/>
            <a:t>Interprofesional</a:t>
          </a:r>
          <a:r>
            <a:rPr lang="en-US" dirty="0" smtClean="0"/>
            <a:t> Collaboration</a:t>
          </a:r>
          <a:endParaRPr lang="id-ID" dirty="0"/>
        </a:p>
      </dgm:t>
    </dgm:pt>
    <dgm:pt modelId="{683298FA-8FEC-49EC-9210-6613CCE65540}" type="parTrans" cxnId="{2AD099AB-CBC0-4066-A1E7-4B6A3C9B9D26}">
      <dgm:prSet/>
      <dgm:spPr/>
      <dgm:t>
        <a:bodyPr/>
        <a:lstStyle/>
        <a:p>
          <a:endParaRPr lang="id-ID"/>
        </a:p>
      </dgm:t>
    </dgm:pt>
    <dgm:pt modelId="{93DE2EA2-9554-4C63-9321-C9C9B69BF1C7}" type="sibTrans" cxnId="{2AD099AB-CBC0-4066-A1E7-4B6A3C9B9D26}">
      <dgm:prSet/>
      <dgm:spPr/>
      <dgm:t>
        <a:bodyPr/>
        <a:lstStyle/>
        <a:p>
          <a:endParaRPr lang="id-ID"/>
        </a:p>
      </dgm:t>
    </dgm:pt>
    <dgm:pt modelId="{09DA9400-14BE-4F19-832F-7E678FC94CC2}">
      <dgm:prSet/>
      <dgm:spPr/>
      <dgm:t>
        <a:bodyPr/>
        <a:lstStyle/>
        <a:p>
          <a:endParaRPr lang="id-ID"/>
        </a:p>
      </dgm:t>
    </dgm:pt>
    <dgm:pt modelId="{C09D2E80-8987-4826-AF9A-8858275387CC}" type="parTrans" cxnId="{63C715D4-25E1-48FC-87FD-413CD74C0D68}">
      <dgm:prSet/>
      <dgm:spPr/>
      <dgm:t>
        <a:bodyPr/>
        <a:lstStyle/>
        <a:p>
          <a:endParaRPr lang="id-ID"/>
        </a:p>
      </dgm:t>
    </dgm:pt>
    <dgm:pt modelId="{AAC8C92D-267D-41E6-B7FB-F1F95411C45E}" type="sibTrans" cxnId="{63C715D4-25E1-48FC-87FD-413CD74C0D68}">
      <dgm:prSet/>
      <dgm:spPr/>
      <dgm:t>
        <a:bodyPr/>
        <a:lstStyle/>
        <a:p>
          <a:endParaRPr lang="id-ID"/>
        </a:p>
      </dgm:t>
    </dgm:pt>
    <dgm:pt modelId="{28876F9F-4445-4C1F-B36A-367E01FFDB4A}" type="pres">
      <dgm:prSet presAssocID="{B482F808-F09F-4CF0-8EB6-0E0684E210AC}" presName="linear" presStyleCnt="0">
        <dgm:presLayoutVars>
          <dgm:dir/>
          <dgm:animLvl val="lvl"/>
          <dgm:resizeHandles val="exact"/>
        </dgm:presLayoutVars>
      </dgm:prSet>
      <dgm:spPr/>
      <dgm:t>
        <a:bodyPr/>
        <a:lstStyle/>
        <a:p>
          <a:endParaRPr lang="id-ID"/>
        </a:p>
      </dgm:t>
    </dgm:pt>
    <dgm:pt modelId="{3F24869D-6E22-4276-8D84-D09B9D78A97A}" type="pres">
      <dgm:prSet presAssocID="{7BF4DE9A-C7B3-4378-953E-924906B5D9F3}" presName="parentLin" presStyleCnt="0"/>
      <dgm:spPr/>
    </dgm:pt>
    <dgm:pt modelId="{44A2E79E-92A4-4ECB-B54B-FF77616BFFFA}" type="pres">
      <dgm:prSet presAssocID="{7BF4DE9A-C7B3-4378-953E-924906B5D9F3}" presName="parentLeftMargin" presStyleLbl="node1" presStyleIdx="0" presStyleCnt="4"/>
      <dgm:spPr/>
      <dgm:t>
        <a:bodyPr/>
        <a:lstStyle/>
        <a:p>
          <a:endParaRPr lang="id-ID"/>
        </a:p>
      </dgm:t>
    </dgm:pt>
    <dgm:pt modelId="{48378E5A-E8C0-4182-B849-0A3D554DCBFA}" type="pres">
      <dgm:prSet presAssocID="{7BF4DE9A-C7B3-4378-953E-924906B5D9F3}" presName="parentText" presStyleLbl="node1" presStyleIdx="0" presStyleCnt="4">
        <dgm:presLayoutVars>
          <dgm:chMax val="0"/>
          <dgm:bulletEnabled val="1"/>
        </dgm:presLayoutVars>
      </dgm:prSet>
      <dgm:spPr/>
      <dgm:t>
        <a:bodyPr/>
        <a:lstStyle/>
        <a:p>
          <a:endParaRPr lang="id-ID"/>
        </a:p>
      </dgm:t>
    </dgm:pt>
    <dgm:pt modelId="{DE9B9881-680C-4979-B759-0398B9B1244F}" type="pres">
      <dgm:prSet presAssocID="{7BF4DE9A-C7B3-4378-953E-924906B5D9F3}" presName="negativeSpace" presStyleCnt="0"/>
      <dgm:spPr/>
    </dgm:pt>
    <dgm:pt modelId="{528CFFF3-DF5A-4D02-95E9-C7FC5BD5C218}" type="pres">
      <dgm:prSet presAssocID="{7BF4DE9A-C7B3-4378-953E-924906B5D9F3}" presName="childText" presStyleLbl="conFgAcc1" presStyleIdx="0" presStyleCnt="4">
        <dgm:presLayoutVars>
          <dgm:bulletEnabled val="1"/>
        </dgm:presLayoutVars>
      </dgm:prSet>
      <dgm:spPr/>
    </dgm:pt>
    <dgm:pt modelId="{7FA075A2-F3AF-4B58-80AB-B0C462861434}" type="pres">
      <dgm:prSet presAssocID="{A065F9C8-4314-47BB-842B-4CC4376523B5}" presName="spaceBetweenRectangles" presStyleCnt="0"/>
      <dgm:spPr/>
    </dgm:pt>
    <dgm:pt modelId="{5133FF6E-90A7-49B7-B7C4-3624256D90EB}" type="pres">
      <dgm:prSet presAssocID="{7307136E-CFA0-4C02-B2FB-E9D3950D58B1}" presName="parentLin" presStyleCnt="0"/>
      <dgm:spPr/>
    </dgm:pt>
    <dgm:pt modelId="{BE7C2ECF-890E-47B7-AC6B-0E9270560AD3}" type="pres">
      <dgm:prSet presAssocID="{7307136E-CFA0-4C02-B2FB-E9D3950D58B1}" presName="parentLeftMargin" presStyleLbl="node1" presStyleIdx="0" presStyleCnt="4"/>
      <dgm:spPr/>
      <dgm:t>
        <a:bodyPr/>
        <a:lstStyle/>
        <a:p>
          <a:endParaRPr lang="id-ID"/>
        </a:p>
      </dgm:t>
    </dgm:pt>
    <dgm:pt modelId="{ACF0DB7D-2F1D-4F61-BE80-7A4625EBC8E6}" type="pres">
      <dgm:prSet presAssocID="{7307136E-CFA0-4C02-B2FB-E9D3950D58B1}" presName="parentText" presStyleLbl="node1" presStyleIdx="1" presStyleCnt="4">
        <dgm:presLayoutVars>
          <dgm:chMax val="0"/>
          <dgm:bulletEnabled val="1"/>
        </dgm:presLayoutVars>
      </dgm:prSet>
      <dgm:spPr/>
      <dgm:t>
        <a:bodyPr/>
        <a:lstStyle/>
        <a:p>
          <a:endParaRPr lang="id-ID"/>
        </a:p>
      </dgm:t>
    </dgm:pt>
    <dgm:pt modelId="{B93438EB-FBCE-4120-AAA0-91B54EC180A6}" type="pres">
      <dgm:prSet presAssocID="{7307136E-CFA0-4C02-B2FB-E9D3950D58B1}" presName="negativeSpace" presStyleCnt="0"/>
      <dgm:spPr/>
    </dgm:pt>
    <dgm:pt modelId="{A1A96339-B51C-404C-865F-430406610FB8}" type="pres">
      <dgm:prSet presAssocID="{7307136E-CFA0-4C02-B2FB-E9D3950D58B1}" presName="childText" presStyleLbl="conFgAcc1" presStyleIdx="1" presStyleCnt="4">
        <dgm:presLayoutVars>
          <dgm:bulletEnabled val="1"/>
        </dgm:presLayoutVars>
      </dgm:prSet>
      <dgm:spPr/>
    </dgm:pt>
    <dgm:pt modelId="{CED744F6-A687-473A-8670-AA88D3BED996}" type="pres">
      <dgm:prSet presAssocID="{A3DF02B0-6070-4C4F-994A-660D5149EABC}" presName="spaceBetweenRectangles" presStyleCnt="0"/>
      <dgm:spPr/>
    </dgm:pt>
    <dgm:pt modelId="{BBFB2B5F-F24B-4F43-A6AD-512BABB83431}" type="pres">
      <dgm:prSet presAssocID="{209A2C5B-BFFF-4AF6-9CEC-62D11140F72F}" presName="parentLin" presStyleCnt="0"/>
      <dgm:spPr/>
    </dgm:pt>
    <dgm:pt modelId="{721A3C6B-68EB-4402-9619-FEF77FBCA5BB}" type="pres">
      <dgm:prSet presAssocID="{209A2C5B-BFFF-4AF6-9CEC-62D11140F72F}" presName="parentLeftMargin" presStyleLbl="node1" presStyleIdx="1" presStyleCnt="4"/>
      <dgm:spPr/>
      <dgm:t>
        <a:bodyPr/>
        <a:lstStyle/>
        <a:p>
          <a:endParaRPr lang="id-ID"/>
        </a:p>
      </dgm:t>
    </dgm:pt>
    <dgm:pt modelId="{080DD96A-81A7-4EB9-BCA2-97F3DD07784A}" type="pres">
      <dgm:prSet presAssocID="{209A2C5B-BFFF-4AF6-9CEC-62D11140F72F}" presName="parentText" presStyleLbl="node1" presStyleIdx="2" presStyleCnt="4">
        <dgm:presLayoutVars>
          <dgm:chMax val="0"/>
          <dgm:bulletEnabled val="1"/>
        </dgm:presLayoutVars>
      </dgm:prSet>
      <dgm:spPr/>
      <dgm:t>
        <a:bodyPr/>
        <a:lstStyle/>
        <a:p>
          <a:endParaRPr lang="id-ID"/>
        </a:p>
      </dgm:t>
    </dgm:pt>
    <dgm:pt modelId="{B420FA32-2104-458A-B652-764765BB3D1E}" type="pres">
      <dgm:prSet presAssocID="{209A2C5B-BFFF-4AF6-9CEC-62D11140F72F}" presName="negativeSpace" presStyleCnt="0"/>
      <dgm:spPr/>
    </dgm:pt>
    <dgm:pt modelId="{13F3BBE0-7169-4356-95D3-9F53B0004894}" type="pres">
      <dgm:prSet presAssocID="{209A2C5B-BFFF-4AF6-9CEC-62D11140F72F}" presName="childText" presStyleLbl="conFgAcc1" presStyleIdx="2" presStyleCnt="4">
        <dgm:presLayoutVars>
          <dgm:bulletEnabled val="1"/>
        </dgm:presLayoutVars>
      </dgm:prSet>
      <dgm:spPr/>
    </dgm:pt>
    <dgm:pt modelId="{93ED1CD7-5D00-42C1-A364-CF8BFFCDEFC9}" type="pres">
      <dgm:prSet presAssocID="{5C72CE60-BC4D-484C-8F86-FAE2568D7859}" presName="spaceBetweenRectangles" presStyleCnt="0"/>
      <dgm:spPr/>
    </dgm:pt>
    <dgm:pt modelId="{ECBC042B-5915-48F9-8A63-25D01B99DCB8}" type="pres">
      <dgm:prSet presAssocID="{5F30801F-88E2-4794-9688-F84162022C20}" presName="parentLin" presStyleCnt="0"/>
      <dgm:spPr/>
    </dgm:pt>
    <dgm:pt modelId="{AAB05F07-C0C4-491D-AFA0-60CC04904F41}" type="pres">
      <dgm:prSet presAssocID="{5F30801F-88E2-4794-9688-F84162022C20}" presName="parentLeftMargin" presStyleLbl="node1" presStyleIdx="2" presStyleCnt="4"/>
      <dgm:spPr/>
      <dgm:t>
        <a:bodyPr/>
        <a:lstStyle/>
        <a:p>
          <a:endParaRPr lang="id-ID"/>
        </a:p>
      </dgm:t>
    </dgm:pt>
    <dgm:pt modelId="{6D7E51F4-9D25-4DEE-8331-14F728DE565B}" type="pres">
      <dgm:prSet presAssocID="{5F30801F-88E2-4794-9688-F84162022C20}" presName="parentText" presStyleLbl="node1" presStyleIdx="3" presStyleCnt="4">
        <dgm:presLayoutVars>
          <dgm:chMax val="0"/>
          <dgm:bulletEnabled val="1"/>
        </dgm:presLayoutVars>
      </dgm:prSet>
      <dgm:spPr/>
      <dgm:t>
        <a:bodyPr/>
        <a:lstStyle/>
        <a:p>
          <a:endParaRPr lang="id-ID"/>
        </a:p>
      </dgm:t>
    </dgm:pt>
    <dgm:pt modelId="{B98DE21C-2A0D-44A9-B74D-707E908BDEBD}" type="pres">
      <dgm:prSet presAssocID="{5F30801F-88E2-4794-9688-F84162022C20}" presName="negativeSpace" presStyleCnt="0"/>
      <dgm:spPr/>
    </dgm:pt>
    <dgm:pt modelId="{18F39C89-3C26-4509-8EBA-6870DFCAE1A3}" type="pres">
      <dgm:prSet presAssocID="{5F30801F-88E2-4794-9688-F84162022C20}" presName="childText" presStyleLbl="conFgAcc1" presStyleIdx="3" presStyleCnt="4">
        <dgm:presLayoutVars>
          <dgm:bulletEnabled val="1"/>
        </dgm:presLayoutVars>
      </dgm:prSet>
      <dgm:spPr/>
      <dgm:t>
        <a:bodyPr/>
        <a:lstStyle/>
        <a:p>
          <a:endParaRPr lang="id-ID"/>
        </a:p>
      </dgm:t>
    </dgm:pt>
  </dgm:ptLst>
  <dgm:cxnLst>
    <dgm:cxn modelId="{BC3A14EF-B17D-41CF-BF0C-ABF9B3C6DAA5}" type="presOf" srcId="{5F30801F-88E2-4794-9688-F84162022C20}" destId="{6D7E51F4-9D25-4DEE-8331-14F728DE565B}" srcOrd="1" destOrd="0" presId="urn:microsoft.com/office/officeart/2005/8/layout/list1"/>
    <dgm:cxn modelId="{63C715D4-25E1-48FC-87FD-413CD74C0D68}" srcId="{5F30801F-88E2-4794-9688-F84162022C20}" destId="{09DA9400-14BE-4F19-832F-7E678FC94CC2}" srcOrd="0" destOrd="0" parTransId="{C09D2E80-8987-4826-AF9A-8858275387CC}" sibTransId="{AAC8C92D-267D-41E6-B7FB-F1F95411C45E}"/>
    <dgm:cxn modelId="{48F1C8E6-B2B5-4CF1-A75F-E6078F5AF4B8}" srcId="{B482F808-F09F-4CF0-8EB6-0E0684E210AC}" destId="{209A2C5B-BFFF-4AF6-9CEC-62D11140F72F}" srcOrd="2" destOrd="0" parTransId="{DD4689C0-6FB0-4357-AF5E-AF5BE89FD2B4}" sibTransId="{5C72CE60-BC4D-484C-8F86-FAE2568D7859}"/>
    <dgm:cxn modelId="{5D3E83D2-0A83-4B32-8832-230F7E87E01D}" srcId="{B482F808-F09F-4CF0-8EB6-0E0684E210AC}" destId="{7BF4DE9A-C7B3-4378-953E-924906B5D9F3}" srcOrd="0" destOrd="0" parTransId="{4A32A71D-C72D-4643-982C-05F99D3C2E2D}" sibTransId="{A065F9C8-4314-47BB-842B-4CC4376523B5}"/>
    <dgm:cxn modelId="{D1707FCB-F33E-4937-B894-94CBD4ACCD12}" type="presOf" srcId="{09DA9400-14BE-4F19-832F-7E678FC94CC2}" destId="{18F39C89-3C26-4509-8EBA-6870DFCAE1A3}" srcOrd="0" destOrd="0" presId="urn:microsoft.com/office/officeart/2005/8/layout/list1"/>
    <dgm:cxn modelId="{0E3409C4-2EE6-450D-B6C7-3F3F6CA592A1}" type="presOf" srcId="{B482F808-F09F-4CF0-8EB6-0E0684E210AC}" destId="{28876F9F-4445-4C1F-B36A-367E01FFDB4A}" srcOrd="0" destOrd="0" presId="urn:microsoft.com/office/officeart/2005/8/layout/list1"/>
    <dgm:cxn modelId="{417159B0-105D-4F01-828A-FF50C5F07A31}" type="presOf" srcId="{7307136E-CFA0-4C02-B2FB-E9D3950D58B1}" destId="{ACF0DB7D-2F1D-4F61-BE80-7A4625EBC8E6}" srcOrd="1" destOrd="0" presId="urn:microsoft.com/office/officeart/2005/8/layout/list1"/>
    <dgm:cxn modelId="{2AD099AB-CBC0-4066-A1E7-4B6A3C9B9D26}" srcId="{B482F808-F09F-4CF0-8EB6-0E0684E210AC}" destId="{5F30801F-88E2-4794-9688-F84162022C20}" srcOrd="3" destOrd="0" parTransId="{683298FA-8FEC-49EC-9210-6613CCE65540}" sibTransId="{93DE2EA2-9554-4C63-9321-C9C9B69BF1C7}"/>
    <dgm:cxn modelId="{B94B2D2A-A6E0-468A-A4CC-6FBB4EBD1185}" type="presOf" srcId="{5F30801F-88E2-4794-9688-F84162022C20}" destId="{AAB05F07-C0C4-491D-AFA0-60CC04904F41}" srcOrd="0" destOrd="0" presId="urn:microsoft.com/office/officeart/2005/8/layout/list1"/>
    <dgm:cxn modelId="{0ED39846-9042-4B65-B25E-FD2D85DF6C32}" type="presOf" srcId="{7BF4DE9A-C7B3-4378-953E-924906B5D9F3}" destId="{44A2E79E-92A4-4ECB-B54B-FF77616BFFFA}" srcOrd="0" destOrd="0" presId="urn:microsoft.com/office/officeart/2005/8/layout/list1"/>
    <dgm:cxn modelId="{F1D06E8C-E087-4347-87CE-5C5D68BA203C}" type="presOf" srcId="{7307136E-CFA0-4C02-B2FB-E9D3950D58B1}" destId="{BE7C2ECF-890E-47B7-AC6B-0E9270560AD3}" srcOrd="0" destOrd="0" presId="urn:microsoft.com/office/officeart/2005/8/layout/list1"/>
    <dgm:cxn modelId="{183647EA-F761-469E-9F28-A3AFB47186B7}" type="presOf" srcId="{209A2C5B-BFFF-4AF6-9CEC-62D11140F72F}" destId="{721A3C6B-68EB-4402-9619-FEF77FBCA5BB}" srcOrd="0" destOrd="0" presId="urn:microsoft.com/office/officeart/2005/8/layout/list1"/>
    <dgm:cxn modelId="{F8A011D0-9489-48EC-BAE4-03670D27D15F}" srcId="{B482F808-F09F-4CF0-8EB6-0E0684E210AC}" destId="{7307136E-CFA0-4C02-B2FB-E9D3950D58B1}" srcOrd="1" destOrd="0" parTransId="{7E44D3C9-749B-4853-8170-3273099FBFA5}" sibTransId="{A3DF02B0-6070-4C4F-994A-660D5149EABC}"/>
    <dgm:cxn modelId="{390ED9E2-6071-4305-A00B-370C26C79DA4}" type="presOf" srcId="{7BF4DE9A-C7B3-4378-953E-924906B5D9F3}" destId="{48378E5A-E8C0-4182-B849-0A3D554DCBFA}" srcOrd="1" destOrd="0" presId="urn:microsoft.com/office/officeart/2005/8/layout/list1"/>
    <dgm:cxn modelId="{5A56DAFA-41AF-4425-93A2-A30A953261D5}" type="presOf" srcId="{209A2C5B-BFFF-4AF6-9CEC-62D11140F72F}" destId="{080DD96A-81A7-4EB9-BCA2-97F3DD07784A}" srcOrd="1" destOrd="0" presId="urn:microsoft.com/office/officeart/2005/8/layout/list1"/>
    <dgm:cxn modelId="{DF291E62-B857-40EE-BF84-D438436C549A}" type="presParOf" srcId="{28876F9F-4445-4C1F-B36A-367E01FFDB4A}" destId="{3F24869D-6E22-4276-8D84-D09B9D78A97A}" srcOrd="0" destOrd="0" presId="urn:microsoft.com/office/officeart/2005/8/layout/list1"/>
    <dgm:cxn modelId="{742E6EC3-0B5D-4A26-BBEA-B626E45C63D2}" type="presParOf" srcId="{3F24869D-6E22-4276-8D84-D09B9D78A97A}" destId="{44A2E79E-92A4-4ECB-B54B-FF77616BFFFA}" srcOrd="0" destOrd="0" presId="urn:microsoft.com/office/officeart/2005/8/layout/list1"/>
    <dgm:cxn modelId="{2CF58C83-6306-4D63-B7D3-2AE66939D011}" type="presParOf" srcId="{3F24869D-6E22-4276-8D84-D09B9D78A97A}" destId="{48378E5A-E8C0-4182-B849-0A3D554DCBFA}" srcOrd="1" destOrd="0" presId="urn:microsoft.com/office/officeart/2005/8/layout/list1"/>
    <dgm:cxn modelId="{F7E10A98-54B8-4659-AB9B-618A68194D08}" type="presParOf" srcId="{28876F9F-4445-4C1F-B36A-367E01FFDB4A}" destId="{DE9B9881-680C-4979-B759-0398B9B1244F}" srcOrd="1" destOrd="0" presId="urn:microsoft.com/office/officeart/2005/8/layout/list1"/>
    <dgm:cxn modelId="{5B47BF4C-AE59-41EB-834C-AC444299D6E0}" type="presParOf" srcId="{28876F9F-4445-4C1F-B36A-367E01FFDB4A}" destId="{528CFFF3-DF5A-4D02-95E9-C7FC5BD5C218}" srcOrd="2" destOrd="0" presId="urn:microsoft.com/office/officeart/2005/8/layout/list1"/>
    <dgm:cxn modelId="{E94AB5F8-263A-483E-A480-2E3EFACE514F}" type="presParOf" srcId="{28876F9F-4445-4C1F-B36A-367E01FFDB4A}" destId="{7FA075A2-F3AF-4B58-80AB-B0C462861434}" srcOrd="3" destOrd="0" presId="urn:microsoft.com/office/officeart/2005/8/layout/list1"/>
    <dgm:cxn modelId="{E252CAE9-8C15-4166-93B3-7B5E60AC9F5B}" type="presParOf" srcId="{28876F9F-4445-4C1F-B36A-367E01FFDB4A}" destId="{5133FF6E-90A7-49B7-B7C4-3624256D90EB}" srcOrd="4" destOrd="0" presId="urn:microsoft.com/office/officeart/2005/8/layout/list1"/>
    <dgm:cxn modelId="{89CA9381-48BE-4F35-8127-869AE784063A}" type="presParOf" srcId="{5133FF6E-90A7-49B7-B7C4-3624256D90EB}" destId="{BE7C2ECF-890E-47B7-AC6B-0E9270560AD3}" srcOrd="0" destOrd="0" presId="urn:microsoft.com/office/officeart/2005/8/layout/list1"/>
    <dgm:cxn modelId="{CCB74C67-3DB8-4343-863C-C5C9EDF025B8}" type="presParOf" srcId="{5133FF6E-90A7-49B7-B7C4-3624256D90EB}" destId="{ACF0DB7D-2F1D-4F61-BE80-7A4625EBC8E6}" srcOrd="1" destOrd="0" presId="urn:microsoft.com/office/officeart/2005/8/layout/list1"/>
    <dgm:cxn modelId="{F822B486-78A1-4229-A4E4-34052F91B5AA}" type="presParOf" srcId="{28876F9F-4445-4C1F-B36A-367E01FFDB4A}" destId="{B93438EB-FBCE-4120-AAA0-91B54EC180A6}" srcOrd="5" destOrd="0" presId="urn:microsoft.com/office/officeart/2005/8/layout/list1"/>
    <dgm:cxn modelId="{6C93EF76-75E4-468E-80DD-B01ABEEB3560}" type="presParOf" srcId="{28876F9F-4445-4C1F-B36A-367E01FFDB4A}" destId="{A1A96339-B51C-404C-865F-430406610FB8}" srcOrd="6" destOrd="0" presId="urn:microsoft.com/office/officeart/2005/8/layout/list1"/>
    <dgm:cxn modelId="{A742D4AB-EA96-4DA7-8176-E2D7B16C7510}" type="presParOf" srcId="{28876F9F-4445-4C1F-B36A-367E01FFDB4A}" destId="{CED744F6-A687-473A-8670-AA88D3BED996}" srcOrd="7" destOrd="0" presId="urn:microsoft.com/office/officeart/2005/8/layout/list1"/>
    <dgm:cxn modelId="{A1FD94C9-D327-4D65-8879-6FF365D26F2A}" type="presParOf" srcId="{28876F9F-4445-4C1F-B36A-367E01FFDB4A}" destId="{BBFB2B5F-F24B-4F43-A6AD-512BABB83431}" srcOrd="8" destOrd="0" presId="urn:microsoft.com/office/officeart/2005/8/layout/list1"/>
    <dgm:cxn modelId="{8CB00315-E581-4B43-B16F-8CDCC55DEAB0}" type="presParOf" srcId="{BBFB2B5F-F24B-4F43-A6AD-512BABB83431}" destId="{721A3C6B-68EB-4402-9619-FEF77FBCA5BB}" srcOrd="0" destOrd="0" presId="urn:microsoft.com/office/officeart/2005/8/layout/list1"/>
    <dgm:cxn modelId="{CF795F31-FB63-46B0-86F6-8A3C08DC2FE8}" type="presParOf" srcId="{BBFB2B5F-F24B-4F43-A6AD-512BABB83431}" destId="{080DD96A-81A7-4EB9-BCA2-97F3DD07784A}" srcOrd="1" destOrd="0" presId="urn:microsoft.com/office/officeart/2005/8/layout/list1"/>
    <dgm:cxn modelId="{7F631D1D-8B60-4891-8623-18271C6A6813}" type="presParOf" srcId="{28876F9F-4445-4C1F-B36A-367E01FFDB4A}" destId="{B420FA32-2104-458A-B652-764765BB3D1E}" srcOrd="9" destOrd="0" presId="urn:microsoft.com/office/officeart/2005/8/layout/list1"/>
    <dgm:cxn modelId="{75BAB690-19AB-4EC3-AE81-FA0560024CD5}" type="presParOf" srcId="{28876F9F-4445-4C1F-B36A-367E01FFDB4A}" destId="{13F3BBE0-7169-4356-95D3-9F53B0004894}" srcOrd="10" destOrd="0" presId="urn:microsoft.com/office/officeart/2005/8/layout/list1"/>
    <dgm:cxn modelId="{D00D6940-8B55-4BAF-A996-3A94739F7ECA}" type="presParOf" srcId="{28876F9F-4445-4C1F-B36A-367E01FFDB4A}" destId="{93ED1CD7-5D00-42C1-A364-CF8BFFCDEFC9}" srcOrd="11" destOrd="0" presId="urn:microsoft.com/office/officeart/2005/8/layout/list1"/>
    <dgm:cxn modelId="{AA9E2E7D-2A8F-4D77-822C-0347D6B690CF}" type="presParOf" srcId="{28876F9F-4445-4C1F-B36A-367E01FFDB4A}" destId="{ECBC042B-5915-48F9-8A63-25D01B99DCB8}" srcOrd="12" destOrd="0" presId="urn:microsoft.com/office/officeart/2005/8/layout/list1"/>
    <dgm:cxn modelId="{D58288FE-355A-4D9D-B606-5A05642526D4}" type="presParOf" srcId="{ECBC042B-5915-48F9-8A63-25D01B99DCB8}" destId="{AAB05F07-C0C4-491D-AFA0-60CC04904F41}" srcOrd="0" destOrd="0" presId="urn:microsoft.com/office/officeart/2005/8/layout/list1"/>
    <dgm:cxn modelId="{C6F3C246-6535-4566-A265-E5A7C0C348BA}" type="presParOf" srcId="{ECBC042B-5915-48F9-8A63-25D01B99DCB8}" destId="{6D7E51F4-9D25-4DEE-8331-14F728DE565B}" srcOrd="1" destOrd="0" presId="urn:microsoft.com/office/officeart/2005/8/layout/list1"/>
    <dgm:cxn modelId="{2C96AD70-45A0-4757-A3B6-046EA23375A8}" type="presParOf" srcId="{28876F9F-4445-4C1F-B36A-367E01FFDB4A}" destId="{B98DE21C-2A0D-44A9-B74D-707E908BDEBD}" srcOrd="13" destOrd="0" presId="urn:microsoft.com/office/officeart/2005/8/layout/list1"/>
    <dgm:cxn modelId="{71013102-C932-45FD-BE4D-E4E940AB25D3}" type="presParOf" srcId="{28876F9F-4445-4C1F-B36A-367E01FFDB4A}" destId="{18F39C89-3C26-4509-8EBA-6870DFCAE1A3}"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7B01B4-B546-436A-81E4-56F5E0C88600}"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id-ID"/>
        </a:p>
      </dgm:t>
    </dgm:pt>
    <dgm:pt modelId="{37328EAC-8C1A-4626-9C3E-5748EB4FF83F}">
      <dgm:prSet phldrT="[Text]" custT="1"/>
      <dgm:spPr/>
      <dgm:t>
        <a:bodyPr/>
        <a:lstStyle/>
        <a:p>
          <a:pPr algn="l"/>
          <a:r>
            <a:rPr lang="sv-SE" sz="2800" b="0" i="0" dirty="0" smtClean="0">
              <a:latin typeface="Arabic Typesetting" pitchFamily="66" charset="-78"/>
              <a:cs typeface="Arabic Typesetting" pitchFamily="66" charset="-78"/>
            </a:rPr>
            <a:t>Mendukung pemberian perawatan kesehatan yang terbaik bagi pasien.</a:t>
          </a:r>
          <a:endParaRPr lang="id-ID" sz="2800" dirty="0">
            <a:latin typeface="Arabic Typesetting" pitchFamily="66" charset="-78"/>
            <a:cs typeface="Arabic Typesetting" pitchFamily="66" charset="-78"/>
          </a:endParaRPr>
        </a:p>
      </dgm:t>
    </dgm:pt>
    <dgm:pt modelId="{BE4DA7F4-025A-4540-816E-EE8507567BA7}" type="parTrans" cxnId="{0AD89C05-21AC-4443-8630-3E0FDCD2B051}">
      <dgm:prSet/>
      <dgm:spPr/>
      <dgm:t>
        <a:bodyPr/>
        <a:lstStyle/>
        <a:p>
          <a:endParaRPr lang="id-ID"/>
        </a:p>
      </dgm:t>
    </dgm:pt>
    <dgm:pt modelId="{AFD5AE7E-A766-4CD3-A52F-71BA07B56C1F}" type="sibTrans" cxnId="{0AD89C05-21AC-4443-8630-3E0FDCD2B051}">
      <dgm:prSet/>
      <dgm:spPr/>
      <dgm:t>
        <a:bodyPr/>
        <a:lstStyle/>
        <a:p>
          <a:endParaRPr lang="id-ID"/>
        </a:p>
      </dgm:t>
    </dgm:pt>
    <dgm:pt modelId="{62F18E69-3E3E-45CF-9120-4A8C1FE008D2}">
      <dgm:prSet phldrT="[Text]" custT="1"/>
      <dgm:spPr/>
      <dgm:t>
        <a:bodyPr/>
        <a:lstStyle/>
        <a:p>
          <a:r>
            <a:rPr lang="id-ID" sz="2400" b="0" i="0" dirty="0" smtClean="0">
              <a:latin typeface="Arabic Typesetting" pitchFamily="66" charset="-78"/>
              <a:cs typeface="Arabic Typesetting" pitchFamily="66" charset="-78"/>
            </a:rPr>
            <a:t>Merefleksikan komitmen bersama untuk membentuk sistem perawatan kesehatan yang lebih aman, efisien dan efektif.</a:t>
          </a:r>
          <a:endParaRPr lang="id-ID" sz="2400" dirty="0">
            <a:latin typeface="Arabic Typesetting" pitchFamily="66" charset="-78"/>
            <a:cs typeface="Arabic Typesetting" pitchFamily="66" charset="-78"/>
          </a:endParaRPr>
        </a:p>
      </dgm:t>
    </dgm:pt>
    <dgm:pt modelId="{46E29518-3496-4AAB-BCE7-51E0EDEFDEFB}" type="parTrans" cxnId="{BCB6A357-A943-4D0B-823F-7A0A25F5E27B}">
      <dgm:prSet/>
      <dgm:spPr/>
      <dgm:t>
        <a:bodyPr/>
        <a:lstStyle/>
        <a:p>
          <a:endParaRPr lang="id-ID"/>
        </a:p>
      </dgm:t>
    </dgm:pt>
    <dgm:pt modelId="{A11E1955-DED0-4D30-9A84-97AAEFB9C277}" type="sibTrans" cxnId="{BCB6A357-A943-4D0B-823F-7A0A25F5E27B}">
      <dgm:prSet/>
      <dgm:spPr/>
      <dgm:t>
        <a:bodyPr/>
        <a:lstStyle/>
        <a:p>
          <a:endParaRPr lang="id-ID"/>
        </a:p>
      </dgm:t>
    </dgm:pt>
    <dgm:pt modelId="{0542F346-6164-4D8D-A39D-EAFC3BD84DAD}">
      <dgm:prSet phldrT="[Text]" custT="1"/>
      <dgm:spPr/>
      <dgm:t>
        <a:bodyPr/>
        <a:lstStyle/>
        <a:p>
          <a:r>
            <a:rPr lang="id-ID" sz="2800" b="0" i="0" dirty="0" smtClean="0">
              <a:latin typeface="Arabic Typesetting" pitchFamily="66" charset="-78"/>
              <a:cs typeface="Arabic Typesetting" pitchFamily="66" charset="-78"/>
            </a:rPr>
            <a:t>Menunjukkan kepribadian professional</a:t>
          </a:r>
          <a:endParaRPr lang="id-ID" sz="2800" dirty="0">
            <a:latin typeface="Arabic Typesetting" pitchFamily="66" charset="-78"/>
            <a:cs typeface="Arabic Typesetting" pitchFamily="66" charset="-78"/>
          </a:endParaRPr>
        </a:p>
      </dgm:t>
    </dgm:pt>
    <dgm:pt modelId="{0232D214-DB87-4939-8DCC-E136F81C5B77}" type="parTrans" cxnId="{6B647D24-8944-4861-847A-71D64E488582}">
      <dgm:prSet/>
      <dgm:spPr/>
      <dgm:t>
        <a:bodyPr/>
        <a:lstStyle/>
        <a:p>
          <a:endParaRPr lang="id-ID"/>
        </a:p>
      </dgm:t>
    </dgm:pt>
    <dgm:pt modelId="{BF5A8936-CEBC-4295-89C9-FBAA96B5CE89}" type="sibTrans" cxnId="{6B647D24-8944-4861-847A-71D64E488582}">
      <dgm:prSet/>
      <dgm:spPr/>
      <dgm:t>
        <a:bodyPr/>
        <a:lstStyle/>
        <a:p>
          <a:endParaRPr lang="id-ID"/>
        </a:p>
      </dgm:t>
    </dgm:pt>
    <dgm:pt modelId="{675F5E03-398C-4762-A81B-92AD2E43CDF9}" type="pres">
      <dgm:prSet presAssocID="{217B01B4-B546-436A-81E4-56F5E0C88600}" presName="compositeShape" presStyleCnt="0">
        <dgm:presLayoutVars>
          <dgm:dir/>
          <dgm:resizeHandles/>
        </dgm:presLayoutVars>
      </dgm:prSet>
      <dgm:spPr/>
      <dgm:t>
        <a:bodyPr/>
        <a:lstStyle/>
        <a:p>
          <a:endParaRPr lang="id-ID"/>
        </a:p>
      </dgm:t>
    </dgm:pt>
    <dgm:pt modelId="{AE6069FE-3529-41CE-A450-59AD42D74403}" type="pres">
      <dgm:prSet presAssocID="{217B01B4-B546-436A-81E4-56F5E0C88600}" presName="pyramid" presStyleLbl="node1" presStyleIdx="0" presStyleCnt="1"/>
      <dgm:spPr/>
    </dgm:pt>
    <dgm:pt modelId="{AC006355-5B35-4147-89C1-AAA5065C632B}" type="pres">
      <dgm:prSet presAssocID="{217B01B4-B546-436A-81E4-56F5E0C88600}" presName="theList" presStyleCnt="0"/>
      <dgm:spPr/>
    </dgm:pt>
    <dgm:pt modelId="{EED41462-CE54-4D2B-9378-4B5FD0B9642B}" type="pres">
      <dgm:prSet presAssocID="{37328EAC-8C1A-4626-9C3E-5748EB4FF83F}" presName="aNode" presStyleLbl="fgAcc1" presStyleIdx="0" presStyleCnt="3" custScaleX="175522">
        <dgm:presLayoutVars>
          <dgm:bulletEnabled val="1"/>
        </dgm:presLayoutVars>
      </dgm:prSet>
      <dgm:spPr/>
      <dgm:t>
        <a:bodyPr/>
        <a:lstStyle/>
        <a:p>
          <a:endParaRPr lang="id-ID"/>
        </a:p>
      </dgm:t>
    </dgm:pt>
    <dgm:pt modelId="{37992FF7-DE83-4C67-949D-B28FB73217EE}" type="pres">
      <dgm:prSet presAssocID="{37328EAC-8C1A-4626-9C3E-5748EB4FF83F}" presName="aSpace" presStyleCnt="0"/>
      <dgm:spPr/>
    </dgm:pt>
    <dgm:pt modelId="{20D0C80F-5BCE-4DF9-A427-53B0969DAF68}" type="pres">
      <dgm:prSet presAssocID="{62F18E69-3E3E-45CF-9120-4A8C1FE008D2}" presName="aNode" presStyleLbl="fgAcc1" presStyleIdx="1" presStyleCnt="3" custScaleX="176613">
        <dgm:presLayoutVars>
          <dgm:bulletEnabled val="1"/>
        </dgm:presLayoutVars>
      </dgm:prSet>
      <dgm:spPr/>
      <dgm:t>
        <a:bodyPr/>
        <a:lstStyle/>
        <a:p>
          <a:endParaRPr lang="id-ID"/>
        </a:p>
      </dgm:t>
    </dgm:pt>
    <dgm:pt modelId="{C10CD5CD-AAF4-4DB3-AFF9-4258639E3186}" type="pres">
      <dgm:prSet presAssocID="{62F18E69-3E3E-45CF-9120-4A8C1FE008D2}" presName="aSpace" presStyleCnt="0"/>
      <dgm:spPr/>
    </dgm:pt>
    <dgm:pt modelId="{540A392D-EA3F-4544-89CE-6F18270FE510}" type="pres">
      <dgm:prSet presAssocID="{0542F346-6164-4D8D-A39D-EAFC3BD84DAD}" presName="aNode" presStyleLbl="fgAcc1" presStyleIdx="2" presStyleCnt="3" custScaleX="176068">
        <dgm:presLayoutVars>
          <dgm:bulletEnabled val="1"/>
        </dgm:presLayoutVars>
      </dgm:prSet>
      <dgm:spPr/>
      <dgm:t>
        <a:bodyPr/>
        <a:lstStyle/>
        <a:p>
          <a:endParaRPr lang="id-ID"/>
        </a:p>
      </dgm:t>
    </dgm:pt>
    <dgm:pt modelId="{515EFBA8-FF50-4BF6-B82E-D2576BDB85FD}" type="pres">
      <dgm:prSet presAssocID="{0542F346-6164-4D8D-A39D-EAFC3BD84DAD}" presName="aSpace" presStyleCnt="0"/>
      <dgm:spPr/>
    </dgm:pt>
  </dgm:ptLst>
  <dgm:cxnLst>
    <dgm:cxn modelId="{1E423B12-47A8-4246-A531-FE36DF6DAE35}" type="presOf" srcId="{0542F346-6164-4D8D-A39D-EAFC3BD84DAD}" destId="{540A392D-EA3F-4544-89CE-6F18270FE510}" srcOrd="0" destOrd="0" presId="urn:microsoft.com/office/officeart/2005/8/layout/pyramid2"/>
    <dgm:cxn modelId="{46993AAE-64B6-4A56-AC9F-FDF428FB402A}" type="presOf" srcId="{217B01B4-B546-436A-81E4-56F5E0C88600}" destId="{675F5E03-398C-4762-A81B-92AD2E43CDF9}" srcOrd="0" destOrd="0" presId="urn:microsoft.com/office/officeart/2005/8/layout/pyramid2"/>
    <dgm:cxn modelId="{0AD89C05-21AC-4443-8630-3E0FDCD2B051}" srcId="{217B01B4-B546-436A-81E4-56F5E0C88600}" destId="{37328EAC-8C1A-4626-9C3E-5748EB4FF83F}" srcOrd="0" destOrd="0" parTransId="{BE4DA7F4-025A-4540-816E-EE8507567BA7}" sibTransId="{AFD5AE7E-A766-4CD3-A52F-71BA07B56C1F}"/>
    <dgm:cxn modelId="{505F3B66-BFCB-4340-B762-7B201E4F3F9A}" type="presOf" srcId="{62F18E69-3E3E-45CF-9120-4A8C1FE008D2}" destId="{20D0C80F-5BCE-4DF9-A427-53B0969DAF68}" srcOrd="0" destOrd="0" presId="urn:microsoft.com/office/officeart/2005/8/layout/pyramid2"/>
    <dgm:cxn modelId="{BCB6A357-A943-4D0B-823F-7A0A25F5E27B}" srcId="{217B01B4-B546-436A-81E4-56F5E0C88600}" destId="{62F18E69-3E3E-45CF-9120-4A8C1FE008D2}" srcOrd="1" destOrd="0" parTransId="{46E29518-3496-4AAB-BCE7-51E0EDEFDEFB}" sibTransId="{A11E1955-DED0-4D30-9A84-97AAEFB9C277}"/>
    <dgm:cxn modelId="{C1A6ADD1-90E4-4E89-9431-B0D3934F2639}" type="presOf" srcId="{37328EAC-8C1A-4626-9C3E-5748EB4FF83F}" destId="{EED41462-CE54-4D2B-9378-4B5FD0B9642B}" srcOrd="0" destOrd="0" presId="urn:microsoft.com/office/officeart/2005/8/layout/pyramid2"/>
    <dgm:cxn modelId="{6B647D24-8944-4861-847A-71D64E488582}" srcId="{217B01B4-B546-436A-81E4-56F5E0C88600}" destId="{0542F346-6164-4D8D-A39D-EAFC3BD84DAD}" srcOrd="2" destOrd="0" parTransId="{0232D214-DB87-4939-8DCC-E136F81C5B77}" sibTransId="{BF5A8936-CEBC-4295-89C9-FBAA96B5CE89}"/>
    <dgm:cxn modelId="{5EBFCFA2-6E23-47E4-9D9C-39CEE0D52D8B}" type="presParOf" srcId="{675F5E03-398C-4762-A81B-92AD2E43CDF9}" destId="{AE6069FE-3529-41CE-A450-59AD42D74403}" srcOrd="0" destOrd="0" presId="urn:microsoft.com/office/officeart/2005/8/layout/pyramid2"/>
    <dgm:cxn modelId="{6130B5AD-2974-4B80-A316-5536E95E1039}" type="presParOf" srcId="{675F5E03-398C-4762-A81B-92AD2E43CDF9}" destId="{AC006355-5B35-4147-89C1-AAA5065C632B}" srcOrd="1" destOrd="0" presId="urn:microsoft.com/office/officeart/2005/8/layout/pyramid2"/>
    <dgm:cxn modelId="{B0F6C938-3043-4530-A813-DB565F971B20}" type="presParOf" srcId="{AC006355-5B35-4147-89C1-AAA5065C632B}" destId="{EED41462-CE54-4D2B-9378-4B5FD0B9642B}" srcOrd="0" destOrd="0" presId="urn:microsoft.com/office/officeart/2005/8/layout/pyramid2"/>
    <dgm:cxn modelId="{CE310323-C411-4DD5-B3C5-9D7939D937DE}" type="presParOf" srcId="{AC006355-5B35-4147-89C1-AAA5065C632B}" destId="{37992FF7-DE83-4C67-949D-B28FB73217EE}" srcOrd="1" destOrd="0" presId="urn:microsoft.com/office/officeart/2005/8/layout/pyramid2"/>
    <dgm:cxn modelId="{EBCF8066-DBB5-4BA3-BEA4-61BD06C45BC5}" type="presParOf" srcId="{AC006355-5B35-4147-89C1-AAA5065C632B}" destId="{20D0C80F-5BCE-4DF9-A427-53B0969DAF68}" srcOrd="2" destOrd="0" presId="urn:microsoft.com/office/officeart/2005/8/layout/pyramid2"/>
    <dgm:cxn modelId="{7831CE0C-6488-4B6E-B715-DBE802369E8A}" type="presParOf" srcId="{AC006355-5B35-4147-89C1-AAA5065C632B}" destId="{C10CD5CD-AAF4-4DB3-AFF9-4258639E3186}" srcOrd="3" destOrd="0" presId="urn:microsoft.com/office/officeart/2005/8/layout/pyramid2"/>
    <dgm:cxn modelId="{B8694874-03B2-4B0B-B662-F9D459BC1417}" type="presParOf" srcId="{AC006355-5B35-4147-89C1-AAA5065C632B}" destId="{540A392D-EA3F-4544-89CE-6F18270FE510}" srcOrd="4" destOrd="0" presId="urn:microsoft.com/office/officeart/2005/8/layout/pyramid2"/>
    <dgm:cxn modelId="{7EDF1679-23EF-432F-896F-1EA65D3F03FC}" type="presParOf" srcId="{AC006355-5B35-4147-89C1-AAA5065C632B}" destId="{515EFBA8-FF50-4BF6-B82E-D2576BDB85FD}"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CFFF3-DF5A-4D02-95E9-C7FC5BD5C218}">
      <dsp:nvSpPr>
        <dsp:cNvPr id="0" name=""/>
        <dsp:cNvSpPr/>
      </dsp:nvSpPr>
      <dsp:spPr>
        <a:xfrm>
          <a:off x="0" y="1312116"/>
          <a:ext cx="7632848"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378E5A-E8C0-4182-B849-0A3D554DCBFA}">
      <dsp:nvSpPr>
        <dsp:cNvPr id="0" name=""/>
        <dsp:cNvSpPr/>
      </dsp:nvSpPr>
      <dsp:spPr>
        <a:xfrm>
          <a:off x="381642" y="1075956"/>
          <a:ext cx="5342993"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52" tIns="0" rIns="201952" bIns="0" numCol="1" spcCol="1270" anchor="ctr" anchorCtr="0">
          <a:noAutofit/>
        </a:bodyPr>
        <a:lstStyle/>
        <a:p>
          <a:pPr lvl="0" algn="l" defTabSz="711200">
            <a:lnSpc>
              <a:spcPct val="90000"/>
            </a:lnSpc>
            <a:spcBef>
              <a:spcPct val="0"/>
            </a:spcBef>
            <a:spcAft>
              <a:spcPct val="35000"/>
            </a:spcAft>
          </a:pPr>
          <a:r>
            <a:rPr lang="en-US" sz="1600" b="1" kern="1200" dirty="0" err="1" smtClean="0"/>
            <a:t>Pengertian</a:t>
          </a:r>
          <a:r>
            <a:rPr lang="en-US" sz="1600" b="1" kern="1200" dirty="0" smtClean="0"/>
            <a:t> </a:t>
          </a:r>
          <a:r>
            <a:rPr lang="en-US" sz="1600" b="1" kern="1200" dirty="0" err="1" smtClean="0"/>
            <a:t>nilai</a:t>
          </a:r>
          <a:r>
            <a:rPr lang="en-US" sz="1600" b="1" kern="1200" dirty="0" smtClean="0"/>
            <a:t>/</a:t>
          </a:r>
          <a:r>
            <a:rPr lang="en-US" sz="1600" b="1" kern="1200" dirty="0" err="1" smtClean="0"/>
            <a:t>etik</a:t>
          </a:r>
          <a:r>
            <a:rPr lang="en-US" sz="1600" b="1" kern="1200" dirty="0" smtClean="0"/>
            <a:t> </a:t>
          </a:r>
          <a:r>
            <a:rPr lang="en-US" sz="1600" kern="1200" dirty="0" err="1" smtClean="0"/>
            <a:t>dalam</a:t>
          </a:r>
          <a:r>
            <a:rPr lang="en-US" sz="1600" kern="1200" dirty="0" smtClean="0"/>
            <a:t> </a:t>
          </a:r>
          <a:r>
            <a:rPr lang="en-US" sz="1600" kern="1200" dirty="0" err="1" smtClean="0"/>
            <a:t>interprofesional</a:t>
          </a:r>
          <a:r>
            <a:rPr lang="en-US" sz="1600" kern="1200" dirty="0" smtClean="0"/>
            <a:t> Collaboration</a:t>
          </a:r>
          <a:endParaRPr lang="id-ID" sz="1600" kern="1200" dirty="0"/>
        </a:p>
      </dsp:txBody>
      <dsp:txXfrm>
        <a:off x="404699" y="1099013"/>
        <a:ext cx="5296879" cy="426206"/>
      </dsp:txXfrm>
    </dsp:sp>
    <dsp:sp modelId="{A1A96339-B51C-404C-865F-430406610FB8}">
      <dsp:nvSpPr>
        <dsp:cNvPr id="0" name=""/>
        <dsp:cNvSpPr/>
      </dsp:nvSpPr>
      <dsp:spPr>
        <a:xfrm>
          <a:off x="0" y="2037876"/>
          <a:ext cx="7632848"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F0DB7D-2F1D-4F61-BE80-7A4625EBC8E6}">
      <dsp:nvSpPr>
        <dsp:cNvPr id="0" name=""/>
        <dsp:cNvSpPr/>
      </dsp:nvSpPr>
      <dsp:spPr>
        <a:xfrm>
          <a:off x="381642" y="1801716"/>
          <a:ext cx="5342993"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52" tIns="0" rIns="201952" bIns="0" numCol="1" spcCol="1270" anchor="ctr" anchorCtr="0">
          <a:noAutofit/>
        </a:bodyPr>
        <a:lstStyle/>
        <a:p>
          <a:pPr lvl="0" algn="l" defTabSz="711200">
            <a:lnSpc>
              <a:spcPct val="90000"/>
            </a:lnSpc>
            <a:spcBef>
              <a:spcPct val="0"/>
            </a:spcBef>
            <a:spcAft>
              <a:spcPct val="35000"/>
            </a:spcAft>
          </a:pPr>
          <a:r>
            <a:rPr lang="en-US" sz="1600" b="1" kern="1200" dirty="0" err="1" smtClean="0"/>
            <a:t>Penerapan</a:t>
          </a:r>
          <a:r>
            <a:rPr lang="en-US" sz="1600" b="1" kern="1200" dirty="0" smtClean="0"/>
            <a:t> </a:t>
          </a:r>
          <a:r>
            <a:rPr lang="en-US" sz="1600" b="1" kern="1200" dirty="0" err="1" smtClean="0"/>
            <a:t>nilai</a:t>
          </a:r>
          <a:r>
            <a:rPr lang="en-US" sz="1600" b="1" kern="1200" dirty="0" smtClean="0"/>
            <a:t>/</a:t>
          </a:r>
          <a:r>
            <a:rPr lang="en-US" sz="1600" b="1" kern="1200" dirty="0" err="1" smtClean="0"/>
            <a:t>etik</a:t>
          </a:r>
          <a:r>
            <a:rPr lang="en-US" sz="1600" b="1" kern="1200" dirty="0" smtClean="0"/>
            <a:t> </a:t>
          </a:r>
          <a:r>
            <a:rPr lang="en-US" sz="1600" b="0" kern="1200" dirty="0" err="1" smtClean="0"/>
            <a:t>dalam</a:t>
          </a:r>
          <a:r>
            <a:rPr lang="en-US" sz="1600" b="0" kern="1200" dirty="0" smtClean="0"/>
            <a:t> </a:t>
          </a:r>
          <a:r>
            <a:rPr lang="en-US" sz="1600" b="0" kern="1200" dirty="0" err="1" smtClean="0"/>
            <a:t>Kolaborasi</a:t>
          </a:r>
          <a:r>
            <a:rPr lang="en-US" sz="1600" b="0" kern="1200" dirty="0" smtClean="0"/>
            <a:t> </a:t>
          </a:r>
          <a:r>
            <a:rPr lang="en-US" sz="1600" b="0" kern="1200" dirty="0" err="1" smtClean="0"/>
            <a:t>Antar</a:t>
          </a:r>
          <a:r>
            <a:rPr lang="en-US" sz="1600" b="0" kern="1200" dirty="0" smtClean="0"/>
            <a:t> </a:t>
          </a:r>
          <a:r>
            <a:rPr lang="en-US" sz="1600" b="0" kern="1200" dirty="0" err="1" smtClean="0"/>
            <a:t>Profesi</a:t>
          </a:r>
          <a:endParaRPr lang="id-ID" sz="1600" b="1" kern="1200" dirty="0"/>
        </a:p>
      </dsp:txBody>
      <dsp:txXfrm>
        <a:off x="404699" y="1824773"/>
        <a:ext cx="5296879" cy="426206"/>
      </dsp:txXfrm>
    </dsp:sp>
    <dsp:sp modelId="{13F3BBE0-7169-4356-95D3-9F53B0004894}">
      <dsp:nvSpPr>
        <dsp:cNvPr id="0" name=""/>
        <dsp:cNvSpPr/>
      </dsp:nvSpPr>
      <dsp:spPr>
        <a:xfrm>
          <a:off x="0" y="2763635"/>
          <a:ext cx="7632848"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0DD96A-81A7-4EB9-BCA2-97F3DD07784A}">
      <dsp:nvSpPr>
        <dsp:cNvPr id="0" name=""/>
        <dsp:cNvSpPr/>
      </dsp:nvSpPr>
      <dsp:spPr>
        <a:xfrm>
          <a:off x="381642" y="2527476"/>
          <a:ext cx="5342993"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52" tIns="0" rIns="201952" bIns="0" numCol="1" spcCol="1270" anchor="ctr" anchorCtr="0">
          <a:noAutofit/>
        </a:bodyPr>
        <a:lstStyle/>
        <a:p>
          <a:pPr lvl="0" algn="l" defTabSz="711200">
            <a:lnSpc>
              <a:spcPct val="90000"/>
            </a:lnSpc>
            <a:spcBef>
              <a:spcPct val="0"/>
            </a:spcBef>
            <a:spcAft>
              <a:spcPct val="35000"/>
            </a:spcAft>
          </a:pPr>
          <a:r>
            <a:rPr lang="en-US" sz="1600" b="1" kern="1200" dirty="0" err="1" smtClean="0"/>
            <a:t>Manfaat</a:t>
          </a:r>
          <a:r>
            <a:rPr lang="en-US" sz="1600" b="1" kern="1200" dirty="0" smtClean="0"/>
            <a:t> </a:t>
          </a:r>
          <a:r>
            <a:rPr lang="en-US" sz="1600" b="1" kern="1200" dirty="0" err="1" smtClean="0"/>
            <a:t>nilai</a:t>
          </a:r>
          <a:r>
            <a:rPr lang="en-US" sz="1600" b="1" kern="1200" dirty="0" smtClean="0"/>
            <a:t>/</a:t>
          </a:r>
          <a:r>
            <a:rPr lang="en-US" sz="1600" b="1" kern="1200" dirty="0" err="1" smtClean="0"/>
            <a:t>etik</a:t>
          </a:r>
          <a:r>
            <a:rPr lang="en-US" sz="1600" b="1" kern="1200" dirty="0" smtClean="0"/>
            <a:t> </a:t>
          </a:r>
          <a:r>
            <a:rPr lang="en-US" sz="1600" kern="1200" dirty="0" err="1" smtClean="0"/>
            <a:t>dalam</a:t>
          </a:r>
          <a:r>
            <a:rPr lang="en-US" sz="1600" kern="1200" dirty="0" smtClean="0"/>
            <a:t> </a:t>
          </a:r>
          <a:r>
            <a:rPr lang="en-US" sz="1600" kern="1200" dirty="0" err="1" smtClean="0"/>
            <a:t>Interprofesional</a:t>
          </a:r>
          <a:r>
            <a:rPr lang="en-US" sz="1600" kern="1200" dirty="0" smtClean="0"/>
            <a:t> Collaboration</a:t>
          </a:r>
          <a:endParaRPr lang="id-ID" sz="1600" kern="1200" dirty="0"/>
        </a:p>
      </dsp:txBody>
      <dsp:txXfrm>
        <a:off x="404699" y="2550533"/>
        <a:ext cx="5296879" cy="426206"/>
      </dsp:txXfrm>
    </dsp:sp>
    <dsp:sp modelId="{18F39C89-3C26-4509-8EBA-6870DFCAE1A3}">
      <dsp:nvSpPr>
        <dsp:cNvPr id="0" name=""/>
        <dsp:cNvSpPr/>
      </dsp:nvSpPr>
      <dsp:spPr>
        <a:xfrm>
          <a:off x="0" y="3489395"/>
          <a:ext cx="7632848"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2394" tIns="333248" rIns="592394" bIns="113792" numCol="1" spcCol="1270" anchor="t" anchorCtr="0">
          <a:noAutofit/>
        </a:bodyPr>
        <a:lstStyle/>
        <a:p>
          <a:pPr marL="171450" lvl="1" indent="-171450" algn="l" defTabSz="711200">
            <a:lnSpc>
              <a:spcPct val="90000"/>
            </a:lnSpc>
            <a:spcBef>
              <a:spcPct val="0"/>
            </a:spcBef>
            <a:spcAft>
              <a:spcPct val="15000"/>
            </a:spcAft>
            <a:buChar char="••"/>
          </a:pPr>
          <a:endParaRPr lang="id-ID" sz="1600" kern="1200"/>
        </a:p>
      </dsp:txBody>
      <dsp:txXfrm>
        <a:off x="0" y="3489395"/>
        <a:ext cx="7632848" cy="403200"/>
      </dsp:txXfrm>
    </dsp:sp>
    <dsp:sp modelId="{6D7E51F4-9D25-4DEE-8331-14F728DE565B}">
      <dsp:nvSpPr>
        <dsp:cNvPr id="0" name=""/>
        <dsp:cNvSpPr/>
      </dsp:nvSpPr>
      <dsp:spPr>
        <a:xfrm>
          <a:off x="381642" y="3253235"/>
          <a:ext cx="5342993"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52" tIns="0" rIns="201952" bIns="0" numCol="1" spcCol="1270" anchor="ctr" anchorCtr="0">
          <a:noAutofit/>
        </a:bodyPr>
        <a:lstStyle/>
        <a:p>
          <a:pPr lvl="0" algn="l" defTabSz="711200">
            <a:lnSpc>
              <a:spcPct val="90000"/>
            </a:lnSpc>
            <a:spcBef>
              <a:spcPct val="0"/>
            </a:spcBef>
            <a:spcAft>
              <a:spcPct val="35000"/>
            </a:spcAft>
          </a:pPr>
          <a:r>
            <a:rPr lang="en-US" sz="1600" b="1" kern="1200" dirty="0" err="1" smtClean="0"/>
            <a:t>Prinsip</a:t>
          </a:r>
          <a:r>
            <a:rPr lang="en-US" sz="1600" b="1" kern="1200" dirty="0" smtClean="0"/>
            <a:t> </a:t>
          </a:r>
          <a:r>
            <a:rPr lang="en-US" sz="1600" b="1" kern="1200" dirty="0" err="1" smtClean="0"/>
            <a:t>nilai</a:t>
          </a:r>
          <a:r>
            <a:rPr lang="en-US" sz="1600" b="1" kern="1200" dirty="0" smtClean="0"/>
            <a:t>/</a:t>
          </a:r>
          <a:r>
            <a:rPr lang="en-US" sz="1600" b="1" kern="1200" dirty="0" err="1" smtClean="0"/>
            <a:t>etik</a:t>
          </a:r>
          <a:r>
            <a:rPr lang="en-US" sz="1600" b="1" kern="1200" dirty="0" smtClean="0"/>
            <a:t> </a:t>
          </a:r>
          <a:r>
            <a:rPr lang="en-US" sz="1600" kern="1200" dirty="0" err="1" smtClean="0"/>
            <a:t>dalam</a:t>
          </a:r>
          <a:r>
            <a:rPr lang="en-US" sz="1600" kern="1200" dirty="0" smtClean="0"/>
            <a:t> </a:t>
          </a:r>
          <a:r>
            <a:rPr lang="en-US" sz="1600" kern="1200" dirty="0" err="1" smtClean="0"/>
            <a:t>Interprofesional</a:t>
          </a:r>
          <a:r>
            <a:rPr lang="en-US" sz="1600" kern="1200" dirty="0" smtClean="0"/>
            <a:t> Collaboration</a:t>
          </a:r>
          <a:endParaRPr lang="id-ID" sz="1600" kern="1200" dirty="0"/>
        </a:p>
      </dsp:txBody>
      <dsp:txXfrm>
        <a:off x="404699" y="3276292"/>
        <a:ext cx="5296879"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BEA7D77-8A7D-4177-8631-A90F040483FB}" type="datetimeFigureOut">
              <a:rPr lang="id-ID" smtClean="0"/>
              <a:t>20/11/2023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399549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BEA7D77-8A7D-4177-8631-A90F040483FB}" type="datetimeFigureOut">
              <a:rPr lang="id-ID" smtClean="0"/>
              <a:t>20/11/2023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2408420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BEA7D77-8A7D-4177-8631-A90F040483FB}" type="datetimeFigureOut">
              <a:rPr lang="id-ID" smtClean="0"/>
              <a:t>20/11/2023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306251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BEA7D77-8A7D-4177-8631-A90F040483FB}" type="datetimeFigureOut">
              <a:rPr lang="id-ID" smtClean="0"/>
              <a:t>20/11/2023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90476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EA7D77-8A7D-4177-8631-A90F040483FB}" type="datetimeFigureOut">
              <a:rPr lang="id-ID" smtClean="0"/>
              <a:t>20/11/2023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76523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BEA7D77-8A7D-4177-8631-A90F040483FB}" type="datetimeFigureOut">
              <a:rPr lang="id-ID" smtClean="0"/>
              <a:t>20/11/2023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355532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BEA7D77-8A7D-4177-8631-A90F040483FB}" type="datetimeFigureOut">
              <a:rPr lang="id-ID" smtClean="0"/>
              <a:t>20/11/2023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76720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BEA7D77-8A7D-4177-8631-A90F040483FB}" type="datetimeFigureOut">
              <a:rPr lang="id-ID" smtClean="0"/>
              <a:t>20/11/2023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2344685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A7D77-8A7D-4177-8631-A90F040483FB}" type="datetimeFigureOut">
              <a:rPr lang="id-ID" smtClean="0"/>
              <a:t>20/11/2023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2175031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EA7D77-8A7D-4177-8631-A90F040483FB}" type="datetimeFigureOut">
              <a:rPr lang="id-ID" smtClean="0"/>
              <a:t>20/11/2023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4065404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EA7D77-8A7D-4177-8631-A90F040483FB}" type="datetimeFigureOut">
              <a:rPr lang="id-ID" smtClean="0"/>
              <a:t>20/11/2023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E75D72B-CE60-47FD-81BF-3010223802B5}" type="slidenum">
              <a:rPr lang="id-ID" smtClean="0"/>
              <a:t>‹#›</a:t>
            </a:fld>
            <a:endParaRPr lang="id-ID"/>
          </a:p>
        </p:txBody>
      </p:sp>
    </p:spTree>
    <p:extLst>
      <p:ext uri="{BB962C8B-B14F-4D97-AF65-F5344CB8AC3E}">
        <p14:creationId xmlns:p14="http://schemas.microsoft.com/office/powerpoint/2010/main" val="231427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A7D77-8A7D-4177-8631-A90F040483FB}" type="datetimeFigureOut">
              <a:rPr lang="id-ID" smtClean="0"/>
              <a:t>20/11/2023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5D72B-CE60-47FD-81BF-3010223802B5}" type="slidenum">
              <a:rPr lang="id-ID" smtClean="0"/>
              <a:t>‹#›</a:t>
            </a:fld>
            <a:endParaRPr lang="id-ID"/>
          </a:p>
        </p:txBody>
      </p:sp>
    </p:spTree>
    <p:extLst>
      <p:ext uri="{BB962C8B-B14F-4D97-AF65-F5344CB8AC3E}">
        <p14:creationId xmlns:p14="http://schemas.microsoft.com/office/powerpoint/2010/main" val="1462469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Kasua%20Pelanggaran%20Nilai%20Etika_.mp4"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Penerapan%20Nilai%20Etika%20dalam%20IPC.mp4" TargetMode="External"/><Relationship Id="rId4" Type="http://schemas.openxmlformats.org/officeDocument/2006/relationships/hyperlink" Target="Kasus%20Pelanggaran%20Nilai%20Etika.mp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p:nvPr>
        </p:nvSpPr>
        <p:spPr>
          <a:xfrm>
            <a:off x="1551126" y="2841368"/>
            <a:ext cx="5849636" cy="781527"/>
          </a:xfrm>
        </p:spPr>
        <p:txBody>
          <a:bodyPr>
            <a:normAutofit fontScale="90000"/>
          </a:bodyPr>
          <a:lstStyle/>
          <a:p>
            <a:r>
              <a:rPr lang="en-US" sz="6000" dirty="0" smtClean="0">
                <a:latin typeface="Franklin Gothic Demi" pitchFamily="34" charset="0"/>
              </a:rPr>
              <a:t>ETIKA/NILAI </a:t>
            </a:r>
            <a:endParaRPr lang="id-ID" sz="6000" dirty="0">
              <a:latin typeface="Franklin Gothic Demi" pitchFamily="34" charset="0"/>
            </a:endParaRPr>
          </a:p>
        </p:txBody>
      </p:sp>
      <p:sp>
        <p:nvSpPr>
          <p:cNvPr id="3" name="Subtitle 2"/>
          <p:cNvSpPr>
            <a:spLocks noGrp="1"/>
          </p:cNvSpPr>
          <p:nvPr>
            <p:ph type="subTitle" idx="1"/>
          </p:nvPr>
        </p:nvSpPr>
        <p:spPr>
          <a:xfrm>
            <a:off x="2411760" y="6475784"/>
            <a:ext cx="4320480" cy="409600"/>
          </a:xfrm>
        </p:spPr>
        <p:txBody>
          <a:bodyPr>
            <a:normAutofit fontScale="77500" lnSpcReduction="20000"/>
          </a:bodyPr>
          <a:lstStyle/>
          <a:p>
            <a:pPr algn="l"/>
            <a:r>
              <a:rPr lang="en-US" dirty="0" err="1" smtClean="0">
                <a:solidFill>
                  <a:schemeClr val="tx1"/>
                </a:solidFill>
                <a:latin typeface="Arabic Typesetting" pitchFamily="66" charset="-78"/>
                <a:cs typeface="Arabic Typesetting" pitchFamily="66" charset="-78"/>
              </a:rPr>
              <a:t>Oleh</a:t>
            </a:r>
            <a:r>
              <a:rPr lang="en-US" dirty="0" smtClean="0">
                <a:solidFill>
                  <a:schemeClr val="tx1"/>
                </a:solidFill>
                <a:latin typeface="Arabic Typesetting" pitchFamily="66" charset="-78"/>
                <a:cs typeface="Arabic Typesetting" pitchFamily="66" charset="-78"/>
              </a:rPr>
              <a:t> : Linda </a:t>
            </a:r>
            <a:r>
              <a:rPr lang="en-US" dirty="0" err="1" smtClean="0">
                <a:solidFill>
                  <a:schemeClr val="tx1"/>
                </a:solidFill>
                <a:latin typeface="Arabic Typesetting" pitchFamily="66" charset="-78"/>
                <a:cs typeface="Arabic Typesetting" pitchFamily="66" charset="-78"/>
              </a:rPr>
              <a:t>Widyarani</a:t>
            </a:r>
            <a:r>
              <a:rPr lang="en-US" dirty="0" smtClean="0">
                <a:solidFill>
                  <a:schemeClr val="tx1"/>
                </a:solidFill>
                <a:latin typeface="Arabic Typesetting" pitchFamily="66" charset="-78"/>
                <a:cs typeface="Arabic Typesetting" pitchFamily="66" charset="-78"/>
              </a:rPr>
              <a:t>, </a:t>
            </a:r>
            <a:r>
              <a:rPr lang="en-US" dirty="0" err="1" smtClean="0">
                <a:solidFill>
                  <a:schemeClr val="tx1"/>
                </a:solidFill>
                <a:latin typeface="Arabic Typesetting" pitchFamily="66" charset="-78"/>
                <a:cs typeface="Arabic Typesetting" pitchFamily="66" charset="-78"/>
              </a:rPr>
              <a:t>S.Kep</a:t>
            </a:r>
            <a:r>
              <a:rPr lang="en-US" dirty="0" smtClean="0">
                <a:solidFill>
                  <a:schemeClr val="tx1"/>
                </a:solidFill>
                <a:latin typeface="Arabic Typesetting" pitchFamily="66" charset="-78"/>
                <a:cs typeface="Arabic Typesetting" pitchFamily="66" charset="-78"/>
              </a:rPr>
              <a:t>., Ns., </a:t>
            </a:r>
            <a:r>
              <a:rPr lang="en-US" dirty="0" err="1" smtClean="0">
                <a:solidFill>
                  <a:schemeClr val="tx1"/>
                </a:solidFill>
                <a:latin typeface="Arabic Typesetting" pitchFamily="66" charset="-78"/>
                <a:cs typeface="Arabic Typesetting" pitchFamily="66" charset="-78"/>
              </a:rPr>
              <a:t>M.Kep</a:t>
            </a:r>
            <a:endParaRPr lang="id-ID" dirty="0">
              <a:solidFill>
                <a:schemeClr val="tx1"/>
              </a:solidFill>
              <a:latin typeface="Arabic Typesetting" pitchFamily="66" charset="-78"/>
              <a:cs typeface="Arabic Typesetting" pitchFamily="66" charset="-78"/>
            </a:endParaRPr>
          </a:p>
        </p:txBody>
      </p:sp>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itle 1"/>
          <p:cNvSpPr txBox="1">
            <a:spLocks/>
          </p:cNvSpPr>
          <p:nvPr/>
        </p:nvSpPr>
        <p:spPr>
          <a:xfrm>
            <a:off x="251520" y="3645024"/>
            <a:ext cx="8676964" cy="5713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Franklin Gothic Demi" pitchFamily="34" charset="0"/>
              </a:rPr>
              <a:t>DALAM INTERPROFESIONAL COLLABORATION</a:t>
            </a:r>
            <a:endParaRPr lang="id-ID" sz="3200" dirty="0">
              <a:latin typeface="Franklin Gothic Demi" pitchFamily="34" charset="0"/>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93096"/>
            <a:ext cx="9144000"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rapezoid 15"/>
          <p:cNvSpPr/>
          <p:nvPr/>
        </p:nvSpPr>
        <p:spPr>
          <a:xfrm rot="10800000">
            <a:off x="8028384" y="500346"/>
            <a:ext cx="1728192" cy="3144678"/>
          </a:xfrm>
          <a:prstGeom prst="trapezoid">
            <a:avLst>
              <a:gd name="adj" fmla="val 328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365743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 name="Rounded Rectangle 9"/>
          <p:cNvSpPr/>
          <p:nvPr/>
        </p:nvSpPr>
        <p:spPr>
          <a:xfrm>
            <a:off x="563865" y="1304764"/>
            <a:ext cx="8096434"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Franklin Gothic Demi" pitchFamily="34" charset="0"/>
              </a:rPr>
              <a:t>P</a:t>
            </a:r>
            <a:r>
              <a:rPr lang="en-US" sz="2000" dirty="0" smtClean="0">
                <a:solidFill>
                  <a:schemeClr val="tx1"/>
                </a:solidFill>
                <a:latin typeface="Franklin Gothic Demi" pitchFamily="34" charset="0"/>
              </a:rPr>
              <a:t>ENERAPAN NILAI/ETIK DALAM INTERPROFESIONAL COLLABORATION</a:t>
            </a:r>
            <a:endParaRPr lang="id-ID" sz="2000" dirty="0">
              <a:solidFill>
                <a:schemeClr val="tx1"/>
              </a:solidFill>
              <a:latin typeface="Franklin Gothic Demi" pitchFamily="34" charset="0"/>
            </a:endParaRPr>
          </a:p>
        </p:txBody>
      </p:sp>
      <p:sp>
        <p:nvSpPr>
          <p:cNvPr id="6" name="Rectangle 5"/>
          <p:cNvSpPr/>
          <p:nvPr/>
        </p:nvSpPr>
        <p:spPr>
          <a:xfrm>
            <a:off x="1115616" y="1484784"/>
            <a:ext cx="7488832"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US" sz="2400" dirty="0" err="1" smtClean="0">
                <a:solidFill>
                  <a:schemeClr val="tx1"/>
                </a:solidFill>
                <a:latin typeface="Arabic Typesetting" pitchFamily="66" charset="-78"/>
                <a:cs typeface="Arabic Typesetting" pitchFamily="66" charset="-78"/>
              </a:rPr>
              <a:t>Perawat</a:t>
            </a:r>
            <a:r>
              <a:rPr lang="en-US" sz="2400" dirty="0" smtClean="0">
                <a:solidFill>
                  <a:schemeClr val="tx1"/>
                </a:solidFill>
                <a:latin typeface="Arabic Typesetting" pitchFamily="66" charset="-78"/>
                <a:cs typeface="Arabic Typesetting" pitchFamily="66" charset="-78"/>
              </a:rPr>
              <a:t> </a:t>
            </a:r>
            <a:r>
              <a:rPr lang="en-US" sz="2400" dirty="0" err="1">
                <a:solidFill>
                  <a:schemeClr val="tx1"/>
                </a:solidFill>
                <a:latin typeface="Arabic Typesetting" pitchFamily="66" charset="-78"/>
                <a:cs typeface="Arabic Typesetting" pitchFamily="66" charset="-78"/>
              </a:rPr>
              <a:t>sebagai</a:t>
            </a:r>
            <a:r>
              <a:rPr lang="en-US" sz="2400" dirty="0">
                <a:solidFill>
                  <a:schemeClr val="tx1"/>
                </a:solidFill>
                <a:latin typeface="Arabic Typesetting" pitchFamily="66" charset="-78"/>
                <a:cs typeface="Arabic Typesetting" pitchFamily="66" charset="-78"/>
              </a:rPr>
              <a:t> </a:t>
            </a:r>
            <a:r>
              <a:rPr lang="en-US" sz="2400" dirty="0" err="1">
                <a:solidFill>
                  <a:schemeClr val="tx1"/>
                </a:solidFill>
                <a:latin typeface="Arabic Typesetting" pitchFamily="66" charset="-78"/>
                <a:cs typeface="Arabic Typesetting" pitchFamily="66" charset="-78"/>
              </a:rPr>
              <a:t>tenaga</a:t>
            </a:r>
            <a:r>
              <a:rPr lang="en-US" sz="2400" dirty="0">
                <a:solidFill>
                  <a:schemeClr val="tx1"/>
                </a:solidFill>
                <a:latin typeface="Arabic Typesetting" pitchFamily="66" charset="-78"/>
                <a:cs typeface="Arabic Typesetting" pitchFamily="66" charset="-78"/>
              </a:rPr>
              <a:t> </a:t>
            </a:r>
            <a:r>
              <a:rPr lang="en-US" sz="2400" dirty="0" err="1">
                <a:solidFill>
                  <a:schemeClr val="tx1"/>
                </a:solidFill>
                <a:latin typeface="Arabic Typesetting" pitchFamily="66" charset="-78"/>
                <a:cs typeface="Arabic Typesetting" pitchFamily="66" charset="-78"/>
              </a:rPr>
              <a:t>kesehatan</a:t>
            </a:r>
            <a:r>
              <a:rPr lang="en-US" sz="2400" dirty="0">
                <a:solidFill>
                  <a:schemeClr val="tx1"/>
                </a:solidFill>
                <a:latin typeface="Arabic Typesetting" pitchFamily="66" charset="-78"/>
                <a:cs typeface="Arabic Typesetting" pitchFamily="66" charset="-78"/>
              </a:rPr>
              <a:t> </a:t>
            </a:r>
            <a:r>
              <a:rPr lang="en-US" sz="2400" b="1" dirty="0" err="1">
                <a:solidFill>
                  <a:schemeClr val="tx1"/>
                </a:solidFill>
                <a:latin typeface="Arabic Typesetting" pitchFamily="66" charset="-78"/>
                <a:cs typeface="Arabic Typesetting" pitchFamily="66" charset="-78"/>
              </a:rPr>
              <a:t>harus</a:t>
            </a:r>
            <a:r>
              <a:rPr lang="en-US" sz="2400" b="1" dirty="0">
                <a:solidFill>
                  <a:schemeClr val="tx1"/>
                </a:solidFill>
                <a:latin typeface="Arabic Typesetting" pitchFamily="66" charset="-78"/>
                <a:cs typeface="Arabic Typesetting" pitchFamily="66" charset="-78"/>
              </a:rPr>
              <a:t> m</a:t>
            </a:r>
            <a:r>
              <a:rPr lang="id-ID" sz="2400" b="1" dirty="0">
                <a:solidFill>
                  <a:schemeClr val="tx1"/>
                </a:solidFill>
                <a:latin typeface="Arabic Typesetting" pitchFamily="66" charset="-78"/>
                <a:cs typeface="Arabic Typesetting" pitchFamily="66" charset="-78"/>
              </a:rPr>
              <a:t>endahulukan kepentingan pasien</a:t>
            </a:r>
            <a:r>
              <a:rPr lang="en-US" sz="2400" b="1" dirty="0">
                <a:solidFill>
                  <a:schemeClr val="tx1"/>
                </a:solidFill>
                <a:latin typeface="Arabic Typesetting" pitchFamily="66" charset="-78"/>
                <a:cs typeface="Arabic Typesetting" pitchFamily="66" charset="-78"/>
              </a:rPr>
              <a:t> (patient-centered)</a:t>
            </a:r>
            <a:r>
              <a:rPr lang="id-ID" sz="2400" b="1" dirty="0" smtClean="0">
                <a:solidFill>
                  <a:schemeClr val="tx1"/>
                </a:solidFill>
                <a:latin typeface="Arabic Typesetting" pitchFamily="66" charset="-78"/>
                <a:cs typeface="Arabic Typesetting" pitchFamily="66" charset="-78"/>
              </a:rPr>
              <a:t>.</a:t>
            </a:r>
            <a:endParaRPr lang="en-US" sz="2400" b="1" dirty="0" smtClean="0">
              <a:solidFill>
                <a:schemeClr val="tx1"/>
              </a:solidFill>
              <a:latin typeface="Arabic Typesetting" pitchFamily="66" charset="-78"/>
              <a:cs typeface="Arabic Typesetting" pitchFamily="66" charset="-78"/>
            </a:endParaRPr>
          </a:p>
          <a:p>
            <a:pPr marL="285750" indent="-285750">
              <a:buFont typeface="Arial" pitchFamily="34" charset="0"/>
              <a:buChar char="•"/>
            </a:pPr>
            <a:r>
              <a:rPr lang="en-US" sz="2400" dirty="0" err="1" smtClean="0">
                <a:solidFill>
                  <a:schemeClr val="tx1"/>
                </a:solidFill>
                <a:latin typeface="Arabic Typesetting" pitchFamily="66" charset="-78"/>
                <a:cs typeface="Arabic Typesetting" pitchFamily="66" charset="-78"/>
              </a:rPr>
              <a:t>Perawat</a:t>
            </a:r>
            <a:r>
              <a:rPr lang="en-US" sz="2400" dirty="0" smtClean="0">
                <a:solidFill>
                  <a:schemeClr val="tx1"/>
                </a:solidFill>
                <a:latin typeface="Arabic Typesetting" pitchFamily="66" charset="-78"/>
                <a:cs typeface="Arabic Typesetting" pitchFamily="66" charset="-78"/>
              </a:rPr>
              <a:t> </a:t>
            </a:r>
            <a:r>
              <a:rPr lang="en-US" sz="2400" dirty="0" err="1">
                <a:solidFill>
                  <a:schemeClr val="tx1"/>
                </a:solidFill>
                <a:latin typeface="Arabic Typesetting" pitchFamily="66" charset="-78"/>
                <a:cs typeface="Arabic Typesetting" pitchFamily="66" charset="-78"/>
              </a:rPr>
              <a:t>harus</a:t>
            </a:r>
            <a:r>
              <a:rPr lang="en-US" sz="2400" dirty="0">
                <a:solidFill>
                  <a:schemeClr val="tx1"/>
                </a:solidFill>
                <a:latin typeface="Arabic Typesetting" pitchFamily="66" charset="-78"/>
                <a:cs typeface="Arabic Typesetting" pitchFamily="66" charset="-78"/>
              </a:rPr>
              <a:t> </a:t>
            </a:r>
            <a:r>
              <a:rPr lang="en-US" sz="2400" b="1" dirty="0">
                <a:solidFill>
                  <a:schemeClr val="tx1"/>
                </a:solidFill>
                <a:latin typeface="Arabic Typesetting" pitchFamily="66" charset="-78"/>
                <a:cs typeface="Arabic Typesetting" pitchFamily="66" charset="-78"/>
              </a:rPr>
              <a:t>m</a:t>
            </a:r>
            <a:r>
              <a:rPr lang="id-ID" sz="2400" b="1" dirty="0">
                <a:solidFill>
                  <a:schemeClr val="tx1"/>
                </a:solidFill>
                <a:latin typeface="Arabic Typesetting" pitchFamily="66" charset="-78"/>
                <a:cs typeface="Arabic Typesetting" pitchFamily="66" charset="-78"/>
              </a:rPr>
              <a:t>enghormati</a:t>
            </a:r>
            <a:r>
              <a:rPr lang="id-ID" sz="2400" dirty="0">
                <a:solidFill>
                  <a:schemeClr val="tx1"/>
                </a:solidFill>
                <a:latin typeface="Arabic Typesetting" pitchFamily="66" charset="-78"/>
                <a:cs typeface="Arabic Typesetting" pitchFamily="66" charset="-78"/>
              </a:rPr>
              <a:t> martabat dan </a:t>
            </a:r>
            <a:r>
              <a:rPr lang="id-ID" sz="2400" b="1" dirty="0">
                <a:solidFill>
                  <a:schemeClr val="tx1"/>
                </a:solidFill>
                <a:latin typeface="Arabic Typesetting" pitchFamily="66" charset="-78"/>
                <a:cs typeface="Arabic Typesetting" pitchFamily="66" charset="-78"/>
              </a:rPr>
              <a:t>privasi </a:t>
            </a:r>
            <a:r>
              <a:rPr lang="id-ID" sz="2400" b="1" dirty="0" smtClean="0">
                <a:solidFill>
                  <a:schemeClr val="tx1"/>
                </a:solidFill>
                <a:latin typeface="Arabic Typesetting" pitchFamily="66" charset="-78"/>
                <a:cs typeface="Arabic Typesetting" pitchFamily="66" charset="-78"/>
              </a:rPr>
              <a:t>pasien</a:t>
            </a:r>
            <a:r>
              <a:rPr lang="en-US" sz="2400" dirty="0" smtClean="0">
                <a:solidFill>
                  <a:schemeClr val="tx1"/>
                </a:solidFill>
                <a:latin typeface="Arabic Typesetting" pitchFamily="66" charset="-78"/>
                <a:cs typeface="Arabic Typesetting" pitchFamily="66" charset="-78"/>
              </a:rPr>
              <a:t>, </a:t>
            </a:r>
            <a:r>
              <a:rPr lang="id-ID" sz="2400" dirty="0" smtClean="0">
                <a:solidFill>
                  <a:schemeClr val="tx1"/>
                </a:solidFill>
                <a:latin typeface="Arabic Typesetting" pitchFamily="66" charset="-78"/>
                <a:cs typeface="Arabic Typesetting" pitchFamily="66" charset="-78"/>
              </a:rPr>
              <a:t>dengan</a:t>
            </a:r>
            <a:r>
              <a:rPr lang="id-ID" sz="2400" dirty="0">
                <a:solidFill>
                  <a:schemeClr val="tx1"/>
                </a:solidFill>
                <a:latin typeface="Arabic Typesetting" pitchFamily="66" charset="-78"/>
                <a:cs typeface="Arabic Typesetting" pitchFamily="66" charset="-78"/>
              </a:rPr>
              <a:t> tetap </a:t>
            </a:r>
            <a:r>
              <a:rPr lang="id-ID" sz="2400" b="1" dirty="0">
                <a:solidFill>
                  <a:schemeClr val="tx1"/>
                </a:solidFill>
                <a:latin typeface="Arabic Typesetting" pitchFamily="66" charset="-78"/>
                <a:cs typeface="Arabic Typesetting" pitchFamily="66" charset="-78"/>
              </a:rPr>
              <a:t>menjaga kerahasiaan</a:t>
            </a:r>
            <a:r>
              <a:rPr lang="id-ID" sz="2400" dirty="0">
                <a:solidFill>
                  <a:schemeClr val="tx1"/>
                </a:solidFill>
                <a:latin typeface="Arabic Typesetting" pitchFamily="66" charset="-78"/>
                <a:cs typeface="Arabic Typesetting" pitchFamily="66" charset="-78"/>
              </a:rPr>
              <a:t> dalam menyampaikan perawatan berbasis </a:t>
            </a:r>
            <a:r>
              <a:rPr lang="id-ID" sz="2400" dirty="0" smtClean="0">
                <a:solidFill>
                  <a:schemeClr val="tx1"/>
                </a:solidFill>
                <a:latin typeface="Arabic Typesetting" pitchFamily="66" charset="-78"/>
                <a:cs typeface="Arabic Typesetting" pitchFamily="66" charset="-78"/>
              </a:rPr>
              <a:t>tim.</a:t>
            </a:r>
            <a:endParaRPr lang="en-US" sz="2400" dirty="0" smtClean="0">
              <a:solidFill>
                <a:schemeClr val="tx1"/>
              </a:solidFill>
              <a:latin typeface="Arabic Typesetting" pitchFamily="66" charset="-78"/>
              <a:cs typeface="Arabic Typesetting" pitchFamily="66" charset="-78"/>
            </a:endParaRPr>
          </a:p>
          <a:p>
            <a:pPr marL="285750" indent="-285750">
              <a:buFont typeface="Arial" pitchFamily="34" charset="0"/>
              <a:buChar char="•"/>
            </a:pPr>
            <a:r>
              <a:rPr lang="en-US" sz="2400" dirty="0" err="1" smtClean="0">
                <a:solidFill>
                  <a:schemeClr val="tx1"/>
                </a:solidFill>
                <a:latin typeface="Arabic Typesetting" pitchFamily="66" charset="-78"/>
                <a:cs typeface="Arabic Typesetting" pitchFamily="66" charset="-78"/>
              </a:rPr>
              <a:t>Perawat</a:t>
            </a:r>
            <a:r>
              <a:rPr lang="en-US" sz="2400" dirty="0" smtClean="0">
                <a:solidFill>
                  <a:schemeClr val="tx1"/>
                </a:solidFill>
                <a:latin typeface="Arabic Typesetting" pitchFamily="66" charset="-78"/>
                <a:cs typeface="Arabic Typesetting" pitchFamily="66" charset="-78"/>
              </a:rPr>
              <a:t> </a:t>
            </a:r>
            <a:r>
              <a:rPr lang="en-US" sz="2400" dirty="0" err="1">
                <a:solidFill>
                  <a:schemeClr val="tx1"/>
                </a:solidFill>
                <a:latin typeface="Arabic Typesetting" pitchFamily="66" charset="-78"/>
                <a:cs typeface="Arabic Typesetting" pitchFamily="66" charset="-78"/>
              </a:rPr>
              <a:t>seyogyanya</a:t>
            </a:r>
            <a:r>
              <a:rPr lang="en-US" sz="2400" dirty="0">
                <a:solidFill>
                  <a:schemeClr val="tx1"/>
                </a:solidFill>
                <a:latin typeface="Arabic Typesetting" pitchFamily="66" charset="-78"/>
                <a:cs typeface="Arabic Typesetting" pitchFamily="66" charset="-78"/>
              </a:rPr>
              <a:t> </a:t>
            </a:r>
            <a:r>
              <a:rPr lang="en-US" sz="2400" b="1" dirty="0">
                <a:solidFill>
                  <a:schemeClr val="tx1"/>
                </a:solidFill>
                <a:latin typeface="Arabic Typesetting" pitchFamily="66" charset="-78"/>
                <a:cs typeface="Arabic Typesetting" pitchFamily="66" charset="-78"/>
              </a:rPr>
              <a:t>m</a:t>
            </a:r>
            <a:r>
              <a:rPr lang="id-ID" sz="2400" b="1" dirty="0">
                <a:solidFill>
                  <a:schemeClr val="tx1"/>
                </a:solidFill>
                <a:latin typeface="Arabic Typesetting" pitchFamily="66" charset="-78"/>
                <a:cs typeface="Arabic Typesetting" pitchFamily="66" charset="-78"/>
              </a:rPr>
              <a:t>erangkul ke</a:t>
            </a:r>
            <a:r>
              <a:rPr lang="en-US" sz="2400" b="1" dirty="0">
                <a:solidFill>
                  <a:schemeClr val="tx1"/>
                </a:solidFill>
                <a:latin typeface="Arabic Typesetting" pitchFamily="66" charset="-78"/>
                <a:cs typeface="Arabic Typesetting" pitchFamily="66" charset="-78"/>
              </a:rPr>
              <a:t>be</a:t>
            </a:r>
            <a:r>
              <a:rPr lang="id-ID" sz="2400" b="1" dirty="0">
                <a:solidFill>
                  <a:schemeClr val="tx1"/>
                </a:solidFill>
                <a:latin typeface="Arabic Typesetting" pitchFamily="66" charset="-78"/>
                <a:cs typeface="Arabic Typesetting" pitchFamily="66" charset="-78"/>
              </a:rPr>
              <a:t>ragaman budaya</a:t>
            </a:r>
            <a:r>
              <a:rPr lang="id-ID" sz="2400" dirty="0">
                <a:solidFill>
                  <a:schemeClr val="tx1"/>
                </a:solidFill>
                <a:latin typeface="Arabic Typesetting" pitchFamily="66" charset="-78"/>
                <a:cs typeface="Arabic Typesetting" pitchFamily="66" charset="-78"/>
              </a:rPr>
              <a:t> dan perbedaan individu</a:t>
            </a:r>
            <a:r>
              <a:rPr lang="en-US" sz="2400" dirty="0" smtClean="0">
                <a:solidFill>
                  <a:schemeClr val="tx1"/>
                </a:solidFill>
                <a:latin typeface="Arabic Typesetting" pitchFamily="66" charset="-78"/>
                <a:cs typeface="Arabic Typesetting" pitchFamily="66" charset="-78"/>
              </a:rPr>
              <a:t>.</a:t>
            </a:r>
          </a:p>
          <a:p>
            <a:pPr marL="285750" indent="-285750">
              <a:buFont typeface="Arial" pitchFamily="34" charset="0"/>
              <a:buChar char="•"/>
            </a:pPr>
            <a:r>
              <a:rPr lang="en-US" sz="2400" dirty="0" err="1" smtClean="0">
                <a:solidFill>
                  <a:schemeClr val="tx1"/>
                </a:solidFill>
                <a:latin typeface="Arabic Typesetting" pitchFamily="66" charset="-78"/>
                <a:cs typeface="Arabic Typesetting" pitchFamily="66" charset="-78"/>
              </a:rPr>
              <a:t>Perawat</a:t>
            </a:r>
            <a:r>
              <a:rPr lang="en-US" sz="2400" dirty="0" smtClean="0">
                <a:solidFill>
                  <a:schemeClr val="tx1"/>
                </a:solidFill>
                <a:latin typeface="Arabic Typesetting" pitchFamily="66" charset="-78"/>
                <a:cs typeface="Arabic Typesetting" pitchFamily="66" charset="-78"/>
              </a:rPr>
              <a:t> </a:t>
            </a:r>
            <a:r>
              <a:rPr lang="en-US" sz="2400" b="1" dirty="0" err="1">
                <a:solidFill>
                  <a:schemeClr val="tx1"/>
                </a:solidFill>
                <a:latin typeface="Arabic Typesetting" pitchFamily="66" charset="-78"/>
                <a:cs typeface="Arabic Typesetting" pitchFamily="66" charset="-78"/>
              </a:rPr>
              <a:t>harus</a:t>
            </a:r>
            <a:r>
              <a:rPr lang="en-US" sz="2400" b="1" dirty="0">
                <a:solidFill>
                  <a:schemeClr val="tx1"/>
                </a:solidFill>
                <a:latin typeface="Arabic Typesetting" pitchFamily="66" charset="-78"/>
                <a:cs typeface="Arabic Typesetting" pitchFamily="66" charset="-78"/>
              </a:rPr>
              <a:t> m</a:t>
            </a:r>
            <a:r>
              <a:rPr lang="id-ID" sz="2400" b="1" dirty="0">
                <a:solidFill>
                  <a:schemeClr val="tx1"/>
                </a:solidFill>
                <a:latin typeface="Arabic Typesetting" pitchFamily="66" charset="-78"/>
                <a:cs typeface="Arabic Typesetting" pitchFamily="66" charset="-78"/>
              </a:rPr>
              <a:t>enghormati</a:t>
            </a:r>
            <a:r>
              <a:rPr lang="id-ID" sz="2400" dirty="0">
                <a:solidFill>
                  <a:schemeClr val="tx1"/>
                </a:solidFill>
                <a:latin typeface="Arabic Typesetting" pitchFamily="66" charset="-78"/>
                <a:cs typeface="Arabic Typesetting" pitchFamily="66" charset="-78"/>
              </a:rPr>
              <a:t> budaya yang unik, nilai-nilai, peran/tanggung jawab, dan keahlian profesi kesehatan </a:t>
            </a:r>
            <a:r>
              <a:rPr lang="id-ID" sz="2400" dirty="0" smtClean="0">
                <a:solidFill>
                  <a:schemeClr val="tx1"/>
                </a:solidFill>
                <a:latin typeface="Arabic Typesetting" pitchFamily="66" charset="-78"/>
                <a:cs typeface="Arabic Typesetting" pitchFamily="66" charset="-78"/>
              </a:rPr>
              <a:t>lainnya.</a:t>
            </a:r>
            <a:endParaRPr lang="en-US" sz="2400" dirty="0" smtClean="0">
              <a:solidFill>
                <a:schemeClr val="tx1"/>
              </a:solidFill>
              <a:latin typeface="Arabic Typesetting" pitchFamily="66" charset="-78"/>
              <a:cs typeface="Arabic Typesetting" pitchFamily="66" charset="-78"/>
            </a:endParaRPr>
          </a:p>
          <a:p>
            <a:pPr marL="285750" indent="-285750">
              <a:buFont typeface="Arial" pitchFamily="34" charset="0"/>
              <a:buChar char="•"/>
            </a:pPr>
            <a:r>
              <a:rPr lang="id-ID" sz="2400" b="1" dirty="0" smtClean="0">
                <a:solidFill>
                  <a:schemeClr val="tx1"/>
                </a:solidFill>
                <a:latin typeface="Arabic Typesetting" pitchFamily="66" charset="-78"/>
                <a:cs typeface="Arabic Typesetting" pitchFamily="66" charset="-78"/>
              </a:rPr>
              <a:t>Bekerjasama</a:t>
            </a:r>
            <a:r>
              <a:rPr lang="id-ID" sz="2400" dirty="0">
                <a:solidFill>
                  <a:schemeClr val="tx1"/>
                </a:solidFill>
                <a:latin typeface="Arabic Typesetting" pitchFamily="66" charset="-78"/>
                <a:cs typeface="Arabic Typesetting" pitchFamily="66" charset="-78"/>
              </a:rPr>
              <a:t> dengan mereka yang menerima perawatan, mereka yang memberikan </a:t>
            </a:r>
            <a:r>
              <a:rPr lang="id-ID" sz="2400" dirty="0" smtClean="0">
                <a:solidFill>
                  <a:schemeClr val="tx1"/>
                </a:solidFill>
                <a:latin typeface="Arabic Typesetting" pitchFamily="66" charset="-78"/>
                <a:cs typeface="Arabic Typesetting" pitchFamily="66" charset="-78"/>
              </a:rPr>
              <a:t>p</a:t>
            </a:r>
            <a:r>
              <a:rPr lang="en-US" sz="2400" dirty="0" smtClean="0">
                <a:solidFill>
                  <a:schemeClr val="tx1"/>
                </a:solidFill>
                <a:latin typeface="Arabic Typesetting" pitchFamily="66" charset="-78"/>
                <a:cs typeface="Arabic Typesetting" pitchFamily="66" charset="-78"/>
              </a:rPr>
              <a:t>e</a:t>
            </a:r>
            <a:r>
              <a:rPr lang="id-ID" sz="2400" dirty="0" smtClean="0">
                <a:solidFill>
                  <a:schemeClr val="tx1"/>
                </a:solidFill>
                <a:latin typeface="Arabic Typesetting" pitchFamily="66" charset="-78"/>
                <a:cs typeface="Arabic Typesetting" pitchFamily="66" charset="-78"/>
              </a:rPr>
              <a:t>rawatan</a:t>
            </a:r>
            <a:r>
              <a:rPr lang="id-ID" sz="2400" dirty="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dan</a:t>
            </a:r>
            <a:r>
              <a:rPr lang="en-US" sz="2400" dirty="0" smtClean="0">
                <a:solidFill>
                  <a:schemeClr val="tx1"/>
                </a:solidFill>
                <a:latin typeface="Arabic Typesetting" pitchFamily="66" charset="-78"/>
                <a:cs typeface="Arabic Typesetting" pitchFamily="66" charset="-78"/>
              </a:rPr>
              <a:t> lain-lain, yang </a:t>
            </a:r>
            <a:r>
              <a:rPr lang="en-US" sz="2400" dirty="0" err="1" smtClean="0">
                <a:solidFill>
                  <a:schemeClr val="tx1"/>
                </a:solidFill>
                <a:latin typeface="Arabic Typesetting" pitchFamily="66" charset="-78"/>
                <a:cs typeface="Arabic Typesetting" pitchFamily="66" charset="-78"/>
              </a:rPr>
              <a:t>memberikan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kontribusi</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atau</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mendukung</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pemberian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pelayanan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pencegahan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kesehatan</a:t>
            </a:r>
            <a:r>
              <a:rPr lang="en-US" sz="2400" dirty="0" smtClean="0">
                <a:solidFill>
                  <a:schemeClr val="tx1"/>
                </a:solidFill>
                <a:latin typeface="Arabic Typesetting" pitchFamily="66" charset="-78"/>
                <a:cs typeface="Arabic Typesetting" pitchFamily="66" charset="-78"/>
              </a:rPr>
              <a:t>.</a:t>
            </a:r>
          </a:p>
        </p:txBody>
      </p:sp>
    </p:spTree>
    <p:extLst>
      <p:ext uri="{BB962C8B-B14F-4D97-AF65-F5344CB8AC3E}">
        <p14:creationId xmlns:p14="http://schemas.microsoft.com/office/powerpoint/2010/main" val="273495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 name="Rounded Rectangle 9"/>
          <p:cNvSpPr/>
          <p:nvPr/>
        </p:nvSpPr>
        <p:spPr>
          <a:xfrm>
            <a:off x="539552" y="1448780"/>
            <a:ext cx="8096434"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Franklin Gothic Demi" pitchFamily="34" charset="0"/>
              </a:rPr>
              <a:t>P</a:t>
            </a:r>
            <a:r>
              <a:rPr lang="en-US" sz="2000" dirty="0" smtClean="0">
                <a:solidFill>
                  <a:schemeClr val="tx1"/>
                </a:solidFill>
                <a:latin typeface="Franklin Gothic Demi" pitchFamily="34" charset="0"/>
              </a:rPr>
              <a:t>ENERAPAN NILAI/ETIK DALAM INTERPROFESIONAL COLLABORATION</a:t>
            </a:r>
            <a:endParaRPr lang="id-ID" sz="2000" dirty="0">
              <a:solidFill>
                <a:schemeClr val="tx1"/>
              </a:solidFill>
              <a:latin typeface="Franklin Gothic Demi" pitchFamily="34" charset="0"/>
            </a:endParaRPr>
          </a:p>
        </p:txBody>
      </p:sp>
      <p:sp>
        <p:nvSpPr>
          <p:cNvPr id="6" name="Rectangle 5"/>
          <p:cNvSpPr/>
          <p:nvPr/>
        </p:nvSpPr>
        <p:spPr>
          <a:xfrm>
            <a:off x="1043608" y="1988840"/>
            <a:ext cx="7560840"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id-ID" sz="2400" dirty="0">
                <a:solidFill>
                  <a:schemeClr val="tx1"/>
                </a:solidFill>
                <a:latin typeface="Arabic Typesetting" pitchFamily="66" charset="-78"/>
                <a:cs typeface="Arabic Typesetting" pitchFamily="66" charset="-78"/>
              </a:rPr>
              <a:t>Mengembangkan </a:t>
            </a:r>
            <a:r>
              <a:rPr lang="id-ID" sz="2400" b="1" dirty="0">
                <a:solidFill>
                  <a:schemeClr val="tx1"/>
                </a:solidFill>
                <a:latin typeface="Arabic Typesetting" pitchFamily="66" charset="-78"/>
                <a:cs typeface="Arabic Typesetting" pitchFamily="66" charset="-78"/>
              </a:rPr>
              <a:t>hubungan saling percaya</a:t>
            </a:r>
            <a:r>
              <a:rPr lang="id-ID" sz="2400" dirty="0">
                <a:solidFill>
                  <a:schemeClr val="tx1"/>
                </a:solidFill>
                <a:latin typeface="Arabic Typesetting" pitchFamily="66" charset="-78"/>
                <a:cs typeface="Arabic Typesetting" pitchFamily="66" charset="-78"/>
              </a:rPr>
              <a:t> dengan pasien, keluarga, dan anggota tim </a:t>
            </a:r>
            <a:r>
              <a:rPr lang="en-US" sz="2400" dirty="0" err="1">
                <a:solidFill>
                  <a:schemeClr val="tx1"/>
                </a:solidFill>
                <a:latin typeface="Arabic Typesetting" pitchFamily="66" charset="-78"/>
                <a:cs typeface="Arabic Typesetting" pitchFamily="66" charset="-78"/>
              </a:rPr>
              <a:t>kesehatan</a:t>
            </a:r>
            <a:r>
              <a:rPr lang="en-US" sz="2400" dirty="0">
                <a:solidFill>
                  <a:schemeClr val="tx1"/>
                </a:solidFill>
                <a:latin typeface="Arabic Typesetting" pitchFamily="66" charset="-78"/>
                <a:cs typeface="Arabic Typesetting" pitchFamily="66" charset="-78"/>
              </a:rPr>
              <a:t> </a:t>
            </a:r>
            <a:r>
              <a:rPr lang="id-ID" sz="2400" dirty="0">
                <a:solidFill>
                  <a:schemeClr val="tx1"/>
                </a:solidFill>
                <a:latin typeface="Arabic Typesetting" pitchFamily="66" charset="-78"/>
                <a:cs typeface="Arabic Typesetting" pitchFamily="66" charset="-78"/>
              </a:rPr>
              <a:t>lainnya</a:t>
            </a:r>
            <a:r>
              <a:rPr lang="en-US" sz="2400" dirty="0" smtClean="0">
                <a:solidFill>
                  <a:schemeClr val="tx1"/>
                </a:solidFill>
                <a:latin typeface="Arabic Typesetting" pitchFamily="66" charset="-78"/>
                <a:cs typeface="Arabic Typesetting" pitchFamily="66" charset="-78"/>
              </a:rPr>
              <a:t>.</a:t>
            </a:r>
          </a:p>
          <a:p>
            <a:pPr marL="285750" indent="-285750">
              <a:buFont typeface="Arial" pitchFamily="34" charset="0"/>
              <a:buChar char="•"/>
            </a:pPr>
            <a:r>
              <a:rPr lang="en-US" sz="2400" dirty="0" err="1" smtClean="0">
                <a:solidFill>
                  <a:schemeClr val="tx1"/>
                </a:solidFill>
                <a:latin typeface="Arabic Typesetting" pitchFamily="66" charset="-78"/>
                <a:cs typeface="Arabic Typesetting" pitchFamily="66" charset="-78"/>
              </a:rPr>
              <a:t>Perawat</a:t>
            </a:r>
            <a:r>
              <a:rPr lang="en-US" sz="2400"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menunjukkan</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kode</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etik</a:t>
            </a:r>
            <a:r>
              <a:rPr lang="en-US" sz="2400" b="1"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dan</a:t>
            </a:r>
            <a:r>
              <a:rPr lang="en-US" sz="2400"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kualitas</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pelayanan</a:t>
            </a:r>
            <a:r>
              <a:rPr lang="en-US" sz="2400" b="1" dirty="0" smtClean="0">
                <a:solidFill>
                  <a:schemeClr val="tx1"/>
                </a:solidFill>
                <a:latin typeface="Arabic Typesetting" pitchFamily="66" charset="-78"/>
                <a:cs typeface="Arabic Typesetting" pitchFamily="66" charset="-78"/>
              </a:rPr>
              <a:t> yang </a:t>
            </a:r>
            <a:r>
              <a:rPr lang="en-US" sz="2400" b="1" dirty="0" err="1" smtClean="0">
                <a:solidFill>
                  <a:schemeClr val="tx1"/>
                </a:solidFill>
                <a:latin typeface="Arabic Typesetting" pitchFamily="66" charset="-78"/>
                <a:cs typeface="Arabic Typesetting" pitchFamily="66" charset="-78"/>
              </a:rPr>
              <a:t>berstandar</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tinggi</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sebagai</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wujud</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kontribusi</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dalam</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perawatan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berbasis</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tim.</a:t>
            </a:r>
            <a:endParaRPr lang="en-US" sz="2400" dirty="0" smtClean="0">
              <a:solidFill>
                <a:schemeClr val="tx1"/>
              </a:solidFill>
              <a:latin typeface="Arabic Typesetting" pitchFamily="66" charset="-78"/>
              <a:cs typeface="Arabic Typesetting" pitchFamily="66" charset="-78"/>
            </a:endParaRPr>
          </a:p>
          <a:p>
            <a:pPr marL="285750" indent="-285750">
              <a:buFont typeface="Arial" pitchFamily="34" charset="0"/>
              <a:buChar char="•"/>
            </a:pPr>
            <a:r>
              <a:rPr lang="id-ID" sz="2400" b="1" dirty="0" smtClean="0">
                <a:solidFill>
                  <a:schemeClr val="tx1"/>
                </a:solidFill>
                <a:latin typeface="Arabic Typesetting" pitchFamily="66" charset="-78"/>
                <a:cs typeface="Arabic Typesetting" pitchFamily="66" charset="-78"/>
              </a:rPr>
              <a:t>Mengelola</a:t>
            </a:r>
            <a:r>
              <a:rPr lang="id-ID" sz="2400" b="1" dirty="0">
                <a:solidFill>
                  <a:schemeClr val="tx1"/>
                </a:solidFill>
                <a:latin typeface="Arabic Typesetting" pitchFamily="66" charset="-78"/>
                <a:cs typeface="Arabic Typesetting" pitchFamily="66" charset="-78"/>
              </a:rPr>
              <a:t> dilema etika</a:t>
            </a:r>
            <a:r>
              <a:rPr lang="id-ID" sz="2400" dirty="0">
                <a:solidFill>
                  <a:schemeClr val="tx1"/>
                </a:solidFill>
                <a:latin typeface="Arabic Typesetting" pitchFamily="66" charset="-78"/>
                <a:cs typeface="Arabic Typesetting" pitchFamily="66" charset="-78"/>
              </a:rPr>
              <a:t> </a:t>
            </a:r>
            <a:r>
              <a:rPr lang="en-US" sz="2400" dirty="0" smtClean="0">
                <a:solidFill>
                  <a:schemeClr val="tx1"/>
                </a:solidFill>
                <a:latin typeface="Arabic Typesetting" pitchFamily="66" charset="-78"/>
                <a:cs typeface="Arabic Typesetting" pitchFamily="66" charset="-78"/>
              </a:rPr>
              <a:t>yang </a:t>
            </a:r>
            <a:r>
              <a:rPr lang="en-US" sz="2400" dirty="0" err="1" smtClean="0">
                <a:solidFill>
                  <a:schemeClr val="tx1"/>
                </a:solidFill>
                <a:latin typeface="Arabic Typesetting" pitchFamily="66" charset="-78"/>
                <a:cs typeface="Arabic Typesetting" pitchFamily="66" charset="-78"/>
              </a:rPr>
              <a:t>dialami</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oleh</a:t>
            </a:r>
            <a:r>
              <a:rPr lang="id-ID" sz="2400" dirty="0">
                <a:solidFill>
                  <a:schemeClr val="tx1"/>
                </a:solidFill>
                <a:latin typeface="Arabic Typesetting" pitchFamily="66" charset="-78"/>
                <a:cs typeface="Arabic Typesetting" pitchFamily="66" charset="-78"/>
              </a:rPr>
              <a:t> pasien </a:t>
            </a:r>
            <a:r>
              <a:rPr lang="en-US" sz="2400" dirty="0" err="1" smtClean="0">
                <a:solidFill>
                  <a:schemeClr val="tx1"/>
                </a:solidFill>
                <a:latin typeface="Arabic Typesetting" pitchFamily="66" charset="-78"/>
                <a:cs typeface="Arabic Typesetting" pitchFamily="66" charset="-78"/>
              </a:rPr>
              <a:t>dengan</a:t>
            </a:r>
            <a:r>
              <a:rPr lang="id-ID" sz="2400" dirty="0">
                <a:solidFill>
                  <a:schemeClr val="tx1"/>
                </a:solidFill>
                <a:latin typeface="Arabic Typesetting" pitchFamily="66" charset="-78"/>
                <a:cs typeface="Arabic Typesetting" pitchFamily="66" charset="-78"/>
              </a:rPr>
              <a:t> berpusat </a:t>
            </a:r>
            <a:r>
              <a:rPr lang="en-US" sz="2400" dirty="0" err="1" smtClean="0">
                <a:solidFill>
                  <a:schemeClr val="tx1"/>
                </a:solidFill>
                <a:latin typeface="Arabic Typesetting" pitchFamily="66" charset="-78"/>
                <a:cs typeface="Arabic Typesetting" pitchFamily="66" charset="-78"/>
              </a:rPr>
              <a:t>pada</a:t>
            </a:r>
            <a:r>
              <a:rPr lang="en-US" sz="2400" dirty="0">
                <a:solidFill>
                  <a:schemeClr val="tx1"/>
                </a:solidFill>
                <a:latin typeface="Arabic Typesetting" pitchFamily="66" charset="-78"/>
                <a:cs typeface="Arabic Typesetting" pitchFamily="66" charset="-78"/>
              </a:rPr>
              <a:t> </a:t>
            </a:r>
            <a:r>
              <a:rPr lang="id-ID" sz="2400" dirty="0" smtClean="0">
                <a:solidFill>
                  <a:schemeClr val="tx1"/>
                </a:solidFill>
                <a:latin typeface="Arabic Typesetting" pitchFamily="66" charset="-78"/>
                <a:cs typeface="Arabic Typesetting" pitchFamily="66" charset="-78"/>
              </a:rPr>
              <a:t>situasi</a:t>
            </a:r>
            <a:r>
              <a:rPr lang="id-ID" sz="2400" dirty="0">
                <a:solidFill>
                  <a:schemeClr val="tx1"/>
                </a:solidFill>
                <a:latin typeface="Arabic Typesetting" pitchFamily="66" charset="-78"/>
                <a:cs typeface="Arabic Typesetting" pitchFamily="66" charset="-78"/>
              </a:rPr>
              <a:t> </a:t>
            </a:r>
            <a:r>
              <a:rPr lang="id-ID" sz="2400" dirty="0" smtClean="0">
                <a:solidFill>
                  <a:schemeClr val="tx1"/>
                </a:solidFill>
                <a:latin typeface="Arabic Typesetting" pitchFamily="66" charset="-78"/>
                <a:cs typeface="Arabic Typesetting" pitchFamily="66" charset="-78"/>
              </a:rPr>
              <a:t>perawatan.</a:t>
            </a:r>
            <a:endParaRPr lang="en-US" sz="2400" dirty="0" smtClean="0">
              <a:solidFill>
                <a:schemeClr val="tx1"/>
              </a:solidFill>
              <a:latin typeface="Arabic Typesetting" pitchFamily="66" charset="-78"/>
              <a:cs typeface="Arabic Typesetting" pitchFamily="66" charset="-78"/>
            </a:endParaRPr>
          </a:p>
          <a:p>
            <a:pPr marL="285750" indent="-285750">
              <a:buFont typeface="Arial" pitchFamily="34" charset="0"/>
              <a:buChar char="•"/>
            </a:pPr>
            <a:r>
              <a:rPr lang="id-ID" sz="2400" dirty="0" smtClean="0">
                <a:solidFill>
                  <a:schemeClr val="tx1"/>
                </a:solidFill>
                <a:latin typeface="Arabic Typesetting" pitchFamily="66" charset="-78"/>
                <a:cs typeface="Arabic Typesetting" pitchFamily="66" charset="-78"/>
              </a:rPr>
              <a:t>Bertindak</a:t>
            </a:r>
            <a:r>
              <a:rPr lang="id-ID" sz="2400" dirty="0">
                <a:solidFill>
                  <a:schemeClr val="tx1"/>
                </a:solidFill>
                <a:latin typeface="Arabic Typesetting" pitchFamily="66" charset="-78"/>
                <a:cs typeface="Arabic Typesetting" pitchFamily="66" charset="-78"/>
              </a:rPr>
              <a:t> dengan </a:t>
            </a:r>
            <a:r>
              <a:rPr lang="en-US" sz="2400" b="1" dirty="0" err="1" smtClean="0">
                <a:solidFill>
                  <a:schemeClr val="tx1"/>
                </a:solidFill>
                <a:latin typeface="Arabic Typesetting" pitchFamily="66" charset="-78"/>
                <a:cs typeface="Arabic Typesetting" pitchFamily="66" charset="-78"/>
              </a:rPr>
              <a:t>menjunjung</a:t>
            </a:r>
            <a:r>
              <a:rPr lang="en-US" sz="2400" b="1" dirty="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tinggi</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kejujuran</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dan</a:t>
            </a:r>
            <a:r>
              <a:rPr lang="en-US" sz="2400" b="1" dirty="0" smtClean="0">
                <a:solidFill>
                  <a:schemeClr val="tx1"/>
                </a:solidFill>
                <a:latin typeface="Arabic Typesetting" pitchFamily="66" charset="-78"/>
                <a:cs typeface="Arabic Typesetting" pitchFamily="66" charset="-78"/>
              </a:rPr>
              <a:t> </a:t>
            </a:r>
            <a:r>
              <a:rPr lang="en-US" sz="2400" b="1" dirty="0" err="1" smtClean="0">
                <a:solidFill>
                  <a:schemeClr val="tx1"/>
                </a:solidFill>
                <a:latin typeface="Arabic Typesetting" pitchFamily="66" charset="-78"/>
                <a:cs typeface="Arabic Typesetting" pitchFamily="66" charset="-78"/>
              </a:rPr>
              <a:t>integritas</a:t>
            </a:r>
            <a:r>
              <a:rPr lang="en-US" sz="2400" b="1"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dalam</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hubungan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dengan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pasien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keluarga</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dan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anggota</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tim</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kesehatan</a:t>
            </a:r>
            <a:r>
              <a:rPr lang="en-US" sz="2400" dirty="0" smtClean="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lainnya</a:t>
            </a:r>
            <a:r>
              <a:rPr lang="en-US" sz="2400" dirty="0" smtClean="0">
                <a:solidFill>
                  <a:schemeClr val="tx1"/>
                </a:solidFill>
                <a:latin typeface="Arabic Typesetting" pitchFamily="66" charset="-78"/>
                <a:cs typeface="Arabic Typesetting" pitchFamily="66" charset="-78"/>
              </a:rPr>
              <a:t>.</a:t>
            </a:r>
          </a:p>
          <a:p>
            <a:pPr marL="285750" indent="-285750">
              <a:buFont typeface="Arial" pitchFamily="34" charset="0"/>
              <a:buChar char="•"/>
            </a:pPr>
            <a:r>
              <a:rPr lang="id-ID" sz="2400" b="1" dirty="0" smtClean="0">
                <a:solidFill>
                  <a:schemeClr val="tx1"/>
                </a:solidFill>
                <a:latin typeface="Arabic Typesetting" pitchFamily="66" charset="-78"/>
                <a:cs typeface="Arabic Typesetting" pitchFamily="66" charset="-78"/>
              </a:rPr>
              <a:t>Mempertahankan</a:t>
            </a:r>
            <a:r>
              <a:rPr lang="id-ID" sz="2400" b="1" dirty="0">
                <a:solidFill>
                  <a:schemeClr val="tx1"/>
                </a:solidFill>
                <a:latin typeface="Arabic Typesetting" pitchFamily="66" charset="-78"/>
                <a:cs typeface="Arabic Typesetting" pitchFamily="66" charset="-78"/>
              </a:rPr>
              <a:t> kompetensi</a:t>
            </a:r>
            <a:r>
              <a:rPr lang="id-ID" sz="2400" dirty="0">
                <a:solidFill>
                  <a:schemeClr val="tx1"/>
                </a:solidFill>
                <a:latin typeface="Arabic Typesetting" pitchFamily="66" charset="-78"/>
                <a:cs typeface="Arabic Typesetting" pitchFamily="66" charset="-78"/>
              </a:rPr>
              <a:t> dalam </a:t>
            </a:r>
            <a:r>
              <a:rPr lang="id-ID" sz="2400" dirty="0" smtClean="0">
                <a:solidFill>
                  <a:schemeClr val="tx1"/>
                </a:solidFill>
                <a:latin typeface="Arabic Typesetting" pitchFamily="66" charset="-78"/>
                <a:cs typeface="Arabic Typesetting" pitchFamily="66" charset="-78"/>
              </a:rPr>
              <a:t>profesi</a:t>
            </a:r>
            <a:r>
              <a:rPr lang="en-US" sz="2400" dirty="0">
                <a:solidFill>
                  <a:schemeClr val="tx1"/>
                </a:solidFill>
                <a:latin typeface="Arabic Typesetting" pitchFamily="66" charset="-78"/>
                <a:cs typeface="Arabic Typesetting" pitchFamily="66" charset="-78"/>
              </a:rPr>
              <a:t> </a:t>
            </a:r>
            <a:r>
              <a:rPr lang="en-US" sz="2400" dirty="0" err="1" smtClean="0">
                <a:solidFill>
                  <a:schemeClr val="tx1"/>
                </a:solidFill>
                <a:latin typeface="Arabic Typesetting" pitchFamily="66" charset="-78"/>
                <a:cs typeface="Arabic Typesetting" pitchFamily="66" charset="-78"/>
              </a:rPr>
              <a:t>masing-masing</a:t>
            </a:r>
            <a:r>
              <a:rPr lang="en-US" sz="2400" dirty="0" smtClean="0">
                <a:solidFill>
                  <a:schemeClr val="tx1"/>
                </a:solidFill>
                <a:latin typeface="Arabic Typesetting" pitchFamily="66" charset="-78"/>
                <a:cs typeface="Arabic Typesetting" pitchFamily="66" charset="-78"/>
              </a:rPr>
              <a:t>.</a:t>
            </a:r>
          </a:p>
          <a:p>
            <a:pPr marL="285750" indent="-285750">
              <a:buFont typeface="Arial" pitchFamily="34" charset="0"/>
              <a:buChar char="•"/>
            </a:pPr>
            <a:r>
              <a:rPr lang="id-ID" sz="2400" dirty="0">
                <a:solidFill>
                  <a:schemeClr val="tx1"/>
                </a:solidFill>
                <a:latin typeface="Arabic Typesetting" pitchFamily="66" charset="-78"/>
                <a:cs typeface="Arabic Typesetting" pitchFamily="66" charset="-78"/>
              </a:rPr>
              <a:t>Mengembangkan </a:t>
            </a:r>
            <a:r>
              <a:rPr lang="id-ID" sz="2400" b="1" dirty="0">
                <a:solidFill>
                  <a:schemeClr val="tx1"/>
                </a:solidFill>
                <a:latin typeface="Arabic Typesetting" pitchFamily="66" charset="-78"/>
                <a:cs typeface="Arabic Typesetting" pitchFamily="66" charset="-78"/>
              </a:rPr>
              <a:t>hubungan saling percaya</a:t>
            </a:r>
            <a:r>
              <a:rPr lang="id-ID" sz="2400" dirty="0">
                <a:solidFill>
                  <a:schemeClr val="tx1"/>
                </a:solidFill>
                <a:latin typeface="Arabic Typesetting" pitchFamily="66" charset="-78"/>
                <a:cs typeface="Arabic Typesetting" pitchFamily="66" charset="-78"/>
              </a:rPr>
              <a:t> dengan pasien, keluarga, dan anggota tim </a:t>
            </a:r>
            <a:r>
              <a:rPr lang="en-US" sz="2400" dirty="0" err="1">
                <a:solidFill>
                  <a:schemeClr val="tx1"/>
                </a:solidFill>
                <a:latin typeface="Arabic Typesetting" pitchFamily="66" charset="-78"/>
                <a:cs typeface="Arabic Typesetting" pitchFamily="66" charset="-78"/>
              </a:rPr>
              <a:t>kesehatan</a:t>
            </a:r>
            <a:r>
              <a:rPr lang="en-US" sz="2400" dirty="0">
                <a:solidFill>
                  <a:schemeClr val="tx1"/>
                </a:solidFill>
                <a:latin typeface="Arabic Typesetting" pitchFamily="66" charset="-78"/>
                <a:cs typeface="Arabic Typesetting" pitchFamily="66" charset="-78"/>
              </a:rPr>
              <a:t> </a:t>
            </a:r>
            <a:r>
              <a:rPr lang="id-ID" sz="2400" dirty="0">
                <a:solidFill>
                  <a:schemeClr val="tx1"/>
                </a:solidFill>
                <a:latin typeface="Arabic Typesetting" pitchFamily="66" charset="-78"/>
                <a:cs typeface="Arabic Typesetting" pitchFamily="66" charset="-78"/>
              </a:rPr>
              <a:t>lainnya</a:t>
            </a:r>
            <a:r>
              <a:rPr lang="en-US" sz="2400" dirty="0" smtClean="0">
                <a:solidFill>
                  <a:schemeClr val="tx1"/>
                </a:solidFill>
                <a:latin typeface="Arabic Typesetting" pitchFamily="66" charset="-78"/>
                <a:cs typeface="Arabic Typesetting" pitchFamily="66" charset="-78"/>
              </a:rPr>
              <a:t>.</a:t>
            </a:r>
            <a:endParaRPr lang="en-US" sz="2400"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3686259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 name="Title 1"/>
          <p:cNvSpPr>
            <a:spLocks noGrp="1"/>
          </p:cNvSpPr>
          <p:nvPr>
            <p:ph type="ctrTitle"/>
          </p:nvPr>
        </p:nvSpPr>
        <p:spPr>
          <a:xfrm>
            <a:off x="899593" y="1484784"/>
            <a:ext cx="8244408" cy="4824536"/>
          </a:xfrm>
        </p:spPr>
        <p:txBody>
          <a:bodyPr>
            <a:noAutofit/>
          </a:bodyPr>
          <a:lstStyle/>
          <a:p>
            <a:pPr marL="342900" indent="-342900" algn="l">
              <a:buFont typeface="Arial" pitchFamily="34" charset="0"/>
              <a:buChar char="•"/>
            </a:pPr>
            <a:r>
              <a:rPr lang="id-ID" sz="2400" dirty="0" smtClean="0">
                <a:latin typeface="Arabic Typesetting" pitchFamily="66" charset="-78"/>
                <a:cs typeface="Arabic Typesetting" pitchFamily="66" charset="-78"/>
              </a:rPr>
              <a:t>Perawat senantiasa memelihara </a:t>
            </a:r>
            <a:r>
              <a:rPr lang="id-ID" sz="2400" b="1" dirty="0" smtClean="0">
                <a:latin typeface="Arabic Typesetting" pitchFamily="66" charset="-78"/>
                <a:cs typeface="Arabic Typesetting" pitchFamily="66" charset="-78"/>
              </a:rPr>
              <a:t>hubungan baik</a:t>
            </a:r>
            <a:r>
              <a:rPr lang="id-ID" sz="2400" dirty="0" smtClean="0">
                <a:latin typeface="Arabic Typesetting" pitchFamily="66" charset="-78"/>
                <a:cs typeface="Arabic Typesetting" pitchFamily="66" charset="-78"/>
              </a:rPr>
              <a:t> dengan sesama perawat maupun dengan</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tenaga kesehatan lainnya</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dan dalam </a:t>
            </a:r>
            <a:r>
              <a:rPr lang="id-ID" sz="2400" b="1" dirty="0" smtClean="0">
                <a:latin typeface="Arabic Typesetting" pitchFamily="66" charset="-78"/>
                <a:cs typeface="Arabic Typesetting" pitchFamily="66" charset="-78"/>
              </a:rPr>
              <a:t>memelihara keserasian suasana lingkungan kerja</a:t>
            </a:r>
            <a:r>
              <a:rPr lang="en-US" sz="2400" b="1"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maupun dalam mencapai tujuan pelayanan kesehatan secara menyeluruh</a:t>
            </a:r>
            <a:r>
              <a:rPr lang="en-US" sz="2400" dirty="0" smtClean="0">
                <a:latin typeface="Arabic Typesetting" pitchFamily="66" charset="-78"/>
                <a:cs typeface="Arabic Typesetting" pitchFamily="66" charset="-78"/>
              </a:rPr>
              <a:t>. </a:t>
            </a:r>
            <a:r>
              <a:rPr lang="en-US" sz="2400" b="1" dirty="0" err="1" smtClean="0">
                <a:solidFill>
                  <a:schemeClr val="accent2"/>
                </a:solidFill>
                <a:latin typeface="Arabic Typesetting" pitchFamily="66" charset="-78"/>
                <a:cs typeface="Arabic Typesetting" pitchFamily="66" charset="-78"/>
              </a:rPr>
              <a:t>Bagaimana</a:t>
            </a:r>
            <a:r>
              <a:rPr lang="en-US" sz="2400" b="1" dirty="0" smtClean="0">
                <a:solidFill>
                  <a:schemeClr val="accent2"/>
                </a:solidFill>
                <a:latin typeface="Arabic Typesetting" pitchFamily="66" charset="-78"/>
                <a:cs typeface="Arabic Typesetting" pitchFamily="66" charset="-78"/>
              </a:rPr>
              <a:t> </a:t>
            </a:r>
            <a:r>
              <a:rPr lang="en-US" sz="2400" b="1" dirty="0" err="1" smtClean="0">
                <a:solidFill>
                  <a:schemeClr val="accent2"/>
                </a:solidFill>
                <a:latin typeface="Arabic Typesetting" pitchFamily="66" charset="-78"/>
                <a:cs typeface="Arabic Typesetting" pitchFamily="66" charset="-78"/>
              </a:rPr>
              <a:t>penerapannya</a:t>
            </a:r>
            <a:r>
              <a:rPr lang="en-US" sz="2400" b="1" dirty="0" smtClean="0">
                <a:solidFill>
                  <a:schemeClr val="accent2"/>
                </a:solidFill>
                <a:latin typeface="Arabic Typesetting" pitchFamily="66" charset="-78"/>
                <a:cs typeface="Arabic Typesetting" pitchFamily="66" charset="-78"/>
              </a:rPr>
              <a:t>?</a:t>
            </a:r>
            <a:r>
              <a:rPr lang="en-US" sz="2400" b="1" dirty="0" smtClean="0">
                <a:latin typeface="Arabic Typesetting" pitchFamily="66" charset="-78"/>
                <a:cs typeface="Arabic Typesetting" pitchFamily="66" charset="-78"/>
              </a:rPr>
              <a:t/>
            </a:r>
            <a:br>
              <a:rPr lang="en-US" sz="2400" b="1" dirty="0" smtClean="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a)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mendiskusikan</a:t>
            </a:r>
            <a:r>
              <a:rPr lang="id-ID" sz="2400" dirty="0" smtClean="0">
                <a:latin typeface="Arabic Typesetting" pitchFamily="66" charset="-78"/>
                <a:cs typeface="Arabic Typesetting" pitchFamily="66" charset="-78"/>
              </a:rPr>
              <a:t> hal-hal terkait profesi </a:t>
            </a:r>
            <a:r>
              <a:rPr lang="en-US" sz="2400" dirty="0" err="1" smtClean="0">
                <a:latin typeface="Arabic Typesetting" pitchFamily="66" charset="-78"/>
                <a:cs typeface="Arabic Typesetting" pitchFamily="66" charset="-78"/>
              </a:rPr>
              <a:t>kesehatan</a:t>
            </a:r>
            <a:r>
              <a:rPr lang="en-US" sz="2400"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secara berkala </a:t>
            </a:r>
            <a:r>
              <a:rPr lang="id-ID" sz="2400" dirty="0" smtClean="0">
                <a:latin typeface="Arabic Typesetting" pitchFamily="66" charset="-78"/>
                <a:cs typeface="Arabic Typesetting" pitchFamily="66" charset="-78"/>
              </a:rPr>
              <a:t>dengan sejawat</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profesi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kesehatan</a:t>
            </a:r>
            <a:r>
              <a:rPr lang="en-US" sz="2400" dirty="0" smtClean="0">
                <a:latin typeface="Arabic Typesetting" pitchFamily="66" charset="-78"/>
                <a:cs typeface="Arabic Typesetting" pitchFamily="66" charset="-78"/>
              </a:rPr>
              <a:t> lain</a:t>
            </a:r>
            <a:r>
              <a:rPr lang="id-ID" sz="2400" dirty="0" smtClean="0">
                <a:latin typeface="Arabic Typesetting" pitchFamily="66" charset="-78"/>
                <a:cs typeface="Arabic Typesetting" pitchFamily="66" charset="-78"/>
              </a:rPr>
              <a:t>. </a:t>
            </a:r>
            <a:r>
              <a:rPr lang="en-US" sz="2400" dirty="0">
                <a:latin typeface="Arabic Typesetting" pitchFamily="66" charset="-78"/>
                <a:cs typeface="Arabic Typesetting" pitchFamily="66" charset="-78"/>
              </a:rPr>
              <a:t/>
            </a:r>
            <a:br>
              <a:rPr lang="en-US" sz="2400" dirty="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b)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dalam menyampaikan pendapat </a:t>
            </a:r>
            <a:r>
              <a:rPr lang="en-US" sz="2400" dirty="0" err="1" smtClean="0">
                <a:latin typeface="Arabic Typesetting" pitchFamily="66" charset="-78"/>
                <a:cs typeface="Arabic Typesetting" pitchFamily="66" charset="-78"/>
              </a:rPr>
              <a:t>dengan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antar</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profesi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kesehatan</a:t>
            </a:r>
            <a:r>
              <a:rPr lang="en-US" sz="2400" dirty="0" smtClean="0">
                <a:latin typeface="Arabic Typesetting" pitchFamily="66" charset="-78"/>
                <a:cs typeface="Arabic Typesetting" pitchFamily="66" charset="-78"/>
              </a:rPr>
              <a:t> lain</a:t>
            </a:r>
            <a:r>
              <a:rPr lang="id-ID" sz="2400"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menggunakan rujukan</a:t>
            </a:r>
            <a:r>
              <a:rPr lang="en-US" sz="2400" b="1"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yang diakui kebenarannya</a:t>
            </a:r>
            <a:r>
              <a:rPr lang="id-ID" sz="2400" dirty="0" smtClean="0">
                <a:latin typeface="Arabic Typesetting" pitchFamily="66" charset="-78"/>
                <a:cs typeface="Arabic Typesetting" pitchFamily="66" charset="-78"/>
              </a:rPr>
              <a:t>.</a:t>
            </a:r>
            <a:r>
              <a:rPr lang="en-US" sz="2400" dirty="0" smtClean="0">
                <a:latin typeface="Arabic Typesetting" pitchFamily="66" charset="-78"/>
                <a:cs typeface="Arabic Typesetting" pitchFamily="66" charset="-78"/>
              </a:rPr>
              <a:t/>
            </a:r>
            <a:br>
              <a:rPr lang="en-US" sz="2400" dirty="0" smtClean="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c)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menghargai dan bersikap terbuka </a:t>
            </a:r>
            <a:r>
              <a:rPr lang="id-ID" sz="2400" dirty="0" smtClean="0">
                <a:latin typeface="Arabic Typesetting" pitchFamily="66" charset="-78"/>
                <a:cs typeface="Arabic Typesetting" pitchFamily="66" charset="-78"/>
              </a:rPr>
              <a:t>terhadap pendapat </a:t>
            </a:r>
            <a:r>
              <a:rPr lang="en-US" sz="2400" dirty="0" err="1" smtClean="0">
                <a:latin typeface="Arabic Typesetting" pitchFamily="66" charset="-78"/>
                <a:cs typeface="Arabic Typesetting" pitchFamily="66" charset="-78"/>
              </a:rPr>
              <a:t>antar</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profesi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kesehatan</a:t>
            </a:r>
            <a:r>
              <a:rPr lang="en-US" sz="2400" dirty="0" smtClean="0">
                <a:latin typeface="Arabic Typesetting" pitchFamily="66" charset="-78"/>
                <a:cs typeface="Arabic Typesetting" pitchFamily="66" charset="-78"/>
              </a:rPr>
              <a:t> lain</a:t>
            </a:r>
            <a:r>
              <a:rPr lang="id-ID" sz="2400" dirty="0" smtClean="0">
                <a:latin typeface="Arabic Typesetting" pitchFamily="66" charset="-78"/>
                <a:cs typeface="Arabic Typesetting" pitchFamily="66" charset="-78"/>
              </a:rPr>
              <a:t>.</a:t>
            </a:r>
            <a:r>
              <a:rPr lang="en-US" sz="2400" dirty="0" smtClean="0">
                <a:latin typeface="Arabic Typesetting" pitchFamily="66" charset="-78"/>
                <a:cs typeface="Arabic Typesetting" pitchFamily="66" charset="-78"/>
              </a:rPr>
              <a:t/>
            </a:r>
            <a:br>
              <a:rPr lang="en-US" sz="2400" dirty="0" smtClean="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d)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menciptakan lingkungan yang kondusif (keserasian suasana</a:t>
            </a:r>
            <a:r>
              <a:rPr lang="en-US" sz="2400" b="1"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dan memperhatikan priva</a:t>
            </a:r>
            <a:r>
              <a:rPr lang="en-US" sz="2400" b="1" dirty="0" err="1" smtClean="0">
                <a:latin typeface="Arabic Typesetting" pitchFamily="66" charset="-78"/>
                <a:cs typeface="Arabic Typesetting" pitchFamily="66" charset="-78"/>
              </a:rPr>
              <a:t>si</a:t>
            </a:r>
            <a:r>
              <a:rPr lang="id-ID" sz="2400" b="1" dirty="0" smtClean="0">
                <a:latin typeface="Arabic Typesetting" pitchFamily="66" charset="-78"/>
                <a:cs typeface="Arabic Typesetting" pitchFamily="66" charset="-78"/>
              </a:rPr>
              <a:t>). </a:t>
            </a:r>
            <a:endParaRPr lang="id-ID" sz="2400" b="1" dirty="0">
              <a:latin typeface="Arabic Typesetting" pitchFamily="66" charset="-78"/>
              <a:cs typeface="Arabic Typesetting" pitchFamily="66" charset="-78"/>
            </a:endParaRPr>
          </a:p>
        </p:txBody>
      </p:sp>
      <p:sp>
        <p:nvSpPr>
          <p:cNvPr id="11" name="Rounded Rectangle 10"/>
          <p:cNvSpPr/>
          <p:nvPr/>
        </p:nvSpPr>
        <p:spPr>
          <a:xfrm>
            <a:off x="563865" y="1116931"/>
            <a:ext cx="8096434"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Franklin Gothic Demi" pitchFamily="34" charset="0"/>
              </a:rPr>
              <a:t>P</a:t>
            </a:r>
            <a:r>
              <a:rPr lang="en-US" sz="2000" dirty="0" smtClean="0">
                <a:solidFill>
                  <a:schemeClr val="tx1"/>
                </a:solidFill>
                <a:latin typeface="Franklin Gothic Demi" pitchFamily="34" charset="0"/>
              </a:rPr>
              <a:t>ENERAPAN NILAI/ETIK DALAM INTERPROFESIONAL COLLABORATION</a:t>
            </a:r>
            <a:endParaRPr lang="id-ID" sz="2000" dirty="0">
              <a:solidFill>
                <a:schemeClr val="tx1"/>
              </a:solidFill>
              <a:latin typeface="Franklin Gothic Demi" pitchFamily="34" charset="0"/>
            </a:endParaRPr>
          </a:p>
        </p:txBody>
      </p:sp>
    </p:spTree>
    <p:extLst>
      <p:ext uri="{BB962C8B-B14F-4D97-AF65-F5344CB8AC3E}">
        <p14:creationId xmlns:p14="http://schemas.microsoft.com/office/powerpoint/2010/main" val="1459616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 name="Title 1"/>
          <p:cNvSpPr>
            <a:spLocks noGrp="1"/>
          </p:cNvSpPr>
          <p:nvPr>
            <p:ph type="ctrTitle"/>
          </p:nvPr>
        </p:nvSpPr>
        <p:spPr>
          <a:xfrm>
            <a:off x="971600" y="1484784"/>
            <a:ext cx="8064896" cy="4824536"/>
          </a:xfrm>
        </p:spPr>
        <p:txBody>
          <a:bodyPr>
            <a:noAutofit/>
          </a:bodyPr>
          <a:lstStyle/>
          <a:p>
            <a:pPr marL="342900" indent="-342900" algn="l">
              <a:buFont typeface="Arial" pitchFamily="34" charset="0"/>
              <a:buChar char="•"/>
            </a:pPr>
            <a:r>
              <a:rPr lang="id-ID" sz="2400" dirty="0" smtClean="0">
                <a:latin typeface="Arabic Typesetting" pitchFamily="66" charset="-78"/>
                <a:cs typeface="Arabic Typesetting" pitchFamily="66" charset="-78"/>
              </a:rPr>
              <a:t>Perawat bertindak melindungi klien dari tenaga kesehatan yang memberikan pelayanan</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kesehatan secara tidak kompeten, tidak etis dan ilegal</a:t>
            </a:r>
            <a:r>
              <a:rPr lang="en-US" sz="2400" dirty="0" smtClean="0">
                <a:latin typeface="Arabic Typesetting" pitchFamily="66" charset="-78"/>
                <a:cs typeface="Arabic Typesetting" pitchFamily="66" charset="-78"/>
              </a:rPr>
              <a:t>. </a:t>
            </a:r>
            <a:r>
              <a:rPr lang="en-US" sz="2400" b="1" dirty="0" err="1" smtClean="0">
                <a:solidFill>
                  <a:schemeClr val="accent2"/>
                </a:solidFill>
                <a:latin typeface="Arabic Typesetting" pitchFamily="66" charset="-78"/>
                <a:cs typeface="Arabic Typesetting" pitchFamily="66" charset="-78"/>
              </a:rPr>
              <a:t>Bagaimana</a:t>
            </a:r>
            <a:r>
              <a:rPr lang="en-US" sz="2400" b="1" dirty="0" smtClean="0">
                <a:solidFill>
                  <a:schemeClr val="accent2"/>
                </a:solidFill>
                <a:latin typeface="Arabic Typesetting" pitchFamily="66" charset="-78"/>
                <a:cs typeface="Arabic Typesetting" pitchFamily="66" charset="-78"/>
              </a:rPr>
              <a:t> </a:t>
            </a:r>
            <a:r>
              <a:rPr lang="en-US" sz="2400" b="1" dirty="0" err="1" smtClean="0">
                <a:solidFill>
                  <a:schemeClr val="accent2"/>
                </a:solidFill>
                <a:latin typeface="Arabic Typesetting" pitchFamily="66" charset="-78"/>
                <a:cs typeface="Arabic Typesetting" pitchFamily="66" charset="-78"/>
              </a:rPr>
              <a:t>penerapannya</a:t>
            </a:r>
            <a:r>
              <a:rPr lang="en-US" sz="2400" b="1" dirty="0" smtClean="0">
                <a:solidFill>
                  <a:schemeClr val="accent2"/>
                </a:solidFill>
                <a:latin typeface="Arabic Typesetting" pitchFamily="66" charset="-78"/>
                <a:cs typeface="Arabic Typesetting" pitchFamily="66" charset="-78"/>
              </a:rPr>
              <a:t>?</a:t>
            </a:r>
            <a:br>
              <a:rPr lang="en-US" sz="2400" b="1" dirty="0" smtClean="0">
                <a:solidFill>
                  <a:schemeClr val="accent2"/>
                </a:solidFill>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a) </a:t>
            </a:r>
            <a:r>
              <a:rPr lang="id-ID" sz="2400" dirty="0" smtClean="0">
                <a:latin typeface="Arabic Typesetting" pitchFamily="66" charset="-78"/>
                <a:cs typeface="Arabic Typesetting" pitchFamily="66" charset="-78"/>
              </a:rPr>
              <a:t>Perawat mempraktikan penyelesaian </a:t>
            </a:r>
            <a:r>
              <a:rPr lang="en-US" sz="2400" dirty="0" err="1" smtClean="0">
                <a:latin typeface="Arabic Typesetting" pitchFamily="66" charset="-78"/>
                <a:cs typeface="Arabic Typesetting" pitchFamily="66" charset="-78"/>
              </a:rPr>
              <a:t>masalah</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yang terjadi antar sejawat </a:t>
            </a:r>
            <a:r>
              <a:rPr lang="id-ID" sz="2400" b="1" dirty="0" smtClean="0">
                <a:latin typeface="Arabic Typesetting" pitchFamily="66" charset="-78"/>
                <a:cs typeface="Arabic Typesetting" pitchFamily="66" charset="-78"/>
              </a:rPr>
              <a:t>sesuai alur</a:t>
            </a:r>
            <a:r>
              <a:rPr lang="en-US" sz="2400" b="1"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penyelesaian masalah</a:t>
            </a:r>
            <a:r>
              <a:rPr lang="en-US" sz="2400" b="1" dirty="0" smtClean="0">
                <a:latin typeface="Arabic Typesetting" pitchFamily="66" charset="-78"/>
                <a:cs typeface="Arabic Typesetting" pitchFamily="66" charset="-78"/>
              </a:rPr>
              <a:t>.</a:t>
            </a:r>
            <a:r>
              <a:rPr lang="en-US" sz="2400" dirty="0" smtClean="0">
                <a:latin typeface="Arabic Typesetting" pitchFamily="66" charset="-78"/>
                <a:cs typeface="Arabic Typesetting" pitchFamily="66" charset="-78"/>
              </a:rPr>
              <a:t/>
            </a:r>
            <a:br>
              <a:rPr lang="en-US" sz="2400" dirty="0" smtClean="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b)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melaporkan sejawat</a:t>
            </a:r>
            <a:r>
              <a:rPr lang="en-US" sz="2400" b="1" dirty="0" smtClean="0">
                <a:latin typeface="Arabic Typesetting" pitchFamily="66" charset="-78"/>
                <a:cs typeface="Arabic Typesetting" pitchFamily="66" charset="-78"/>
              </a:rPr>
              <a:t>/</a:t>
            </a:r>
            <a:r>
              <a:rPr lang="en-US" sz="2400" b="1" dirty="0" err="1" smtClean="0">
                <a:latin typeface="Arabic Typesetting" pitchFamily="66" charset="-78"/>
                <a:cs typeface="Arabic Typesetting" pitchFamily="66" charset="-78"/>
              </a:rPr>
              <a:t>profesi</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kesehatan</a:t>
            </a:r>
            <a:r>
              <a:rPr lang="en-US" sz="2400" b="1" dirty="0" smtClean="0">
                <a:latin typeface="Arabic Typesetting" pitchFamily="66" charset="-78"/>
                <a:cs typeface="Arabic Typesetting" pitchFamily="66" charset="-78"/>
              </a:rPr>
              <a:t> lain</a:t>
            </a:r>
            <a:r>
              <a:rPr lang="en-US" sz="2400" dirty="0" smtClean="0">
                <a:latin typeface="Arabic Typesetting" pitchFamily="66" charset="-78"/>
                <a:cs typeface="Arabic Typesetting" pitchFamily="66" charset="-78"/>
              </a:rPr>
              <a:t>,</a:t>
            </a:r>
            <a:r>
              <a:rPr lang="id-ID" sz="2400" dirty="0" smtClean="0">
                <a:latin typeface="Arabic Typesetting" pitchFamily="66" charset="-78"/>
                <a:cs typeface="Arabic Typesetting" pitchFamily="66" charset="-78"/>
              </a:rPr>
              <a:t> yang melakukan tindakan</a:t>
            </a:r>
            <a:r>
              <a:rPr lang="en-US" sz="2400" dirty="0" smtClean="0">
                <a:latin typeface="Arabic Typesetting" pitchFamily="66" charset="-78"/>
                <a:cs typeface="Arabic Typesetting" pitchFamily="66" charset="-78"/>
              </a:rPr>
              <a:t> yang </a:t>
            </a:r>
            <a:r>
              <a:rPr lang="en-US" sz="2400" dirty="0" err="1" smtClean="0">
                <a:latin typeface="Arabic Typesetting" pitchFamily="66" charset="-78"/>
                <a:cs typeface="Arabic Typesetting" pitchFamily="66" charset="-78"/>
              </a:rPr>
              <a:t>tidak</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sesuai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dengan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standar</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etik</a:t>
            </a:r>
            <a:r>
              <a:rPr lang="en-US" sz="2400" dirty="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tidak</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sesuai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dengan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peraturan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perundang-undangan</a:t>
            </a:r>
            <a:r>
              <a:rPr lang="en-US" sz="2400" dirty="0" smtClean="0">
                <a:latin typeface="Arabic Typesetting" pitchFamily="66" charset="-78"/>
                <a:cs typeface="Arabic Typesetting" pitchFamily="66" charset="-78"/>
              </a:rPr>
              <a:t>.</a:t>
            </a:r>
            <a:br>
              <a:rPr lang="en-US" sz="2400" dirty="0" smtClean="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c)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menegur sejawat</a:t>
            </a:r>
            <a:r>
              <a:rPr lang="en-US" sz="2400" b="1" dirty="0" smtClean="0">
                <a:latin typeface="Arabic Typesetting" pitchFamily="66" charset="-78"/>
                <a:cs typeface="Arabic Typesetting" pitchFamily="66" charset="-78"/>
              </a:rPr>
              <a:t>/</a:t>
            </a:r>
            <a:r>
              <a:rPr lang="en-US" sz="2400" b="1" dirty="0" err="1" smtClean="0">
                <a:latin typeface="Arabic Typesetting" pitchFamily="66" charset="-78"/>
                <a:cs typeface="Arabic Typesetting" pitchFamily="66" charset="-78"/>
              </a:rPr>
              <a:t>profesi</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kesehatan</a:t>
            </a:r>
            <a:r>
              <a:rPr lang="en-US" sz="2400" b="1" dirty="0" smtClean="0">
                <a:latin typeface="Arabic Typesetting" pitchFamily="66" charset="-78"/>
                <a:cs typeface="Arabic Typesetting" pitchFamily="66" charset="-78"/>
              </a:rPr>
              <a:t> lain</a:t>
            </a:r>
            <a:r>
              <a:rPr lang="en-US" sz="2400" dirty="0" smtClean="0">
                <a:latin typeface="Arabic Typesetting" pitchFamily="66" charset="-78"/>
                <a:cs typeface="Arabic Typesetting" pitchFamily="66" charset="-78"/>
              </a:rPr>
              <a:t>,</a:t>
            </a:r>
            <a:r>
              <a:rPr lang="id-ID" sz="2400" dirty="0" smtClean="0">
                <a:latin typeface="Arabic Typesetting" pitchFamily="66" charset="-78"/>
                <a:cs typeface="Arabic Typesetting" pitchFamily="66" charset="-78"/>
              </a:rPr>
              <a:t> atas perilaku yang tidak kompeten, tidak etik dan tidak</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legal</a:t>
            </a:r>
            <a:r>
              <a:rPr lang="en-US" sz="2400" dirty="0" smtClean="0">
                <a:latin typeface="Arabic Typesetting" pitchFamily="66" charset="-78"/>
                <a:cs typeface="Arabic Typesetting" pitchFamily="66" charset="-78"/>
              </a:rPr>
              <a:t>.</a:t>
            </a:r>
            <a:br>
              <a:rPr lang="en-US" sz="2400" dirty="0" smtClean="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d) </a:t>
            </a:r>
            <a:r>
              <a:rPr lang="id-ID" sz="2400" dirty="0" smtClean="0">
                <a:latin typeface="Arabic Typesetting" pitchFamily="66" charset="-78"/>
                <a:cs typeface="Arabic Typesetting" pitchFamily="66" charset="-78"/>
              </a:rPr>
              <a:t>Perawat </a:t>
            </a:r>
            <a:r>
              <a:rPr lang="id-ID" sz="2400" b="1" dirty="0" smtClean="0">
                <a:latin typeface="Arabic Typesetting" pitchFamily="66" charset="-78"/>
                <a:cs typeface="Arabic Typesetting" pitchFamily="66" charset="-78"/>
              </a:rPr>
              <a:t>membina sejawat</a:t>
            </a:r>
            <a:r>
              <a:rPr lang="en-US" sz="2400" b="1" dirty="0" smtClean="0">
                <a:latin typeface="Arabic Typesetting" pitchFamily="66" charset="-78"/>
                <a:cs typeface="Arabic Typesetting" pitchFamily="66" charset="-78"/>
              </a:rPr>
              <a:t>/</a:t>
            </a:r>
            <a:r>
              <a:rPr lang="en-US" sz="2400" b="1" dirty="0" err="1" smtClean="0">
                <a:latin typeface="Arabic Typesetting" pitchFamily="66" charset="-78"/>
                <a:cs typeface="Arabic Typesetting" pitchFamily="66" charset="-78"/>
              </a:rPr>
              <a:t>profesi</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kesehatan</a:t>
            </a:r>
            <a:r>
              <a:rPr lang="en-US" sz="2400" b="1" dirty="0" smtClean="0">
                <a:latin typeface="Arabic Typesetting" pitchFamily="66" charset="-78"/>
                <a:cs typeface="Arabic Typesetting" pitchFamily="66" charset="-78"/>
              </a:rPr>
              <a:t> lain</a:t>
            </a:r>
            <a:r>
              <a:rPr lang="en-US" sz="2400" dirty="0" smtClean="0">
                <a:latin typeface="Arabic Typesetting" pitchFamily="66" charset="-78"/>
                <a:cs typeface="Arabic Typesetting" pitchFamily="66" charset="-78"/>
              </a:rPr>
              <a:t>,</a:t>
            </a:r>
            <a:r>
              <a:rPr lang="id-ID" sz="2400" dirty="0" smtClean="0">
                <a:latin typeface="Arabic Typesetting" pitchFamily="66" charset="-78"/>
                <a:cs typeface="Arabic Typesetting" pitchFamily="66" charset="-78"/>
              </a:rPr>
              <a:t> agar memelihara tindakan yang kompeten, etis, dan legal.</a:t>
            </a:r>
            <a:endParaRPr lang="id-ID" sz="2400" b="1" dirty="0">
              <a:latin typeface="Arabic Typesetting" pitchFamily="66" charset="-78"/>
              <a:cs typeface="Arabic Typesetting" pitchFamily="66" charset="-78"/>
            </a:endParaRPr>
          </a:p>
        </p:txBody>
      </p:sp>
      <p:sp>
        <p:nvSpPr>
          <p:cNvPr id="9" name="Rounded Rectangle 8"/>
          <p:cNvSpPr/>
          <p:nvPr/>
        </p:nvSpPr>
        <p:spPr>
          <a:xfrm>
            <a:off x="523783" y="1105675"/>
            <a:ext cx="8096434"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Franklin Gothic Demi" pitchFamily="34" charset="0"/>
              </a:rPr>
              <a:t>P</a:t>
            </a:r>
            <a:r>
              <a:rPr lang="en-US" sz="2000" dirty="0" smtClean="0">
                <a:solidFill>
                  <a:schemeClr val="tx1"/>
                </a:solidFill>
                <a:latin typeface="Franklin Gothic Demi" pitchFamily="34" charset="0"/>
              </a:rPr>
              <a:t>ENERAPAN NILAI/ETIK DALAM INTERPROFESIONAL COLLABORATION</a:t>
            </a:r>
            <a:endParaRPr lang="id-ID" sz="2000" dirty="0">
              <a:solidFill>
                <a:schemeClr val="tx1"/>
              </a:solidFill>
              <a:latin typeface="Franklin Gothic Demi" pitchFamily="34" charset="0"/>
            </a:endParaRPr>
          </a:p>
        </p:txBody>
      </p:sp>
    </p:spTree>
    <p:extLst>
      <p:ext uri="{BB962C8B-B14F-4D97-AF65-F5344CB8AC3E}">
        <p14:creationId xmlns:p14="http://schemas.microsoft.com/office/powerpoint/2010/main" val="694067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2" name="Rounded Rectangle 11"/>
          <p:cNvSpPr/>
          <p:nvPr/>
        </p:nvSpPr>
        <p:spPr>
          <a:xfrm>
            <a:off x="253651" y="1097226"/>
            <a:ext cx="6368242" cy="72008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MANFAAT NILAI/ETIKA DALAM PRAKTIK KOLABORASI ANTAR PROFESI</a:t>
            </a:r>
            <a:endParaRPr lang="id-ID" sz="2400" dirty="0">
              <a:solidFill>
                <a:schemeClr val="tx1"/>
              </a:solidFill>
              <a:latin typeface="Franklin Gothic Demi" pitchFamily="34" charset="0"/>
            </a:endParaRPr>
          </a:p>
        </p:txBody>
      </p:sp>
      <p:sp>
        <p:nvSpPr>
          <p:cNvPr id="3" name="Right Triangle 2"/>
          <p:cNvSpPr/>
          <p:nvPr/>
        </p:nvSpPr>
        <p:spPr>
          <a:xfrm rot="10800000">
            <a:off x="7524328" y="404664"/>
            <a:ext cx="1619672" cy="3528393"/>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ight Triangle 12"/>
          <p:cNvSpPr/>
          <p:nvPr/>
        </p:nvSpPr>
        <p:spPr>
          <a:xfrm>
            <a:off x="0" y="2924944"/>
            <a:ext cx="1619672" cy="3528393"/>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2" name="Diagram 1"/>
          <p:cNvGraphicFramePr/>
          <p:nvPr>
            <p:extLst>
              <p:ext uri="{D42A27DB-BD31-4B8C-83A1-F6EECF244321}">
                <p14:modId xmlns:p14="http://schemas.microsoft.com/office/powerpoint/2010/main" val="1438614504"/>
              </p:ext>
            </p:extLst>
          </p:nvPr>
        </p:nvGraphicFramePr>
        <p:xfrm>
          <a:off x="1763688" y="1988840"/>
          <a:ext cx="6240016" cy="42440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4270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2" name="Rounded Rectangle 11"/>
          <p:cNvSpPr/>
          <p:nvPr/>
        </p:nvSpPr>
        <p:spPr>
          <a:xfrm>
            <a:off x="253651" y="1097226"/>
            <a:ext cx="6368242" cy="72008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PRINSIP NILAI/ETIKA DALAM PRAKTIK KOLABORASI ANTAR PROFESI</a:t>
            </a:r>
            <a:endParaRPr lang="id-ID" sz="2400" dirty="0">
              <a:solidFill>
                <a:schemeClr val="tx1"/>
              </a:solidFill>
              <a:latin typeface="Franklin Gothic Demi" pitchFamily="34" charset="0"/>
            </a:endParaRPr>
          </a:p>
        </p:txBody>
      </p:sp>
      <p:sp>
        <p:nvSpPr>
          <p:cNvPr id="3" name="Right Triangle 2"/>
          <p:cNvSpPr/>
          <p:nvPr/>
        </p:nvSpPr>
        <p:spPr>
          <a:xfrm rot="10800000">
            <a:off x="7524328" y="404664"/>
            <a:ext cx="1619672" cy="3528393"/>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ight Triangle 12"/>
          <p:cNvSpPr/>
          <p:nvPr/>
        </p:nvSpPr>
        <p:spPr>
          <a:xfrm>
            <a:off x="0" y="2924944"/>
            <a:ext cx="1619672" cy="3528393"/>
          </a:xfrm>
          <a:prstGeom prst="r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1073762" y="2276872"/>
            <a:ext cx="7128792" cy="3528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itchFamily="34" charset="0"/>
              <a:buChar char="•"/>
            </a:pPr>
            <a:r>
              <a:rPr lang="id-ID" sz="2800" dirty="0">
                <a:solidFill>
                  <a:schemeClr val="tx1"/>
                </a:solidFill>
                <a:latin typeface="Arabic Typesetting" pitchFamily="66" charset="-78"/>
                <a:cs typeface="Arabic Typesetting" pitchFamily="66" charset="-78"/>
              </a:rPr>
              <a:t>Mempertahankan iklim saling menghormati dan nilai-nilai </a:t>
            </a:r>
            <a:r>
              <a:rPr lang="id-ID" sz="2800" dirty="0" smtClean="0">
                <a:solidFill>
                  <a:schemeClr val="tx1"/>
                </a:solidFill>
                <a:latin typeface="Arabic Typesetting" pitchFamily="66" charset="-78"/>
                <a:cs typeface="Arabic Typesetting" pitchFamily="66" charset="-78"/>
              </a:rPr>
              <a:t>bersama.</a:t>
            </a:r>
            <a:endParaRPr lang="en-US" sz="2800" dirty="0" smtClean="0">
              <a:solidFill>
                <a:schemeClr val="tx1"/>
              </a:solidFill>
              <a:latin typeface="Arabic Typesetting" pitchFamily="66" charset="-78"/>
              <a:cs typeface="Arabic Typesetting" pitchFamily="66" charset="-78"/>
            </a:endParaRPr>
          </a:p>
          <a:p>
            <a:pPr marL="457200" indent="-457200">
              <a:buFont typeface="Arial" pitchFamily="34" charset="0"/>
              <a:buChar char="•"/>
            </a:pPr>
            <a:r>
              <a:rPr lang="id-ID" sz="2800" dirty="0" smtClean="0">
                <a:solidFill>
                  <a:schemeClr val="tx1"/>
                </a:solidFill>
                <a:latin typeface="Arabic Typesetting" pitchFamily="66" charset="-78"/>
                <a:cs typeface="Arabic Typesetting" pitchFamily="66" charset="-78"/>
              </a:rPr>
              <a:t>Berfokus</a:t>
            </a:r>
            <a:r>
              <a:rPr lang="id-ID" sz="2800" dirty="0">
                <a:solidFill>
                  <a:schemeClr val="tx1"/>
                </a:solidFill>
                <a:latin typeface="Arabic Typesetting" pitchFamily="66" charset="-78"/>
                <a:cs typeface="Arabic Typesetting" pitchFamily="66" charset="-78"/>
              </a:rPr>
              <a:t> pada pasien (</a:t>
            </a:r>
            <a:r>
              <a:rPr lang="id-ID" sz="2800" i="1" dirty="0">
                <a:solidFill>
                  <a:schemeClr val="tx1"/>
                </a:solidFill>
                <a:latin typeface="Arabic Typesetting" pitchFamily="66" charset="-78"/>
                <a:cs typeface="Arabic Typesetting" pitchFamily="66" charset="-78"/>
              </a:rPr>
              <a:t>patient centered</a:t>
            </a:r>
            <a:r>
              <a:rPr lang="id-ID" sz="2800" dirty="0" smtClean="0">
                <a:solidFill>
                  <a:schemeClr val="tx1"/>
                </a:solidFill>
                <a:latin typeface="Arabic Typesetting" pitchFamily="66" charset="-78"/>
                <a:cs typeface="Arabic Typesetting" pitchFamily="66" charset="-78"/>
              </a:rPr>
              <a:t>).</a:t>
            </a:r>
            <a:endParaRPr lang="en-US" sz="2800" dirty="0" smtClean="0">
              <a:solidFill>
                <a:schemeClr val="tx1"/>
              </a:solidFill>
              <a:latin typeface="Arabic Typesetting" pitchFamily="66" charset="-78"/>
              <a:cs typeface="Arabic Typesetting" pitchFamily="66" charset="-78"/>
            </a:endParaRPr>
          </a:p>
          <a:p>
            <a:pPr marL="457200" indent="-457200">
              <a:buFont typeface="Arial" pitchFamily="34" charset="0"/>
              <a:buChar char="•"/>
            </a:pPr>
            <a:r>
              <a:rPr lang="id-ID" sz="2800" dirty="0" smtClean="0">
                <a:solidFill>
                  <a:schemeClr val="tx1"/>
                </a:solidFill>
                <a:latin typeface="Arabic Typesetting" pitchFamily="66" charset="-78"/>
                <a:cs typeface="Arabic Typesetting" pitchFamily="66" charset="-78"/>
              </a:rPr>
              <a:t>Menghormati</a:t>
            </a:r>
            <a:r>
              <a:rPr lang="id-ID" sz="2800" dirty="0">
                <a:solidFill>
                  <a:schemeClr val="tx1"/>
                </a:solidFill>
                <a:latin typeface="Arabic Typesetting" pitchFamily="66" charset="-78"/>
                <a:cs typeface="Arabic Typesetting" pitchFamily="66" charset="-78"/>
              </a:rPr>
              <a:t> pasien, martabat dan kerahasiaan </a:t>
            </a:r>
            <a:r>
              <a:rPr lang="id-ID" sz="2800" dirty="0" smtClean="0">
                <a:solidFill>
                  <a:schemeClr val="tx1"/>
                </a:solidFill>
                <a:latin typeface="Arabic Typesetting" pitchFamily="66" charset="-78"/>
                <a:cs typeface="Arabic Typesetting" pitchFamily="66" charset="-78"/>
              </a:rPr>
              <a:t>pasien.</a:t>
            </a:r>
            <a:endParaRPr lang="en-US" sz="2800" dirty="0" smtClean="0">
              <a:solidFill>
                <a:schemeClr val="tx1"/>
              </a:solidFill>
              <a:latin typeface="Arabic Typesetting" pitchFamily="66" charset="-78"/>
              <a:cs typeface="Arabic Typesetting" pitchFamily="66" charset="-78"/>
            </a:endParaRPr>
          </a:p>
          <a:p>
            <a:pPr marL="457200" indent="-457200">
              <a:buFont typeface="Arial" pitchFamily="34" charset="0"/>
              <a:buChar char="•"/>
            </a:pPr>
            <a:r>
              <a:rPr lang="id-ID" sz="2800" dirty="0" smtClean="0">
                <a:solidFill>
                  <a:schemeClr val="tx1"/>
                </a:solidFill>
                <a:latin typeface="Arabic Typesetting" pitchFamily="66" charset="-78"/>
                <a:cs typeface="Arabic Typesetting" pitchFamily="66" charset="-78"/>
              </a:rPr>
              <a:t>Merangkul/menghargai</a:t>
            </a:r>
            <a:r>
              <a:rPr lang="id-ID" sz="2800" dirty="0">
                <a:solidFill>
                  <a:schemeClr val="tx1"/>
                </a:solidFill>
                <a:latin typeface="Arabic Typesetting" pitchFamily="66" charset="-78"/>
                <a:cs typeface="Arabic Typesetting" pitchFamily="66" charset="-78"/>
              </a:rPr>
              <a:t> keragaman </a:t>
            </a:r>
            <a:r>
              <a:rPr lang="id-ID" sz="2800" dirty="0" smtClean="0">
                <a:solidFill>
                  <a:schemeClr val="tx1"/>
                </a:solidFill>
                <a:latin typeface="Arabic Typesetting" pitchFamily="66" charset="-78"/>
                <a:cs typeface="Arabic Typesetting" pitchFamily="66" charset="-78"/>
              </a:rPr>
              <a:t>budaya.</a:t>
            </a:r>
            <a:endParaRPr lang="en-US" sz="2800" dirty="0" smtClean="0">
              <a:solidFill>
                <a:schemeClr val="tx1"/>
              </a:solidFill>
              <a:latin typeface="Arabic Typesetting" pitchFamily="66" charset="-78"/>
              <a:cs typeface="Arabic Typesetting" pitchFamily="66" charset="-78"/>
            </a:endParaRPr>
          </a:p>
          <a:p>
            <a:pPr marL="457200" indent="-457200">
              <a:buFont typeface="Arial" pitchFamily="34" charset="0"/>
              <a:buChar char="•"/>
            </a:pPr>
            <a:r>
              <a:rPr lang="id-ID" sz="2800" dirty="0" smtClean="0">
                <a:solidFill>
                  <a:schemeClr val="tx1"/>
                </a:solidFill>
                <a:latin typeface="Arabic Typesetting" pitchFamily="66" charset="-78"/>
                <a:cs typeface="Arabic Typesetting" pitchFamily="66" charset="-78"/>
              </a:rPr>
              <a:t>Menghormati</a:t>
            </a:r>
            <a:r>
              <a:rPr lang="id-ID" sz="2800" dirty="0">
                <a:solidFill>
                  <a:schemeClr val="tx1"/>
                </a:solidFill>
                <a:latin typeface="Arabic Typesetting" pitchFamily="66" charset="-78"/>
                <a:cs typeface="Arabic Typesetting" pitchFamily="66" charset="-78"/>
              </a:rPr>
              <a:t> budaya yang unik dan nilai-nilai, peran/tanggung jawab, serta keahlian profesi lain dalam hubungan antar profesi. </a:t>
            </a:r>
          </a:p>
        </p:txBody>
      </p:sp>
    </p:spTree>
    <p:extLst>
      <p:ext uri="{BB962C8B-B14F-4D97-AF65-F5344CB8AC3E}">
        <p14:creationId xmlns:p14="http://schemas.microsoft.com/office/powerpoint/2010/main" val="193586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p:nvPr>
        </p:nvSpPr>
        <p:spPr>
          <a:xfrm>
            <a:off x="1551126" y="2841368"/>
            <a:ext cx="5849636" cy="781527"/>
          </a:xfrm>
        </p:spPr>
        <p:txBody>
          <a:bodyPr>
            <a:normAutofit fontScale="90000"/>
          </a:bodyPr>
          <a:lstStyle/>
          <a:p>
            <a:r>
              <a:rPr lang="en-US" sz="6000" dirty="0" smtClean="0">
                <a:latin typeface="Franklin Gothic Demi" pitchFamily="34" charset="0"/>
              </a:rPr>
              <a:t>TERIMAKASIH </a:t>
            </a:r>
            <a:endParaRPr lang="id-ID" sz="6000" dirty="0">
              <a:latin typeface="Franklin Gothic Demi" pitchFamily="34" charset="0"/>
            </a:endParaRPr>
          </a:p>
        </p:txBody>
      </p:sp>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93096"/>
            <a:ext cx="9144000"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rapezoid 15"/>
          <p:cNvSpPr/>
          <p:nvPr/>
        </p:nvSpPr>
        <p:spPr>
          <a:xfrm rot="10800000">
            <a:off x="8028384" y="500346"/>
            <a:ext cx="1728192" cy="3144678"/>
          </a:xfrm>
          <a:prstGeom prst="trapezoid">
            <a:avLst>
              <a:gd name="adj" fmla="val 32815"/>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486713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4" name="Trapezoid 13"/>
          <p:cNvSpPr/>
          <p:nvPr/>
        </p:nvSpPr>
        <p:spPr>
          <a:xfrm rot="10800000">
            <a:off x="8279904" y="500346"/>
            <a:ext cx="1728192" cy="5808974"/>
          </a:xfrm>
          <a:prstGeom prst="trapezoid">
            <a:avLst>
              <a:gd name="adj" fmla="val 3281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12" name="Diagram 11"/>
          <p:cNvGraphicFramePr/>
          <p:nvPr>
            <p:extLst>
              <p:ext uri="{D42A27DB-BD31-4B8C-83A1-F6EECF244321}">
                <p14:modId xmlns:p14="http://schemas.microsoft.com/office/powerpoint/2010/main" val="3432728989"/>
              </p:ext>
            </p:extLst>
          </p:nvPr>
        </p:nvGraphicFramePr>
        <p:xfrm>
          <a:off x="460375" y="1340768"/>
          <a:ext cx="7632848"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Rounded Rectangle 18"/>
          <p:cNvSpPr/>
          <p:nvPr/>
        </p:nvSpPr>
        <p:spPr>
          <a:xfrm>
            <a:off x="291990" y="1628800"/>
            <a:ext cx="3271897"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LEARNING OBJECTIVE</a:t>
            </a:r>
            <a:endParaRPr lang="id-ID" sz="2400" dirty="0">
              <a:solidFill>
                <a:schemeClr val="tx1"/>
              </a:solidFill>
              <a:latin typeface="Franklin Gothic Demi" pitchFamily="34" charset="0"/>
            </a:endParaRPr>
          </a:p>
        </p:txBody>
      </p:sp>
    </p:spTree>
    <p:extLst>
      <p:ext uri="{BB962C8B-B14F-4D97-AF65-F5344CB8AC3E}">
        <p14:creationId xmlns:p14="http://schemas.microsoft.com/office/powerpoint/2010/main" val="1719344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91991" y="1628800"/>
            <a:ext cx="2538180"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PENGERTIAN</a:t>
            </a:r>
            <a:endParaRPr lang="id-ID" sz="2400" dirty="0">
              <a:solidFill>
                <a:schemeClr val="tx1"/>
              </a:solidFill>
              <a:latin typeface="Franklin Gothic Demi" pitchFamily="34" charset="0"/>
            </a:endParaRPr>
          </a:p>
        </p:txBody>
      </p:sp>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itle 5"/>
          <p:cNvSpPr>
            <a:spLocks noGrp="1"/>
          </p:cNvSpPr>
          <p:nvPr>
            <p:ph type="ctrTitle"/>
          </p:nvPr>
        </p:nvSpPr>
        <p:spPr>
          <a:xfrm>
            <a:off x="611560" y="2276872"/>
            <a:ext cx="7848872" cy="1728192"/>
          </a:xfrm>
        </p:spPr>
        <p:txBody>
          <a:bodyPr>
            <a:noAutofit/>
          </a:bodyPr>
          <a:lstStyle/>
          <a:p>
            <a:pPr marL="342900" indent="-342900" algn="l">
              <a:buFont typeface="Arial" pitchFamily="34" charset="0"/>
              <a:buChar char="•"/>
            </a:pPr>
            <a:r>
              <a:rPr lang="id-ID" sz="2300" dirty="0" smtClean="0">
                <a:latin typeface="Arabic Typesetting" pitchFamily="66" charset="-78"/>
                <a:cs typeface="Arabic Typesetting" pitchFamily="66" charset="-78"/>
              </a:rPr>
              <a:t>Etika</a:t>
            </a:r>
            <a:r>
              <a:rPr lang="en-US" sz="2300" dirty="0" smtClean="0">
                <a:latin typeface="Arabic Typesetting" pitchFamily="66" charset="-78"/>
                <a:cs typeface="Arabic Typesetting" pitchFamily="66" charset="-78"/>
              </a:rPr>
              <a:t>/</a:t>
            </a:r>
            <a:r>
              <a:rPr lang="en-US" sz="2300" dirty="0" err="1" smtClean="0">
                <a:latin typeface="Arabic Typesetting" pitchFamily="66" charset="-78"/>
                <a:cs typeface="Arabic Typesetting" pitchFamily="66" charset="-78"/>
              </a:rPr>
              <a:t>nilai</a:t>
            </a:r>
            <a:r>
              <a:rPr lang="id-ID" sz="2300" dirty="0" smtClean="0">
                <a:latin typeface="Arabic Typesetting" pitchFamily="66" charset="-78"/>
                <a:cs typeface="Arabic Typesetting" pitchFamily="66" charset="-78"/>
              </a:rPr>
              <a:t> adalah bagian pokok ilmu kedokteran dan kesehatan, </a:t>
            </a:r>
            <a:r>
              <a:rPr lang="id-ID" sz="2300" b="1" dirty="0" smtClean="0">
                <a:latin typeface="Arabic Typesetting" pitchFamily="66" charset="-78"/>
                <a:cs typeface="Arabic Typesetting" pitchFamily="66" charset="-78"/>
              </a:rPr>
              <a:t>bukan </a:t>
            </a:r>
            <a:r>
              <a:rPr lang="en-US" sz="2300" b="1" dirty="0" err="1" smtClean="0">
                <a:latin typeface="Arabic Typesetting" pitchFamily="66" charset="-78"/>
                <a:cs typeface="Arabic Typesetting" pitchFamily="66" charset="-78"/>
              </a:rPr>
              <a:t>hanya</a:t>
            </a:r>
            <a:r>
              <a:rPr lang="en-US" sz="2300" b="1" dirty="0" smtClean="0">
                <a:latin typeface="Arabic Typesetting" pitchFamily="66" charset="-78"/>
                <a:cs typeface="Arabic Typesetting" pitchFamily="66" charset="-78"/>
              </a:rPr>
              <a:t> </a:t>
            </a:r>
            <a:r>
              <a:rPr lang="id-ID" sz="2300" b="1" dirty="0" smtClean="0">
                <a:latin typeface="Arabic Typesetting" pitchFamily="66" charset="-78"/>
                <a:cs typeface="Arabic Typesetting" pitchFamily="66" charset="-78"/>
              </a:rPr>
              <a:t>sebagai</a:t>
            </a:r>
            <a:r>
              <a:rPr lang="en-US" sz="2300" b="1" dirty="0">
                <a:latin typeface="Arabic Typesetting" pitchFamily="66" charset="-78"/>
                <a:cs typeface="Arabic Typesetting" pitchFamily="66" charset="-78"/>
              </a:rPr>
              <a:t> </a:t>
            </a:r>
            <a:r>
              <a:rPr lang="id-ID" sz="2300" b="1" dirty="0" smtClean="0">
                <a:latin typeface="Arabic Typesetting" pitchFamily="66" charset="-78"/>
                <a:cs typeface="Arabic Typesetting" pitchFamily="66" charset="-78"/>
              </a:rPr>
              <a:t>pelengkap</a:t>
            </a:r>
            <a:r>
              <a:rPr lang="en-US" sz="2300" b="1" dirty="0" smtClean="0">
                <a:latin typeface="Arabic Typesetting" pitchFamily="66" charset="-78"/>
                <a:cs typeface="Arabic Typesetting" pitchFamily="66" charset="-78"/>
              </a:rPr>
              <a:t>.</a:t>
            </a:r>
            <a:r>
              <a:rPr lang="en-US" sz="2300" dirty="0" smtClean="0">
                <a:latin typeface="Arabic Typesetting" pitchFamily="66" charset="-78"/>
                <a:cs typeface="Arabic Typesetting" pitchFamily="66" charset="-78"/>
              </a:rPr>
              <a:t/>
            </a:r>
            <a:br>
              <a:rPr lang="en-US" sz="2300" dirty="0" smtClean="0">
                <a:latin typeface="Arabic Typesetting" pitchFamily="66" charset="-78"/>
                <a:cs typeface="Arabic Typesetting" pitchFamily="66" charset="-78"/>
              </a:rPr>
            </a:br>
            <a:r>
              <a:rPr lang="id-ID" sz="2300" dirty="0" smtClean="0">
                <a:latin typeface="Arabic Typesetting" pitchFamily="66" charset="-78"/>
                <a:cs typeface="Arabic Typesetting" pitchFamily="66" charset="-78"/>
              </a:rPr>
              <a:t>Tidak ada satupun tenaga kesehatan </a:t>
            </a:r>
            <a:r>
              <a:rPr lang="en-US" sz="2300" dirty="0" err="1" smtClean="0">
                <a:latin typeface="Arabic Typesetting" pitchFamily="66" charset="-78"/>
                <a:cs typeface="Arabic Typesetting" pitchFamily="66" charset="-78"/>
              </a:rPr>
              <a:t>dalam</a:t>
            </a:r>
            <a:r>
              <a:rPr lang="id-ID" sz="2300" dirty="0" smtClean="0">
                <a:latin typeface="Arabic Typesetting" pitchFamily="66" charset="-78"/>
                <a:cs typeface="Arabic Typesetting" pitchFamily="66" charset="-78"/>
              </a:rPr>
              <a:t> melakukan tugas profesinya, yang tidak pernah menghadapi permasalahan atau dilema etika dalam praktiknya</a:t>
            </a:r>
            <a:r>
              <a:rPr lang="en-US" sz="2300" dirty="0" smtClean="0">
                <a:latin typeface="Arabic Typesetting" pitchFamily="66" charset="-78"/>
                <a:cs typeface="Arabic Typesetting" pitchFamily="66" charset="-78"/>
              </a:rPr>
              <a:t>.</a:t>
            </a:r>
            <a:r>
              <a:rPr lang="en-US" sz="2300" dirty="0">
                <a:latin typeface="Arabic Typesetting" pitchFamily="66" charset="-78"/>
                <a:cs typeface="Arabic Typesetting" pitchFamily="66" charset="-78"/>
              </a:rPr>
              <a:t/>
            </a:r>
            <a:br>
              <a:rPr lang="en-US" sz="2300" dirty="0">
                <a:latin typeface="Arabic Typesetting" pitchFamily="66" charset="-78"/>
                <a:cs typeface="Arabic Typesetting" pitchFamily="66" charset="-78"/>
              </a:rPr>
            </a:br>
            <a:r>
              <a:rPr lang="id-ID" sz="2300" dirty="0" smtClean="0">
                <a:latin typeface="Arabic Typesetting" pitchFamily="66" charset="-78"/>
                <a:cs typeface="Arabic Typesetting" pitchFamily="66" charset="-78"/>
              </a:rPr>
              <a:t>Oleh karena itu, penting bagi setiap tenaga kesehatan untuk menguasai </a:t>
            </a:r>
            <a:r>
              <a:rPr lang="en-US" sz="2300" dirty="0">
                <a:latin typeface="Arabic Typesetting" pitchFamily="66" charset="-78"/>
                <a:cs typeface="Arabic Typesetting" pitchFamily="66" charset="-78"/>
              </a:rPr>
              <a:t>I</a:t>
            </a:r>
            <a:r>
              <a:rPr lang="id-ID" sz="2300" dirty="0" smtClean="0">
                <a:latin typeface="Arabic Typesetting" pitchFamily="66" charset="-78"/>
                <a:cs typeface="Arabic Typesetting" pitchFamily="66" charset="-78"/>
              </a:rPr>
              <a:t>lmu Etika</a:t>
            </a:r>
            <a:r>
              <a:rPr lang="en-US" sz="2300" dirty="0" smtClean="0">
                <a:latin typeface="Arabic Typesetting" pitchFamily="66" charset="-78"/>
                <a:cs typeface="Arabic Typesetting" pitchFamily="66" charset="-78"/>
              </a:rPr>
              <a:t>.</a:t>
            </a:r>
            <a:endParaRPr lang="id-ID" sz="2300" dirty="0">
              <a:latin typeface="Arabic Typesetting" pitchFamily="66" charset="-78"/>
              <a:cs typeface="Arabic Typesetting" pitchFamily="66" charset="-78"/>
            </a:endParaRPr>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4" name="Trapezoid 13"/>
          <p:cNvSpPr/>
          <p:nvPr/>
        </p:nvSpPr>
        <p:spPr>
          <a:xfrm rot="10800000">
            <a:off x="8279904" y="500346"/>
            <a:ext cx="1728192" cy="5808974"/>
          </a:xfrm>
          <a:prstGeom prst="trapezoid">
            <a:avLst>
              <a:gd name="adj" fmla="val 328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itle 5"/>
          <p:cNvSpPr txBox="1">
            <a:spLocks/>
          </p:cNvSpPr>
          <p:nvPr/>
        </p:nvSpPr>
        <p:spPr>
          <a:xfrm>
            <a:off x="611560" y="4245254"/>
            <a:ext cx="7776864" cy="163201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just">
              <a:lnSpc>
                <a:spcPct val="120000"/>
              </a:lnSpc>
              <a:buFont typeface="Arial" pitchFamily="34" charset="0"/>
              <a:buChar char="•"/>
            </a:pPr>
            <a:r>
              <a:rPr lang="en-US" sz="2400" b="1" dirty="0" err="1" smtClean="0">
                <a:latin typeface="Arabic Typesetting" pitchFamily="66" charset="-78"/>
                <a:cs typeface="Arabic Typesetting" pitchFamily="66" charset="-78"/>
              </a:rPr>
              <a:t>Etika</a:t>
            </a:r>
            <a:r>
              <a:rPr lang="en-US" sz="2400" b="1" dirty="0" smtClean="0">
                <a:latin typeface="Arabic Typesetting" pitchFamily="66" charset="-78"/>
                <a:cs typeface="Arabic Typesetting" pitchFamily="66" charset="-78"/>
              </a:rPr>
              <a:t>/</a:t>
            </a:r>
            <a:r>
              <a:rPr lang="en-US" sz="2400" b="1" dirty="0" err="1" smtClean="0">
                <a:latin typeface="Arabic Typesetting" pitchFamily="66" charset="-78"/>
                <a:cs typeface="Arabic Typesetting" pitchFamily="66" charset="-78"/>
              </a:rPr>
              <a:t>nilai</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dalam</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Interprofesional</a:t>
            </a:r>
            <a:r>
              <a:rPr lang="en-US" sz="2400" b="1" dirty="0" smtClean="0">
                <a:latin typeface="Arabic Typesetting" pitchFamily="66" charset="-78"/>
                <a:cs typeface="Arabic Typesetting" pitchFamily="66" charset="-78"/>
              </a:rPr>
              <a:t> Collaboration (IPC)</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adalah</a:t>
            </a:r>
            <a:r>
              <a:rPr lang="en-US" sz="2400" dirty="0" smtClean="0">
                <a:latin typeface="Arabic Typesetting" pitchFamily="66" charset="-78"/>
                <a:cs typeface="Arabic Typesetting" pitchFamily="66" charset="-78"/>
              </a:rPr>
              <a:t> rasa </a:t>
            </a:r>
            <a:r>
              <a:rPr lang="en-US" sz="2400" dirty="0" err="1" smtClean="0">
                <a:latin typeface="Arabic Typesetting" pitchFamily="66" charset="-78"/>
                <a:cs typeface="Arabic Typesetting" pitchFamily="66" charset="-78"/>
              </a:rPr>
              <a:t>hormat</a:t>
            </a:r>
            <a:r>
              <a:rPr lang="en-US" sz="2400" dirty="0" smtClean="0">
                <a:latin typeface="Arabic Typesetting" pitchFamily="66" charset="-78"/>
                <a:cs typeface="Arabic Typesetting" pitchFamily="66" charset="-78"/>
              </a:rPr>
              <a:t> yang </a:t>
            </a:r>
            <a:r>
              <a:rPr lang="en-US" sz="2400" dirty="0" err="1" smtClean="0">
                <a:latin typeface="Arabic Typesetting" pitchFamily="66" charset="-78"/>
                <a:cs typeface="Arabic Typesetting" pitchFamily="66" charset="-78"/>
              </a:rPr>
              <a:t>ditunjukkan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antara</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profesi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kesehatan</a:t>
            </a:r>
            <a:r>
              <a:rPr lang="en-US" sz="2400" dirty="0" smtClean="0">
                <a:latin typeface="Arabic Typesetting" pitchFamily="66" charset="-78"/>
                <a:cs typeface="Arabic Typesetting" pitchFamily="66" charset="-78"/>
              </a:rPr>
              <a:t> yang </a:t>
            </a:r>
            <a:r>
              <a:rPr lang="en-US" sz="2400" dirty="0" err="1" smtClean="0">
                <a:latin typeface="Arabic Typesetting" pitchFamily="66" charset="-78"/>
                <a:cs typeface="Arabic Typesetting" pitchFamily="66" charset="-78"/>
              </a:rPr>
              <a:t>berbeda</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kemampuan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untuk</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menempatkan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pasien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sebagai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pusat</a:t>
            </a:r>
            <a:r>
              <a:rPr lang="en-US" sz="2400" dirty="0" smtClean="0">
                <a:latin typeface="Arabic Typesetting" pitchFamily="66" charset="-78"/>
                <a:cs typeface="Arabic Typesetting" pitchFamily="66" charset="-78"/>
              </a:rPr>
              <a:t> (patient-centered) </a:t>
            </a:r>
            <a:r>
              <a:rPr lang="en-US" sz="2400" dirty="0" err="1" smtClean="0">
                <a:latin typeface="Arabic Typesetting" pitchFamily="66" charset="-78"/>
                <a:cs typeface="Arabic Typesetting" pitchFamily="66" charset="-78"/>
              </a:rPr>
              <a:t>dalam</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semua</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aspek</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jalur</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perawatan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mereka</a:t>
            </a:r>
            <a:r>
              <a:rPr lang="en-US" sz="2400" dirty="0" smtClean="0">
                <a:latin typeface="Arabic Typesetting" pitchFamily="66" charset="-78"/>
                <a:cs typeface="Arabic Typesetting" pitchFamily="66" charset="-78"/>
              </a:rPr>
              <a:t>.	     </a:t>
            </a:r>
            <a:endParaRPr lang="id-ID" sz="24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773274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91991" y="1628800"/>
            <a:ext cx="2538180"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PENGERTIAN</a:t>
            </a:r>
            <a:endParaRPr lang="id-ID" sz="2400" dirty="0">
              <a:solidFill>
                <a:schemeClr val="tx1"/>
              </a:solidFill>
              <a:latin typeface="Franklin Gothic Demi" pitchFamily="34" charset="0"/>
            </a:endParaRPr>
          </a:p>
        </p:txBody>
      </p:sp>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itle 5"/>
          <p:cNvSpPr>
            <a:spLocks noGrp="1"/>
          </p:cNvSpPr>
          <p:nvPr>
            <p:ph type="ctrTitle"/>
          </p:nvPr>
        </p:nvSpPr>
        <p:spPr>
          <a:xfrm>
            <a:off x="611560" y="2276872"/>
            <a:ext cx="7848872" cy="1728192"/>
          </a:xfrm>
        </p:spPr>
        <p:txBody>
          <a:bodyPr>
            <a:noAutofit/>
          </a:bodyPr>
          <a:lstStyle/>
          <a:p>
            <a:pPr marL="342900" indent="-342900" algn="l">
              <a:buFont typeface="Arial" pitchFamily="34" charset="0"/>
              <a:buChar char="•"/>
            </a:pPr>
            <a:r>
              <a:rPr lang="id-ID" sz="2300" dirty="0" smtClean="0">
                <a:latin typeface="Arabic Typesetting" pitchFamily="66" charset="-78"/>
                <a:cs typeface="Arabic Typesetting" pitchFamily="66" charset="-78"/>
              </a:rPr>
              <a:t>Etika</a:t>
            </a:r>
            <a:r>
              <a:rPr lang="en-US" sz="2300" dirty="0" smtClean="0">
                <a:latin typeface="Arabic Typesetting" pitchFamily="66" charset="-78"/>
                <a:cs typeface="Arabic Typesetting" pitchFamily="66" charset="-78"/>
              </a:rPr>
              <a:t>/</a:t>
            </a:r>
            <a:r>
              <a:rPr lang="en-US" sz="2300" dirty="0" err="1" smtClean="0">
                <a:latin typeface="Arabic Typesetting" pitchFamily="66" charset="-78"/>
                <a:cs typeface="Arabic Typesetting" pitchFamily="66" charset="-78"/>
              </a:rPr>
              <a:t>nilai</a:t>
            </a:r>
            <a:r>
              <a:rPr lang="id-ID" sz="2300" dirty="0" smtClean="0">
                <a:latin typeface="Arabic Typesetting" pitchFamily="66" charset="-78"/>
                <a:cs typeface="Arabic Typesetting" pitchFamily="66" charset="-78"/>
              </a:rPr>
              <a:t> adalah</a:t>
            </a:r>
            <a:r>
              <a:rPr lang="id-ID" sz="2400" dirty="0" smtClean="0">
                <a:latin typeface="Arabic Typesetting" pitchFamily="66" charset="-78"/>
                <a:cs typeface="Arabic Typesetting" pitchFamily="66" charset="-78"/>
              </a:rPr>
              <a:t> ilmu yang mempelajari seni berpikir dalam menentukan argumentasi terhadap tindakan yang dilakukan atau tidak dilakukan oleh seorang </a:t>
            </a:r>
            <a:r>
              <a:rPr lang="en-US" sz="2400" dirty="0" err="1" smtClean="0">
                <a:latin typeface="Arabic Typesetting" pitchFamily="66" charset="-78"/>
                <a:cs typeface="Arabic Typesetting" pitchFamily="66" charset="-78"/>
              </a:rPr>
              <a:t>tenaga</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kesehatan</a:t>
            </a:r>
            <a:endParaRPr lang="en-US" sz="2400" dirty="0" smtClean="0">
              <a:latin typeface="Arabic Typesetting" pitchFamily="66" charset="-78"/>
              <a:cs typeface="Arabic Typesetting" pitchFamily="66" charset="-78"/>
            </a:endParaRPr>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4" name="Trapezoid 13"/>
          <p:cNvSpPr/>
          <p:nvPr/>
        </p:nvSpPr>
        <p:spPr>
          <a:xfrm rot="10800000">
            <a:off x="8279904" y="500346"/>
            <a:ext cx="1728192" cy="5808974"/>
          </a:xfrm>
          <a:prstGeom prst="trapezoid">
            <a:avLst>
              <a:gd name="adj" fmla="val 328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Title 5"/>
          <p:cNvSpPr txBox="1">
            <a:spLocks/>
          </p:cNvSpPr>
          <p:nvPr/>
        </p:nvSpPr>
        <p:spPr>
          <a:xfrm>
            <a:off x="611560" y="3861048"/>
            <a:ext cx="7776864"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itchFamily="34" charset="0"/>
              <a:buChar char="•"/>
            </a:pPr>
            <a:r>
              <a:rPr lang="en-US" sz="2400" b="1" dirty="0" err="1" smtClean="0">
                <a:latin typeface="Arabic Typesetting" pitchFamily="66" charset="-78"/>
                <a:cs typeface="Arabic Typesetting" pitchFamily="66" charset="-78"/>
              </a:rPr>
              <a:t>Etika</a:t>
            </a:r>
            <a:r>
              <a:rPr lang="en-US" sz="2400" b="1" dirty="0" smtClean="0">
                <a:latin typeface="Arabic Typesetting" pitchFamily="66" charset="-78"/>
                <a:cs typeface="Arabic Typesetting" pitchFamily="66" charset="-78"/>
              </a:rPr>
              <a:t>/</a:t>
            </a:r>
            <a:r>
              <a:rPr lang="en-US" sz="2400" b="1" dirty="0" err="1" smtClean="0">
                <a:latin typeface="Arabic Typesetting" pitchFamily="66" charset="-78"/>
                <a:cs typeface="Arabic Typesetting" pitchFamily="66" charset="-78"/>
              </a:rPr>
              <a:t>nilai</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dalam</a:t>
            </a:r>
            <a:r>
              <a:rPr lang="en-US" sz="2400" b="1" dirty="0" smtClean="0">
                <a:latin typeface="Arabic Typesetting" pitchFamily="66" charset="-78"/>
                <a:cs typeface="Arabic Typesetting" pitchFamily="66" charset="-78"/>
              </a:rPr>
              <a:t> </a:t>
            </a:r>
            <a:r>
              <a:rPr lang="en-US" sz="2400" b="1" dirty="0" err="1" smtClean="0">
                <a:latin typeface="Arabic Typesetting" pitchFamily="66" charset="-78"/>
                <a:cs typeface="Arabic Typesetting" pitchFamily="66" charset="-78"/>
              </a:rPr>
              <a:t>Interprofesional</a:t>
            </a:r>
            <a:r>
              <a:rPr lang="en-US" sz="2400" b="1" dirty="0" smtClean="0">
                <a:latin typeface="Arabic Typesetting" pitchFamily="66" charset="-78"/>
                <a:cs typeface="Arabic Typesetting" pitchFamily="66" charset="-78"/>
              </a:rPr>
              <a:t> Collaboration (IPC) </a:t>
            </a:r>
            <a:r>
              <a:rPr lang="en-US" sz="2400" dirty="0" err="1" smtClean="0">
                <a:latin typeface="Arabic Typesetting" pitchFamily="66" charset="-78"/>
                <a:cs typeface="Arabic Typesetting" pitchFamily="66" charset="-78"/>
              </a:rPr>
              <a:t>adalah</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1) Ilmu tentang apa yang baik dan apa yang buruk dan tentang hak dan kewajiban moral (akhlak)</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2) Kumpulan asas atau nilai yang berkenaan dengan akhlak</a:t>
            </a:r>
            <a:r>
              <a:rPr lang="en-US" sz="2400" dirty="0" smtClean="0">
                <a:latin typeface="Arabic Typesetting" pitchFamily="66" charset="-78"/>
                <a:cs typeface="Arabic Typesetting" pitchFamily="66" charset="-78"/>
              </a:rPr>
              <a:t>,</a:t>
            </a:r>
            <a:r>
              <a:rPr lang="id-ID" sz="2400" dirty="0" smtClean="0">
                <a:latin typeface="Arabic Typesetting" pitchFamily="66" charset="-78"/>
                <a:cs typeface="Arabic Typesetting" pitchFamily="66" charset="-78"/>
              </a:rPr>
              <a:t> 3) Nilai mengenai benar dan salah yang dianut </a:t>
            </a:r>
            <a:r>
              <a:rPr lang="en-US" sz="2400" dirty="0" err="1" smtClean="0">
                <a:latin typeface="Arabic Typesetting" pitchFamily="66" charset="-78"/>
                <a:cs typeface="Arabic Typesetting" pitchFamily="66" charset="-78"/>
              </a:rPr>
              <a:t>antar</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profesi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kesehatan</a:t>
            </a:r>
            <a:endParaRPr lang="id-ID" sz="24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624231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itle 5"/>
          <p:cNvSpPr>
            <a:spLocks noGrp="1"/>
          </p:cNvSpPr>
          <p:nvPr>
            <p:ph type="ctrTitle"/>
          </p:nvPr>
        </p:nvSpPr>
        <p:spPr>
          <a:xfrm>
            <a:off x="611560" y="3933056"/>
            <a:ext cx="7409924" cy="1224135"/>
          </a:xfrm>
        </p:spPr>
        <p:txBody>
          <a:bodyPr>
            <a:noAutofit/>
          </a:bodyPr>
          <a:lstStyle/>
          <a:p>
            <a:pPr algn="l"/>
            <a:r>
              <a:rPr lang="en-US" sz="2400" dirty="0" err="1" smtClean="0">
                <a:latin typeface="Arabic Typesetting" pitchFamily="66" charset="-78"/>
                <a:cs typeface="Arabic Typesetting" pitchFamily="66" charset="-78"/>
              </a:rPr>
              <a:t>Contoh</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kasus</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pelanggaran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etik</a:t>
            </a:r>
            <a:r>
              <a:rPr lang="en-US" sz="2400" dirty="0" smtClean="0">
                <a:latin typeface="Arabic Typesetting" pitchFamily="66" charset="-78"/>
                <a:cs typeface="Arabic Typesetting" pitchFamily="66" charset="-78"/>
              </a:rPr>
              <a:t>/</a:t>
            </a:r>
            <a:r>
              <a:rPr lang="en-US" sz="2400" dirty="0" err="1" smtClean="0">
                <a:latin typeface="Arabic Typesetting" pitchFamily="66" charset="-78"/>
                <a:cs typeface="Arabic Typesetting" pitchFamily="66" charset="-78"/>
              </a:rPr>
              <a:t>nilai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dalam</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Interprofesional</a:t>
            </a:r>
            <a:r>
              <a:rPr lang="en-US" sz="2400" dirty="0" smtClean="0">
                <a:latin typeface="Arabic Typesetting" pitchFamily="66" charset="-78"/>
                <a:cs typeface="Arabic Typesetting" pitchFamily="66" charset="-78"/>
              </a:rPr>
              <a:t> Collaboration : </a:t>
            </a:r>
            <a:br>
              <a:rPr lang="en-US" sz="2400" dirty="0" smtClean="0">
                <a:latin typeface="Arabic Typesetting" pitchFamily="66" charset="-78"/>
                <a:cs typeface="Arabic Typesetting" pitchFamily="66" charset="-78"/>
              </a:rPr>
            </a:br>
            <a:r>
              <a:rPr lang="fi-FI" sz="2400" dirty="0" smtClean="0">
                <a:latin typeface="Arabic Typesetting" pitchFamily="66" charset="-78"/>
                <a:cs typeface="Arabic Typesetting" pitchFamily="66" charset="-78"/>
                <a:hlinkClick r:id="rId3" action="ppaction://hlinkfile"/>
              </a:rPr>
              <a:t>Kasua Pelanggaran Nilai Etika_.mp4</a:t>
            </a:r>
            <a:endParaRPr lang="en-US" sz="2400" dirty="0" smtClean="0">
              <a:latin typeface="Arabic Typesetting" pitchFamily="66" charset="-78"/>
              <a:cs typeface="Arabic Typesetting" pitchFamily="66" charset="-78"/>
            </a:endParaRPr>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4" name="Trapezoid 13"/>
          <p:cNvSpPr/>
          <p:nvPr/>
        </p:nvSpPr>
        <p:spPr>
          <a:xfrm rot="10800000">
            <a:off x="8279904" y="500346"/>
            <a:ext cx="1728192" cy="5808974"/>
          </a:xfrm>
          <a:prstGeom prst="trapezoid">
            <a:avLst>
              <a:gd name="adj" fmla="val 328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Title 5"/>
          <p:cNvSpPr txBox="1">
            <a:spLocks/>
          </p:cNvSpPr>
          <p:nvPr/>
        </p:nvSpPr>
        <p:spPr>
          <a:xfrm>
            <a:off x="611560" y="5157192"/>
            <a:ext cx="7697956" cy="1147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dirty="0" err="1" smtClean="0">
                <a:latin typeface="Arabic Typesetting" pitchFamily="66" charset="-78"/>
                <a:cs typeface="Arabic Typesetting" pitchFamily="66" charset="-78"/>
              </a:rPr>
              <a:t>Contoh</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kasus</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pelanggaran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etik</a:t>
            </a:r>
            <a:r>
              <a:rPr lang="en-US" sz="2400" dirty="0" smtClean="0">
                <a:latin typeface="Arabic Typesetting" pitchFamily="66" charset="-78"/>
                <a:cs typeface="Arabic Typesetting" pitchFamily="66" charset="-78"/>
              </a:rPr>
              <a:t>/</a:t>
            </a:r>
            <a:r>
              <a:rPr lang="en-US" sz="2400" dirty="0" err="1" smtClean="0">
                <a:latin typeface="Arabic Typesetting" pitchFamily="66" charset="-78"/>
                <a:cs typeface="Arabic Typesetting" pitchFamily="66" charset="-78"/>
              </a:rPr>
              <a:t>nilai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dalam</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Interprofesional</a:t>
            </a:r>
            <a:r>
              <a:rPr lang="en-US" sz="2400" dirty="0" smtClean="0">
                <a:latin typeface="Arabic Typesetting" pitchFamily="66" charset="-78"/>
                <a:cs typeface="Arabic Typesetting" pitchFamily="66" charset="-78"/>
              </a:rPr>
              <a:t> Collaboration : </a:t>
            </a:r>
            <a:endParaRPr lang="en-US" sz="2400" dirty="0" smtClean="0">
              <a:latin typeface="Arabic Typesetting" pitchFamily="66" charset="-78"/>
              <a:cs typeface="Arabic Typesetting" pitchFamily="66" charset="-78"/>
            </a:endParaRPr>
          </a:p>
          <a:p>
            <a:pPr algn="l"/>
            <a:r>
              <a:rPr lang="en-US" sz="2400" dirty="0" err="1" smtClean="0">
                <a:latin typeface="Arabic Typesetting" pitchFamily="66" charset="-78"/>
                <a:cs typeface="Arabic Typesetting" pitchFamily="66" charset="-78"/>
                <a:hlinkClick r:id="rId4" action="ppaction://hlinkfile"/>
              </a:rPr>
              <a:t>Kasus</a:t>
            </a:r>
            <a:r>
              <a:rPr lang="en-US" sz="2400" dirty="0" smtClean="0">
                <a:latin typeface="Arabic Typesetting" pitchFamily="66" charset="-78"/>
                <a:cs typeface="Arabic Typesetting" pitchFamily="66" charset="-78"/>
                <a:hlinkClick r:id="rId4" action="ppaction://hlinkfile"/>
              </a:rPr>
              <a:t> </a:t>
            </a:r>
            <a:r>
              <a:rPr lang="en-US" sz="2400" dirty="0" err="1" smtClean="0">
                <a:latin typeface="Arabic Typesetting" pitchFamily="66" charset="-78"/>
                <a:cs typeface="Arabic Typesetting" pitchFamily="66" charset="-78"/>
                <a:hlinkClick r:id="rId4" action="ppaction://hlinkfile"/>
              </a:rPr>
              <a:t>Pelanggaran</a:t>
            </a:r>
            <a:r>
              <a:rPr lang="en-US" sz="2400" dirty="0" smtClean="0">
                <a:latin typeface="Arabic Typesetting" pitchFamily="66" charset="-78"/>
                <a:cs typeface="Arabic Typesetting" pitchFamily="66" charset="-78"/>
                <a:hlinkClick r:id="rId4" action="ppaction://hlinkfile"/>
              </a:rPr>
              <a:t> </a:t>
            </a:r>
            <a:r>
              <a:rPr lang="en-US" sz="2400" dirty="0" err="1" smtClean="0">
                <a:latin typeface="Arabic Typesetting" pitchFamily="66" charset="-78"/>
                <a:cs typeface="Arabic Typesetting" pitchFamily="66" charset="-78"/>
                <a:hlinkClick r:id="rId4" action="ppaction://hlinkfile"/>
              </a:rPr>
              <a:t>Nilai</a:t>
            </a:r>
            <a:r>
              <a:rPr lang="en-US" sz="2400" dirty="0" smtClean="0">
                <a:latin typeface="Arabic Typesetting" pitchFamily="66" charset="-78"/>
                <a:cs typeface="Arabic Typesetting" pitchFamily="66" charset="-78"/>
                <a:hlinkClick r:id="rId4" action="ppaction://hlinkfile"/>
              </a:rPr>
              <a:t> Etika.mp4</a:t>
            </a:r>
            <a:endParaRPr lang="en-US" sz="2400" dirty="0">
              <a:latin typeface="Arabic Typesetting" pitchFamily="66" charset="-78"/>
              <a:cs typeface="Arabic Typesetting" pitchFamily="66" charset="-78"/>
            </a:endParaRPr>
          </a:p>
        </p:txBody>
      </p:sp>
      <p:sp>
        <p:nvSpPr>
          <p:cNvPr id="12" name="Rounded Rectangle 11"/>
          <p:cNvSpPr/>
          <p:nvPr/>
        </p:nvSpPr>
        <p:spPr>
          <a:xfrm>
            <a:off x="307975" y="3404833"/>
            <a:ext cx="2538180"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CONTOH KASUS</a:t>
            </a:r>
            <a:endParaRPr lang="id-ID" sz="2400" dirty="0">
              <a:solidFill>
                <a:schemeClr val="tx1"/>
              </a:solidFill>
              <a:latin typeface="Franklin Gothic Demi" pitchFamily="34" charset="0"/>
            </a:endParaRPr>
          </a:p>
        </p:txBody>
      </p:sp>
      <p:sp>
        <p:nvSpPr>
          <p:cNvPr id="13" name="Rounded Rectangle 12"/>
          <p:cNvSpPr/>
          <p:nvPr/>
        </p:nvSpPr>
        <p:spPr>
          <a:xfrm>
            <a:off x="291990" y="1268760"/>
            <a:ext cx="7376354" cy="72008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Franklin Gothic Demi" pitchFamily="34" charset="0"/>
              </a:rPr>
              <a:t>CONTOH </a:t>
            </a:r>
            <a:r>
              <a:rPr lang="en-US" sz="2000" dirty="0" smtClean="0">
                <a:solidFill>
                  <a:schemeClr val="tx1"/>
                </a:solidFill>
                <a:latin typeface="Franklin Gothic Demi" pitchFamily="34" charset="0"/>
              </a:rPr>
              <a:t>PENERAPAN </a:t>
            </a:r>
          </a:p>
          <a:p>
            <a:r>
              <a:rPr lang="en-US" sz="2000" dirty="0" smtClean="0">
                <a:solidFill>
                  <a:schemeClr val="tx1"/>
                </a:solidFill>
                <a:latin typeface="Franklin Gothic Demi" pitchFamily="34" charset="0"/>
              </a:rPr>
              <a:t>NILAI/ETIKA DALAM INTERPROFESIONAL COLLABORATION</a:t>
            </a:r>
            <a:endParaRPr lang="id-ID" sz="2000" dirty="0">
              <a:solidFill>
                <a:schemeClr val="tx1"/>
              </a:solidFill>
              <a:latin typeface="Franklin Gothic Demi" pitchFamily="34" charset="0"/>
            </a:endParaRPr>
          </a:p>
        </p:txBody>
      </p:sp>
      <p:sp>
        <p:nvSpPr>
          <p:cNvPr id="15" name="Title 5"/>
          <p:cNvSpPr txBox="1">
            <a:spLocks/>
          </p:cNvSpPr>
          <p:nvPr/>
        </p:nvSpPr>
        <p:spPr>
          <a:xfrm>
            <a:off x="611560" y="2132856"/>
            <a:ext cx="7409924" cy="91193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dirty="0" err="1" smtClean="0">
                <a:latin typeface="Arabic Typesetting" pitchFamily="66" charset="-78"/>
                <a:cs typeface="Arabic Typesetting" pitchFamily="66" charset="-78"/>
              </a:rPr>
              <a:t>Contoh</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penerapan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etik</a:t>
            </a:r>
            <a:r>
              <a:rPr lang="en-US" sz="2400" dirty="0" smtClean="0">
                <a:latin typeface="Arabic Typesetting" pitchFamily="66" charset="-78"/>
                <a:cs typeface="Arabic Typesetting" pitchFamily="66" charset="-78"/>
              </a:rPr>
              <a:t>/</a:t>
            </a:r>
            <a:r>
              <a:rPr lang="en-US" sz="2400" dirty="0" err="1" smtClean="0">
                <a:latin typeface="Arabic Typesetting" pitchFamily="66" charset="-78"/>
                <a:cs typeface="Arabic Typesetting" pitchFamily="66" charset="-78"/>
              </a:rPr>
              <a:t>nilai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dalam</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Interprofesional</a:t>
            </a:r>
            <a:r>
              <a:rPr lang="en-US" sz="2400" dirty="0" smtClean="0">
                <a:latin typeface="Arabic Typesetting" pitchFamily="66" charset="-78"/>
                <a:cs typeface="Arabic Typesetting" pitchFamily="66" charset="-78"/>
              </a:rPr>
              <a:t> Collaboration : </a:t>
            </a:r>
            <a:br>
              <a:rPr lang="en-US" sz="2400" dirty="0" smtClean="0">
                <a:latin typeface="Arabic Typesetting" pitchFamily="66" charset="-78"/>
                <a:cs typeface="Arabic Typesetting" pitchFamily="66" charset="-78"/>
              </a:rPr>
            </a:br>
            <a:r>
              <a:rPr lang="sv-SE" sz="2400" dirty="0" smtClean="0">
                <a:latin typeface="Arabic Typesetting" pitchFamily="66" charset="-78"/>
                <a:cs typeface="Arabic Typesetting" pitchFamily="66" charset="-78"/>
                <a:hlinkClick r:id="rId5" action="ppaction://hlinkfile"/>
              </a:rPr>
              <a:t>Penerapan Nilai Etika dalam IPC.mp4</a:t>
            </a:r>
            <a:endParaRPr lang="en-US" sz="2400" dirty="0" smtClean="0">
              <a:latin typeface="Arabic Typesetting" pitchFamily="66" charset="-78"/>
              <a:cs typeface="Arabic Typesetting" pitchFamily="66" charset="-78"/>
            </a:endParaRPr>
          </a:p>
        </p:txBody>
      </p:sp>
    </p:spTree>
    <p:extLst>
      <p:ext uri="{BB962C8B-B14F-4D97-AF65-F5344CB8AC3E}">
        <p14:creationId xmlns:p14="http://schemas.microsoft.com/office/powerpoint/2010/main" val="904107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2" name="Rounded Rectangle 11"/>
          <p:cNvSpPr/>
          <p:nvPr/>
        </p:nvSpPr>
        <p:spPr>
          <a:xfrm>
            <a:off x="291990" y="1448780"/>
            <a:ext cx="5216114"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NILAI/ETIK PROFESI KEPERAWATAN</a:t>
            </a:r>
            <a:endParaRPr lang="id-ID" sz="2400" dirty="0">
              <a:solidFill>
                <a:schemeClr val="tx1"/>
              </a:solidFill>
              <a:latin typeface="Franklin Gothic Demi" pitchFamily="34" charset="0"/>
            </a:endParaRPr>
          </a:p>
        </p:txBody>
      </p:sp>
      <p:sp>
        <p:nvSpPr>
          <p:cNvPr id="2" name="Title 1"/>
          <p:cNvSpPr>
            <a:spLocks noGrp="1"/>
          </p:cNvSpPr>
          <p:nvPr>
            <p:ph type="ctrTitle"/>
          </p:nvPr>
        </p:nvSpPr>
        <p:spPr>
          <a:xfrm>
            <a:off x="971600" y="1916832"/>
            <a:ext cx="7308304" cy="4320480"/>
          </a:xfrm>
        </p:spPr>
        <p:txBody>
          <a:bodyPr>
            <a:noAutofit/>
          </a:bodyPr>
          <a:lstStyle/>
          <a:p>
            <a:pPr marL="342900" indent="-342900" algn="l">
              <a:buFont typeface="Arial" pitchFamily="34" charset="0"/>
              <a:buChar char="•"/>
            </a:pPr>
            <a:r>
              <a:rPr lang="en-US" sz="2400" dirty="0" err="1" smtClean="0">
                <a:latin typeface="Arabic Typesetting" pitchFamily="66" charset="-78"/>
                <a:cs typeface="Arabic Typesetting" pitchFamily="66" charset="-78"/>
              </a:rPr>
              <a:t>Kode</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etik</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diartikan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sebagai</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prinsip-prinsip </a:t>
            </a:r>
            <a:r>
              <a:rPr lang="id-ID" sz="2400" dirty="0">
                <a:latin typeface="Arabic Typesetting" pitchFamily="66" charset="-78"/>
                <a:cs typeface="Arabic Typesetting" pitchFamily="66" charset="-78"/>
              </a:rPr>
              <a:t>moral yang melekat pada suatu profesi dan disusun secara sistematis. </a:t>
            </a:r>
            <a:r>
              <a:rPr lang="en-US" sz="2400" dirty="0">
                <a:latin typeface="Arabic Typesetting" pitchFamily="66" charset="-78"/>
                <a:cs typeface="Arabic Typesetting" pitchFamily="66" charset="-78"/>
              </a:rPr>
              <a:t/>
            </a:r>
            <a:br>
              <a:rPr lang="en-US" sz="2400" dirty="0">
                <a:latin typeface="Arabic Typesetting" pitchFamily="66" charset="-78"/>
                <a:cs typeface="Arabic Typesetting" pitchFamily="66" charset="-78"/>
              </a:rPr>
            </a:br>
            <a:r>
              <a:rPr lang="en-US" sz="2400" dirty="0" smtClean="0">
                <a:latin typeface="Arabic Typesetting" pitchFamily="66" charset="-78"/>
                <a:cs typeface="Arabic Typesetting" pitchFamily="66" charset="-78"/>
              </a:rPr>
              <a:t/>
            </a:r>
            <a:br>
              <a:rPr lang="en-US" sz="2400" dirty="0" smtClean="0">
                <a:latin typeface="Arabic Typesetting" pitchFamily="66" charset="-78"/>
                <a:cs typeface="Arabic Typesetting" pitchFamily="66" charset="-78"/>
              </a:rPr>
            </a:br>
            <a:r>
              <a:rPr lang="id-ID" sz="2400" dirty="0" smtClean="0">
                <a:latin typeface="Arabic Typesetting" pitchFamily="66" charset="-78"/>
                <a:cs typeface="Arabic Typesetting" pitchFamily="66" charset="-78"/>
              </a:rPr>
              <a:t>Kode </a:t>
            </a:r>
            <a:r>
              <a:rPr lang="id-ID" sz="2400" dirty="0">
                <a:latin typeface="Arabic Typesetting" pitchFamily="66" charset="-78"/>
                <a:cs typeface="Arabic Typesetting" pitchFamily="66" charset="-78"/>
              </a:rPr>
              <a:t>etik profesi merupakan norma yang ditetapkan dan diterima oleh kelompok profesi, yang mengarahkan atau memberi petunjuk kepada anggotanya bagaimana seharusnya berbuat dan sekaligus menjamin mutu moral profesi itu di mata </a:t>
            </a:r>
            <a:r>
              <a:rPr lang="id-ID" sz="2400" dirty="0" smtClean="0">
                <a:latin typeface="Arabic Typesetting" pitchFamily="66" charset="-78"/>
                <a:cs typeface="Arabic Typesetting" pitchFamily="66" charset="-78"/>
              </a:rPr>
              <a:t>masyarakat</a:t>
            </a:r>
            <a:r>
              <a:rPr lang="en-US" sz="2400" dirty="0" smtClean="0">
                <a:latin typeface="Arabic Typesetting" pitchFamily="66" charset="-78"/>
                <a:cs typeface="Arabic Typesetting" pitchFamily="66" charset="-78"/>
              </a:rPr>
              <a:t>.</a:t>
            </a:r>
            <a:br>
              <a:rPr lang="en-US" sz="2400" dirty="0" smtClean="0">
                <a:latin typeface="Arabic Typesetting" pitchFamily="66" charset="-78"/>
                <a:cs typeface="Arabic Typesetting" pitchFamily="66" charset="-78"/>
              </a:rPr>
            </a:br>
            <a:r>
              <a:rPr lang="en-US" sz="2400" dirty="0">
                <a:latin typeface="Arabic Typesetting" pitchFamily="66" charset="-78"/>
                <a:cs typeface="Arabic Typesetting" pitchFamily="66" charset="-78"/>
              </a:rPr>
              <a:t/>
            </a:r>
            <a:br>
              <a:rPr lang="en-US" sz="2400" dirty="0">
                <a:latin typeface="Arabic Typesetting" pitchFamily="66" charset="-78"/>
                <a:cs typeface="Arabic Typesetting" pitchFamily="66" charset="-78"/>
              </a:rPr>
            </a:br>
            <a:r>
              <a:rPr lang="sv-SE" sz="2400" dirty="0">
                <a:latin typeface="Arabic Typesetting" pitchFamily="66" charset="-78"/>
                <a:cs typeface="Arabic Typesetting" pitchFamily="66" charset="-78"/>
              </a:rPr>
              <a:t>Prinsip-prinsip umum yang dirumuskan dalam suatu </a:t>
            </a:r>
            <a:r>
              <a:rPr lang="sv-SE" sz="2400" dirty="0" smtClean="0">
                <a:latin typeface="Arabic Typesetting" pitchFamily="66" charset="-78"/>
                <a:cs typeface="Arabic Typesetting" pitchFamily="66" charset="-78"/>
              </a:rPr>
              <a:t>kode etik profesi </a:t>
            </a:r>
            <a:r>
              <a:rPr lang="sv-SE" sz="2400" dirty="0">
                <a:latin typeface="Arabic Typesetting" pitchFamily="66" charset="-78"/>
                <a:cs typeface="Arabic Typesetting" pitchFamily="66" charset="-78"/>
              </a:rPr>
              <a:t>akan berbeda-beda satu sama </a:t>
            </a:r>
            <a:r>
              <a:rPr lang="sv-SE" sz="2400" dirty="0" smtClean="0">
                <a:latin typeface="Arabic Typesetting" pitchFamily="66" charset="-78"/>
                <a:cs typeface="Arabic Typesetting" pitchFamily="66" charset="-78"/>
              </a:rPr>
              <a:t>lain</a:t>
            </a:r>
            <a:r>
              <a:rPr lang="en-US" sz="2400" dirty="0" smtClean="0">
                <a:latin typeface="Arabic Typesetting" pitchFamily="66" charset="-78"/>
                <a:cs typeface="Arabic Typesetting" pitchFamily="66" charset="-78"/>
              </a:rPr>
              <a:t>.</a:t>
            </a:r>
            <a:endParaRPr lang="id-ID" sz="2400" dirty="0">
              <a:latin typeface="Arabic Typesetting" pitchFamily="66" charset="-78"/>
              <a:cs typeface="Arabic Typesetting" pitchFamily="66" charset="-78"/>
            </a:endParaRPr>
          </a:p>
        </p:txBody>
      </p:sp>
      <p:sp>
        <p:nvSpPr>
          <p:cNvPr id="3" name="Right Triangle 2"/>
          <p:cNvSpPr/>
          <p:nvPr/>
        </p:nvSpPr>
        <p:spPr>
          <a:xfrm rot="10800000">
            <a:off x="7524328" y="404664"/>
            <a:ext cx="1619672" cy="3528393"/>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ight Triangle 12"/>
          <p:cNvSpPr/>
          <p:nvPr/>
        </p:nvSpPr>
        <p:spPr>
          <a:xfrm>
            <a:off x="0" y="2924944"/>
            <a:ext cx="1619672" cy="3528393"/>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002918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2" name="Rounded Rectangle 11"/>
          <p:cNvSpPr/>
          <p:nvPr/>
        </p:nvSpPr>
        <p:spPr>
          <a:xfrm>
            <a:off x="291990" y="1448780"/>
            <a:ext cx="5216114" cy="36004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Franklin Gothic Demi" pitchFamily="34" charset="0"/>
              </a:rPr>
              <a:t>KODE ETIK PROFESI PERAWAT</a:t>
            </a:r>
            <a:endParaRPr lang="id-ID" sz="2400" dirty="0">
              <a:solidFill>
                <a:schemeClr val="tx1"/>
              </a:solidFill>
              <a:latin typeface="Franklin Gothic Demi" pitchFamily="34" charset="0"/>
            </a:endParaRPr>
          </a:p>
        </p:txBody>
      </p:sp>
      <p:sp>
        <p:nvSpPr>
          <p:cNvPr id="2" name="Title 1"/>
          <p:cNvSpPr>
            <a:spLocks noGrp="1"/>
          </p:cNvSpPr>
          <p:nvPr>
            <p:ph type="ctrTitle"/>
          </p:nvPr>
        </p:nvSpPr>
        <p:spPr>
          <a:xfrm>
            <a:off x="971600" y="1916832"/>
            <a:ext cx="7308304" cy="4320480"/>
          </a:xfrm>
        </p:spPr>
        <p:txBody>
          <a:bodyPr>
            <a:noAutofit/>
          </a:bodyPr>
          <a:lstStyle/>
          <a:p>
            <a:pPr marL="342900" indent="-342900" algn="l">
              <a:buFont typeface="Arial" pitchFamily="34" charset="0"/>
              <a:buChar char="•"/>
            </a:pPr>
            <a:r>
              <a:rPr lang="id-ID" sz="2400" dirty="0" smtClean="0">
                <a:latin typeface="Arabic Typesetting" pitchFamily="66" charset="-78"/>
                <a:cs typeface="Arabic Typesetting" pitchFamily="66" charset="-78"/>
              </a:rPr>
              <a:t>Kata </a:t>
            </a:r>
            <a:r>
              <a:rPr lang="id-ID" sz="2400" b="1" dirty="0" smtClean="0">
                <a:latin typeface="Arabic Typesetting" pitchFamily="66" charset="-78"/>
                <a:cs typeface="Arabic Typesetting" pitchFamily="66" charset="-78"/>
              </a:rPr>
              <a:t>etik</a:t>
            </a:r>
            <a:r>
              <a:rPr lang="id-ID" sz="2400" dirty="0" smtClean="0">
                <a:latin typeface="Arabic Typesetting" pitchFamily="66" charset="-78"/>
                <a:cs typeface="Arabic Typesetting" pitchFamily="66" charset="-78"/>
              </a:rPr>
              <a:t> berasal dari bahasa Yunani yaitu ethos yang </a:t>
            </a:r>
            <a:r>
              <a:rPr lang="id-ID" sz="2400" b="1" dirty="0" smtClean="0">
                <a:latin typeface="Arabic Typesetting" pitchFamily="66" charset="-78"/>
                <a:cs typeface="Arabic Typesetting" pitchFamily="66" charset="-78"/>
              </a:rPr>
              <a:t>berarti adat, karakter ataupun</a:t>
            </a:r>
            <a:r>
              <a:rPr lang="en-US" sz="2400" b="1"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perilaku.</a:t>
            </a:r>
            <a:r>
              <a:rPr lang="en-US" sz="2400" dirty="0" smtClean="0">
                <a:latin typeface="Arabic Typesetting" pitchFamily="66" charset="-78"/>
                <a:cs typeface="Arabic Typesetting" pitchFamily="66" charset="-78"/>
              </a:rPr>
              <a:t> </a:t>
            </a:r>
            <a:r>
              <a:rPr lang="id-ID" sz="2400" dirty="0" smtClean="0">
                <a:latin typeface="Arabic Typesetting" pitchFamily="66" charset="-78"/>
                <a:cs typeface="Arabic Typesetting" pitchFamily="66" charset="-78"/>
              </a:rPr>
              <a:t>Bila dilihat dari filsafat keilmuan, </a:t>
            </a:r>
            <a:r>
              <a:rPr lang="id-ID" sz="2400" b="1" dirty="0" smtClean="0">
                <a:latin typeface="Arabic Typesetting" pitchFamily="66" charset="-78"/>
                <a:cs typeface="Arabic Typesetting" pitchFamily="66" charset="-78"/>
              </a:rPr>
              <a:t>etik merupakan </a:t>
            </a:r>
            <a:r>
              <a:rPr lang="id-ID" sz="2400" dirty="0" smtClean="0">
                <a:latin typeface="Arabic Typesetting" pitchFamily="66" charset="-78"/>
                <a:cs typeface="Arabic Typesetting" pitchFamily="66" charset="-78"/>
              </a:rPr>
              <a:t>cabang filsafat yang berada dalam ranah aksiologi, yaitu suatu ilmu yang membahas </a:t>
            </a:r>
            <a:r>
              <a:rPr lang="id-ID" sz="2400" b="1" dirty="0" smtClean="0">
                <a:latin typeface="Arabic Typesetting" pitchFamily="66" charset="-78"/>
                <a:cs typeface="Arabic Typesetting" pitchFamily="66" charset="-78"/>
              </a:rPr>
              <a:t>tentang nilai-nilai yang terkait tingkah laku</a:t>
            </a:r>
            <a:r>
              <a:rPr lang="id-ID" sz="2400" dirty="0" smtClean="0">
                <a:latin typeface="Arabic Typesetting" pitchFamily="66" charset="-78"/>
                <a:cs typeface="Arabic Typesetting" pitchFamily="66" charset="-78"/>
              </a:rPr>
              <a:t>.</a:t>
            </a:r>
            <a:r>
              <a:rPr lang="en-US" sz="2400" dirty="0" smtClean="0">
                <a:latin typeface="Arabic Typesetting" pitchFamily="66" charset="-78"/>
                <a:cs typeface="Arabic Typesetting" pitchFamily="66" charset="-78"/>
              </a:rPr>
              <a:t/>
            </a:r>
            <a:br>
              <a:rPr lang="en-US" sz="2400" dirty="0" smtClean="0">
                <a:latin typeface="Arabic Typesetting" pitchFamily="66" charset="-78"/>
                <a:cs typeface="Arabic Typesetting" pitchFamily="66" charset="-78"/>
              </a:rPr>
            </a:br>
            <a:r>
              <a:rPr lang="id-ID" sz="2400" b="1" dirty="0" smtClean="0">
                <a:latin typeface="Arabic Typesetting" pitchFamily="66" charset="-78"/>
                <a:cs typeface="Arabic Typesetting" pitchFamily="66" charset="-78"/>
              </a:rPr>
              <a:t>Moral</a:t>
            </a:r>
            <a:r>
              <a:rPr lang="id-ID" sz="2400" dirty="0" smtClean="0">
                <a:latin typeface="Arabic Typesetting" pitchFamily="66" charset="-78"/>
                <a:cs typeface="Arabic Typesetting" pitchFamily="66" charset="-78"/>
              </a:rPr>
              <a:t> berasal dari bahasa Latin, yaitu mores. Mores </a:t>
            </a:r>
            <a:r>
              <a:rPr lang="id-ID" sz="2400" b="1" dirty="0" smtClean="0">
                <a:latin typeface="Arabic Typesetting" pitchFamily="66" charset="-78"/>
                <a:cs typeface="Arabic Typesetting" pitchFamily="66" charset="-78"/>
              </a:rPr>
              <a:t>bermakna kebiasaan dan mempunyai makna baik atau buruk praktik perilaku manusia</a:t>
            </a:r>
            <a:r>
              <a:rPr lang="id-ID" sz="2400" dirty="0" smtClean="0">
                <a:latin typeface="Arabic Typesetting" pitchFamily="66" charset="-78"/>
                <a:cs typeface="Arabic Typesetting" pitchFamily="66" charset="-78"/>
              </a:rPr>
              <a:t>. Mores mengandung makna sikap, kewajiban, akhlak, budi pekerti dan semangat</a:t>
            </a:r>
            <a:r>
              <a:rPr lang="en-US" sz="2400" dirty="0" smtClean="0">
                <a:latin typeface="Arabic Typesetting" pitchFamily="66" charset="-78"/>
                <a:cs typeface="Arabic Typesetting" pitchFamily="66" charset="-78"/>
              </a:rPr>
              <a:t>. K</a:t>
            </a:r>
            <a:r>
              <a:rPr lang="id-ID" sz="2400" dirty="0" smtClean="0">
                <a:latin typeface="Arabic Typesetting" pitchFamily="66" charset="-78"/>
                <a:cs typeface="Arabic Typesetting" pitchFamily="66" charset="-78"/>
              </a:rPr>
              <a:t>ata moral </a:t>
            </a:r>
            <a:r>
              <a:rPr lang="id-ID" sz="2400" b="1" dirty="0" smtClean="0">
                <a:latin typeface="Arabic Typesetting" pitchFamily="66" charset="-78"/>
                <a:cs typeface="Arabic Typesetting" pitchFamily="66" charset="-78"/>
              </a:rPr>
              <a:t>lebih dekat maknanya dengan aturan-aturan, undang-undang</a:t>
            </a:r>
            <a:r>
              <a:rPr lang="en-US" sz="2400" b="1" dirty="0" smtClean="0">
                <a:latin typeface="Arabic Typesetting" pitchFamily="66" charset="-78"/>
                <a:cs typeface="Arabic Typesetting" pitchFamily="66" charset="-78"/>
              </a:rPr>
              <a:t> </a:t>
            </a:r>
            <a:r>
              <a:rPr lang="id-ID" sz="2400" b="1" dirty="0" smtClean="0">
                <a:latin typeface="Arabic Typesetting" pitchFamily="66" charset="-78"/>
                <a:cs typeface="Arabic Typesetting" pitchFamily="66" charset="-78"/>
              </a:rPr>
              <a:t>ataupun disiplin. </a:t>
            </a:r>
            <a:endParaRPr lang="id-ID" sz="2400" b="1" dirty="0">
              <a:latin typeface="Arabic Typesetting" pitchFamily="66" charset="-78"/>
              <a:cs typeface="Arabic Typesetting" pitchFamily="66" charset="-78"/>
            </a:endParaRPr>
          </a:p>
        </p:txBody>
      </p:sp>
      <p:sp>
        <p:nvSpPr>
          <p:cNvPr id="3" name="Right Triangle 2"/>
          <p:cNvSpPr/>
          <p:nvPr/>
        </p:nvSpPr>
        <p:spPr>
          <a:xfrm rot="10800000">
            <a:off x="7524328" y="404664"/>
            <a:ext cx="1619672" cy="3528393"/>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ight Triangle 12"/>
          <p:cNvSpPr/>
          <p:nvPr/>
        </p:nvSpPr>
        <p:spPr>
          <a:xfrm>
            <a:off x="0" y="2924944"/>
            <a:ext cx="1619672" cy="3528393"/>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4260128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2" name="Rounded Rectangle 11"/>
          <p:cNvSpPr/>
          <p:nvPr/>
        </p:nvSpPr>
        <p:spPr>
          <a:xfrm>
            <a:off x="1999947" y="2564904"/>
            <a:ext cx="5144106" cy="50405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Franklin Gothic Demi" pitchFamily="34" charset="0"/>
              </a:rPr>
              <a:t>P</a:t>
            </a:r>
            <a:r>
              <a:rPr lang="en-US" sz="2400" dirty="0" smtClean="0">
                <a:solidFill>
                  <a:schemeClr val="tx1"/>
                </a:solidFill>
                <a:latin typeface="Franklin Gothic Demi" pitchFamily="34" charset="0"/>
              </a:rPr>
              <a:t>ENERAPAN NILAI/ETIK</a:t>
            </a:r>
            <a:endParaRPr lang="id-ID" sz="2400" dirty="0">
              <a:solidFill>
                <a:schemeClr val="tx1"/>
              </a:solidFill>
              <a:latin typeface="Franklin Gothic Demi" pitchFamily="34" charset="0"/>
            </a:endParaRP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2540" y="5807961"/>
            <a:ext cx="4615101" cy="64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ound Same Side Corner Rectangle 10"/>
          <p:cNvSpPr/>
          <p:nvPr/>
        </p:nvSpPr>
        <p:spPr>
          <a:xfrm>
            <a:off x="741353" y="3212976"/>
            <a:ext cx="7431047" cy="504056"/>
          </a:xfrm>
          <a:prstGeom prst="round2Same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Franklin Gothic Demi" pitchFamily="34" charset="0"/>
              </a:rPr>
              <a:t>DALAM INTERPROFESIONAL COLLABORATION</a:t>
            </a:r>
            <a:endParaRPr lang="id-ID" sz="2800" dirty="0">
              <a:solidFill>
                <a:schemeClr val="tx1"/>
              </a:solidFill>
              <a:latin typeface="Franklin Gothic Demi" pitchFamily="34" charset="0"/>
            </a:endParaRP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07961"/>
            <a:ext cx="4615101" cy="64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5182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564904"/>
            <a:ext cx="914400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0" y="-4690"/>
            <a:ext cx="9144000" cy="4093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51520" y="199986"/>
            <a:ext cx="2538180" cy="6007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Gill Sans Ultra Bold Condensed" pitchFamily="34" charset="0"/>
              </a:rPr>
              <a:t>STIKES NOTOKUSUMO</a:t>
            </a:r>
          </a:p>
          <a:p>
            <a:pPr algn="ctr"/>
            <a:r>
              <a:rPr lang="en-US" dirty="0" smtClean="0">
                <a:latin typeface="Gill Sans Ultra Bold Condensed" pitchFamily="34" charset="0"/>
              </a:rPr>
              <a:t>YOGYAKARTA</a:t>
            </a:r>
            <a:endParaRPr lang="id-ID" dirty="0">
              <a:latin typeface="Gill Sans Ultra Bold Condensed"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9700" y="203612"/>
            <a:ext cx="648072" cy="66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6453336"/>
            <a:ext cx="9144000" cy="4093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AutoShape 2" descr="Panduan untuk Tenaga Medis Agar Tetap Sehat di Masa Pandemi | Biznet  Net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2540" y="5807961"/>
            <a:ext cx="4615101" cy="64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07961"/>
            <a:ext cx="4615101" cy="64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5319193" y="404663"/>
            <a:ext cx="3824807" cy="5403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ounded Rectangle 14"/>
          <p:cNvSpPr/>
          <p:nvPr/>
        </p:nvSpPr>
        <p:spPr>
          <a:xfrm>
            <a:off x="246197" y="2384884"/>
            <a:ext cx="5904656" cy="13681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err="1" smtClean="0">
                <a:solidFill>
                  <a:srgbClr val="FFFF00"/>
                </a:solidFill>
                <a:latin typeface="Franklin Gothic Demi" pitchFamily="34" charset="0"/>
              </a:rPr>
              <a:t>Bagaimana</a:t>
            </a:r>
            <a:r>
              <a:rPr lang="en-US" sz="2400" dirty="0" smtClean="0">
                <a:solidFill>
                  <a:srgbClr val="FFFF00"/>
                </a:solidFill>
                <a:latin typeface="Franklin Gothic Demi" pitchFamily="34" charset="0"/>
              </a:rPr>
              <a:t> </a:t>
            </a:r>
            <a:r>
              <a:rPr lang="en-US" sz="2400" dirty="0" err="1" smtClean="0">
                <a:solidFill>
                  <a:srgbClr val="FFFF00"/>
                </a:solidFill>
                <a:latin typeface="Franklin Gothic Demi" pitchFamily="34" charset="0"/>
              </a:rPr>
              <a:t>menerapkan</a:t>
            </a:r>
            <a:r>
              <a:rPr lang="en-US" sz="2400" dirty="0" smtClean="0">
                <a:solidFill>
                  <a:srgbClr val="FFFF00"/>
                </a:solidFill>
                <a:latin typeface="Franklin Gothic Demi" pitchFamily="34" charset="0"/>
              </a:rPr>
              <a:t> </a:t>
            </a:r>
            <a:r>
              <a:rPr lang="en-US" sz="2400" dirty="0" err="1" smtClean="0">
                <a:solidFill>
                  <a:srgbClr val="FFFF00"/>
                </a:solidFill>
                <a:latin typeface="Franklin Gothic Demi" pitchFamily="34" charset="0"/>
              </a:rPr>
              <a:t>nilai</a:t>
            </a:r>
            <a:r>
              <a:rPr lang="en-US" sz="2400" dirty="0" smtClean="0">
                <a:solidFill>
                  <a:srgbClr val="FFFF00"/>
                </a:solidFill>
                <a:latin typeface="Franklin Gothic Demi" pitchFamily="34" charset="0"/>
              </a:rPr>
              <a:t>/</a:t>
            </a:r>
            <a:r>
              <a:rPr lang="en-US" sz="2400" dirty="0" err="1" smtClean="0">
                <a:solidFill>
                  <a:srgbClr val="FFFF00"/>
                </a:solidFill>
                <a:latin typeface="Franklin Gothic Demi" pitchFamily="34" charset="0"/>
              </a:rPr>
              <a:t>etik</a:t>
            </a:r>
            <a:r>
              <a:rPr lang="en-US" sz="2400" dirty="0" smtClean="0">
                <a:solidFill>
                  <a:srgbClr val="FFFF00"/>
                </a:solidFill>
                <a:latin typeface="Franklin Gothic Demi" pitchFamily="34" charset="0"/>
              </a:rPr>
              <a:t> </a:t>
            </a:r>
            <a:r>
              <a:rPr lang="en-US" sz="2400" dirty="0" err="1" smtClean="0">
                <a:solidFill>
                  <a:srgbClr val="FFFF00"/>
                </a:solidFill>
                <a:latin typeface="Franklin Gothic Demi" pitchFamily="34" charset="0"/>
              </a:rPr>
              <a:t>dalam</a:t>
            </a:r>
            <a:r>
              <a:rPr lang="en-US" sz="2400" dirty="0" smtClean="0">
                <a:solidFill>
                  <a:srgbClr val="FFFF00"/>
                </a:solidFill>
                <a:latin typeface="Franklin Gothic Demi" pitchFamily="34" charset="0"/>
              </a:rPr>
              <a:t> </a:t>
            </a:r>
            <a:r>
              <a:rPr lang="en-US" sz="2400" dirty="0" err="1" smtClean="0">
                <a:solidFill>
                  <a:srgbClr val="FFFF00"/>
                </a:solidFill>
                <a:latin typeface="Franklin Gothic Demi" pitchFamily="34" charset="0"/>
              </a:rPr>
              <a:t>Interprofessional</a:t>
            </a:r>
            <a:r>
              <a:rPr lang="en-US" sz="2400" dirty="0" smtClean="0">
                <a:solidFill>
                  <a:srgbClr val="FFFF00"/>
                </a:solidFill>
                <a:latin typeface="Franklin Gothic Demi" pitchFamily="34" charset="0"/>
              </a:rPr>
              <a:t> Collaboration?</a:t>
            </a:r>
            <a:endParaRPr lang="id-ID" sz="2400" dirty="0">
              <a:solidFill>
                <a:srgbClr val="FFFF00"/>
              </a:solidFill>
              <a:latin typeface="Franklin Gothic Demi" pitchFamily="34" charset="0"/>
            </a:endParaRPr>
          </a:p>
        </p:txBody>
      </p:sp>
    </p:spTree>
    <p:extLst>
      <p:ext uri="{BB962C8B-B14F-4D97-AF65-F5344CB8AC3E}">
        <p14:creationId xmlns:p14="http://schemas.microsoft.com/office/powerpoint/2010/main" val="1785978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7809633</TotalTime>
  <Words>427</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ETIKA/NILAI </vt:lpstr>
      <vt:lpstr>PowerPoint Presentation</vt:lpstr>
      <vt:lpstr>Etika/nilai adalah bagian pokok ilmu kedokteran dan kesehatan, bukan hanya sebagai pelengkap. Tidak ada satupun tenaga kesehatan dalam melakukan tugas profesinya, yang tidak pernah menghadapi permasalahan atau dilema etika dalam praktiknya. Oleh karena itu, penting bagi setiap tenaga kesehatan untuk menguasai Ilmu Etika.</vt:lpstr>
      <vt:lpstr>Etika/nilai adalah ilmu yang mempelajari seni berpikir dalam menentukan argumentasi terhadap tindakan yang dilakukan atau tidak dilakukan oleh seorang tenaga kesehatan</vt:lpstr>
      <vt:lpstr>Contoh kasus pelanggaran etik/nilai dalam Interprofesional Collaboration :  Kasua Pelanggaran Nilai Etika_.mp4</vt:lpstr>
      <vt:lpstr>Kode etik diartikan sebagai prinsip-prinsip moral yang melekat pada suatu profesi dan disusun secara sistematis.   Kode etik profesi merupakan norma yang ditetapkan dan diterima oleh kelompok profesi, yang mengarahkan atau memberi petunjuk kepada anggotanya bagaimana seharusnya berbuat dan sekaligus menjamin mutu moral profesi itu di mata masyarakat.  Prinsip-prinsip umum yang dirumuskan dalam suatu kode etik profesi akan berbeda-beda satu sama lain.</vt:lpstr>
      <vt:lpstr>Kata etik berasal dari bahasa Yunani yaitu ethos yang berarti adat, karakter ataupun perilaku. Bila dilihat dari filsafat keilmuan, etik merupakan cabang filsafat yang berada dalam ranah aksiologi, yaitu suatu ilmu yang membahas tentang nilai-nilai yang terkait tingkah laku. Moral berasal dari bahasa Latin, yaitu mores. Mores bermakna kebiasaan dan mempunyai makna baik atau buruk praktik perilaku manusia. Mores mengandung makna sikap, kewajiban, akhlak, budi pekerti dan semangat. Kata moral lebih dekat maknanya dengan aturan-aturan, undang-undang ataupun disiplin. </vt:lpstr>
      <vt:lpstr>PowerPoint Presentation</vt:lpstr>
      <vt:lpstr>PowerPoint Presentation</vt:lpstr>
      <vt:lpstr>PowerPoint Presentation</vt:lpstr>
      <vt:lpstr>PowerPoint Presentation</vt:lpstr>
      <vt:lpstr>Perawat senantiasa memelihara hubungan baik dengan sesama perawat maupun dengan tenaga kesehatan lainnya, dan dalam memelihara keserasian suasana lingkungan kerja maupun dalam mencapai tujuan pelayanan kesehatan secara menyeluruh. Bagaimana penerapannya? a) Perawat mendiskusikan hal-hal terkait profesi kesehatan, secara berkala dengan sejawat dan profesi kesehatan lain.  b) Perawat dalam menyampaikan pendapat dengan antar profesi kesehatan lain, menggunakan rujukan yang diakui kebenarannya. c) Perawat menghargai dan bersikap terbuka terhadap pendapat antar profesi kesehatan lain. d) Perawat menciptakan lingkungan yang kondusif (keserasian suasana dan memperhatikan privasi). </vt:lpstr>
      <vt:lpstr>Perawat bertindak melindungi klien dari tenaga kesehatan yang memberikan pelayanan kesehatan secara tidak kompeten, tidak etis dan ilegal. Bagaimana penerapannya? a) Perawat mempraktikan penyelesaian masalah yang terjadi antar sejawat sesuai alur penyelesaian masalah. b) Perawat melaporkan sejawat/profesi kesehatan lain, yang melakukan tindakan yang tidak sesuai dengan standar, etik dan tidak sesuai dengan peraturan perundang-undangan. c) Perawat menegur sejawat/profesi kesehatan lain, atas perilaku yang tidak kompeten, tidak etik dan tidak legal. d) Perawat membina sejawat/profesi kesehatan lain, agar memelihara tindakan yang kompeten, etis, dan legal.</vt:lpstr>
      <vt:lpstr>PowerPoint Presentation</vt:lpstr>
      <vt:lpstr>PowerPoint Presentation</vt:lpstr>
      <vt:lpstr>TERIMAKASIH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dc:creator>
  <cp:lastModifiedBy>linda</cp:lastModifiedBy>
  <cp:revision>92</cp:revision>
  <dcterms:created xsi:type="dcterms:W3CDTF">2009-01-01T10:13:12Z</dcterms:created>
  <dcterms:modified xsi:type="dcterms:W3CDTF">2023-11-20T10:36:02Z</dcterms:modified>
</cp:coreProperties>
</file>