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3" r:id="rId15"/>
    <p:sldId id="294" r:id="rId16"/>
    <p:sldId id="295" r:id="rId17"/>
    <p:sldId id="296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90" r:id="rId29"/>
    <p:sldId id="291" r:id="rId30"/>
    <p:sldId id="282" r:id="rId31"/>
    <p:sldId id="283" r:id="rId32"/>
    <p:sldId id="284" r:id="rId33"/>
    <p:sldId id="292" r:id="rId34"/>
    <p:sldId id="286" r:id="rId35"/>
    <p:sldId id="287" r:id="rId36"/>
    <p:sldId id="297" r:id="rId37"/>
    <p:sldId id="298" r:id="rId38"/>
    <p:sldId id="299" r:id="rId39"/>
    <p:sldId id="300" r:id="rId40"/>
    <p:sldId id="301" r:id="rId41"/>
    <p:sldId id="288" r:id="rId42"/>
    <p:sldId id="289" r:id="rId43"/>
  </p:sldIdLst>
  <p:sldSz cx="9525000" cy="5359400"/>
  <p:notesSz cx="9525000" cy="5359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1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18144-448D-42A5-8D24-AF144C34374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134A695-F2BB-4242-824D-EF8447D38772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b="1" dirty="0" err="1" smtClean="0"/>
            <a:t>Lingkungan</a:t>
          </a:r>
          <a:r>
            <a:rPr lang="en-US" b="1" dirty="0" smtClean="0"/>
            <a:t> </a:t>
          </a:r>
          <a:r>
            <a:rPr lang="en-US" b="1" dirty="0" err="1" smtClean="0"/>
            <a:t>Fisik</a:t>
          </a:r>
          <a:endParaRPr lang="en-US" b="1" dirty="0"/>
        </a:p>
      </dgm:t>
    </dgm:pt>
    <dgm:pt modelId="{DDB72A4A-B917-426F-BE4E-8BF919CF4318}" type="parTrans" cxnId="{73425891-FCDE-4B3D-ACB0-502272973045}">
      <dgm:prSet/>
      <dgm:spPr/>
      <dgm:t>
        <a:bodyPr/>
        <a:lstStyle/>
        <a:p>
          <a:endParaRPr lang="en-US"/>
        </a:p>
      </dgm:t>
    </dgm:pt>
    <dgm:pt modelId="{9F7C0D9E-AD97-4D06-8EF5-3D9A37030557}" type="sibTrans" cxnId="{73425891-FCDE-4B3D-ACB0-502272973045}">
      <dgm:prSet/>
      <dgm:spPr/>
      <dgm:t>
        <a:bodyPr/>
        <a:lstStyle/>
        <a:p>
          <a:endParaRPr lang="en-US"/>
        </a:p>
      </dgm:t>
    </dgm:pt>
    <dgm:pt modelId="{B55CA3DF-6B41-41F0-9A34-2CDF80D7FC35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b="1" dirty="0" err="1" smtClean="0"/>
            <a:t>Lingkungan</a:t>
          </a:r>
          <a:r>
            <a:rPr lang="en-US" b="1" dirty="0" smtClean="0"/>
            <a:t> </a:t>
          </a:r>
          <a:r>
            <a:rPr lang="en-US" b="1" dirty="0" err="1" smtClean="0"/>
            <a:t>Psikologis</a:t>
          </a:r>
          <a:endParaRPr lang="en-US" b="1" dirty="0"/>
        </a:p>
      </dgm:t>
    </dgm:pt>
    <dgm:pt modelId="{072CFE98-CD4E-43D6-AA0F-4AF3DF68C13A}" type="parTrans" cxnId="{EDC11E75-72FF-452D-83FA-7EDE49E0E0A2}">
      <dgm:prSet/>
      <dgm:spPr/>
      <dgm:t>
        <a:bodyPr/>
        <a:lstStyle/>
        <a:p>
          <a:endParaRPr lang="en-US"/>
        </a:p>
      </dgm:t>
    </dgm:pt>
    <dgm:pt modelId="{C67A4B3C-A619-4FCF-B959-C1EF75BB9EB5}" type="sibTrans" cxnId="{EDC11E75-72FF-452D-83FA-7EDE49E0E0A2}">
      <dgm:prSet/>
      <dgm:spPr/>
      <dgm:t>
        <a:bodyPr/>
        <a:lstStyle/>
        <a:p>
          <a:endParaRPr lang="en-US"/>
        </a:p>
      </dgm:t>
    </dgm:pt>
    <dgm:pt modelId="{D9F19FBB-E8DD-4AF6-9890-8462F7FF0353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/>
            <a:t>Lingkungan</a:t>
          </a:r>
          <a:r>
            <a:rPr lang="en-US" b="1" dirty="0" smtClean="0"/>
            <a:t> </a:t>
          </a:r>
          <a:r>
            <a:rPr lang="en-US" b="1" dirty="0" err="1" smtClean="0"/>
            <a:t>Sosial</a:t>
          </a:r>
          <a:endParaRPr lang="en-US" b="1" dirty="0"/>
        </a:p>
      </dgm:t>
    </dgm:pt>
    <dgm:pt modelId="{0253C3E5-B9A2-4256-B976-BBBDE20C0077}" type="parTrans" cxnId="{7EBB035F-702D-4BF0-92B7-82610FF6FE58}">
      <dgm:prSet/>
      <dgm:spPr/>
      <dgm:t>
        <a:bodyPr/>
        <a:lstStyle/>
        <a:p>
          <a:endParaRPr lang="en-US"/>
        </a:p>
      </dgm:t>
    </dgm:pt>
    <dgm:pt modelId="{55590890-F089-4080-9E28-823214A4D303}" type="sibTrans" cxnId="{7EBB035F-702D-4BF0-92B7-82610FF6FE58}">
      <dgm:prSet/>
      <dgm:spPr/>
      <dgm:t>
        <a:bodyPr/>
        <a:lstStyle/>
        <a:p>
          <a:endParaRPr lang="en-US"/>
        </a:p>
      </dgm:t>
    </dgm:pt>
    <dgm:pt modelId="{16CCA1D1-E777-46A6-93D7-4E964459D6E5}" type="pres">
      <dgm:prSet presAssocID="{80118144-448D-42A5-8D24-AF144C343741}" presName="compositeShape" presStyleCnt="0">
        <dgm:presLayoutVars>
          <dgm:dir/>
          <dgm:resizeHandles/>
        </dgm:presLayoutVars>
      </dgm:prSet>
      <dgm:spPr/>
    </dgm:pt>
    <dgm:pt modelId="{47038B57-4F0E-4F9F-8F75-E5459717F078}" type="pres">
      <dgm:prSet presAssocID="{80118144-448D-42A5-8D24-AF144C343741}" presName="pyramid" presStyleLbl="node1" presStyleIdx="0" presStyleCnt="1"/>
      <dgm:spPr>
        <a:solidFill>
          <a:srgbClr val="92D050"/>
        </a:solidFill>
      </dgm:spPr>
    </dgm:pt>
    <dgm:pt modelId="{BD1316A6-24C6-47BB-9093-AE20F79663A5}" type="pres">
      <dgm:prSet presAssocID="{80118144-448D-42A5-8D24-AF144C343741}" presName="theList" presStyleCnt="0"/>
      <dgm:spPr/>
    </dgm:pt>
    <dgm:pt modelId="{CB2F09A6-27A8-4762-A062-2F5E6BA48D5A}" type="pres">
      <dgm:prSet presAssocID="{6134A695-F2BB-4242-824D-EF8447D3877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EE11A-0383-4CF0-AA6E-D8B9D56E4581}" type="pres">
      <dgm:prSet presAssocID="{6134A695-F2BB-4242-824D-EF8447D38772}" presName="aSpace" presStyleCnt="0"/>
      <dgm:spPr/>
    </dgm:pt>
    <dgm:pt modelId="{AD390930-0B1E-49DB-855A-5C53024C7600}" type="pres">
      <dgm:prSet presAssocID="{B55CA3DF-6B41-41F0-9A34-2CDF80D7FC35}" presName="aNode" presStyleLbl="fgAcc1" presStyleIdx="1" presStyleCnt="3">
        <dgm:presLayoutVars>
          <dgm:bulletEnabled val="1"/>
        </dgm:presLayoutVars>
      </dgm:prSet>
      <dgm:spPr/>
    </dgm:pt>
    <dgm:pt modelId="{3FE365EE-1BD9-4630-AFCC-29C74B8659CE}" type="pres">
      <dgm:prSet presAssocID="{B55CA3DF-6B41-41F0-9A34-2CDF80D7FC35}" presName="aSpace" presStyleCnt="0"/>
      <dgm:spPr/>
    </dgm:pt>
    <dgm:pt modelId="{BDFD5D47-A5BF-4E50-A632-539D8B64BA6E}" type="pres">
      <dgm:prSet presAssocID="{D9F19FBB-E8DD-4AF6-9890-8462F7FF0353}" presName="aNode" presStyleLbl="fgAcc1" presStyleIdx="2" presStyleCnt="3">
        <dgm:presLayoutVars>
          <dgm:bulletEnabled val="1"/>
        </dgm:presLayoutVars>
      </dgm:prSet>
      <dgm:spPr/>
    </dgm:pt>
    <dgm:pt modelId="{A674EFDA-3E12-4EC1-BD1C-717EB0473863}" type="pres">
      <dgm:prSet presAssocID="{D9F19FBB-E8DD-4AF6-9890-8462F7FF0353}" presName="aSpace" presStyleCnt="0"/>
      <dgm:spPr/>
    </dgm:pt>
  </dgm:ptLst>
  <dgm:cxnLst>
    <dgm:cxn modelId="{F9A209BB-339F-404C-809F-9316C3F01429}" type="presOf" srcId="{B55CA3DF-6B41-41F0-9A34-2CDF80D7FC35}" destId="{AD390930-0B1E-49DB-855A-5C53024C7600}" srcOrd="0" destOrd="0" presId="urn:microsoft.com/office/officeart/2005/8/layout/pyramid2"/>
    <dgm:cxn modelId="{8E0A7A95-9051-4CCA-97CA-362FB826B33F}" type="presOf" srcId="{D9F19FBB-E8DD-4AF6-9890-8462F7FF0353}" destId="{BDFD5D47-A5BF-4E50-A632-539D8B64BA6E}" srcOrd="0" destOrd="0" presId="urn:microsoft.com/office/officeart/2005/8/layout/pyramid2"/>
    <dgm:cxn modelId="{4A48990B-7484-4A88-B07E-5C8C72892238}" type="presOf" srcId="{80118144-448D-42A5-8D24-AF144C343741}" destId="{16CCA1D1-E777-46A6-93D7-4E964459D6E5}" srcOrd="0" destOrd="0" presId="urn:microsoft.com/office/officeart/2005/8/layout/pyramid2"/>
    <dgm:cxn modelId="{B09BDD0A-940E-481A-9767-7FB902B6F446}" type="presOf" srcId="{6134A695-F2BB-4242-824D-EF8447D38772}" destId="{CB2F09A6-27A8-4762-A062-2F5E6BA48D5A}" srcOrd="0" destOrd="0" presId="urn:microsoft.com/office/officeart/2005/8/layout/pyramid2"/>
    <dgm:cxn modelId="{73425891-FCDE-4B3D-ACB0-502272973045}" srcId="{80118144-448D-42A5-8D24-AF144C343741}" destId="{6134A695-F2BB-4242-824D-EF8447D38772}" srcOrd="0" destOrd="0" parTransId="{DDB72A4A-B917-426F-BE4E-8BF919CF4318}" sibTransId="{9F7C0D9E-AD97-4D06-8EF5-3D9A37030557}"/>
    <dgm:cxn modelId="{7EBB035F-702D-4BF0-92B7-82610FF6FE58}" srcId="{80118144-448D-42A5-8D24-AF144C343741}" destId="{D9F19FBB-E8DD-4AF6-9890-8462F7FF0353}" srcOrd="2" destOrd="0" parTransId="{0253C3E5-B9A2-4256-B976-BBBDE20C0077}" sibTransId="{55590890-F089-4080-9E28-823214A4D303}"/>
    <dgm:cxn modelId="{EDC11E75-72FF-452D-83FA-7EDE49E0E0A2}" srcId="{80118144-448D-42A5-8D24-AF144C343741}" destId="{B55CA3DF-6B41-41F0-9A34-2CDF80D7FC35}" srcOrd="1" destOrd="0" parTransId="{072CFE98-CD4E-43D6-AA0F-4AF3DF68C13A}" sibTransId="{C67A4B3C-A619-4FCF-B959-C1EF75BB9EB5}"/>
    <dgm:cxn modelId="{B7BA6A68-139A-4773-BAB7-21B0E8F21E68}" type="presParOf" srcId="{16CCA1D1-E777-46A6-93D7-4E964459D6E5}" destId="{47038B57-4F0E-4F9F-8F75-E5459717F078}" srcOrd="0" destOrd="0" presId="urn:microsoft.com/office/officeart/2005/8/layout/pyramid2"/>
    <dgm:cxn modelId="{0E9745FD-6C76-4A77-89CF-79BA550C0F25}" type="presParOf" srcId="{16CCA1D1-E777-46A6-93D7-4E964459D6E5}" destId="{BD1316A6-24C6-47BB-9093-AE20F79663A5}" srcOrd="1" destOrd="0" presId="urn:microsoft.com/office/officeart/2005/8/layout/pyramid2"/>
    <dgm:cxn modelId="{776801AE-D361-4763-B75C-7721F970F992}" type="presParOf" srcId="{BD1316A6-24C6-47BB-9093-AE20F79663A5}" destId="{CB2F09A6-27A8-4762-A062-2F5E6BA48D5A}" srcOrd="0" destOrd="0" presId="urn:microsoft.com/office/officeart/2005/8/layout/pyramid2"/>
    <dgm:cxn modelId="{8102EC0E-50B2-4F33-AF2C-FA1B985CD135}" type="presParOf" srcId="{BD1316A6-24C6-47BB-9093-AE20F79663A5}" destId="{B49EE11A-0383-4CF0-AA6E-D8B9D56E4581}" srcOrd="1" destOrd="0" presId="urn:microsoft.com/office/officeart/2005/8/layout/pyramid2"/>
    <dgm:cxn modelId="{94B4F705-ABBA-4F7F-B5D9-1F1F7021D49E}" type="presParOf" srcId="{BD1316A6-24C6-47BB-9093-AE20F79663A5}" destId="{AD390930-0B1E-49DB-855A-5C53024C7600}" srcOrd="2" destOrd="0" presId="urn:microsoft.com/office/officeart/2005/8/layout/pyramid2"/>
    <dgm:cxn modelId="{D6EDFC15-19DA-408C-9787-D053E347514F}" type="presParOf" srcId="{BD1316A6-24C6-47BB-9093-AE20F79663A5}" destId="{3FE365EE-1BD9-4630-AFCC-29C74B8659CE}" srcOrd="3" destOrd="0" presId="urn:microsoft.com/office/officeart/2005/8/layout/pyramid2"/>
    <dgm:cxn modelId="{AEC96E5C-3603-40DF-8D48-EBB1C93256DA}" type="presParOf" srcId="{BD1316A6-24C6-47BB-9093-AE20F79663A5}" destId="{BDFD5D47-A5BF-4E50-A632-539D8B64BA6E}" srcOrd="4" destOrd="0" presId="urn:microsoft.com/office/officeart/2005/8/layout/pyramid2"/>
    <dgm:cxn modelId="{E34A1DEB-6EB9-4A22-B0C8-44453F4FEDF0}" type="presParOf" srcId="{BD1316A6-24C6-47BB-9093-AE20F79663A5}" destId="{A674EFDA-3E12-4EC1-BD1C-717EB0473863}" srcOrd="5" destOrd="0" presId="urn:microsoft.com/office/officeart/2005/8/layout/pyramid2"/>
  </dgm:cxnLst>
  <dgm:bg>
    <a:solidFill>
      <a:schemeClr val="bg1">
        <a:lumMod val="95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E9872-8504-43DD-AA46-8534B79C19F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DBCA2A-5C72-42B4-9A65-056B4E2DAF07}">
      <dgm:prSet phldrT="[Text]" phldr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08A42F62-E1F7-4F8D-BD76-732B494C7B06}" type="parTrans" cxnId="{D47CD605-A70F-48AA-A063-3182CEE2D591}">
      <dgm:prSet/>
      <dgm:spPr/>
      <dgm:t>
        <a:bodyPr/>
        <a:lstStyle/>
        <a:p>
          <a:endParaRPr lang="en-US"/>
        </a:p>
      </dgm:t>
    </dgm:pt>
    <dgm:pt modelId="{8DA0AD36-FFF6-469B-9574-A46C73BEBFAA}" type="sibTrans" cxnId="{D47CD605-A70F-48AA-A063-3182CEE2D591}">
      <dgm:prSet/>
      <dgm:spPr/>
      <dgm:t>
        <a:bodyPr/>
        <a:lstStyle/>
        <a:p>
          <a:endParaRPr lang="en-US"/>
        </a:p>
      </dgm:t>
    </dgm:pt>
    <dgm:pt modelId="{55D223E9-E2E2-4616-B292-D8702FD3F7D7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err="1" smtClean="0"/>
            <a:t>Intervensi</a:t>
          </a:r>
          <a:r>
            <a:rPr lang="en-US" dirty="0" smtClean="0"/>
            <a:t> </a:t>
          </a:r>
          <a:r>
            <a:rPr lang="en-US" dirty="0" err="1" smtClean="0"/>
            <a:t>Keperawatan</a:t>
          </a:r>
          <a:r>
            <a:rPr lang="en-US" dirty="0" smtClean="0"/>
            <a:t> </a:t>
          </a:r>
          <a:r>
            <a:rPr lang="en-US" dirty="0" err="1" smtClean="0"/>
            <a:t>Independen</a:t>
          </a:r>
          <a:r>
            <a:rPr lang="en-US" dirty="0" smtClean="0"/>
            <a:t> </a:t>
          </a:r>
          <a:endParaRPr lang="en-US" dirty="0"/>
        </a:p>
      </dgm:t>
    </dgm:pt>
    <dgm:pt modelId="{D2A264BC-DB2E-4BB8-9B1C-4E0DE9A9000B}" type="parTrans" cxnId="{99E75616-19FE-4516-B420-29662EAC6DBB}">
      <dgm:prSet/>
      <dgm:spPr/>
      <dgm:t>
        <a:bodyPr/>
        <a:lstStyle/>
        <a:p>
          <a:endParaRPr lang="en-US"/>
        </a:p>
      </dgm:t>
    </dgm:pt>
    <dgm:pt modelId="{CAB2C132-FC89-4E27-A6F9-6029DA3552A7}" type="sibTrans" cxnId="{99E75616-19FE-4516-B420-29662EAC6DBB}">
      <dgm:prSet/>
      <dgm:spPr/>
      <dgm:t>
        <a:bodyPr/>
        <a:lstStyle/>
        <a:p>
          <a:endParaRPr lang="en-US"/>
        </a:p>
      </dgm:t>
    </dgm:pt>
    <dgm:pt modelId="{A8452938-8F6E-4A15-ADFD-DB94CD56437B}">
      <dgm:prSet phldrT="[Text]" phldr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00136BD-3B79-4969-9FA9-57212EDDACA9}" type="parTrans" cxnId="{6644992C-D31B-423E-A331-9FBFDEB6B91F}">
      <dgm:prSet/>
      <dgm:spPr/>
      <dgm:t>
        <a:bodyPr/>
        <a:lstStyle/>
        <a:p>
          <a:endParaRPr lang="en-US"/>
        </a:p>
      </dgm:t>
    </dgm:pt>
    <dgm:pt modelId="{B7741CDE-4902-494D-81BA-EFB867909A7C}" type="sibTrans" cxnId="{6644992C-D31B-423E-A331-9FBFDEB6B91F}">
      <dgm:prSet/>
      <dgm:spPr/>
      <dgm:t>
        <a:bodyPr/>
        <a:lstStyle/>
        <a:p>
          <a:endParaRPr lang="en-US"/>
        </a:p>
      </dgm:t>
    </dgm:pt>
    <dgm:pt modelId="{7B186CA2-101C-4D50-86A5-0DC5D2169D89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err="1" smtClean="0"/>
            <a:t>Intervensi</a:t>
          </a:r>
          <a:r>
            <a:rPr lang="en-US" dirty="0" smtClean="0"/>
            <a:t> </a:t>
          </a:r>
          <a:r>
            <a:rPr lang="en-US" dirty="0" err="1" smtClean="0"/>
            <a:t>Keperawatan</a:t>
          </a:r>
          <a:r>
            <a:rPr lang="en-US" dirty="0" smtClean="0"/>
            <a:t> </a:t>
          </a:r>
          <a:r>
            <a:rPr lang="en-US" dirty="0" err="1" smtClean="0"/>
            <a:t>Kolaboratif</a:t>
          </a:r>
          <a:endParaRPr lang="en-US" dirty="0"/>
        </a:p>
      </dgm:t>
    </dgm:pt>
    <dgm:pt modelId="{20194C74-7DE0-4AEA-9206-6D7EECE78759}" type="parTrans" cxnId="{D2845F47-400D-4EFA-9FBA-9405D5BB6187}">
      <dgm:prSet/>
      <dgm:spPr/>
      <dgm:t>
        <a:bodyPr/>
        <a:lstStyle/>
        <a:p>
          <a:endParaRPr lang="en-US"/>
        </a:p>
      </dgm:t>
    </dgm:pt>
    <dgm:pt modelId="{FC90ED8E-767A-455A-90C0-D5B375312887}" type="sibTrans" cxnId="{D2845F47-400D-4EFA-9FBA-9405D5BB6187}">
      <dgm:prSet/>
      <dgm:spPr/>
      <dgm:t>
        <a:bodyPr/>
        <a:lstStyle/>
        <a:p>
          <a:endParaRPr lang="en-US"/>
        </a:p>
      </dgm:t>
    </dgm:pt>
    <dgm:pt modelId="{438D6E54-F533-4C9F-92C1-B7AE6465384B}" type="pres">
      <dgm:prSet presAssocID="{1A1E9872-8504-43DD-AA46-8534B79C19F0}" presName="Name0" presStyleCnt="0">
        <dgm:presLayoutVars>
          <dgm:dir/>
          <dgm:animLvl val="lvl"/>
          <dgm:resizeHandles/>
        </dgm:presLayoutVars>
      </dgm:prSet>
      <dgm:spPr/>
    </dgm:pt>
    <dgm:pt modelId="{A16B2E0B-289A-4A42-8B25-F5D992AF1CEC}" type="pres">
      <dgm:prSet presAssocID="{26DBCA2A-5C72-42B4-9A65-056B4E2DAF07}" presName="linNode" presStyleCnt="0"/>
      <dgm:spPr/>
    </dgm:pt>
    <dgm:pt modelId="{A526636A-B7C2-44FC-8A5A-CFCBEA68A24B}" type="pres">
      <dgm:prSet presAssocID="{26DBCA2A-5C72-42B4-9A65-056B4E2DAF07}" presName="parentShp" presStyleLbl="node1" presStyleIdx="0" presStyleCnt="2">
        <dgm:presLayoutVars>
          <dgm:bulletEnabled val="1"/>
        </dgm:presLayoutVars>
      </dgm:prSet>
      <dgm:spPr/>
    </dgm:pt>
    <dgm:pt modelId="{5DD8A6D3-0947-4D82-AE98-C4F172A95718}" type="pres">
      <dgm:prSet presAssocID="{26DBCA2A-5C72-42B4-9A65-056B4E2DAF0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4EC09-7CEA-4380-83BB-BFC1DE15D96E}" type="pres">
      <dgm:prSet presAssocID="{8DA0AD36-FFF6-469B-9574-A46C73BEBFAA}" presName="spacing" presStyleCnt="0"/>
      <dgm:spPr/>
    </dgm:pt>
    <dgm:pt modelId="{16CBF12B-714F-4AEE-BEC5-C821912251F7}" type="pres">
      <dgm:prSet presAssocID="{A8452938-8F6E-4A15-ADFD-DB94CD56437B}" presName="linNode" presStyleCnt="0"/>
      <dgm:spPr/>
    </dgm:pt>
    <dgm:pt modelId="{2B7BC6FF-D61C-4013-91AB-C698C10D8D5D}" type="pres">
      <dgm:prSet presAssocID="{A8452938-8F6E-4A15-ADFD-DB94CD56437B}" presName="parentShp" presStyleLbl="node1" presStyleIdx="1" presStyleCnt="2">
        <dgm:presLayoutVars>
          <dgm:bulletEnabled val="1"/>
        </dgm:presLayoutVars>
      </dgm:prSet>
      <dgm:spPr/>
    </dgm:pt>
    <dgm:pt modelId="{6B4BDC5B-351E-4453-BF2A-1E6290AB6550}" type="pres">
      <dgm:prSet presAssocID="{A8452938-8F6E-4A15-ADFD-DB94CD56437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B1C70-10A8-4393-B180-8F53932A425A}" type="presOf" srcId="{55D223E9-E2E2-4616-B292-D8702FD3F7D7}" destId="{5DD8A6D3-0947-4D82-AE98-C4F172A95718}" srcOrd="0" destOrd="0" presId="urn:microsoft.com/office/officeart/2005/8/layout/vList6"/>
    <dgm:cxn modelId="{6BC341F6-9AB0-4724-9C63-69D015828694}" type="presOf" srcId="{7B186CA2-101C-4D50-86A5-0DC5D2169D89}" destId="{6B4BDC5B-351E-4453-BF2A-1E6290AB6550}" srcOrd="0" destOrd="0" presId="urn:microsoft.com/office/officeart/2005/8/layout/vList6"/>
    <dgm:cxn modelId="{99E75616-19FE-4516-B420-29662EAC6DBB}" srcId="{26DBCA2A-5C72-42B4-9A65-056B4E2DAF07}" destId="{55D223E9-E2E2-4616-B292-D8702FD3F7D7}" srcOrd="0" destOrd="0" parTransId="{D2A264BC-DB2E-4BB8-9B1C-4E0DE9A9000B}" sibTransId="{CAB2C132-FC89-4E27-A6F9-6029DA3552A7}"/>
    <dgm:cxn modelId="{6644992C-D31B-423E-A331-9FBFDEB6B91F}" srcId="{1A1E9872-8504-43DD-AA46-8534B79C19F0}" destId="{A8452938-8F6E-4A15-ADFD-DB94CD56437B}" srcOrd="1" destOrd="0" parTransId="{B00136BD-3B79-4969-9FA9-57212EDDACA9}" sibTransId="{B7741CDE-4902-494D-81BA-EFB867909A7C}"/>
    <dgm:cxn modelId="{D94C24BF-9505-4CE7-8D3D-A53E16B2FA39}" type="presOf" srcId="{26DBCA2A-5C72-42B4-9A65-056B4E2DAF07}" destId="{A526636A-B7C2-44FC-8A5A-CFCBEA68A24B}" srcOrd="0" destOrd="0" presId="urn:microsoft.com/office/officeart/2005/8/layout/vList6"/>
    <dgm:cxn modelId="{D47CD605-A70F-48AA-A063-3182CEE2D591}" srcId="{1A1E9872-8504-43DD-AA46-8534B79C19F0}" destId="{26DBCA2A-5C72-42B4-9A65-056B4E2DAF07}" srcOrd="0" destOrd="0" parTransId="{08A42F62-E1F7-4F8D-BD76-732B494C7B06}" sibTransId="{8DA0AD36-FFF6-469B-9574-A46C73BEBFAA}"/>
    <dgm:cxn modelId="{D2845F47-400D-4EFA-9FBA-9405D5BB6187}" srcId="{A8452938-8F6E-4A15-ADFD-DB94CD56437B}" destId="{7B186CA2-101C-4D50-86A5-0DC5D2169D89}" srcOrd="0" destOrd="0" parTransId="{20194C74-7DE0-4AEA-9206-6D7EECE78759}" sibTransId="{FC90ED8E-767A-455A-90C0-D5B375312887}"/>
    <dgm:cxn modelId="{2B06280F-3C07-4CD2-883C-7803EEA4E46B}" type="presOf" srcId="{1A1E9872-8504-43DD-AA46-8534B79C19F0}" destId="{438D6E54-F533-4C9F-92C1-B7AE6465384B}" srcOrd="0" destOrd="0" presId="urn:microsoft.com/office/officeart/2005/8/layout/vList6"/>
    <dgm:cxn modelId="{DE86006C-A62F-4B44-B15B-D098C2E21821}" type="presOf" srcId="{A8452938-8F6E-4A15-ADFD-DB94CD56437B}" destId="{2B7BC6FF-D61C-4013-91AB-C698C10D8D5D}" srcOrd="0" destOrd="0" presId="urn:microsoft.com/office/officeart/2005/8/layout/vList6"/>
    <dgm:cxn modelId="{9FF039CD-9D15-4A11-BB21-C334658FE738}" type="presParOf" srcId="{438D6E54-F533-4C9F-92C1-B7AE6465384B}" destId="{A16B2E0B-289A-4A42-8B25-F5D992AF1CEC}" srcOrd="0" destOrd="0" presId="urn:microsoft.com/office/officeart/2005/8/layout/vList6"/>
    <dgm:cxn modelId="{6E88F720-1FB6-473F-8D36-7C03AF596351}" type="presParOf" srcId="{A16B2E0B-289A-4A42-8B25-F5D992AF1CEC}" destId="{A526636A-B7C2-44FC-8A5A-CFCBEA68A24B}" srcOrd="0" destOrd="0" presId="urn:microsoft.com/office/officeart/2005/8/layout/vList6"/>
    <dgm:cxn modelId="{8609A8E5-41E6-40E8-9F03-1775ACC9F6D7}" type="presParOf" srcId="{A16B2E0B-289A-4A42-8B25-F5D992AF1CEC}" destId="{5DD8A6D3-0947-4D82-AE98-C4F172A95718}" srcOrd="1" destOrd="0" presId="urn:microsoft.com/office/officeart/2005/8/layout/vList6"/>
    <dgm:cxn modelId="{AF061B94-90EE-424E-9EBE-A26F9C65FF19}" type="presParOf" srcId="{438D6E54-F533-4C9F-92C1-B7AE6465384B}" destId="{8B44EC09-7CEA-4380-83BB-BFC1DE15D96E}" srcOrd="1" destOrd="0" presId="urn:microsoft.com/office/officeart/2005/8/layout/vList6"/>
    <dgm:cxn modelId="{9AD0B201-A8EF-4A57-9DA3-4BD14A034EF4}" type="presParOf" srcId="{438D6E54-F533-4C9F-92C1-B7AE6465384B}" destId="{16CBF12B-714F-4AEE-BEC5-C821912251F7}" srcOrd="2" destOrd="0" presId="urn:microsoft.com/office/officeart/2005/8/layout/vList6"/>
    <dgm:cxn modelId="{FFFB4E5C-DE6B-4DFE-A50D-0023FCFCE108}" type="presParOf" srcId="{16CBF12B-714F-4AEE-BEC5-C821912251F7}" destId="{2B7BC6FF-D61C-4013-91AB-C698C10D8D5D}" srcOrd="0" destOrd="0" presId="urn:microsoft.com/office/officeart/2005/8/layout/vList6"/>
    <dgm:cxn modelId="{CC2ECFD4-5337-4E93-9954-64F67FB8605A}" type="presParOf" srcId="{16CBF12B-714F-4AEE-BEC5-C821912251F7}" destId="{6B4BDC5B-351E-4453-BF2A-1E6290AB6550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5458" y="1052427"/>
            <a:ext cx="8074083" cy="643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91752" y="2862879"/>
            <a:ext cx="4741494" cy="720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775F5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775F5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6250" y="1232662"/>
            <a:ext cx="4143375" cy="3537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05375" y="1232662"/>
            <a:ext cx="4143375" cy="3537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775F5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513" y="1722065"/>
            <a:ext cx="4536440" cy="59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775F54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301" y="2332433"/>
            <a:ext cx="8081009" cy="296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38500" y="4984242"/>
            <a:ext cx="3048000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76250" y="4984242"/>
            <a:ext cx="2190750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4984242"/>
            <a:ext cx="2190750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file:///E:\MK%20Falsafah%20Keperawatan%202022.2023\PDF_UU%20Nomor%2038%20Tahun%202014%20Tentang%20Keperawatan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9100" y="241300"/>
            <a:ext cx="8839200" cy="42659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5"/>
              </a:spcBef>
            </a:pPr>
            <a:r>
              <a:rPr lang="en-US" sz="4550" b="1" dirty="0" smtClean="0">
                <a:latin typeface="Palatino Linotype"/>
                <a:cs typeface="Palatino Linotype"/>
              </a:rPr>
              <a:t>METAPARADIGMA KEPERAWATAN</a:t>
            </a:r>
          </a:p>
          <a:p>
            <a:pPr marL="38100" algn="ctr">
              <a:lnSpc>
                <a:spcPct val="100000"/>
              </a:lnSpc>
              <a:spcBef>
                <a:spcPts val="105"/>
              </a:spcBef>
            </a:pPr>
            <a:endParaRPr lang="en-US" sz="4550" dirty="0" smtClean="0">
              <a:latin typeface="Palatino Linotype"/>
              <a:cs typeface="Palatino Linotype"/>
            </a:endParaRPr>
          </a:p>
          <a:p>
            <a:pPr marL="38100" algn="ctr">
              <a:lnSpc>
                <a:spcPct val="100000"/>
              </a:lnSpc>
              <a:spcBef>
                <a:spcPts val="105"/>
              </a:spcBef>
            </a:pPr>
            <a:endParaRPr lang="en-US" sz="4550" dirty="0" smtClean="0">
              <a:latin typeface="Palatino Linotype"/>
              <a:cs typeface="Palatino Linotype"/>
            </a:endParaRPr>
          </a:p>
          <a:p>
            <a:pPr marL="38100" algn="ctr">
              <a:lnSpc>
                <a:spcPct val="100000"/>
              </a:lnSpc>
              <a:spcBef>
                <a:spcPts val="105"/>
              </a:spcBef>
            </a:pPr>
            <a:endParaRPr lang="en-US" sz="4550" dirty="0" smtClean="0">
              <a:latin typeface="Palatino Linotype"/>
              <a:cs typeface="Palatino Linotype"/>
            </a:endParaRPr>
          </a:p>
          <a:p>
            <a:pPr marL="38100" algn="ctr">
              <a:lnSpc>
                <a:spcPct val="100000"/>
              </a:lnSpc>
              <a:spcBef>
                <a:spcPts val="105"/>
              </a:spcBef>
            </a:pPr>
            <a:endParaRPr sz="45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500" y="4508500"/>
            <a:ext cx="8001000" cy="4953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3375" marR="5080" indent="-321310" algn="ctr">
              <a:lnSpc>
                <a:spcPct val="130800"/>
              </a:lnSpc>
              <a:spcBef>
                <a:spcPts val="90"/>
              </a:spcBef>
            </a:pPr>
            <a:r>
              <a:rPr lang="en-US" sz="2400" b="1" spc="95" dirty="0" smtClean="0">
                <a:latin typeface="Lucida Sans Unicode"/>
                <a:cs typeface="Lucida Sans Unicode"/>
              </a:rPr>
              <a:t>Eva </a:t>
            </a:r>
            <a:r>
              <a:rPr lang="en-US" sz="2400" b="1" spc="95" dirty="0" err="1" smtClean="0">
                <a:latin typeface="Lucida Sans Unicode"/>
                <a:cs typeface="Lucida Sans Unicode"/>
              </a:rPr>
              <a:t>Nurlina</a:t>
            </a:r>
            <a:r>
              <a:rPr lang="en-US" sz="2400" b="1" spc="95" dirty="0" smtClean="0">
                <a:latin typeface="Lucida Sans Unicode"/>
                <a:cs typeface="Lucida Sans Unicode"/>
              </a:rPr>
              <a:t> </a:t>
            </a:r>
            <a:r>
              <a:rPr lang="en-US" sz="2400" b="1" spc="95" dirty="0" err="1" smtClean="0">
                <a:latin typeface="Lucida Sans Unicode"/>
                <a:cs typeface="Lucida Sans Unicode"/>
              </a:rPr>
              <a:t>Aprilia</a:t>
            </a:r>
            <a:r>
              <a:rPr lang="en-US" sz="2400" b="1" spc="95" dirty="0" smtClean="0">
                <a:latin typeface="Lucida Sans Unicode"/>
                <a:cs typeface="Lucida Sans Unicode"/>
              </a:rPr>
              <a:t>, </a:t>
            </a:r>
            <a:r>
              <a:rPr lang="en-US" sz="2400" b="1" spc="95" dirty="0" err="1" smtClean="0">
                <a:latin typeface="Lucida Sans Unicode"/>
                <a:cs typeface="Lucida Sans Unicode"/>
              </a:rPr>
              <a:t>M.Kep.,Ns.,Sp.Kep.Kom</a:t>
            </a:r>
            <a:endParaRPr sz="2400" b="1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700" y="4508500"/>
            <a:ext cx="7239000" cy="533400"/>
          </a:xfrm>
          <a:prstGeom prst="rect">
            <a:avLst/>
          </a:prstGeom>
        </p:spPr>
      </p:pic>
      <p:pic>
        <p:nvPicPr>
          <p:cNvPr id="8" name="Picture 7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9532" y="1689100"/>
            <a:ext cx="176593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" y="241300"/>
            <a:ext cx="1586469" cy="1591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04" y="253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4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516110" cy="5362575"/>
            <a:chOff x="0" y="0"/>
            <a:chExt cx="9516110" cy="5362575"/>
          </a:xfrm>
        </p:grpSpPr>
        <p:sp>
          <p:nvSpPr>
            <p:cNvPr id="4" name="object 4"/>
            <p:cNvSpPr/>
            <p:nvPr/>
          </p:nvSpPr>
          <p:spPr>
            <a:xfrm>
              <a:off x="4762" y="253"/>
              <a:ext cx="0" cy="5353050"/>
            </a:xfrm>
            <a:custGeom>
              <a:avLst/>
              <a:gdLst/>
              <a:ahLst/>
              <a:cxnLst/>
              <a:rect l="l" t="t" r="r" b="b"/>
              <a:pathLst>
                <a:path h="5353050">
                  <a:moveTo>
                    <a:pt x="0" y="53530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E9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" y="254"/>
              <a:ext cx="9507220" cy="61976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1461748"/>
            <a:ext cx="9505950" cy="389130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1500" y="622300"/>
            <a:ext cx="8305800" cy="4449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270" dirty="0">
                <a:solidFill>
                  <a:schemeClr val="tx1"/>
                </a:solidFill>
                <a:latin typeface="Times New Roman"/>
                <a:cs typeface="Times New Roman"/>
              </a:rPr>
              <a:t>Manusia:</a:t>
            </a:r>
            <a:r>
              <a:rPr sz="28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spc="200" dirty="0">
                <a:solidFill>
                  <a:schemeClr val="tx1"/>
                </a:solidFill>
                <a:latin typeface="Times New Roman"/>
                <a:cs typeface="Times New Roman"/>
              </a:rPr>
              <a:t>Bio-Psiko-Sosio-Spiritual-Cultural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946" y="1993901"/>
            <a:ext cx="7931354" cy="24289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50" spc="-40" dirty="0">
                <a:solidFill>
                  <a:srgbClr val="B85B21"/>
                </a:solidFill>
                <a:latin typeface="Palatino Linotype"/>
                <a:cs typeface="Palatino Linotype"/>
              </a:rPr>
              <a:t>Manusia</a:t>
            </a:r>
            <a:r>
              <a:rPr sz="3050" spc="70" dirty="0">
                <a:solidFill>
                  <a:srgbClr val="B85B21"/>
                </a:solidFill>
                <a:latin typeface="Palatino Linotype"/>
                <a:cs typeface="Palatino Linotype"/>
              </a:rPr>
              <a:t> </a:t>
            </a:r>
            <a:r>
              <a:rPr sz="3050" spc="-15" dirty="0">
                <a:solidFill>
                  <a:srgbClr val="B85B21"/>
                </a:solidFill>
                <a:latin typeface="Palatino Linotype"/>
                <a:cs typeface="Palatino Linotype"/>
              </a:rPr>
              <a:t>sebagai</a:t>
            </a:r>
            <a:r>
              <a:rPr sz="3050" spc="70" dirty="0">
                <a:solidFill>
                  <a:srgbClr val="B85B21"/>
                </a:solidFill>
                <a:latin typeface="Palatino Linotype"/>
                <a:cs typeface="Palatino Linotype"/>
              </a:rPr>
              <a:t> </a:t>
            </a:r>
            <a:r>
              <a:rPr sz="3050" spc="-75">
                <a:solidFill>
                  <a:srgbClr val="B85B21"/>
                </a:solidFill>
                <a:latin typeface="Palatino Linotype"/>
                <a:cs typeface="Palatino Linotype"/>
              </a:rPr>
              <a:t>mahluk</a:t>
            </a:r>
            <a:r>
              <a:rPr sz="3050" spc="75">
                <a:solidFill>
                  <a:srgbClr val="B85B21"/>
                </a:solidFill>
                <a:latin typeface="Palatino Linotype"/>
                <a:cs typeface="Palatino Linotype"/>
              </a:rPr>
              <a:t> </a:t>
            </a:r>
            <a:r>
              <a:rPr sz="3050" spc="65" smtClean="0">
                <a:solidFill>
                  <a:srgbClr val="B85B21"/>
                </a:solidFill>
                <a:latin typeface="Palatino Linotype"/>
                <a:cs typeface="Palatino Linotype"/>
              </a:rPr>
              <a:t>Biologis</a:t>
            </a:r>
            <a:r>
              <a:rPr lang="en-US" sz="3050" spc="65" dirty="0" smtClean="0">
                <a:solidFill>
                  <a:srgbClr val="B85B21"/>
                </a:solidFill>
                <a:latin typeface="Palatino Linotype"/>
                <a:cs typeface="Palatino Linotype"/>
              </a:rPr>
              <a:t> </a:t>
            </a:r>
            <a:r>
              <a:rPr sz="3050" spc="65" smtClean="0">
                <a:solidFill>
                  <a:srgbClr val="B85B21"/>
                </a:solidFill>
                <a:latin typeface="Palatino Linotype"/>
                <a:cs typeface="Palatino Linotype"/>
              </a:rPr>
              <a:t>:</a:t>
            </a:r>
            <a:endParaRPr lang="en-US" sz="3050" spc="65" dirty="0" smtClean="0">
              <a:solidFill>
                <a:srgbClr val="B85B21"/>
              </a:solidFill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buFont typeface="Wingdings" pitchFamily="2" charset="2"/>
              <a:buChar char="q"/>
            </a:pPr>
            <a:r>
              <a:rPr lang="en-US" sz="2250" spc="-10" dirty="0" smtClean="0">
                <a:latin typeface="Palatino Linotype"/>
                <a:cs typeface="Palatino Linotype"/>
              </a:rPr>
              <a:t> </a:t>
            </a:r>
            <a:r>
              <a:rPr sz="2250" spc="-10" smtClean="0">
                <a:latin typeface="Palatino Linotype"/>
                <a:cs typeface="Palatino Linotype"/>
              </a:rPr>
              <a:t>Manusia</a:t>
            </a:r>
            <a:r>
              <a:rPr sz="2250" spc="50" smtClean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adalah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mahluk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75" dirty="0">
                <a:latin typeface="Palatino Linotype"/>
                <a:cs typeface="Palatino Linotype"/>
              </a:rPr>
              <a:t>hidup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25" dirty="0">
                <a:latin typeface="Palatino Linotype"/>
                <a:cs typeface="Palatino Linotype"/>
              </a:rPr>
              <a:t>yang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dirty="0">
                <a:latin typeface="Palatino Linotype"/>
                <a:cs typeface="Palatino Linotype"/>
              </a:rPr>
              <a:t>lahir,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-65">
                <a:latin typeface="Palatino Linotype"/>
                <a:cs typeface="Palatino Linotype"/>
              </a:rPr>
              <a:t>tumbuh</a:t>
            </a:r>
            <a:r>
              <a:rPr sz="2250" spc="50">
                <a:latin typeface="Palatino Linotype"/>
                <a:cs typeface="Palatino Linotype"/>
              </a:rPr>
              <a:t> </a:t>
            </a:r>
            <a:r>
              <a:rPr sz="2250" spc="-70" smtClean="0">
                <a:latin typeface="Palatino Linotype"/>
                <a:cs typeface="Palatino Linotype"/>
              </a:rPr>
              <a:t>dan</a:t>
            </a:r>
            <a:r>
              <a:rPr lang="en-US" sz="2250" spc="-70" dirty="0" smtClean="0">
                <a:latin typeface="Palatino Linotype"/>
                <a:cs typeface="Palatino Linotype"/>
              </a:rPr>
              <a:t>    </a:t>
            </a:r>
            <a:r>
              <a:rPr sz="2250" spc="-10" smtClean="0">
                <a:latin typeface="Palatino Linotype"/>
                <a:cs typeface="Palatino Linotype"/>
              </a:rPr>
              <a:t>berkembang</a:t>
            </a:r>
            <a:r>
              <a:rPr sz="2250" spc="75" smtClean="0">
                <a:latin typeface="Palatino Linotype"/>
                <a:cs typeface="Palatino Linotype"/>
              </a:rPr>
              <a:t> </a:t>
            </a:r>
            <a:r>
              <a:rPr sz="2250" spc="-10" dirty="0">
                <a:latin typeface="Palatino Linotype"/>
                <a:cs typeface="Palatino Linotype"/>
              </a:rPr>
              <a:t>sesuai</a:t>
            </a:r>
            <a:r>
              <a:rPr sz="2250" spc="80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dengan</a:t>
            </a:r>
            <a:r>
              <a:rPr sz="2250" spc="80" dirty="0">
                <a:latin typeface="Palatino Linotype"/>
                <a:cs typeface="Palatino Linotype"/>
              </a:rPr>
              <a:t> </a:t>
            </a:r>
            <a:r>
              <a:rPr sz="2250" spc="-65" dirty="0">
                <a:latin typeface="Palatino Linotype"/>
                <a:cs typeface="Palatino Linotype"/>
              </a:rPr>
              <a:t>tuntutan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spc="-70" dirty="0">
                <a:latin typeface="Palatino Linotype"/>
                <a:cs typeface="Palatino Linotype"/>
              </a:rPr>
              <a:t>dan</a:t>
            </a:r>
            <a:r>
              <a:rPr sz="2250" spc="80" dirty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kebutuhan.</a:t>
            </a:r>
            <a:endParaRPr sz="2250">
              <a:latin typeface="Palatino Linotype"/>
              <a:cs typeface="Palatino Linotype"/>
            </a:endParaRPr>
          </a:p>
          <a:p>
            <a:pPr marL="346075" marR="17780" indent="-334010">
              <a:lnSpc>
                <a:spcPct val="111200"/>
              </a:lnSpc>
              <a:spcBef>
                <a:spcPts val="725"/>
              </a:spcBef>
              <a:buFont typeface="Wingdings" pitchFamily="2" charset="2"/>
              <a:buChar char="q"/>
            </a:pPr>
            <a:r>
              <a:rPr sz="2250" spc="-10" dirty="0">
                <a:latin typeface="Palatino Linotype"/>
                <a:cs typeface="Palatino Linotype"/>
              </a:rPr>
              <a:t>Manusia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merupakan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50" dirty="0">
                <a:latin typeface="Palatino Linotype"/>
                <a:cs typeface="Palatino Linotype"/>
              </a:rPr>
              <a:t>susunan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30" dirty="0">
                <a:latin typeface="Palatino Linotype"/>
                <a:cs typeface="Palatino Linotype"/>
              </a:rPr>
              <a:t>sel-sel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25" dirty="0">
                <a:latin typeface="Palatino Linotype"/>
                <a:cs typeface="Palatino Linotype"/>
              </a:rPr>
              <a:t>yang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75">
                <a:latin typeface="Palatino Linotype"/>
                <a:cs typeface="Palatino Linotype"/>
              </a:rPr>
              <a:t>hidup</a:t>
            </a:r>
            <a:r>
              <a:rPr sz="2250" spc="65">
                <a:latin typeface="Palatino Linotype"/>
                <a:cs typeface="Palatino Linotype"/>
              </a:rPr>
              <a:t> </a:t>
            </a:r>
            <a:r>
              <a:rPr sz="2250" spc="-25" smtClean="0">
                <a:latin typeface="Palatino Linotype"/>
                <a:cs typeface="Palatino Linotype"/>
              </a:rPr>
              <a:t>yang</a:t>
            </a:r>
            <a:r>
              <a:rPr lang="en-US" sz="2250" spc="-25" dirty="0" smtClean="0">
                <a:latin typeface="Palatino Linotype"/>
                <a:cs typeface="Palatino Linotype"/>
              </a:rPr>
              <a:t> </a:t>
            </a:r>
            <a:r>
              <a:rPr sz="2250" spc="-30" smtClean="0">
                <a:latin typeface="Palatino Linotype"/>
                <a:cs typeface="Palatino Linotype"/>
              </a:rPr>
              <a:t>membentuk</a:t>
            </a:r>
            <a:r>
              <a:rPr sz="2250" spc="65" smtClean="0">
                <a:latin typeface="Palatino Linotype"/>
                <a:cs typeface="Palatino Linotype"/>
              </a:rPr>
              <a:t> </a:t>
            </a:r>
            <a:r>
              <a:rPr sz="2250" spc="-40" dirty="0">
                <a:latin typeface="Palatino Linotype"/>
                <a:cs typeface="Palatino Linotype"/>
              </a:rPr>
              <a:t>satu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jaringan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70" dirty="0">
                <a:latin typeface="Palatino Linotype"/>
                <a:cs typeface="Palatino Linotype"/>
              </a:rPr>
              <a:t>dan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jaringan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25" dirty="0">
                <a:latin typeface="Palatino Linotype"/>
                <a:cs typeface="Palatino Linotype"/>
              </a:rPr>
              <a:t>akan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bersatu </a:t>
            </a:r>
            <a:r>
              <a:rPr sz="2250" spc="-545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membentuk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organ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-70" dirty="0">
                <a:latin typeface="Palatino Linotype"/>
                <a:cs typeface="Palatino Linotype"/>
              </a:rPr>
              <a:t>dan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10" dirty="0">
                <a:latin typeface="Palatino Linotype"/>
                <a:cs typeface="Palatino Linotype"/>
              </a:rPr>
              <a:t>system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-15" dirty="0">
                <a:latin typeface="Palatino Linotype"/>
                <a:cs typeface="Palatino Linotype"/>
              </a:rPr>
              <a:t>organ.</a:t>
            </a:r>
            <a:endParaRPr sz="2250">
              <a:latin typeface="Palatino Linotype"/>
              <a:cs typeface="Palatino Linotyp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8636" y="2518868"/>
            <a:ext cx="8957310" cy="2834640"/>
            <a:chOff x="558636" y="2518868"/>
            <a:chExt cx="8957310" cy="28346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636" y="2518868"/>
              <a:ext cx="5892406" cy="211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5440" y="4483002"/>
              <a:ext cx="3170034" cy="8700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48" y="254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4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62" y="254"/>
            <a:ext cx="9205344" cy="5353050"/>
            <a:chOff x="4762" y="254"/>
            <a:chExt cx="9205344" cy="5353050"/>
          </a:xfrm>
        </p:grpSpPr>
        <p:sp>
          <p:nvSpPr>
            <p:cNvPr id="4" name="object 4"/>
            <p:cNvSpPr/>
            <p:nvPr/>
          </p:nvSpPr>
          <p:spPr>
            <a:xfrm>
              <a:off x="4762" y="254"/>
              <a:ext cx="0" cy="5353050"/>
            </a:xfrm>
            <a:custGeom>
              <a:avLst/>
              <a:gdLst/>
              <a:ahLst/>
              <a:cxnLst/>
              <a:rect l="l" t="t" r="r" b="b"/>
              <a:pathLst>
                <a:path h="5353050">
                  <a:moveTo>
                    <a:pt x="0" y="53530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E9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" y="254"/>
              <a:ext cx="9201216" cy="6299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4512" y="1064770"/>
            <a:ext cx="1500987" cy="47577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b="1" spc="80" dirty="0"/>
              <a:t>C</a:t>
            </a:r>
            <a:r>
              <a:rPr sz="3000" b="1" dirty="0"/>
              <a:t>o</a:t>
            </a:r>
            <a:r>
              <a:rPr sz="3000" b="1" spc="-105" dirty="0"/>
              <a:t>n</a:t>
            </a:r>
            <a:r>
              <a:rPr sz="3000" b="1" spc="-70" dirty="0"/>
              <a:t>t</a:t>
            </a:r>
            <a:r>
              <a:rPr sz="3000" b="1" spc="80" dirty="0"/>
              <a:t>.</a:t>
            </a:r>
            <a:r>
              <a:rPr sz="3000" b="1" spc="75" dirty="0"/>
              <a:t>.</a:t>
            </a:r>
            <a:endParaRPr sz="3000" b="1"/>
          </a:p>
        </p:txBody>
      </p:sp>
      <p:sp>
        <p:nvSpPr>
          <p:cNvPr id="9" name="object 9"/>
          <p:cNvSpPr txBox="1"/>
          <p:nvPr/>
        </p:nvSpPr>
        <p:spPr>
          <a:xfrm>
            <a:off x="1028700" y="1536700"/>
            <a:ext cx="8001000" cy="37022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850" spc="295" dirty="0">
                <a:solidFill>
                  <a:srgbClr val="884F2C"/>
                </a:solidFill>
                <a:latin typeface="Times New Roman"/>
                <a:cs typeface="Times New Roman"/>
              </a:rPr>
              <a:t>Manusia</a:t>
            </a:r>
            <a:r>
              <a:rPr sz="2850" spc="65" dirty="0">
                <a:solidFill>
                  <a:srgbClr val="884F2C"/>
                </a:solidFill>
                <a:latin typeface="Times New Roman"/>
                <a:cs typeface="Times New Roman"/>
              </a:rPr>
              <a:t> </a:t>
            </a:r>
            <a:r>
              <a:rPr sz="2850" spc="220" dirty="0">
                <a:solidFill>
                  <a:srgbClr val="884F2C"/>
                </a:solidFill>
                <a:latin typeface="Times New Roman"/>
                <a:cs typeface="Times New Roman"/>
              </a:rPr>
              <a:t>sebagai</a:t>
            </a:r>
            <a:r>
              <a:rPr sz="2850" spc="70" dirty="0">
                <a:solidFill>
                  <a:srgbClr val="884F2C"/>
                </a:solidFill>
                <a:latin typeface="Times New Roman"/>
                <a:cs typeface="Times New Roman"/>
              </a:rPr>
              <a:t> </a:t>
            </a:r>
            <a:r>
              <a:rPr sz="2850" spc="320">
                <a:solidFill>
                  <a:srgbClr val="884F2C"/>
                </a:solidFill>
                <a:latin typeface="Times New Roman"/>
                <a:cs typeface="Times New Roman"/>
              </a:rPr>
              <a:t>mahluk</a:t>
            </a:r>
            <a:r>
              <a:rPr sz="2850" spc="65">
                <a:solidFill>
                  <a:srgbClr val="884F2C"/>
                </a:solidFill>
                <a:latin typeface="Times New Roman"/>
                <a:cs typeface="Times New Roman"/>
              </a:rPr>
              <a:t> </a:t>
            </a:r>
            <a:r>
              <a:rPr sz="2850" spc="180" smtClean="0">
                <a:solidFill>
                  <a:srgbClr val="884F2C"/>
                </a:solidFill>
                <a:latin typeface="Times New Roman"/>
                <a:cs typeface="Times New Roman"/>
              </a:rPr>
              <a:t>psikologis:</a:t>
            </a:r>
            <a:endParaRPr lang="en-US" sz="2850" spc="180" dirty="0" smtClean="0">
              <a:solidFill>
                <a:srgbClr val="884F2C"/>
              </a:solidFill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</a:pPr>
            <a:endParaRPr lang="en-US" sz="2850" spc="180" dirty="0" smtClean="0">
              <a:solidFill>
                <a:srgbClr val="884F2C"/>
              </a:solidFill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  <a:buFont typeface="Wingdings" pitchFamily="2" charset="2"/>
              <a:buChar char="ü"/>
            </a:pPr>
            <a:r>
              <a:rPr lang="en-US" sz="2200" spc="-45" dirty="0" smtClean="0">
                <a:latin typeface="Palatino Linotype"/>
                <a:cs typeface="Palatino Linotype"/>
              </a:rPr>
              <a:t> </a:t>
            </a:r>
            <a:r>
              <a:rPr lang="en-US" sz="2200" spc="-45" dirty="0" err="1" smtClean="0">
                <a:latin typeface="Palatino Linotype"/>
                <a:cs typeface="Palatino Linotype"/>
              </a:rPr>
              <a:t>Memiliki</a:t>
            </a:r>
            <a:r>
              <a:rPr lang="en-US" sz="2200" spc="-45" dirty="0" smtClean="0">
                <a:latin typeface="Palatino Linotype"/>
                <a:cs typeface="Palatino Linotype"/>
              </a:rPr>
              <a:t> </a:t>
            </a:r>
            <a:r>
              <a:rPr lang="en-US" sz="2200" spc="-45" dirty="0" err="1" smtClean="0">
                <a:latin typeface="Palatino Linotype"/>
                <a:cs typeface="Palatino Linotype"/>
              </a:rPr>
              <a:t>Kepribadian</a:t>
            </a:r>
            <a:r>
              <a:rPr lang="en-US" sz="2200" spc="-45" dirty="0" smtClean="0">
                <a:latin typeface="Palatino Linotype"/>
                <a:cs typeface="Palatino Linotype"/>
              </a:rPr>
              <a:t> yang </a:t>
            </a:r>
            <a:r>
              <a:rPr lang="en-US" sz="2200" spc="-45" dirty="0" err="1" smtClean="0">
                <a:latin typeface="Palatino Linotype"/>
                <a:cs typeface="Palatino Linotype"/>
              </a:rPr>
              <a:t>terdiri</a:t>
            </a:r>
            <a:r>
              <a:rPr lang="en-US" sz="2200" spc="-45" dirty="0" smtClean="0">
                <a:latin typeface="Palatino Linotype"/>
                <a:cs typeface="Palatino Linotype"/>
              </a:rPr>
              <a:t> </a:t>
            </a:r>
            <a:r>
              <a:rPr lang="en-US" sz="2200" spc="-45" dirty="0" err="1" smtClean="0">
                <a:latin typeface="Palatino Linotype"/>
                <a:cs typeface="Palatino Linotype"/>
              </a:rPr>
              <a:t>dari</a:t>
            </a:r>
            <a:r>
              <a:rPr lang="en-US" sz="2200" spc="-45" dirty="0" smtClean="0">
                <a:latin typeface="Palatino Linotype"/>
                <a:cs typeface="Palatino Linotype"/>
              </a:rPr>
              <a:t> : </a:t>
            </a:r>
            <a:r>
              <a:rPr sz="2200" spc="-45" smtClean="0">
                <a:latin typeface="Palatino Linotype"/>
                <a:cs typeface="Palatino Linotype"/>
              </a:rPr>
              <a:t>Dipengaruhi</a:t>
            </a:r>
            <a:r>
              <a:rPr sz="2200" spc="25" smtClean="0">
                <a:latin typeface="Palatino Linotype"/>
                <a:cs typeface="Palatino Linotype"/>
              </a:rPr>
              <a:t> </a:t>
            </a:r>
            <a:r>
              <a:rPr sz="2200" spc="-55" dirty="0">
                <a:latin typeface="Palatino Linotype"/>
                <a:cs typeface="Palatino Linotype"/>
              </a:rPr>
              <a:t>perasaan</a:t>
            </a:r>
            <a:r>
              <a:rPr sz="2200" spc="25" dirty="0">
                <a:latin typeface="Palatino Linotype"/>
                <a:cs typeface="Palatino Linotype"/>
              </a:rPr>
              <a:t> </a:t>
            </a:r>
            <a:r>
              <a:rPr sz="2200" spc="-95" dirty="0">
                <a:latin typeface="Palatino Linotype"/>
                <a:cs typeface="Palatino Linotype"/>
              </a:rPr>
              <a:t>dan</a:t>
            </a:r>
            <a:r>
              <a:rPr sz="2200" spc="30" dirty="0">
                <a:latin typeface="Palatino Linotype"/>
                <a:cs typeface="Palatino Linotype"/>
              </a:rPr>
              <a:t> </a:t>
            </a:r>
            <a:r>
              <a:rPr sz="2200" spc="-45">
                <a:latin typeface="Palatino Linotype"/>
                <a:cs typeface="Palatino Linotype"/>
              </a:rPr>
              <a:t>kata</a:t>
            </a:r>
            <a:r>
              <a:rPr sz="2200" spc="25">
                <a:latin typeface="Palatino Linotype"/>
                <a:cs typeface="Palatino Linotype"/>
              </a:rPr>
              <a:t> </a:t>
            </a:r>
            <a:r>
              <a:rPr sz="2200" spc="-40" smtClean="0">
                <a:latin typeface="Palatino Linotype"/>
                <a:cs typeface="Palatino Linotype"/>
              </a:rPr>
              <a:t>hati</a:t>
            </a:r>
            <a:endParaRPr lang="en-US" sz="2200" spc="-40" dirty="0" smtClean="0">
              <a:latin typeface="Palatino Linotype"/>
              <a:cs typeface="Palatino Linotype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</a:pPr>
            <a:endParaRPr lang="en-US" sz="2200" spc="-40" dirty="0" smtClean="0">
              <a:latin typeface="Palatino Linotype"/>
              <a:cs typeface="Palatino Linotype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  <a:buFont typeface="Wingdings" pitchFamily="2" charset="2"/>
              <a:buChar char="ü"/>
            </a:pPr>
            <a:r>
              <a:rPr sz="2200" spc="5" smtClean="0">
                <a:latin typeface="Palatino Linotype"/>
                <a:cs typeface="Palatino Linotype"/>
              </a:rPr>
              <a:t>Memiliki</a:t>
            </a:r>
            <a:r>
              <a:rPr sz="2200" spc="10" smtClean="0">
                <a:latin typeface="Palatino Linotype"/>
                <a:cs typeface="Palatino Linotype"/>
              </a:rPr>
              <a:t> </a:t>
            </a:r>
            <a:r>
              <a:rPr sz="2200" spc="-65" dirty="0">
                <a:latin typeface="Palatino Linotype"/>
                <a:cs typeface="Palatino Linotype"/>
              </a:rPr>
              <a:t>daya</a:t>
            </a:r>
            <a:r>
              <a:rPr sz="2200" spc="10" dirty="0">
                <a:latin typeface="Palatino Linotype"/>
                <a:cs typeface="Palatino Linotype"/>
              </a:rPr>
              <a:t> </a:t>
            </a:r>
            <a:r>
              <a:rPr sz="2200" spc="-40" dirty="0">
                <a:latin typeface="Palatino Linotype"/>
                <a:cs typeface="Palatino Linotype"/>
              </a:rPr>
              <a:t>pikir</a:t>
            </a:r>
            <a:r>
              <a:rPr sz="2200" spc="15" dirty="0">
                <a:latin typeface="Palatino Linotype"/>
                <a:cs typeface="Palatino Linotype"/>
              </a:rPr>
              <a:t> </a:t>
            </a:r>
            <a:r>
              <a:rPr sz="2200" spc="-95">
                <a:latin typeface="Palatino Linotype"/>
                <a:cs typeface="Palatino Linotype"/>
              </a:rPr>
              <a:t>dan</a:t>
            </a:r>
            <a:r>
              <a:rPr sz="2200" spc="10">
                <a:latin typeface="Palatino Linotype"/>
                <a:cs typeface="Palatino Linotype"/>
              </a:rPr>
              <a:t> </a:t>
            </a:r>
            <a:r>
              <a:rPr sz="2200" spc="-35" smtClean="0">
                <a:latin typeface="Palatino Linotype"/>
                <a:cs typeface="Palatino Linotype"/>
              </a:rPr>
              <a:t>kecerdasan</a:t>
            </a:r>
            <a:endParaRPr lang="en-US" sz="2200" spc="-35" dirty="0" smtClean="0">
              <a:latin typeface="Palatino Linotype"/>
              <a:cs typeface="Palatino Linotype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  <a:buFont typeface="Wingdings" pitchFamily="2" charset="2"/>
              <a:buChar char="ü"/>
            </a:pPr>
            <a:endParaRPr lang="en-US" sz="2200" spc="-35" dirty="0" smtClean="0">
              <a:latin typeface="Palatino Linotype"/>
              <a:cs typeface="Palatino Linotype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  <a:buFont typeface="Wingdings" pitchFamily="2" charset="2"/>
              <a:buChar char="ü"/>
            </a:pPr>
            <a:r>
              <a:rPr sz="2200" spc="5" smtClean="0">
                <a:latin typeface="Palatino Linotype"/>
                <a:cs typeface="Palatino Linotype"/>
              </a:rPr>
              <a:t>Memiliki</a:t>
            </a:r>
            <a:r>
              <a:rPr sz="2200" spc="10" smtClean="0">
                <a:latin typeface="Palatino Linotype"/>
                <a:cs typeface="Palatino Linotype"/>
              </a:rPr>
              <a:t> </a:t>
            </a:r>
            <a:r>
              <a:rPr sz="2200" spc="-65" dirty="0">
                <a:latin typeface="Palatino Linotype"/>
                <a:cs typeface="Palatino Linotype"/>
              </a:rPr>
              <a:t>kebutuhan</a:t>
            </a:r>
            <a:r>
              <a:rPr sz="2200" spc="10" dirty="0">
                <a:latin typeface="Palatino Linotype"/>
                <a:cs typeface="Palatino Linotype"/>
              </a:rPr>
              <a:t> </a:t>
            </a:r>
            <a:r>
              <a:rPr sz="2200" spc="-15" dirty="0">
                <a:latin typeface="Palatino Linotype"/>
                <a:cs typeface="Palatino Linotype"/>
              </a:rPr>
              <a:t>psikologis</a:t>
            </a:r>
            <a:r>
              <a:rPr sz="2200" spc="10" dirty="0">
                <a:latin typeface="Palatino Linotype"/>
                <a:cs typeface="Palatino Linotype"/>
              </a:rPr>
              <a:t> </a:t>
            </a:r>
            <a:r>
              <a:rPr sz="2200" spc="-50">
                <a:latin typeface="Palatino Linotype"/>
                <a:cs typeface="Palatino Linotype"/>
              </a:rPr>
              <a:t>agar</a:t>
            </a:r>
            <a:r>
              <a:rPr sz="2200" spc="10">
                <a:latin typeface="Palatino Linotype"/>
                <a:cs typeface="Palatino Linotype"/>
              </a:rPr>
              <a:t> </a:t>
            </a:r>
            <a:r>
              <a:rPr sz="2200" spc="-55" smtClean="0">
                <a:latin typeface="Palatino Linotype"/>
                <a:cs typeface="Palatino Linotype"/>
              </a:rPr>
              <a:t>pribadi</a:t>
            </a:r>
            <a:r>
              <a:rPr lang="en-US" sz="2200" spc="-55" dirty="0" smtClean="0">
                <a:latin typeface="Palatino Linotype"/>
                <a:cs typeface="Palatino Linotype"/>
              </a:rPr>
              <a:t> </a:t>
            </a:r>
            <a:r>
              <a:rPr sz="2200" spc="-85" smtClean="0">
                <a:latin typeface="Palatino Linotype"/>
                <a:cs typeface="Palatino Linotype"/>
              </a:rPr>
              <a:t>dapat</a:t>
            </a:r>
            <a:r>
              <a:rPr sz="2200" spc="-25" smtClean="0">
                <a:latin typeface="Palatino Linotype"/>
                <a:cs typeface="Palatino Linotype"/>
              </a:rPr>
              <a:t> </a:t>
            </a:r>
            <a:r>
              <a:rPr sz="2200" spc="-35" smtClean="0">
                <a:latin typeface="Palatino Linotype"/>
                <a:cs typeface="Palatino Linotype"/>
              </a:rPr>
              <a:t>berkembang</a:t>
            </a:r>
            <a:endParaRPr lang="en-US" sz="2200" spc="-35" dirty="0" smtClean="0">
              <a:latin typeface="Palatino Linotype"/>
              <a:cs typeface="Palatino Linotype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</a:pPr>
            <a:endParaRPr lang="en-US" sz="2200" spc="-35" dirty="0" smtClean="0">
              <a:latin typeface="Palatino Linotype"/>
              <a:cs typeface="Palatino Linotype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  <a:buFont typeface="Wingdings" pitchFamily="2" charset="2"/>
              <a:buChar char="ü"/>
            </a:pPr>
            <a:r>
              <a:rPr lang="en-US" sz="2200" spc="-35" dirty="0" smtClean="0">
                <a:latin typeface="Palatino Linotype"/>
                <a:cs typeface="Palatino Linotype"/>
              </a:rPr>
              <a:t> </a:t>
            </a:r>
            <a:r>
              <a:rPr lang="en-US" sz="2200" spc="-35" dirty="0" err="1" smtClean="0">
                <a:latin typeface="Palatino Linotype"/>
                <a:cs typeface="Palatino Linotype"/>
              </a:rPr>
              <a:t>Memiliki</a:t>
            </a:r>
            <a:r>
              <a:rPr lang="en-US" sz="2200" spc="-35" dirty="0" smtClean="0">
                <a:latin typeface="Palatino Linotype"/>
                <a:cs typeface="Palatino Linotype"/>
              </a:rPr>
              <a:t> </a:t>
            </a:r>
            <a:r>
              <a:rPr lang="en-US" sz="2200" spc="-35" dirty="0" err="1" smtClean="0">
                <a:latin typeface="Palatino Linotype"/>
                <a:cs typeface="Palatino Linotype"/>
              </a:rPr>
              <a:t>Kepribadian</a:t>
            </a:r>
            <a:r>
              <a:rPr lang="en-US" sz="2200" spc="-35" dirty="0" smtClean="0">
                <a:latin typeface="Palatino Linotype"/>
                <a:cs typeface="Palatino Linotype"/>
              </a:rPr>
              <a:t> yang </a:t>
            </a:r>
            <a:r>
              <a:rPr lang="en-US" sz="2200" spc="-35" dirty="0" err="1" smtClean="0">
                <a:latin typeface="Palatino Linotype"/>
                <a:cs typeface="Palatino Linotype"/>
              </a:rPr>
              <a:t>unik</a:t>
            </a:r>
            <a:r>
              <a:rPr lang="en-US" sz="2200" spc="-35" dirty="0" smtClean="0">
                <a:latin typeface="Palatino Linotype"/>
                <a:cs typeface="Palatino Linotype"/>
              </a:rPr>
              <a:t> </a:t>
            </a:r>
            <a:endParaRPr sz="2200">
              <a:latin typeface="Palatino Linotype"/>
              <a:cs typeface="Palatino Linotype"/>
            </a:endParaRPr>
          </a:p>
        </p:txBody>
      </p:sp>
      <p:pic>
        <p:nvPicPr>
          <p:cNvPr id="10" name="Picture 9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0"/>
            <a:ext cx="1485900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28" y="254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5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" y="254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5353050"/>
                </a:moveTo>
                <a:lnTo>
                  <a:pt x="0" y="0"/>
                </a:lnTo>
              </a:path>
            </a:pathLst>
          </a:custGeom>
          <a:ln w="9525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760" y="254"/>
            <a:ext cx="327107" cy="94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647701"/>
            <a:ext cx="9505950" cy="47053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4512" y="1074295"/>
            <a:ext cx="1424787" cy="47577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b="1" spc="80" dirty="0">
                <a:solidFill>
                  <a:schemeClr val="tx1"/>
                </a:solidFill>
              </a:rPr>
              <a:t>C</a:t>
            </a:r>
            <a:r>
              <a:rPr sz="3000" b="1" dirty="0">
                <a:solidFill>
                  <a:schemeClr val="tx1"/>
                </a:solidFill>
              </a:rPr>
              <a:t>o</a:t>
            </a:r>
            <a:r>
              <a:rPr sz="3000" b="1" spc="-105" dirty="0">
                <a:solidFill>
                  <a:schemeClr val="tx1"/>
                </a:solidFill>
              </a:rPr>
              <a:t>n</a:t>
            </a:r>
            <a:r>
              <a:rPr sz="3000" b="1" spc="-70" dirty="0">
                <a:solidFill>
                  <a:schemeClr val="tx1"/>
                </a:solidFill>
              </a:rPr>
              <a:t>t</a:t>
            </a:r>
            <a:r>
              <a:rPr sz="3000" b="1" spc="80" dirty="0">
                <a:solidFill>
                  <a:schemeClr val="tx1"/>
                </a:solidFill>
              </a:rPr>
              <a:t>.</a:t>
            </a:r>
            <a:r>
              <a:rPr sz="3000" b="1" spc="75" dirty="0">
                <a:solidFill>
                  <a:schemeClr val="tx1"/>
                </a:solidFill>
              </a:rPr>
              <a:t>.</a:t>
            </a:r>
            <a:endParaRPr sz="3000" b="1">
              <a:solidFill>
                <a:schemeClr val="tx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548" y="1745574"/>
            <a:ext cx="6186170" cy="396506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3000" spc="300" dirty="0">
                <a:solidFill>
                  <a:srgbClr val="884F2C"/>
                </a:solidFill>
                <a:latin typeface="Times New Roman"/>
                <a:cs typeface="Times New Roman"/>
              </a:rPr>
              <a:t>Manusia</a:t>
            </a:r>
            <a:r>
              <a:rPr sz="3000" spc="5" dirty="0">
                <a:solidFill>
                  <a:srgbClr val="884F2C"/>
                </a:solidFill>
                <a:latin typeface="Times New Roman"/>
                <a:cs typeface="Times New Roman"/>
              </a:rPr>
              <a:t> </a:t>
            </a:r>
            <a:r>
              <a:rPr sz="3000" spc="225" dirty="0">
                <a:solidFill>
                  <a:srgbClr val="884F2C"/>
                </a:solidFill>
                <a:latin typeface="Times New Roman"/>
                <a:cs typeface="Times New Roman"/>
              </a:rPr>
              <a:t>sebagai</a:t>
            </a:r>
            <a:r>
              <a:rPr sz="3000" spc="5" dirty="0">
                <a:solidFill>
                  <a:srgbClr val="884F2C"/>
                </a:solidFill>
                <a:latin typeface="Times New Roman"/>
                <a:cs typeface="Times New Roman"/>
              </a:rPr>
              <a:t> </a:t>
            </a:r>
            <a:r>
              <a:rPr sz="3000" spc="330" dirty="0">
                <a:solidFill>
                  <a:srgbClr val="884F2C"/>
                </a:solidFill>
                <a:latin typeface="Times New Roman"/>
                <a:cs typeface="Times New Roman"/>
              </a:rPr>
              <a:t>mahluk</a:t>
            </a:r>
            <a:r>
              <a:rPr sz="3000" spc="5" dirty="0">
                <a:solidFill>
                  <a:srgbClr val="884F2C"/>
                </a:solidFill>
                <a:latin typeface="Times New Roman"/>
                <a:cs typeface="Times New Roman"/>
              </a:rPr>
              <a:t> </a:t>
            </a:r>
            <a:r>
              <a:rPr sz="3000" spc="160" dirty="0">
                <a:solidFill>
                  <a:srgbClr val="884F2C"/>
                </a:solidFill>
                <a:latin typeface="Times New Roman"/>
                <a:cs typeface="Times New Roman"/>
              </a:rPr>
              <a:t>sosial</a:t>
            </a:r>
            <a:endParaRPr sz="3000">
              <a:latin typeface="Times New Roman"/>
              <a:cs typeface="Times New Roman"/>
            </a:endParaRPr>
          </a:p>
          <a:p>
            <a:pPr marL="346075" marR="40640">
              <a:lnSpc>
                <a:spcPct val="110900"/>
              </a:lnSpc>
              <a:spcBef>
                <a:spcPts val="745"/>
              </a:spcBef>
            </a:pPr>
            <a:r>
              <a:rPr sz="2250" spc="-10" dirty="0">
                <a:latin typeface="Palatino Linotype"/>
                <a:cs typeface="Palatino Linotype"/>
              </a:rPr>
              <a:t>Manusia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membutuhkan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manusia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lain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40" dirty="0">
                <a:latin typeface="Palatino Linotype"/>
                <a:cs typeface="Palatino Linotype"/>
              </a:rPr>
              <a:t>didalam </a:t>
            </a:r>
            <a:r>
              <a:rPr sz="2250" spc="-550" dirty="0">
                <a:latin typeface="Palatino Linotype"/>
                <a:cs typeface="Palatino Linotype"/>
              </a:rPr>
              <a:t> </a:t>
            </a:r>
            <a:r>
              <a:rPr sz="2250" spc="5" dirty="0">
                <a:latin typeface="Palatino Linotype"/>
                <a:cs typeface="Palatino Linotype"/>
              </a:rPr>
              <a:t>menjalani</a:t>
            </a:r>
            <a:r>
              <a:rPr sz="2250" spc="80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kehidupannya</a:t>
            </a:r>
            <a:endParaRPr sz="22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2300" smtClean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3000" spc="300" dirty="0">
                <a:solidFill>
                  <a:srgbClr val="884F2C"/>
                </a:solidFill>
                <a:latin typeface="Times New Roman"/>
                <a:cs typeface="Times New Roman"/>
              </a:rPr>
              <a:t>Manusia</a:t>
            </a:r>
            <a:r>
              <a:rPr sz="3000" spc="-5" dirty="0">
                <a:solidFill>
                  <a:srgbClr val="884F2C"/>
                </a:solidFill>
                <a:latin typeface="Times New Roman"/>
                <a:cs typeface="Times New Roman"/>
              </a:rPr>
              <a:t> </a:t>
            </a:r>
            <a:r>
              <a:rPr sz="3000" spc="225" dirty="0">
                <a:solidFill>
                  <a:srgbClr val="884F2C"/>
                </a:solidFill>
                <a:latin typeface="Times New Roman"/>
                <a:cs typeface="Times New Roman"/>
              </a:rPr>
              <a:t>sebagai</a:t>
            </a:r>
            <a:r>
              <a:rPr sz="3000" dirty="0">
                <a:solidFill>
                  <a:srgbClr val="884F2C"/>
                </a:solidFill>
                <a:latin typeface="Times New Roman"/>
                <a:cs typeface="Times New Roman"/>
              </a:rPr>
              <a:t> </a:t>
            </a:r>
            <a:r>
              <a:rPr sz="3000" spc="330" dirty="0">
                <a:solidFill>
                  <a:srgbClr val="884F2C"/>
                </a:solidFill>
                <a:latin typeface="Times New Roman"/>
                <a:cs typeface="Times New Roman"/>
              </a:rPr>
              <a:t>mahluk</a:t>
            </a:r>
            <a:r>
              <a:rPr sz="3000" spc="95" dirty="0">
                <a:solidFill>
                  <a:srgbClr val="884F2C"/>
                </a:solidFill>
                <a:latin typeface="Times New Roman"/>
                <a:cs typeface="Times New Roman"/>
              </a:rPr>
              <a:t> </a:t>
            </a:r>
            <a:r>
              <a:rPr sz="3000" spc="245" dirty="0">
                <a:solidFill>
                  <a:srgbClr val="884F2C"/>
                </a:solidFill>
                <a:latin typeface="Times New Roman"/>
                <a:cs typeface="Times New Roman"/>
              </a:rPr>
              <a:t>spiritual</a:t>
            </a:r>
            <a:endParaRPr sz="3000">
              <a:latin typeface="Times New Roman"/>
              <a:cs typeface="Times New Roman"/>
            </a:endParaRPr>
          </a:p>
          <a:p>
            <a:pPr marL="346075">
              <a:lnSpc>
                <a:spcPct val="100000"/>
              </a:lnSpc>
              <a:spcBef>
                <a:spcPts val="760"/>
              </a:spcBef>
            </a:pPr>
            <a:r>
              <a:rPr sz="2250" spc="30" dirty="0">
                <a:latin typeface="Palatino Linotype"/>
                <a:cs typeface="Palatino Linotype"/>
              </a:rPr>
              <a:t>Memiliki</a:t>
            </a:r>
            <a:r>
              <a:rPr sz="2250" spc="35" dirty="0">
                <a:latin typeface="Palatino Linotype"/>
                <a:cs typeface="Palatino Linotype"/>
              </a:rPr>
              <a:t> </a:t>
            </a:r>
            <a:r>
              <a:rPr sz="2250" spc="-15" dirty="0">
                <a:latin typeface="Palatino Linotype"/>
                <a:cs typeface="Palatino Linotype"/>
              </a:rPr>
              <a:t>keyakinan</a:t>
            </a:r>
            <a:r>
              <a:rPr sz="2250" spc="40" dirty="0">
                <a:latin typeface="Palatino Linotype"/>
                <a:cs typeface="Palatino Linotype"/>
              </a:rPr>
              <a:t> </a:t>
            </a:r>
            <a:r>
              <a:rPr sz="2250" spc="-70">
                <a:latin typeface="Palatino Linotype"/>
                <a:cs typeface="Palatino Linotype"/>
              </a:rPr>
              <a:t>dan</a:t>
            </a:r>
            <a:r>
              <a:rPr sz="2250" spc="35">
                <a:latin typeface="Palatino Linotype"/>
                <a:cs typeface="Palatino Linotype"/>
              </a:rPr>
              <a:t> </a:t>
            </a:r>
            <a:r>
              <a:rPr sz="2250" spc="-10" smtClean="0">
                <a:latin typeface="Palatino Linotype"/>
                <a:cs typeface="Palatino Linotype"/>
              </a:rPr>
              <a:t>kepercayaan</a:t>
            </a:r>
            <a:endParaRPr lang="en-US" sz="2250" spc="-10" dirty="0" smtClean="0">
              <a:latin typeface="Palatino Linotype"/>
              <a:cs typeface="Palatino Linotype"/>
            </a:endParaRPr>
          </a:p>
          <a:p>
            <a:pPr marL="346075">
              <a:lnSpc>
                <a:spcPct val="100000"/>
              </a:lnSpc>
              <a:spcBef>
                <a:spcPts val="760"/>
              </a:spcBef>
            </a:pPr>
            <a:r>
              <a:rPr lang="en-US" sz="2250" spc="-10" dirty="0" err="1" smtClean="0">
                <a:latin typeface="Palatino Linotype"/>
                <a:cs typeface="Palatino Linotype"/>
              </a:rPr>
              <a:t>Menyembah</a:t>
            </a:r>
            <a:r>
              <a:rPr lang="en-US" sz="2250" spc="-10" dirty="0" smtClean="0">
                <a:latin typeface="Palatino Linotype"/>
                <a:cs typeface="Palatino Linotype"/>
              </a:rPr>
              <a:t> </a:t>
            </a:r>
            <a:r>
              <a:rPr lang="en-US" sz="2250" spc="-10" dirty="0" err="1" smtClean="0">
                <a:latin typeface="Palatino Linotype"/>
                <a:cs typeface="Palatino Linotype"/>
              </a:rPr>
              <a:t>Tuhan</a:t>
            </a:r>
            <a:endParaRPr lang="en-US" sz="2250" spc="-10" dirty="0" smtClean="0">
              <a:latin typeface="Palatino Linotype"/>
              <a:cs typeface="Palatino Linotype"/>
            </a:endParaRPr>
          </a:p>
          <a:p>
            <a:pPr marL="346075">
              <a:lnSpc>
                <a:spcPct val="100000"/>
              </a:lnSpc>
              <a:spcBef>
                <a:spcPts val="760"/>
              </a:spcBef>
            </a:pPr>
            <a:endParaRPr sz="22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54" y="-63500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5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" y="253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5353050"/>
                </a:moveTo>
                <a:lnTo>
                  <a:pt x="0" y="0"/>
                </a:lnTo>
              </a:path>
            </a:pathLst>
          </a:custGeom>
          <a:ln w="9525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9505950" cy="1536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" y="731537"/>
            <a:ext cx="5829300" cy="9169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sz="2750" b="1" spc="125" dirty="0">
                <a:solidFill>
                  <a:srgbClr val="000000"/>
                </a:solidFill>
                <a:latin typeface="Lucida Sans Unicode"/>
                <a:cs typeface="Lucida Sans Unicode"/>
              </a:rPr>
              <a:t>M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-130" dirty="0">
                <a:solidFill>
                  <a:srgbClr val="000000"/>
                </a:solidFill>
                <a:latin typeface="Lucida Sans Unicode"/>
                <a:cs typeface="Lucida Sans Unicode"/>
              </a:rPr>
              <a:t>n</a:t>
            </a:r>
            <a:r>
              <a:rPr sz="2750" b="1" spc="-150" dirty="0">
                <a:solidFill>
                  <a:srgbClr val="000000"/>
                </a:solidFill>
                <a:latin typeface="Lucida Sans Unicode"/>
                <a:cs typeface="Lucida Sans Unicode"/>
              </a:rPr>
              <a:t>u</a:t>
            </a:r>
            <a:r>
              <a:rPr sz="2750" b="1" spc="-175" dirty="0">
                <a:solidFill>
                  <a:srgbClr val="000000"/>
                </a:solidFill>
                <a:latin typeface="Lucida Sans Unicode"/>
                <a:cs typeface="Lucida Sans Unicode"/>
              </a:rPr>
              <a:t>s</a:t>
            </a:r>
            <a:r>
              <a:rPr sz="2750" b="1" spc="-165" dirty="0">
                <a:solidFill>
                  <a:srgbClr val="000000"/>
                </a:solidFill>
                <a:latin typeface="Lucida Sans Unicode"/>
                <a:cs typeface="Lucida Sans Unicode"/>
              </a:rPr>
              <a:t>i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-2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50" b="1" spc="-175" dirty="0">
                <a:solidFill>
                  <a:srgbClr val="000000"/>
                </a:solidFill>
                <a:latin typeface="Lucida Sans Unicode"/>
                <a:cs typeface="Lucida Sans Unicode"/>
              </a:rPr>
              <a:t>s</a:t>
            </a:r>
            <a:r>
              <a:rPr sz="2750" b="1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2750" b="1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b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-140" dirty="0">
                <a:solidFill>
                  <a:srgbClr val="000000"/>
                </a:solidFill>
                <a:latin typeface="Lucida Sans Unicode"/>
                <a:cs typeface="Lucida Sans Unicode"/>
              </a:rPr>
              <a:t>g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-165" dirty="0">
                <a:solidFill>
                  <a:srgbClr val="000000"/>
                </a:solidFill>
                <a:latin typeface="Lucida Sans Unicode"/>
                <a:cs typeface="Lucida Sans Unicode"/>
              </a:rPr>
              <a:t>i</a:t>
            </a:r>
            <a:r>
              <a:rPr sz="2750" b="1" spc="-2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50" b="1" spc="-70" dirty="0">
                <a:solidFill>
                  <a:srgbClr val="000000"/>
                </a:solidFill>
                <a:latin typeface="Lucida Sans Unicode"/>
                <a:cs typeface="Lucida Sans Unicode"/>
              </a:rPr>
              <a:t>K</a:t>
            </a:r>
            <a:r>
              <a:rPr sz="2750" b="1" spc="-135" dirty="0">
                <a:solidFill>
                  <a:srgbClr val="000000"/>
                </a:solidFill>
                <a:latin typeface="Lucida Sans Unicode"/>
                <a:cs typeface="Lucida Sans Unicode"/>
              </a:rPr>
              <a:t>l</a:t>
            </a:r>
            <a:r>
              <a:rPr sz="2750" b="1" spc="-165" dirty="0">
                <a:solidFill>
                  <a:srgbClr val="000000"/>
                </a:solidFill>
                <a:latin typeface="Lucida Sans Unicode"/>
                <a:cs typeface="Lucida Sans Unicode"/>
              </a:rPr>
              <a:t>i</a:t>
            </a:r>
            <a:r>
              <a:rPr sz="2750" b="1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2750" b="1" spc="-85" dirty="0">
                <a:solidFill>
                  <a:srgbClr val="000000"/>
                </a:solidFill>
                <a:latin typeface="Lucida Sans Unicode"/>
                <a:cs typeface="Lucida Sans Unicode"/>
              </a:rPr>
              <a:t>n  </a:t>
            </a:r>
            <a:r>
              <a:rPr sz="2750" b="1" spc="-120" dirty="0">
                <a:solidFill>
                  <a:srgbClr val="000000"/>
                </a:solidFill>
                <a:latin typeface="Lucida Sans Unicode"/>
                <a:cs typeface="Lucida Sans Unicode"/>
              </a:rPr>
              <a:t>d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-135" dirty="0">
                <a:solidFill>
                  <a:srgbClr val="000000"/>
                </a:solidFill>
                <a:latin typeface="Lucida Sans Unicode"/>
                <a:cs typeface="Lucida Sans Unicode"/>
              </a:rPr>
              <a:t>l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-180" dirty="0">
                <a:solidFill>
                  <a:srgbClr val="000000"/>
                </a:solidFill>
                <a:latin typeface="Lucida Sans Unicode"/>
                <a:cs typeface="Lucida Sans Unicode"/>
              </a:rPr>
              <a:t>m</a:t>
            </a:r>
            <a:r>
              <a:rPr sz="2750" b="1" spc="-3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50" b="1" spc="-135" dirty="0">
                <a:solidFill>
                  <a:srgbClr val="000000"/>
                </a:solidFill>
                <a:latin typeface="Lucida Sans Unicode"/>
                <a:cs typeface="Lucida Sans Unicode"/>
              </a:rPr>
              <a:t>l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-80" dirty="0">
                <a:solidFill>
                  <a:srgbClr val="000000"/>
                </a:solidFill>
                <a:latin typeface="Lucida Sans Unicode"/>
                <a:cs typeface="Lucida Sans Unicode"/>
              </a:rPr>
              <a:t>y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-130" dirty="0">
                <a:solidFill>
                  <a:srgbClr val="000000"/>
                </a:solidFill>
                <a:latin typeface="Lucida Sans Unicode"/>
                <a:cs typeface="Lucida Sans Unicode"/>
              </a:rPr>
              <a:t>n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-130" dirty="0">
                <a:solidFill>
                  <a:srgbClr val="000000"/>
                </a:solidFill>
                <a:latin typeface="Lucida Sans Unicode"/>
                <a:cs typeface="Lucida Sans Unicode"/>
              </a:rPr>
              <a:t>n</a:t>
            </a:r>
            <a:r>
              <a:rPr sz="2750" b="1" spc="-3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50" b="1" spc="-185" dirty="0">
                <a:solidFill>
                  <a:srgbClr val="000000"/>
                </a:solidFill>
                <a:latin typeface="Lucida Sans Unicode"/>
                <a:cs typeface="Lucida Sans Unicode"/>
              </a:rPr>
              <a:t>k</a:t>
            </a:r>
            <a:r>
              <a:rPr sz="2750" b="1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2750" b="1" spc="-105" dirty="0">
                <a:solidFill>
                  <a:srgbClr val="000000"/>
                </a:solidFill>
                <a:latin typeface="Lucida Sans Unicode"/>
                <a:cs typeface="Lucida Sans Unicode"/>
              </a:rPr>
              <a:t>p</a:t>
            </a:r>
            <a:r>
              <a:rPr sz="2750" b="1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2750" b="1" spc="-95" dirty="0">
                <a:solidFill>
                  <a:srgbClr val="000000"/>
                </a:solidFill>
                <a:latin typeface="Lucida Sans Unicode"/>
                <a:cs typeface="Lucida Sans Unicode"/>
              </a:rPr>
              <a:t>r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120" dirty="0">
                <a:solidFill>
                  <a:srgbClr val="000000"/>
                </a:solidFill>
                <a:latin typeface="Lucida Sans Unicode"/>
                <a:cs typeface="Lucida Sans Unicode"/>
              </a:rPr>
              <a:t>w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15" dirty="0">
                <a:solidFill>
                  <a:srgbClr val="000000"/>
                </a:solidFill>
                <a:latin typeface="Lucida Sans Unicode"/>
                <a:cs typeface="Lucida Sans Unicode"/>
              </a:rPr>
              <a:t>t</a:t>
            </a:r>
            <a:r>
              <a:rPr sz="2750" b="1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2750" b="1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n</a:t>
            </a:r>
            <a:endParaRPr sz="2750" b="1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1612901"/>
            <a:ext cx="9525000" cy="4182427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657860" algn="ctr">
              <a:lnSpc>
                <a:spcPct val="100000"/>
              </a:lnSpc>
              <a:spcBef>
                <a:spcPts val="1150"/>
              </a:spcBef>
            </a:pPr>
            <a:r>
              <a:rPr sz="2300" b="1" spc="210" smtClean="0">
                <a:solidFill>
                  <a:srgbClr val="0070C0"/>
                </a:solidFill>
                <a:latin typeface="Times New Roman"/>
                <a:cs typeface="Times New Roman"/>
              </a:rPr>
              <a:t>Individu</a:t>
            </a:r>
            <a:endParaRPr sz="2300" b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73660" marR="327660">
              <a:lnSpc>
                <a:spcPct val="1117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sz="1750" spc="25" dirty="0">
                <a:latin typeface="Palatino Linotype"/>
                <a:cs typeface="Palatino Linotype"/>
              </a:rPr>
              <a:t>Sebagai</a:t>
            </a:r>
            <a:r>
              <a:rPr sz="1750" spc="-15" dirty="0">
                <a:latin typeface="Palatino Linotype"/>
                <a:cs typeface="Palatino Linotype"/>
              </a:rPr>
              <a:t> kesatuan yang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60" dirty="0">
                <a:latin typeface="Palatino Linotype"/>
                <a:cs typeface="Palatino Linotype"/>
              </a:rPr>
              <a:t>utuh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dari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aspek</a:t>
            </a:r>
            <a:r>
              <a:rPr sz="1750" spc="125" dirty="0">
                <a:latin typeface="Palatino Linotype"/>
                <a:cs typeface="Palatino Linotype"/>
              </a:rPr>
              <a:t> </a:t>
            </a:r>
            <a:r>
              <a:rPr sz="1750" spc="-5">
                <a:latin typeface="Palatino Linotype"/>
                <a:cs typeface="Palatino Linotype"/>
              </a:rPr>
              <a:t>bio-psiko-sosio-kultural-spritual</a:t>
            </a:r>
            <a:r>
              <a:rPr sz="1750" spc="130">
                <a:latin typeface="Palatino Linotype"/>
                <a:cs typeface="Palatino Linotype"/>
              </a:rPr>
              <a:t> </a:t>
            </a:r>
            <a:r>
              <a:rPr sz="1750" spc="-425" smtClean="0">
                <a:latin typeface="Palatino Linotype"/>
                <a:cs typeface="Palatino Linotype"/>
              </a:rPr>
              <a:t> </a:t>
            </a:r>
            <a:r>
              <a:rPr lang="en-US" sz="1750" spc="-10" dirty="0" smtClean="0">
                <a:latin typeface="Palatino Linotype"/>
                <a:cs typeface="Palatino Linotype"/>
              </a:rPr>
              <a:t>K</a:t>
            </a:r>
            <a:r>
              <a:rPr sz="1750" spc="-10" smtClean="0">
                <a:latin typeface="Palatino Linotype"/>
                <a:cs typeface="Palatino Linotype"/>
              </a:rPr>
              <a:t>elemahan </a:t>
            </a:r>
            <a:r>
              <a:rPr sz="1750" spc="30" dirty="0">
                <a:latin typeface="Palatino Linotype"/>
                <a:cs typeface="Palatino Linotype"/>
              </a:rPr>
              <a:t>fisik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50" dirty="0">
                <a:latin typeface="Palatino Linotype"/>
                <a:cs typeface="Palatino Linotype"/>
              </a:rPr>
              <a:t>dan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mental,</a:t>
            </a:r>
            <a:r>
              <a:rPr sz="1750" spc="-10" dirty="0">
                <a:latin typeface="Palatino Linotype"/>
                <a:cs typeface="Palatino Linotype"/>
              </a:rPr>
              <a:t> keterbatasan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pengetahuan,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30">
                <a:latin typeface="Palatino Linotype"/>
                <a:cs typeface="Palatino Linotype"/>
              </a:rPr>
              <a:t>kurang </a:t>
            </a:r>
            <a:r>
              <a:rPr sz="1750" spc="-25">
                <a:latin typeface="Palatino Linotype"/>
                <a:cs typeface="Palatino Linotype"/>
              </a:rPr>
              <a:t> </a:t>
            </a:r>
            <a:r>
              <a:rPr sz="1750" spc="-20" smtClean="0">
                <a:latin typeface="Palatino Linotype"/>
                <a:cs typeface="Palatino Linotype"/>
              </a:rPr>
              <a:t>kemauan</a:t>
            </a:r>
            <a:r>
              <a:rPr lang="en-US" sz="1750" spc="-20" dirty="0" smtClean="0">
                <a:latin typeface="Palatino Linotype"/>
                <a:cs typeface="Palatino Linotype"/>
              </a:rPr>
              <a:t> </a:t>
            </a:r>
            <a:r>
              <a:rPr sz="1750" spc="-20" smtClean="0">
                <a:latin typeface="Palatino Linotype"/>
                <a:cs typeface="Palatino Linotype"/>
              </a:rPr>
              <a:t>menuju</a:t>
            </a:r>
            <a:r>
              <a:rPr lang="en-US" sz="1750" spc="-20" dirty="0" smtClean="0">
                <a:latin typeface="Palatino Linotype"/>
                <a:cs typeface="Palatino Linotype"/>
              </a:rPr>
              <a:t> </a:t>
            </a:r>
            <a:r>
              <a:rPr sz="1750" spc="-20" smtClean="0">
                <a:latin typeface="Palatino Linotype"/>
                <a:cs typeface="Palatino Linotype"/>
              </a:rPr>
              <a:t>kemandirian</a:t>
            </a:r>
            <a:r>
              <a:rPr sz="1750" spc="-20" dirty="0">
                <a:latin typeface="Palatino Linotype"/>
                <a:cs typeface="Palatino Linotype"/>
              </a:rPr>
              <a:t>.</a:t>
            </a:r>
            <a:endParaRPr sz="1750">
              <a:latin typeface="Palatino Linotype"/>
              <a:cs typeface="Palatino Linotype"/>
            </a:endParaRPr>
          </a:p>
          <a:p>
            <a:pPr marL="671830" algn="ctr">
              <a:lnSpc>
                <a:spcPct val="100000"/>
              </a:lnSpc>
              <a:spcBef>
                <a:spcPts val="845"/>
              </a:spcBef>
            </a:pPr>
            <a:r>
              <a:rPr sz="2200" b="1" spc="215" smtClean="0">
                <a:solidFill>
                  <a:srgbClr val="0070C0"/>
                </a:solidFill>
                <a:latin typeface="Times New Roman"/>
                <a:cs typeface="Times New Roman"/>
              </a:rPr>
              <a:t>Keluarga</a:t>
            </a:r>
            <a:endParaRPr lang="en-US" sz="2200" b="1" spc="2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671830" algn="ctr">
              <a:lnSpc>
                <a:spcPct val="100000"/>
              </a:lnSpc>
              <a:spcBef>
                <a:spcPts val="845"/>
              </a:spcBef>
            </a:pPr>
            <a:r>
              <a:rPr sz="1750" spc="5" smtClean="0">
                <a:latin typeface="Palatino Linotype"/>
                <a:cs typeface="Palatino Linotype"/>
              </a:rPr>
              <a:t>Unit</a:t>
            </a:r>
            <a:r>
              <a:rPr sz="1750" spc="15" smtClean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utama,</a:t>
            </a:r>
            <a:r>
              <a:rPr sz="1750" spc="5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suatu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kelompok,</a:t>
            </a:r>
            <a:r>
              <a:rPr sz="1750" spc="484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saling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berkaitan,</a:t>
            </a:r>
            <a:r>
              <a:rPr sz="1750" spc="490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sebagai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10">
                <a:latin typeface="Palatino Linotype"/>
                <a:cs typeface="Palatino Linotype"/>
              </a:rPr>
              <a:t>pengambil</a:t>
            </a:r>
            <a:r>
              <a:rPr sz="1750" spc="-20">
                <a:latin typeface="Palatino Linotype"/>
                <a:cs typeface="Palatino Linotype"/>
              </a:rPr>
              <a:t> </a:t>
            </a:r>
            <a:r>
              <a:rPr sz="1750" spc="-25" smtClean="0">
                <a:latin typeface="Palatino Linotype"/>
                <a:cs typeface="Palatino Linotype"/>
              </a:rPr>
              <a:t>keputusan,perantara</a:t>
            </a:r>
            <a:r>
              <a:rPr sz="1750" spc="25" smtClean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yang</a:t>
            </a:r>
            <a:r>
              <a:rPr sz="1750" spc="25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efektif.</a:t>
            </a:r>
            <a:endParaRPr sz="1750">
              <a:latin typeface="Palatino Linotype"/>
              <a:cs typeface="Palatino Linotype"/>
            </a:endParaRPr>
          </a:p>
          <a:p>
            <a:pPr marL="676910" algn="ctr">
              <a:lnSpc>
                <a:spcPct val="100000"/>
              </a:lnSpc>
              <a:spcBef>
                <a:spcPts val="845"/>
              </a:spcBef>
            </a:pPr>
            <a:r>
              <a:rPr sz="2200" b="1" spc="235" smtClean="0">
                <a:solidFill>
                  <a:srgbClr val="0070C0"/>
                </a:solidFill>
                <a:latin typeface="Times New Roman"/>
                <a:cs typeface="Times New Roman"/>
              </a:rPr>
              <a:t>Masyarakat</a:t>
            </a:r>
            <a:endParaRPr lang="en-US" sz="2200" b="1" spc="23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676910" algn="ctr">
              <a:lnSpc>
                <a:spcPct val="100000"/>
              </a:lnSpc>
              <a:spcBef>
                <a:spcPts val="845"/>
              </a:spcBef>
            </a:pPr>
            <a:r>
              <a:rPr lang="en-US" spc="235" dirty="0" err="1" smtClean="0">
                <a:latin typeface="Times New Roman"/>
                <a:cs typeface="Times New Roman"/>
              </a:rPr>
              <a:t>Kelompok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dan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komunitas</a:t>
            </a:r>
            <a:r>
              <a:rPr lang="en-US" spc="235" dirty="0" smtClean="0">
                <a:latin typeface="Times New Roman"/>
                <a:cs typeface="Times New Roman"/>
              </a:rPr>
              <a:t> yang </a:t>
            </a:r>
            <a:r>
              <a:rPr lang="en-US" spc="235" dirty="0" err="1" smtClean="0">
                <a:latin typeface="Times New Roman"/>
                <a:cs typeface="Times New Roman"/>
              </a:rPr>
              <a:t>memiliki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tujuan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dan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norma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sebagai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</a:p>
          <a:p>
            <a:pPr marL="676910" algn="ctr">
              <a:lnSpc>
                <a:spcPct val="100000"/>
              </a:lnSpc>
              <a:spcBef>
                <a:spcPts val="845"/>
              </a:spcBef>
            </a:pPr>
            <a:r>
              <a:rPr lang="en-US" spc="235" dirty="0" err="1" smtClean="0">
                <a:latin typeface="Times New Roman"/>
                <a:cs typeface="Times New Roman"/>
              </a:rPr>
              <a:t>sistem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nilai</a:t>
            </a:r>
            <a:r>
              <a:rPr lang="en-US" spc="235" dirty="0" smtClean="0">
                <a:latin typeface="Times New Roman"/>
                <a:cs typeface="Times New Roman"/>
              </a:rPr>
              <a:t>, </a:t>
            </a:r>
            <a:r>
              <a:rPr lang="en-US" spc="235" dirty="0" err="1" smtClean="0">
                <a:latin typeface="Times New Roman"/>
                <a:cs typeface="Times New Roman"/>
              </a:rPr>
              <a:t>Interaksi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antar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manusia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dan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lingkungan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yg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terdiri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atas</a:t>
            </a:r>
            <a:r>
              <a:rPr lang="en-US" spc="235" dirty="0" smtClean="0">
                <a:latin typeface="Times New Roman"/>
                <a:cs typeface="Times New Roman"/>
              </a:rPr>
              <a:t> </a:t>
            </a:r>
            <a:r>
              <a:rPr lang="en-US" spc="235" dirty="0" err="1" smtClean="0">
                <a:latin typeface="Times New Roman"/>
                <a:cs typeface="Times New Roman"/>
              </a:rPr>
              <a:t>individu</a:t>
            </a:r>
            <a:r>
              <a:rPr lang="en-US" spc="235" dirty="0" smtClean="0">
                <a:latin typeface="Times New Roman"/>
                <a:cs typeface="Times New Roman"/>
              </a:rPr>
              <a:t>, </a:t>
            </a:r>
            <a:r>
              <a:rPr lang="en-US" spc="235" dirty="0" err="1" smtClean="0">
                <a:latin typeface="Times New Roman"/>
                <a:cs typeface="Times New Roman"/>
              </a:rPr>
              <a:t>keluarga</a:t>
            </a:r>
            <a:r>
              <a:rPr lang="en-US" spc="235" dirty="0" smtClean="0">
                <a:latin typeface="Times New Roman"/>
                <a:cs typeface="Times New Roman"/>
              </a:rPr>
              <a:t>, </a:t>
            </a:r>
            <a:r>
              <a:rPr lang="en-US" spc="235" dirty="0" err="1" smtClean="0">
                <a:latin typeface="Times New Roman"/>
                <a:cs typeface="Times New Roman"/>
              </a:rPr>
              <a:t>kelompok</a:t>
            </a:r>
            <a:endParaRPr lang="en-US" spc="235" dirty="0" smtClean="0">
              <a:latin typeface="Times New Roman"/>
              <a:cs typeface="Times New Roman"/>
            </a:endParaRPr>
          </a:p>
          <a:p>
            <a:pPr marL="676910" algn="ctr">
              <a:lnSpc>
                <a:spcPct val="100000"/>
              </a:lnSpc>
              <a:spcBef>
                <a:spcPts val="845"/>
              </a:spcBef>
            </a:pP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3" y="241301"/>
            <a:ext cx="4536440" cy="5693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Konsep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Lingkungan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301" y="927101"/>
            <a:ext cx="8081009" cy="380999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927101"/>
          <a:ext cx="9525000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PERAN PPNI DALAM PERLINDUNGAN PERAWAT DI MASYARAKAT PADA PANDEMI COVID 1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03300"/>
            <a:ext cx="2247900" cy="435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3" y="393701"/>
            <a:ext cx="4536440" cy="5693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Lingkungan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Fisik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301" y="1231900"/>
            <a:ext cx="8081009" cy="3733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: Tanah, </a:t>
            </a:r>
            <a:r>
              <a:rPr lang="en-US" dirty="0" err="1" smtClean="0"/>
              <a:t>Udara</a:t>
            </a:r>
            <a:r>
              <a:rPr lang="en-US" dirty="0" smtClean="0"/>
              <a:t>, Air, </a:t>
            </a:r>
            <a:r>
              <a:rPr lang="en-US" dirty="0" err="1" smtClean="0"/>
              <a:t>Tanaman</a:t>
            </a:r>
            <a:r>
              <a:rPr lang="en-US" dirty="0" smtClean="0"/>
              <a:t>,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2" y="774700"/>
            <a:ext cx="5539587" cy="6858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Lingkungan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Psikologis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301" y="1689099"/>
            <a:ext cx="8081009" cy="2286001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,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,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binaan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3" y="546101"/>
            <a:ext cx="4536440" cy="5693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Lingkungan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Sosial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301" y="1384301"/>
            <a:ext cx="8081009" cy="3808735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berlangsungnya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perubahan2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sebaya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mebentuk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cerminan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tempati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55" y="254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4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516110" cy="5362575"/>
            <a:chOff x="0" y="0"/>
            <a:chExt cx="9516110" cy="5362575"/>
          </a:xfrm>
        </p:grpSpPr>
        <p:sp>
          <p:nvSpPr>
            <p:cNvPr id="4" name="object 4"/>
            <p:cNvSpPr/>
            <p:nvPr/>
          </p:nvSpPr>
          <p:spPr>
            <a:xfrm>
              <a:off x="4762" y="254"/>
              <a:ext cx="0" cy="5353050"/>
            </a:xfrm>
            <a:custGeom>
              <a:avLst/>
              <a:gdLst/>
              <a:ahLst/>
              <a:cxnLst/>
              <a:rect l="l" t="t" r="r" b="b"/>
              <a:pathLst>
                <a:path h="5353050">
                  <a:moveTo>
                    <a:pt x="0" y="53530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E9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" y="254"/>
              <a:ext cx="9507220" cy="65786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4" y="835247"/>
            <a:ext cx="9782175" cy="15585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03597" y="1169371"/>
            <a:ext cx="8073703" cy="14427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90"/>
              </a:spcBef>
            </a:pPr>
            <a:r>
              <a:rPr sz="3000" b="1" spc="300" dirty="0">
                <a:latin typeface="Times New Roman"/>
                <a:cs typeface="Times New Roman"/>
              </a:rPr>
              <a:t>Manusia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290" dirty="0">
                <a:latin typeface="Times New Roman"/>
                <a:cs typeface="Times New Roman"/>
              </a:rPr>
              <a:t>dengan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spc="335" dirty="0">
                <a:latin typeface="Times New Roman"/>
                <a:cs typeface="Times New Roman"/>
              </a:rPr>
              <a:t>Kebutuhan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spc="300" dirty="0">
                <a:latin typeface="Times New Roman"/>
                <a:cs typeface="Times New Roman"/>
              </a:rPr>
              <a:t>Dasarnya</a:t>
            </a:r>
            <a:endParaRPr sz="3000" b="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89584" algn="l"/>
              </a:tabLst>
            </a:pPr>
            <a:r>
              <a:rPr lang="en-US" sz="1350" spc="60" dirty="0" smtClean="0">
                <a:solidFill>
                  <a:srgbClr val="884F2C"/>
                </a:solidFill>
                <a:latin typeface="Palatino Linotype"/>
                <a:cs typeface="Palatino Linotype"/>
              </a:rPr>
              <a:t>1.	</a:t>
            </a:r>
            <a:r>
              <a:rPr sz="2250" spc="-25" smtClean="0">
                <a:latin typeface="Palatino Linotype"/>
                <a:cs typeface="Palatino Linotype"/>
              </a:rPr>
              <a:t>Kebutuhan</a:t>
            </a:r>
            <a:r>
              <a:rPr sz="2250" spc="65" smtClean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dasar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25" dirty="0">
                <a:latin typeface="Palatino Linotype"/>
                <a:cs typeface="Palatino Linotype"/>
              </a:rPr>
              <a:t>yang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15" dirty="0">
                <a:latin typeface="Palatino Linotype"/>
                <a:cs typeface="Palatino Linotype"/>
              </a:rPr>
              <a:t>sama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10" dirty="0">
                <a:latin typeface="Palatino Linotype"/>
                <a:cs typeface="Palatino Linotype"/>
              </a:rPr>
              <a:t>sesuai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dengan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20" dirty="0">
                <a:latin typeface="Palatino Linotype"/>
                <a:cs typeface="Palatino Linotype"/>
              </a:rPr>
              <a:t>prioritas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597" y="3659382"/>
            <a:ext cx="17081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85" dirty="0">
                <a:solidFill>
                  <a:srgbClr val="884F2C"/>
                </a:solidFill>
                <a:latin typeface="Palatino Linotype"/>
                <a:cs typeface="Palatino Linotype"/>
              </a:rPr>
              <a:t>3</a:t>
            </a:r>
            <a:r>
              <a:rPr sz="1350" spc="40" dirty="0">
                <a:solidFill>
                  <a:srgbClr val="884F2C"/>
                </a:solidFill>
                <a:latin typeface="Palatino Linotype"/>
                <a:cs typeface="Palatino Linotype"/>
              </a:rPr>
              <a:t>.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3597" y="2810378"/>
            <a:ext cx="7529195" cy="24364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9584">
              <a:lnSpc>
                <a:spcPts val="2380"/>
              </a:lnSpc>
              <a:spcBef>
                <a:spcPts val="125"/>
              </a:spcBef>
            </a:pPr>
            <a:r>
              <a:rPr sz="2250" spc="-5" dirty="0">
                <a:latin typeface="Palatino Linotype"/>
                <a:cs typeface="Palatino Linotype"/>
              </a:rPr>
              <a:t>masing-masing</a:t>
            </a:r>
            <a:endParaRPr sz="2250">
              <a:latin typeface="Palatino Linotype"/>
              <a:cs typeface="Palatino Linotype"/>
            </a:endParaRPr>
          </a:p>
          <a:p>
            <a:pPr marL="12700">
              <a:lnSpc>
                <a:spcPts val="2380"/>
              </a:lnSpc>
              <a:tabLst>
                <a:tab pos="489584" algn="l"/>
              </a:tabLst>
            </a:pPr>
            <a:r>
              <a:rPr sz="1350" spc="60" dirty="0">
                <a:solidFill>
                  <a:srgbClr val="884F2C"/>
                </a:solidFill>
                <a:latin typeface="Palatino Linotype"/>
                <a:cs typeface="Palatino Linotype"/>
              </a:rPr>
              <a:t>2.	</a:t>
            </a:r>
            <a:r>
              <a:rPr sz="2250" spc="-25" dirty="0">
                <a:latin typeface="Palatino Linotype"/>
                <a:cs typeface="Palatino Linotype"/>
              </a:rPr>
              <a:t>Kebutuhan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dasar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sebagian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65" dirty="0">
                <a:latin typeface="Palatino Linotype"/>
                <a:cs typeface="Palatino Linotype"/>
              </a:rPr>
              <a:t>dapat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65" dirty="0">
                <a:latin typeface="Palatino Linotype"/>
                <a:cs typeface="Palatino Linotype"/>
              </a:rPr>
              <a:t>ditunda</a:t>
            </a:r>
            <a:endParaRPr sz="2250">
              <a:latin typeface="Palatino Linotype"/>
              <a:cs typeface="Palatino Linotype"/>
            </a:endParaRPr>
          </a:p>
          <a:p>
            <a:pPr marL="489584">
              <a:lnSpc>
                <a:spcPct val="100000"/>
              </a:lnSpc>
              <a:spcBef>
                <a:spcPts val="1010"/>
              </a:spcBef>
            </a:pPr>
            <a:r>
              <a:rPr sz="2250" spc="10" dirty="0">
                <a:latin typeface="Palatino Linotype"/>
                <a:cs typeface="Palatino Linotype"/>
              </a:rPr>
              <a:t>Kegagalan</a:t>
            </a:r>
            <a:r>
              <a:rPr sz="2250" spc="60" dirty="0">
                <a:latin typeface="Palatino Linotype"/>
                <a:cs typeface="Palatino Linotype"/>
              </a:rPr>
              <a:t> </a:t>
            </a:r>
            <a:r>
              <a:rPr sz="2250" spc="-25" dirty="0">
                <a:latin typeface="Palatino Linotype"/>
                <a:cs typeface="Palatino Linotype"/>
              </a:rPr>
              <a:t>dalam</a:t>
            </a:r>
            <a:r>
              <a:rPr sz="2250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pemenuhan</a:t>
            </a:r>
            <a:r>
              <a:rPr sz="2250" spc="60" dirty="0">
                <a:latin typeface="Palatino Linotype"/>
                <a:cs typeface="Palatino Linotype"/>
              </a:rPr>
              <a:t> </a:t>
            </a:r>
            <a:r>
              <a:rPr sz="2250" spc="-65" dirty="0">
                <a:latin typeface="Palatino Linotype"/>
                <a:cs typeface="Palatino Linotype"/>
              </a:rPr>
              <a:t>dapat</a:t>
            </a:r>
            <a:r>
              <a:rPr sz="2250" spc="60" dirty="0">
                <a:latin typeface="Palatino Linotype"/>
                <a:cs typeface="Palatino Linotype"/>
              </a:rPr>
              <a:t> </a:t>
            </a:r>
            <a:r>
              <a:rPr sz="2250" spc="-25" dirty="0">
                <a:latin typeface="Palatino Linotype"/>
                <a:cs typeface="Palatino Linotype"/>
              </a:rPr>
              <a:t>menimbulkan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sakit</a:t>
            </a:r>
            <a:endParaRPr sz="2250">
              <a:latin typeface="Palatino Linotype"/>
              <a:cs typeface="Palatino Linotype"/>
            </a:endParaRPr>
          </a:p>
          <a:p>
            <a:pPr marL="489584" marR="347345" indent="-477520">
              <a:lnSpc>
                <a:spcPct val="110900"/>
              </a:lnSpc>
              <a:spcBef>
                <a:spcPts val="750"/>
              </a:spcBef>
              <a:buClr>
                <a:srgbClr val="884F2C"/>
              </a:buClr>
              <a:buSzPct val="60000"/>
              <a:buAutoNum type="arabicPeriod" startAt="4"/>
              <a:tabLst>
                <a:tab pos="489584" algn="l"/>
                <a:tab pos="490220" algn="l"/>
              </a:tabLst>
            </a:pPr>
            <a:r>
              <a:rPr sz="2250" spc="-30" dirty="0">
                <a:latin typeface="Palatino Linotype"/>
                <a:cs typeface="Palatino Linotype"/>
              </a:rPr>
              <a:t>Pemenuhannya</a:t>
            </a:r>
            <a:r>
              <a:rPr sz="2250" spc="160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dipengaruhi</a:t>
            </a:r>
            <a:r>
              <a:rPr sz="2250" spc="175" dirty="0">
                <a:latin typeface="Palatino Linotype"/>
                <a:cs typeface="Palatino Linotype"/>
              </a:rPr>
              <a:t> </a:t>
            </a:r>
            <a:r>
              <a:rPr sz="2250" spc="5" dirty="0">
                <a:latin typeface="Palatino Linotype"/>
                <a:cs typeface="Palatino Linotype"/>
              </a:rPr>
              <a:t>oleh</a:t>
            </a:r>
            <a:r>
              <a:rPr sz="2250" spc="125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stimulus</a:t>
            </a:r>
            <a:r>
              <a:rPr sz="2250" spc="160" dirty="0">
                <a:latin typeface="Palatino Linotype"/>
                <a:cs typeface="Palatino Linotype"/>
              </a:rPr>
              <a:t> </a:t>
            </a:r>
            <a:r>
              <a:rPr sz="2250" spc="-20" dirty="0">
                <a:latin typeface="Palatino Linotype"/>
                <a:cs typeface="Palatino Linotype"/>
              </a:rPr>
              <a:t>internal </a:t>
            </a:r>
            <a:r>
              <a:rPr sz="2250" spc="-550" dirty="0">
                <a:latin typeface="Palatino Linotype"/>
                <a:cs typeface="Palatino Linotype"/>
              </a:rPr>
              <a:t> </a:t>
            </a:r>
            <a:r>
              <a:rPr sz="2250" spc="-75" dirty="0">
                <a:latin typeface="Palatino Linotype"/>
                <a:cs typeface="Palatino Linotype"/>
              </a:rPr>
              <a:t>maupun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10" dirty="0">
                <a:latin typeface="Palatino Linotype"/>
                <a:cs typeface="Palatino Linotype"/>
              </a:rPr>
              <a:t>eksternal</a:t>
            </a:r>
            <a:endParaRPr sz="2250">
              <a:latin typeface="Palatino Linotype"/>
              <a:cs typeface="Palatino Linotype"/>
            </a:endParaRPr>
          </a:p>
          <a:p>
            <a:pPr marL="489584" indent="-477520">
              <a:lnSpc>
                <a:spcPct val="100000"/>
              </a:lnSpc>
              <a:spcBef>
                <a:spcPts val="1040"/>
              </a:spcBef>
              <a:buClr>
                <a:srgbClr val="884F2C"/>
              </a:buClr>
              <a:buSzPct val="60000"/>
              <a:buAutoNum type="arabicPeriod" startAt="4"/>
              <a:tabLst>
                <a:tab pos="489584" algn="l"/>
                <a:tab pos="490220" algn="l"/>
              </a:tabLst>
            </a:pPr>
            <a:r>
              <a:rPr sz="2250" spc="30" dirty="0">
                <a:latin typeface="Palatino Linotype"/>
                <a:cs typeface="Palatino Linotype"/>
              </a:rPr>
              <a:t>Selalu</a:t>
            </a:r>
            <a:r>
              <a:rPr sz="2250" spc="35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berusaha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memenuhi</a:t>
            </a:r>
            <a:r>
              <a:rPr sz="2250" spc="175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kebutuhan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dengan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segera</a:t>
            </a:r>
            <a:endParaRPr sz="22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850"/>
            <a:ext cx="9524986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7902" y="241300"/>
            <a:ext cx="7193598" cy="4122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45" dirty="0">
                <a:solidFill>
                  <a:srgbClr val="000000"/>
                </a:solidFill>
              </a:rPr>
              <a:t>Kebutuhan</a:t>
            </a:r>
            <a:r>
              <a:rPr sz="2600" b="1" spc="-40" dirty="0">
                <a:solidFill>
                  <a:srgbClr val="000000"/>
                </a:solidFill>
              </a:rPr>
              <a:t> </a:t>
            </a:r>
            <a:r>
              <a:rPr sz="2600" b="1" spc="-25" dirty="0">
                <a:solidFill>
                  <a:srgbClr val="000000"/>
                </a:solidFill>
              </a:rPr>
              <a:t>Dasar</a:t>
            </a:r>
            <a:r>
              <a:rPr sz="2600" b="1" spc="65" dirty="0">
                <a:solidFill>
                  <a:srgbClr val="000000"/>
                </a:solidFill>
              </a:rPr>
              <a:t> </a:t>
            </a:r>
            <a:r>
              <a:rPr sz="2600" b="1" spc="-10" dirty="0">
                <a:solidFill>
                  <a:srgbClr val="000000"/>
                </a:solidFill>
              </a:rPr>
              <a:t>Manusia:</a:t>
            </a:r>
            <a:r>
              <a:rPr sz="2600" b="1" spc="-165" dirty="0">
                <a:solidFill>
                  <a:srgbClr val="000000"/>
                </a:solidFill>
              </a:rPr>
              <a:t> </a:t>
            </a:r>
            <a:r>
              <a:rPr sz="2600" b="1" spc="-45" dirty="0">
                <a:solidFill>
                  <a:srgbClr val="000000"/>
                </a:solidFill>
              </a:rPr>
              <a:t>Abraham</a:t>
            </a:r>
            <a:r>
              <a:rPr sz="2600" b="1" spc="-35" dirty="0">
                <a:solidFill>
                  <a:srgbClr val="000000"/>
                </a:solidFill>
              </a:rPr>
              <a:t> </a:t>
            </a:r>
            <a:r>
              <a:rPr sz="2600" b="1" spc="-5" dirty="0">
                <a:solidFill>
                  <a:srgbClr val="000000"/>
                </a:solidFill>
              </a:rPr>
              <a:t>Maslow</a:t>
            </a:r>
            <a:endParaRPr sz="2600" b="1"/>
          </a:p>
        </p:txBody>
      </p:sp>
      <p:sp>
        <p:nvSpPr>
          <p:cNvPr id="4" name="object 4"/>
          <p:cNvSpPr txBox="1"/>
          <p:nvPr/>
        </p:nvSpPr>
        <p:spPr>
          <a:xfrm>
            <a:off x="4294690" y="1917700"/>
            <a:ext cx="5230309" cy="35707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5755">
              <a:lnSpc>
                <a:spcPct val="111900"/>
              </a:lnSpc>
              <a:spcBef>
                <a:spcPts val="95"/>
              </a:spcBef>
            </a:pPr>
            <a:r>
              <a:rPr sz="1300" dirty="0">
                <a:latin typeface="Palatino Linotype"/>
                <a:cs typeface="Palatino Linotype"/>
              </a:rPr>
              <a:t>Kepuasan</a:t>
            </a:r>
            <a:r>
              <a:rPr sz="1300" spc="70" dirty="0">
                <a:latin typeface="Palatino Linotype"/>
                <a:cs typeface="Palatino Linotype"/>
              </a:rPr>
              <a:t> </a:t>
            </a:r>
            <a:r>
              <a:rPr sz="1300" spc="15" dirty="0">
                <a:latin typeface="Palatino Linotype"/>
                <a:cs typeface="Palatino Linotype"/>
              </a:rPr>
              <a:t>bekerja</a:t>
            </a:r>
            <a:r>
              <a:rPr sz="1300" spc="70" dirty="0">
                <a:latin typeface="Palatino Linotype"/>
                <a:cs typeface="Palatino Linotype"/>
              </a:rPr>
              <a:t> </a:t>
            </a:r>
            <a:r>
              <a:rPr sz="1300" dirty="0">
                <a:latin typeface="Palatino Linotype"/>
                <a:cs typeface="Palatino Linotype"/>
              </a:rPr>
              <a:t>sesuai</a:t>
            </a:r>
            <a:r>
              <a:rPr sz="1300" spc="70" dirty="0">
                <a:latin typeface="Palatino Linotype"/>
                <a:cs typeface="Palatino Linotype"/>
              </a:rPr>
              <a:t> </a:t>
            </a:r>
            <a:r>
              <a:rPr sz="1300" spc="-15" dirty="0">
                <a:latin typeface="Palatino Linotype"/>
                <a:cs typeface="Palatino Linotype"/>
              </a:rPr>
              <a:t>dengan</a:t>
            </a:r>
            <a:r>
              <a:rPr sz="1300" spc="75" dirty="0">
                <a:latin typeface="Palatino Linotype"/>
                <a:cs typeface="Palatino Linotype"/>
              </a:rPr>
              <a:t> </a:t>
            </a:r>
            <a:r>
              <a:rPr sz="1300" spc="-5" dirty="0">
                <a:latin typeface="Palatino Linotype"/>
                <a:cs typeface="Palatino Linotype"/>
              </a:rPr>
              <a:t>potensi</a:t>
            </a:r>
            <a:r>
              <a:rPr sz="1300" spc="70" dirty="0">
                <a:latin typeface="Palatino Linotype"/>
                <a:cs typeface="Palatino Linotype"/>
              </a:rPr>
              <a:t> </a:t>
            </a:r>
            <a:r>
              <a:rPr sz="1300" spc="-35" dirty="0">
                <a:latin typeface="Palatino Linotype"/>
                <a:cs typeface="Palatino Linotype"/>
              </a:rPr>
              <a:t>dan</a:t>
            </a:r>
            <a:r>
              <a:rPr sz="1300" spc="70" dirty="0">
                <a:latin typeface="Palatino Linotype"/>
                <a:cs typeface="Palatino Linotype"/>
              </a:rPr>
              <a:t> </a:t>
            </a:r>
            <a:r>
              <a:rPr sz="1300" spc="-10" dirty="0">
                <a:latin typeface="Palatino Linotype"/>
                <a:cs typeface="Palatino Linotype"/>
              </a:rPr>
              <a:t>dilaksanakan </a:t>
            </a:r>
            <a:r>
              <a:rPr sz="1300" spc="-5" dirty="0">
                <a:latin typeface="Palatino Linotype"/>
                <a:cs typeface="Palatino Linotype"/>
              </a:rPr>
              <a:t> </a:t>
            </a:r>
            <a:r>
              <a:rPr sz="1300" spc="-15" dirty="0">
                <a:latin typeface="Palatino Linotype"/>
                <a:cs typeface="Palatino Linotype"/>
              </a:rPr>
              <a:t>dengan</a:t>
            </a:r>
            <a:r>
              <a:rPr sz="1300" spc="70" dirty="0">
                <a:latin typeface="Palatino Linotype"/>
                <a:cs typeface="Palatino Linotype"/>
              </a:rPr>
              <a:t> </a:t>
            </a:r>
            <a:r>
              <a:rPr sz="1300" spc="-5" dirty="0">
                <a:latin typeface="Palatino Linotype"/>
                <a:cs typeface="Palatino Linotype"/>
              </a:rPr>
              <a:t>senang</a:t>
            </a:r>
            <a:r>
              <a:rPr sz="1300" spc="75" dirty="0">
                <a:latin typeface="Palatino Linotype"/>
                <a:cs typeface="Palatino Linotype"/>
              </a:rPr>
              <a:t> </a:t>
            </a:r>
            <a:r>
              <a:rPr sz="1300" spc="-10" dirty="0">
                <a:latin typeface="Palatino Linotype"/>
                <a:cs typeface="Palatino Linotype"/>
              </a:rPr>
              <a:t>hati</a:t>
            </a:r>
            <a:r>
              <a:rPr sz="1300" spc="75" dirty="0">
                <a:latin typeface="Palatino Linotype"/>
                <a:cs typeface="Palatino Linotype"/>
              </a:rPr>
              <a:t> </a:t>
            </a:r>
            <a:r>
              <a:rPr sz="1300" spc="-10" dirty="0">
                <a:latin typeface="Palatino Linotype"/>
                <a:cs typeface="Palatino Linotype"/>
              </a:rPr>
              <a:t>serta</a:t>
            </a:r>
            <a:r>
              <a:rPr sz="1300" spc="75" dirty="0">
                <a:latin typeface="Palatino Linotype"/>
                <a:cs typeface="Palatino Linotype"/>
              </a:rPr>
              <a:t> </a:t>
            </a:r>
            <a:r>
              <a:rPr sz="1300" spc="25" dirty="0">
                <a:latin typeface="Palatino Linotype"/>
                <a:cs typeface="Palatino Linotype"/>
              </a:rPr>
              <a:t>jika</a:t>
            </a:r>
            <a:r>
              <a:rPr sz="1300" spc="75" dirty="0">
                <a:latin typeface="Palatino Linotype"/>
                <a:cs typeface="Palatino Linotype"/>
              </a:rPr>
              <a:t> </a:t>
            </a:r>
            <a:r>
              <a:rPr sz="1300" dirty="0">
                <a:latin typeface="Palatino Linotype"/>
                <a:cs typeface="Palatino Linotype"/>
              </a:rPr>
              <a:t>berhasil</a:t>
            </a:r>
            <a:r>
              <a:rPr sz="1300" spc="75" dirty="0">
                <a:latin typeface="Palatino Linotype"/>
                <a:cs typeface="Palatino Linotype"/>
              </a:rPr>
              <a:t> </a:t>
            </a:r>
            <a:r>
              <a:rPr sz="1300" spc="-25" dirty="0">
                <a:latin typeface="Palatino Linotype"/>
                <a:cs typeface="Palatino Linotype"/>
              </a:rPr>
              <a:t>mendapat</a:t>
            </a:r>
            <a:r>
              <a:rPr sz="1300" spc="75" dirty="0">
                <a:latin typeface="Palatino Linotype"/>
                <a:cs typeface="Palatino Linotype"/>
              </a:rPr>
              <a:t> </a:t>
            </a:r>
            <a:r>
              <a:rPr sz="1300" spc="-15" dirty="0">
                <a:latin typeface="Palatino Linotype"/>
                <a:cs typeface="Palatino Linotype"/>
              </a:rPr>
              <a:t>pengakuan </a:t>
            </a:r>
            <a:r>
              <a:rPr sz="1300" spc="-310" dirty="0">
                <a:latin typeface="Palatino Linotype"/>
                <a:cs typeface="Palatino Linotype"/>
              </a:rPr>
              <a:t> </a:t>
            </a:r>
            <a:r>
              <a:rPr sz="1300" spc="-10" dirty="0">
                <a:latin typeface="Palatino Linotype"/>
                <a:cs typeface="Palatino Linotype"/>
              </a:rPr>
              <a:t>orang</a:t>
            </a:r>
            <a:r>
              <a:rPr sz="1300" spc="85" dirty="0">
                <a:latin typeface="Palatino Linotype"/>
                <a:cs typeface="Palatino Linotype"/>
              </a:rPr>
              <a:t> </a:t>
            </a:r>
            <a:r>
              <a:rPr sz="1300" dirty="0">
                <a:latin typeface="Palatino Linotype"/>
                <a:cs typeface="Palatino Linotype"/>
              </a:rPr>
              <a:t>lain</a:t>
            </a:r>
            <a:endParaRPr sz="13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Palatino Linotype"/>
              <a:cs typeface="Palatino Linotype"/>
            </a:endParaRPr>
          </a:p>
          <a:p>
            <a:pPr marL="570230" marR="5080">
              <a:lnSpc>
                <a:spcPct val="62900"/>
              </a:lnSpc>
            </a:pPr>
            <a:r>
              <a:rPr sz="1300" dirty="0">
                <a:latin typeface="Palatino Linotype"/>
                <a:cs typeface="Palatino Linotype"/>
              </a:rPr>
              <a:t>Dihargai</a:t>
            </a:r>
            <a:r>
              <a:rPr sz="1300" spc="55" dirty="0">
                <a:latin typeface="Palatino Linotype"/>
                <a:cs typeface="Palatino Linotype"/>
              </a:rPr>
              <a:t> </a:t>
            </a:r>
            <a:r>
              <a:rPr sz="1300" spc="-15" dirty="0">
                <a:latin typeface="Palatino Linotype"/>
                <a:cs typeface="Palatino Linotype"/>
              </a:rPr>
              <a:t>dalam</a:t>
            </a:r>
            <a:r>
              <a:rPr sz="1300" spc="60" dirty="0">
                <a:latin typeface="Palatino Linotype"/>
                <a:cs typeface="Palatino Linotype"/>
              </a:rPr>
              <a:t> </a:t>
            </a:r>
            <a:r>
              <a:rPr sz="1300" spc="5" dirty="0">
                <a:latin typeface="Palatino Linotype"/>
                <a:cs typeface="Palatino Linotype"/>
              </a:rPr>
              <a:t>pekerjaan,</a:t>
            </a:r>
            <a:r>
              <a:rPr sz="1300" spc="55" dirty="0">
                <a:latin typeface="Palatino Linotype"/>
                <a:cs typeface="Palatino Linotype"/>
              </a:rPr>
              <a:t> </a:t>
            </a:r>
            <a:r>
              <a:rPr sz="1300" spc="5" dirty="0">
                <a:latin typeface="Palatino Linotype"/>
                <a:cs typeface="Palatino Linotype"/>
              </a:rPr>
              <a:t>profesi,</a:t>
            </a:r>
            <a:r>
              <a:rPr sz="1300" spc="60" dirty="0">
                <a:latin typeface="Palatino Linotype"/>
                <a:cs typeface="Palatino Linotype"/>
              </a:rPr>
              <a:t> </a:t>
            </a:r>
            <a:r>
              <a:rPr sz="1300" spc="5" dirty="0">
                <a:latin typeface="Palatino Linotype"/>
                <a:cs typeface="Palatino Linotype"/>
              </a:rPr>
              <a:t>kecakapan,</a:t>
            </a:r>
            <a:r>
              <a:rPr sz="1300" spc="60" dirty="0">
                <a:latin typeface="Palatino Linotype"/>
                <a:cs typeface="Palatino Linotype"/>
              </a:rPr>
              <a:t> </a:t>
            </a:r>
            <a:r>
              <a:rPr sz="1300" dirty="0">
                <a:latin typeface="Palatino Linotype"/>
                <a:cs typeface="Palatino Linotype"/>
              </a:rPr>
              <a:t>keluarga, </a:t>
            </a:r>
            <a:r>
              <a:rPr sz="1300" spc="-310" dirty="0">
                <a:latin typeface="Palatino Linotype"/>
                <a:cs typeface="Palatino Linotype"/>
              </a:rPr>
              <a:t> </a:t>
            </a:r>
            <a:r>
              <a:rPr sz="1300" dirty="0">
                <a:latin typeface="Palatino Linotype"/>
                <a:cs typeface="Palatino Linotype"/>
              </a:rPr>
              <a:t>kelompok</a:t>
            </a:r>
            <a:r>
              <a:rPr sz="1300" spc="65" dirty="0">
                <a:latin typeface="Palatino Linotype"/>
                <a:cs typeface="Palatino Linotype"/>
              </a:rPr>
              <a:t> </a:t>
            </a:r>
            <a:r>
              <a:rPr sz="1300" spc="-35" dirty="0">
                <a:latin typeface="Palatino Linotype"/>
                <a:cs typeface="Palatino Linotype"/>
              </a:rPr>
              <a:t>dan</a:t>
            </a:r>
            <a:r>
              <a:rPr sz="1300" spc="70" dirty="0">
                <a:latin typeface="Palatino Linotype"/>
                <a:cs typeface="Palatino Linotype"/>
              </a:rPr>
              <a:t> </a:t>
            </a:r>
            <a:r>
              <a:rPr sz="1300" spc="-5" dirty="0">
                <a:latin typeface="Palatino Linotype"/>
                <a:cs typeface="Palatino Linotype"/>
              </a:rPr>
              <a:t>masyarakat</a:t>
            </a:r>
            <a:endParaRPr sz="13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Palatino Linotype"/>
              <a:cs typeface="Palatino Linotype"/>
            </a:endParaRPr>
          </a:p>
          <a:p>
            <a:pPr marL="1125220" marR="438784">
              <a:lnSpc>
                <a:spcPct val="111900"/>
              </a:lnSpc>
            </a:pPr>
            <a:r>
              <a:rPr sz="1300" spc="-5" dirty="0">
                <a:latin typeface="Palatino Linotype"/>
                <a:cs typeface="Palatino Linotype"/>
              </a:rPr>
              <a:t>Mendambakan</a:t>
            </a:r>
            <a:r>
              <a:rPr sz="1300" spc="55" dirty="0">
                <a:latin typeface="Palatino Linotype"/>
                <a:cs typeface="Palatino Linotype"/>
              </a:rPr>
              <a:t> </a:t>
            </a:r>
            <a:r>
              <a:rPr sz="1300" dirty="0">
                <a:latin typeface="Palatino Linotype"/>
                <a:cs typeface="Palatino Linotype"/>
              </a:rPr>
              <a:t>kasih</a:t>
            </a:r>
            <a:r>
              <a:rPr sz="1300" spc="60" dirty="0">
                <a:latin typeface="Palatino Linotype"/>
                <a:cs typeface="Palatino Linotype"/>
              </a:rPr>
              <a:t> </a:t>
            </a:r>
            <a:r>
              <a:rPr sz="1300" spc="5" dirty="0">
                <a:latin typeface="Palatino Linotype"/>
                <a:cs typeface="Palatino Linotype"/>
              </a:rPr>
              <a:t>sayang,</a:t>
            </a:r>
            <a:r>
              <a:rPr sz="1300" spc="60" dirty="0">
                <a:latin typeface="Palatino Linotype"/>
                <a:cs typeface="Palatino Linotype"/>
              </a:rPr>
              <a:t> </a:t>
            </a:r>
            <a:r>
              <a:rPr sz="1300" spc="-5" dirty="0">
                <a:latin typeface="Palatino Linotype"/>
                <a:cs typeface="Palatino Linotype"/>
              </a:rPr>
              <a:t>ingin</a:t>
            </a:r>
            <a:r>
              <a:rPr sz="1300" spc="60" dirty="0">
                <a:latin typeface="Palatino Linotype"/>
                <a:cs typeface="Palatino Linotype"/>
              </a:rPr>
              <a:t> </a:t>
            </a:r>
            <a:r>
              <a:rPr sz="1300" dirty="0">
                <a:latin typeface="Palatino Linotype"/>
                <a:cs typeface="Palatino Linotype"/>
              </a:rPr>
              <a:t>dicintai </a:t>
            </a:r>
            <a:r>
              <a:rPr sz="1300" spc="-310" dirty="0">
                <a:latin typeface="Palatino Linotype"/>
                <a:cs typeface="Palatino Linotype"/>
              </a:rPr>
              <a:t> </a:t>
            </a:r>
            <a:r>
              <a:rPr sz="1300" spc="-10" dirty="0">
                <a:latin typeface="Palatino Linotype"/>
                <a:cs typeface="Palatino Linotype"/>
              </a:rPr>
              <a:t>individu/kelompok</a:t>
            </a:r>
            <a:r>
              <a:rPr sz="1300" spc="100" dirty="0">
                <a:latin typeface="Palatino Linotype"/>
                <a:cs typeface="Palatino Linotype"/>
              </a:rPr>
              <a:t> </a:t>
            </a:r>
            <a:r>
              <a:rPr sz="1300" spc="-35" dirty="0">
                <a:latin typeface="Palatino Linotype"/>
                <a:cs typeface="Palatino Linotype"/>
              </a:rPr>
              <a:t>dan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dirty="0">
                <a:latin typeface="Palatino Linotype"/>
                <a:cs typeface="Palatino Linotype"/>
              </a:rPr>
              <a:t>lain</a:t>
            </a:r>
            <a:r>
              <a:rPr sz="1300" spc="100" dirty="0">
                <a:latin typeface="Palatino Linotype"/>
                <a:cs typeface="Palatino Linotype"/>
              </a:rPr>
              <a:t> </a:t>
            </a:r>
            <a:r>
              <a:rPr sz="1300" dirty="0">
                <a:latin typeface="Palatino Linotype"/>
                <a:cs typeface="Palatino Linotype"/>
              </a:rPr>
              <a:t>sebagainya</a:t>
            </a:r>
            <a:endParaRPr sz="13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Palatino Linotype"/>
              <a:cs typeface="Palatino Linotype"/>
            </a:endParaRPr>
          </a:p>
          <a:p>
            <a:pPr marL="1522730" marR="189865">
              <a:lnSpc>
                <a:spcPct val="111900"/>
              </a:lnSpc>
            </a:pPr>
            <a:r>
              <a:rPr sz="1300" spc="-15" dirty="0">
                <a:latin typeface="Palatino Linotype"/>
                <a:cs typeface="Palatino Linotype"/>
              </a:rPr>
              <a:t>Perlindungan </a:t>
            </a:r>
            <a:r>
              <a:rPr sz="1300" spc="-25" dirty="0">
                <a:latin typeface="Palatino Linotype"/>
                <a:cs typeface="Palatino Linotype"/>
              </a:rPr>
              <a:t>dari</a:t>
            </a:r>
            <a:r>
              <a:rPr sz="1300" spc="-20" dirty="0">
                <a:latin typeface="Palatino Linotype"/>
                <a:cs typeface="Palatino Linotype"/>
              </a:rPr>
              <a:t> </a:t>
            </a:r>
            <a:r>
              <a:rPr sz="1300" spc="-35" dirty="0">
                <a:latin typeface="Palatino Linotype"/>
                <a:cs typeface="Palatino Linotype"/>
              </a:rPr>
              <a:t>udara</a:t>
            </a:r>
            <a:r>
              <a:rPr sz="1300" spc="-30" dirty="0">
                <a:latin typeface="Palatino Linotype"/>
                <a:cs typeface="Palatino Linotype"/>
              </a:rPr>
              <a:t> </a:t>
            </a:r>
            <a:r>
              <a:rPr sz="1300" spc="-10" dirty="0">
                <a:latin typeface="Palatino Linotype"/>
                <a:cs typeface="Palatino Linotype"/>
              </a:rPr>
              <a:t>panas/dingin, </a:t>
            </a:r>
            <a:r>
              <a:rPr sz="1300" spc="-5" dirty="0">
                <a:latin typeface="Palatino Linotype"/>
                <a:cs typeface="Palatino Linotype"/>
              </a:rPr>
              <a:t> </a:t>
            </a:r>
            <a:r>
              <a:rPr sz="1300" spc="10" dirty="0">
                <a:latin typeface="Palatino Linotype"/>
                <a:cs typeface="Palatino Linotype"/>
              </a:rPr>
              <a:t>kecelakaan,</a:t>
            </a:r>
            <a:r>
              <a:rPr sz="1300" spc="65" dirty="0">
                <a:latin typeface="Palatino Linotype"/>
                <a:cs typeface="Palatino Linotype"/>
              </a:rPr>
              <a:t> </a:t>
            </a:r>
            <a:r>
              <a:rPr sz="1300" spc="15" dirty="0">
                <a:latin typeface="Palatino Linotype"/>
                <a:cs typeface="Palatino Linotype"/>
              </a:rPr>
              <a:t>infeksi,</a:t>
            </a:r>
            <a:r>
              <a:rPr sz="1300" spc="70" dirty="0">
                <a:latin typeface="Palatino Linotype"/>
                <a:cs typeface="Palatino Linotype"/>
              </a:rPr>
              <a:t> </a:t>
            </a:r>
            <a:r>
              <a:rPr sz="1300" spc="10" dirty="0">
                <a:latin typeface="Palatino Linotype"/>
                <a:cs typeface="Palatino Linotype"/>
              </a:rPr>
              <a:t>alergi,</a:t>
            </a:r>
            <a:r>
              <a:rPr sz="1300" spc="70" dirty="0">
                <a:latin typeface="Palatino Linotype"/>
                <a:cs typeface="Palatino Linotype"/>
              </a:rPr>
              <a:t> </a:t>
            </a:r>
            <a:r>
              <a:rPr sz="1300" spc="-20" dirty="0">
                <a:latin typeface="Palatino Linotype"/>
                <a:cs typeface="Palatino Linotype"/>
              </a:rPr>
              <a:t>terhindar</a:t>
            </a:r>
            <a:r>
              <a:rPr sz="1300" spc="65" dirty="0">
                <a:latin typeface="Palatino Linotype"/>
                <a:cs typeface="Palatino Linotype"/>
              </a:rPr>
              <a:t> </a:t>
            </a:r>
            <a:r>
              <a:rPr sz="1300" spc="-20" dirty="0">
                <a:latin typeface="Palatino Linotype"/>
                <a:cs typeface="Palatino Linotype"/>
              </a:rPr>
              <a:t>dari</a:t>
            </a:r>
            <a:endParaRPr sz="1300">
              <a:latin typeface="Palatino Linotype"/>
              <a:cs typeface="Palatino Linotype"/>
            </a:endParaRPr>
          </a:p>
          <a:p>
            <a:pPr marL="1522730" marR="116839" indent="-46990">
              <a:lnSpc>
                <a:spcPct val="111900"/>
              </a:lnSpc>
            </a:pPr>
            <a:r>
              <a:rPr sz="1300" spc="-5" dirty="0">
                <a:latin typeface="Palatino Linotype"/>
                <a:cs typeface="Palatino Linotype"/>
              </a:rPr>
              <a:t> pencurian</a:t>
            </a:r>
            <a:r>
              <a:rPr sz="1300" spc="25" dirty="0">
                <a:latin typeface="Palatino Linotype"/>
                <a:cs typeface="Palatino Linotype"/>
              </a:rPr>
              <a:t> </a:t>
            </a:r>
            <a:r>
              <a:rPr sz="1300" spc="-35" dirty="0">
                <a:latin typeface="Palatino Linotype"/>
                <a:cs typeface="Palatino Linotype"/>
              </a:rPr>
              <a:t>dan</a:t>
            </a:r>
            <a:r>
              <a:rPr sz="1300" spc="30" dirty="0">
                <a:latin typeface="Palatino Linotype"/>
                <a:cs typeface="Palatino Linotype"/>
              </a:rPr>
              <a:t> </a:t>
            </a:r>
            <a:r>
              <a:rPr sz="1300" spc="-20" dirty="0">
                <a:latin typeface="Palatino Linotype"/>
                <a:cs typeface="Palatino Linotype"/>
              </a:rPr>
              <a:t>mendapatkan</a:t>
            </a:r>
            <a:r>
              <a:rPr sz="1300" spc="25" dirty="0">
                <a:latin typeface="Palatino Linotype"/>
                <a:cs typeface="Palatino Linotype"/>
              </a:rPr>
              <a:t> </a:t>
            </a:r>
            <a:r>
              <a:rPr sz="1300" spc="-10" dirty="0">
                <a:latin typeface="Palatino Linotype"/>
                <a:cs typeface="Palatino Linotype"/>
              </a:rPr>
              <a:t>perlindungan </a:t>
            </a:r>
            <a:r>
              <a:rPr sz="1300" spc="-310" dirty="0">
                <a:latin typeface="Palatino Linotype"/>
                <a:cs typeface="Palatino Linotype"/>
              </a:rPr>
              <a:t> </a:t>
            </a:r>
            <a:r>
              <a:rPr sz="1300" spc="-30" dirty="0">
                <a:latin typeface="Palatino Linotype"/>
                <a:cs typeface="Palatino Linotype"/>
              </a:rPr>
              <a:t>hukum</a:t>
            </a:r>
            <a:endParaRPr sz="1300">
              <a:latin typeface="Palatino Linotype"/>
              <a:cs typeface="Palatino Linotype"/>
            </a:endParaRPr>
          </a:p>
          <a:p>
            <a:pPr marL="2475230">
              <a:lnSpc>
                <a:spcPct val="100000"/>
              </a:lnSpc>
              <a:spcBef>
                <a:spcPts val="235"/>
              </a:spcBef>
            </a:pPr>
            <a:r>
              <a:rPr sz="1300" spc="-15" dirty="0">
                <a:latin typeface="Palatino Linotype"/>
                <a:cs typeface="Palatino Linotype"/>
              </a:rPr>
              <a:t>Udara</a:t>
            </a:r>
            <a:r>
              <a:rPr sz="1300" spc="30" dirty="0">
                <a:latin typeface="Palatino Linotype"/>
                <a:cs typeface="Palatino Linotype"/>
              </a:rPr>
              <a:t> </a:t>
            </a:r>
            <a:r>
              <a:rPr sz="1300" spc="5" dirty="0">
                <a:latin typeface="Palatino Linotype"/>
                <a:cs typeface="Palatino Linotype"/>
              </a:rPr>
              <a:t>segar,</a:t>
            </a:r>
            <a:r>
              <a:rPr sz="1300" spc="35" dirty="0">
                <a:latin typeface="Palatino Linotype"/>
                <a:cs typeface="Palatino Linotype"/>
              </a:rPr>
              <a:t> </a:t>
            </a:r>
            <a:r>
              <a:rPr sz="1300" spc="-10" dirty="0">
                <a:latin typeface="Palatino Linotype"/>
                <a:cs typeface="Palatino Linotype"/>
              </a:rPr>
              <a:t>air</a:t>
            </a:r>
            <a:r>
              <a:rPr sz="1300" spc="35" dirty="0">
                <a:latin typeface="Palatino Linotype"/>
                <a:cs typeface="Palatino Linotype"/>
              </a:rPr>
              <a:t> </a:t>
            </a:r>
            <a:r>
              <a:rPr sz="1300" spc="40" dirty="0">
                <a:latin typeface="Palatino Linotype"/>
                <a:cs typeface="Palatino Linotype"/>
              </a:rPr>
              <a:t>,</a:t>
            </a:r>
            <a:r>
              <a:rPr sz="1300" spc="30" dirty="0">
                <a:latin typeface="Palatino Linotype"/>
                <a:cs typeface="Palatino Linotype"/>
              </a:rPr>
              <a:t> </a:t>
            </a:r>
            <a:r>
              <a:rPr sz="1300" spc="5">
                <a:latin typeface="Palatino Linotype"/>
                <a:cs typeface="Palatino Linotype"/>
              </a:rPr>
              <a:t>elektrolit</a:t>
            </a:r>
            <a:r>
              <a:rPr sz="1300" spc="5" smtClean="0">
                <a:latin typeface="Palatino Linotype"/>
                <a:cs typeface="Palatino Linotype"/>
              </a:rPr>
              <a:t>,</a:t>
            </a:r>
            <a:r>
              <a:rPr lang="en-US" sz="1300" spc="5" dirty="0" smtClean="0">
                <a:latin typeface="Palatino Linotype"/>
                <a:cs typeface="Palatino Linotype"/>
              </a:rPr>
              <a:t> </a:t>
            </a:r>
            <a:r>
              <a:rPr lang="en-US" sz="1300" spc="5" dirty="0" err="1" smtClean="0">
                <a:latin typeface="Palatino Linotype"/>
                <a:cs typeface="Palatino Linotype"/>
              </a:rPr>
              <a:t>makanan</a:t>
            </a:r>
            <a:r>
              <a:rPr lang="en-US" sz="1300" spc="5" dirty="0" smtClean="0">
                <a:latin typeface="Palatino Linotype"/>
                <a:cs typeface="Palatino Linotype"/>
              </a:rPr>
              <a:t>, </a:t>
            </a:r>
            <a:r>
              <a:rPr lang="en-US" sz="1300" spc="5" dirty="0" err="1" smtClean="0">
                <a:latin typeface="Palatino Linotype"/>
                <a:cs typeface="Palatino Linotype"/>
              </a:rPr>
              <a:t>pengeluaran</a:t>
            </a:r>
            <a:r>
              <a:rPr lang="en-US" sz="1300" spc="5" dirty="0" smtClean="0">
                <a:latin typeface="Palatino Linotype"/>
                <a:cs typeface="Palatino Linotype"/>
              </a:rPr>
              <a:t> </a:t>
            </a:r>
            <a:r>
              <a:rPr lang="en-US" sz="1300" spc="5" dirty="0" err="1" smtClean="0">
                <a:latin typeface="Palatino Linotype"/>
                <a:cs typeface="Palatino Linotype"/>
              </a:rPr>
              <a:t>zat</a:t>
            </a:r>
            <a:r>
              <a:rPr lang="en-US" sz="1300" spc="5" dirty="0" smtClean="0">
                <a:latin typeface="Palatino Linotype"/>
                <a:cs typeface="Palatino Linotype"/>
              </a:rPr>
              <a:t> </a:t>
            </a:r>
            <a:r>
              <a:rPr lang="en-US" sz="1300" spc="5" dirty="0" err="1" smtClean="0">
                <a:latin typeface="Palatino Linotype"/>
                <a:cs typeface="Palatino Linotype"/>
              </a:rPr>
              <a:t>sisa</a:t>
            </a:r>
            <a:r>
              <a:rPr lang="en-US" sz="1300" spc="5" dirty="0" smtClean="0">
                <a:latin typeface="Palatino Linotype"/>
                <a:cs typeface="Palatino Linotype"/>
              </a:rPr>
              <a:t>, </a:t>
            </a:r>
            <a:r>
              <a:rPr lang="en-US" sz="1300" spc="5" dirty="0" err="1" smtClean="0">
                <a:latin typeface="Palatino Linotype"/>
                <a:cs typeface="Palatino Linotype"/>
              </a:rPr>
              <a:t>tidur</a:t>
            </a:r>
            <a:endParaRPr lang="en-US" sz="1300" spc="5" dirty="0" smtClean="0">
              <a:latin typeface="Palatino Linotype"/>
              <a:cs typeface="Palatino Linotype"/>
            </a:endParaRPr>
          </a:p>
          <a:p>
            <a:pPr marL="2475230">
              <a:lnSpc>
                <a:spcPct val="100000"/>
              </a:lnSpc>
              <a:spcBef>
                <a:spcPts val="235"/>
              </a:spcBef>
            </a:pPr>
            <a:r>
              <a:rPr lang="en-US" sz="1300" spc="5" dirty="0" err="1" smtClean="0">
                <a:latin typeface="Palatino Linotype"/>
                <a:cs typeface="Palatino Linotype"/>
              </a:rPr>
              <a:t>Istirahat</a:t>
            </a:r>
            <a:r>
              <a:rPr lang="en-US" sz="1300" spc="5" dirty="0" smtClean="0">
                <a:latin typeface="Palatino Linotype"/>
                <a:cs typeface="Palatino Linotype"/>
              </a:rPr>
              <a:t>, </a:t>
            </a:r>
            <a:r>
              <a:rPr lang="en-US" sz="1300" spc="5" dirty="0" err="1" smtClean="0">
                <a:latin typeface="Palatino Linotype"/>
                <a:cs typeface="Palatino Linotype"/>
              </a:rPr>
              <a:t>latihan</a:t>
            </a:r>
            <a:r>
              <a:rPr lang="en-US" sz="1300" spc="5" dirty="0" smtClean="0">
                <a:latin typeface="Palatino Linotype"/>
                <a:cs typeface="Palatino Linotype"/>
              </a:rPr>
              <a:t>, </a:t>
            </a:r>
            <a:r>
              <a:rPr lang="en-US" sz="1300" spc="5" dirty="0" err="1" smtClean="0">
                <a:latin typeface="Palatino Linotype"/>
                <a:cs typeface="Palatino Linotype"/>
              </a:rPr>
              <a:t>kebersihan</a:t>
            </a:r>
            <a:r>
              <a:rPr lang="en-US" sz="1300" spc="5" dirty="0" smtClean="0">
                <a:latin typeface="Palatino Linotype"/>
                <a:cs typeface="Palatino Linotype"/>
              </a:rPr>
              <a:t>, </a:t>
            </a:r>
            <a:r>
              <a:rPr lang="en-US" sz="1300" spc="5" dirty="0" err="1" smtClean="0">
                <a:latin typeface="Palatino Linotype"/>
                <a:cs typeface="Palatino Linotype"/>
              </a:rPr>
              <a:t>seksual</a:t>
            </a:r>
            <a:endParaRPr sz="1300">
              <a:latin typeface="Palatino Linotype"/>
              <a:cs typeface="Palatino Linotype"/>
            </a:endParaRPr>
          </a:p>
        </p:txBody>
      </p:sp>
      <p:pic>
        <p:nvPicPr>
          <p:cNvPr id="5" name="Picture 4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4700"/>
            <a:ext cx="14859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24997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566" y="814305"/>
            <a:ext cx="5558934" cy="6438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15" dirty="0">
                <a:solidFill>
                  <a:schemeClr val="tx1"/>
                </a:solidFill>
              </a:rPr>
              <a:t>Falsafah</a:t>
            </a:r>
            <a:r>
              <a:rPr sz="4050" b="1" spc="-5" dirty="0">
                <a:solidFill>
                  <a:schemeClr val="tx1"/>
                </a:solidFill>
              </a:rPr>
              <a:t> </a:t>
            </a:r>
            <a:r>
              <a:rPr sz="4050" b="1" spc="-50" dirty="0">
                <a:solidFill>
                  <a:schemeClr val="tx1"/>
                </a:solidFill>
              </a:rPr>
              <a:t>Keperawatan</a:t>
            </a:r>
            <a:endParaRPr sz="4050" b="1">
              <a:solidFill>
                <a:schemeClr val="tx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700" y="1765300"/>
            <a:ext cx="9067800" cy="3284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95"/>
              </a:spcBef>
              <a:buFont typeface="Wingdings" pitchFamily="2" charset="2"/>
              <a:buChar char="q"/>
            </a:pPr>
            <a:r>
              <a:rPr lang="en-US" sz="2150" spc="10" dirty="0" smtClean="0">
                <a:latin typeface="Palatino Linotype"/>
                <a:cs typeface="Palatino Linotype"/>
              </a:rPr>
              <a:t> </a:t>
            </a:r>
            <a:r>
              <a:rPr sz="2150" spc="10" smtClean="0">
                <a:latin typeface="Palatino Linotype"/>
                <a:cs typeface="Palatino Linotype"/>
              </a:rPr>
              <a:t>Keyakinan</a:t>
            </a:r>
            <a:r>
              <a:rPr sz="2150" spc="30" smtClean="0">
                <a:latin typeface="Palatino Linotype"/>
                <a:cs typeface="Palatino Linotype"/>
              </a:rPr>
              <a:t> </a:t>
            </a:r>
            <a:r>
              <a:rPr sz="2150" spc="-40" dirty="0">
                <a:latin typeface="Palatino Linotype"/>
                <a:cs typeface="Palatino Linotype"/>
              </a:rPr>
              <a:t>dasar</a:t>
            </a:r>
            <a:r>
              <a:rPr sz="2150" spc="30" dirty="0">
                <a:latin typeface="Palatino Linotype"/>
                <a:cs typeface="Palatino Linotype"/>
              </a:rPr>
              <a:t> </a:t>
            </a:r>
            <a:r>
              <a:rPr sz="2150" spc="-25" dirty="0">
                <a:latin typeface="Palatino Linotype"/>
                <a:cs typeface="Palatino Linotype"/>
              </a:rPr>
              <a:t>tentang</a:t>
            </a:r>
            <a:r>
              <a:rPr sz="2150" spc="135" dirty="0">
                <a:latin typeface="Palatino Linotype"/>
                <a:cs typeface="Palatino Linotype"/>
              </a:rPr>
              <a:t> </a:t>
            </a:r>
            <a:r>
              <a:rPr sz="2150" b="1" spc="-15" dirty="0">
                <a:solidFill>
                  <a:srgbClr val="0070C0"/>
                </a:solidFill>
                <a:latin typeface="Palatino Linotype"/>
                <a:cs typeface="Palatino Linotype"/>
              </a:rPr>
              <a:t>hakikat</a:t>
            </a:r>
            <a:r>
              <a:rPr sz="2150" b="1" spc="15" dirty="0">
                <a:solidFill>
                  <a:srgbClr val="0070C0"/>
                </a:solidFill>
                <a:latin typeface="Palatino Linotype"/>
                <a:cs typeface="Palatino Linotype"/>
              </a:rPr>
              <a:t> </a:t>
            </a:r>
            <a:r>
              <a:rPr sz="2150" b="1" spc="-25" dirty="0">
                <a:solidFill>
                  <a:srgbClr val="0070C0"/>
                </a:solidFill>
                <a:latin typeface="Palatino Linotype"/>
                <a:cs typeface="Palatino Linotype"/>
              </a:rPr>
              <a:t>manusia</a:t>
            </a:r>
            <a:r>
              <a:rPr sz="2150" b="1" spc="100" dirty="0">
                <a:solidFill>
                  <a:srgbClr val="0070C0"/>
                </a:solidFill>
                <a:latin typeface="Palatino Linotype"/>
                <a:cs typeface="Palatino Linotype"/>
              </a:rPr>
              <a:t> </a:t>
            </a:r>
            <a:r>
              <a:rPr sz="2150" spc="-65" dirty="0">
                <a:latin typeface="Palatino Linotype"/>
                <a:cs typeface="Palatino Linotype"/>
              </a:rPr>
              <a:t>dan</a:t>
            </a:r>
            <a:r>
              <a:rPr sz="2150" spc="70" dirty="0">
                <a:latin typeface="Palatino Linotype"/>
                <a:cs typeface="Palatino Linotype"/>
              </a:rPr>
              <a:t> </a:t>
            </a:r>
            <a:r>
              <a:rPr sz="2150" b="1" spc="10" dirty="0">
                <a:solidFill>
                  <a:srgbClr val="0070C0"/>
                </a:solidFill>
                <a:latin typeface="Palatino Linotype"/>
                <a:cs typeface="Palatino Linotype"/>
              </a:rPr>
              <a:t>esensi</a:t>
            </a:r>
            <a:r>
              <a:rPr sz="2150" b="1" spc="15" dirty="0">
                <a:solidFill>
                  <a:srgbClr val="0070C0"/>
                </a:solidFill>
                <a:latin typeface="Palatino Linotype"/>
                <a:cs typeface="Palatino Linotype"/>
              </a:rPr>
              <a:t> </a:t>
            </a:r>
            <a:r>
              <a:rPr sz="2150" b="1" spc="-20" dirty="0">
                <a:solidFill>
                  <a:srgbClr val="0070C0"/>
                </a:solidFill>
                <a:latin typeface="Palatino Linotype"/>
                <a:cs typeface="Palatino Linotype"/>
              </a:rPr>
              <a:t>keperawatan</a:t>
            </a:r>
            <a:r>
              <a:rPr sz="2150" spc="-20" dirty="0">
                <a:latin typeface="Palatino Linotype"/>
                <a:cs typeface="Palatino Linotype"/>
              </a:rPr>
              <a:t>  </a:t>
            </a:r>
            <a:r>
              <a:rPr sz="2150" spc="-525" dirty="0">
                <a:latin typeface="Palatino Linotype"/>
                <a:cs typeface="Palatino Linotype"/>
              </a:rPr>
              <a:t> </a:t>
            </a:r>
            <a:r>
              <a:rPr sz="2150" spc="-20" dirty="0">
                <a:latin typeface="Palatino Linotype"/>
                <a:cs typeface="Palatino Linotype"/>
              </a:rPr>
              <a:t>yang</a:t>
            </a:r>
            <a:r>
              <a:rPr sz="2150" spc="25" dirty="0">
                <a:latin typeface="Palatino Linotype"/>
                <a:cs typeface="Palatino Linotype"/>
              </a:rPr>
              <a:t> </a:t>
            </a:r>
            <a:r>
              <a:rPr sz="2150" spc="-10" dirty="0">
                <a:latin typeface="Palatino Linotype"/>
                <a:cs typeface="Palatino Linotype"/>
              </a:rPr>
              <a:t>menjadikan</a:t>
            </a:r>
            <a:r>
              <a:rPr sz="2150" spc="25" dirty="0">
                <a:latin typeface="Palatino Linotype"/>
                <a:cs typeface="Palatino Linotype"/>
              </a:rPr>
              <a:t> </a:t>
            </a:r>
            <a:r>
              <a:rPr sz="2150" spc="-15" dirty="0">
                <a:latin typeface="Palatino Linotype"/>
                <a:cs typeface="Palatino Linotype"/>
              </a:rPr>
              <a:t>kerangka</a:t>
            </a:r>
            <a:r>
              <a:rPr sz="2150" spc="25" dirty="0">
                <a:latin typeface="Palatino Linotype"/>
                <a:cs typeface="Palatino Linotype"/>
              </a:rPr>
              <a:t> </a:t>
            </a:r>
            <a:r>
              <a:rPr sz="2150" spc="-40" dirty="0">
                <a:latin typeface="Palatino Linotype"/>
                <a:cs typeface="Palatino Linotype"/>
              </a:rPr>
              <a:t>dasar</a:t>
            </a:r>
            <a:r>
              <a:rPr sz="2150" spc="25" dirty="0">
                <a:latin typeface="Palatino Linotype"/>
                <a:cs typeface="Palatino Linotype"/>
              </a:rPr>
              <a:t> </a:t>
            </a:r>
            <a:r>
              <a:rPr sz="2150" spc="-30" dirty="0">
                <a:latin typeface="Palatino Linotype"/>
                <a:cs typeface="Palatino Linotype"/>
              </a:rPr>
              <a:t>dalam</a:t>
            </a:r>
            <a:r>
              <a:rPr sz="2150" spc="25" dirty="0">
                <a:latin typeface="Palatino Linotype"/>
                <a:cs typeface="Palatino Linotype"/>
              </a:rPr>
              <a:t> </a:t>
            </a:r>
            <a:r>
              <a:rPr sz="2150" spc="-25" dirty="0">
                <a:latin typeface="Palatino Linotype"/>
                <a:cs typeface="Palatino Linotype"/>
              </a:rPr>
              <a:t>praktek</a:t>
            </a:r>
            <a:r>
              <a:rPr sz="2150" spc="125" dirty="0">
                <a:latin typeface="Palatino Linotype"/>
                <a:cs typeface="Palatino Linotype"/>
              </a:rPr>
              <a:t> </a:t>
            </a:r>
            <a:r>
              <a:rPr sz="2150" spc="-20" dirty="0">
                <a:latin typeface="Palatino Linotype"/>
                <a:cs typeface="Palatino Linotype"/>
              </a:rPr>
              <a:t>keperawatan.</a:t>
            </a:r>
            <a:endParaRPr sz="2150">
              <a:latin typeface="Palatino Linotype"/>
              <a:cs typeface="Palatino Linotype"/>
            </a:endParaRPr>
          </a:p>
          <a:p>
            <a:pPr marL="12700" marR="222250">
              <a:lnSpc>
                <a:spcPts val="2360"/>
              </a:lnSpc>
              <a:spcBef>
                <a:spcPts val="1620"/>
              </a:spcBef>
              <a:buFont typeface="Wingdings" pitchFamily="2" charset="2"/>
              <a:buChar char="q"/>
            </a:pPr>
            <a:r>
              <a:rPr lang="en-US" sz="2150" spc="-5" dirty="0" smtClean="0">
                <a:latin typeface="Palatino Linotype"/>
                <a:cs typeface="Palatino Linotype"/>
              </a:rPr>
              <a:t> </a:t>
            </a:r>
            <a:r>
              <a:rPr sz="2150" spc="-5" smtClean="0">
                <a:latin typeface="Palatino Linotype"/>
                <a:cs typeface="Palatino Linotype"/>
              </a:rPr>
              <a:t>Manusia </a:t>
            </a:r>
            <a:r>
              <a:rPr sz="2150" spc="-30" dirty="0">
                <a:latin typeface="Palatino Linotype"/>
                <a:cs typeface="Palatino Linotype"/>
              </a:rPr>
              <a:t>adalah mahluk </a:t>
            </a:r>
            <a:r>
              <a:rPr sz="2150" spc="20" dirty="0">
                <a:latin typeface="Palatino Linotype"/>
                <a:cs typeface="Palatino Linotype"/>
              </a:rPr>
              <a:t>holistic </a:t>
            </a:r>
            <a:r>
              <a:rPr sz="2150" spc="-65" dirty="0">
                <a:latin typeface="Palatino Linotype"/>
                <a:cs typeface="Palatino Linotype"/>
              </a:rPr>
              <a:t>dan </a:t>
            </a:r>
            <a:r>
              <a:rPr sz="2150" spc="10" dirty="0">
                <a:latin typeface="Palatino Linotype"/>
                <a:cs typeface="Palatino Linotype"/>
              </a:rPr>
              <a:t>memiliki </a:t>
            </a:r>
            <a:r>
              <a:rPr sz="2150" spc="-10" dirty="0">
                <a:latin typeface="Palatino Linotype"/>
                <a:cs typeface="Palatino Linotype"/>
              </a:rPr>
              <a:t>integritas </a:t>
            </a:r>
            <a:r>
              <a:rPr sz="2150" spc="-20" dirty="0">
                <a:latin typeface="Palatino Linotype"/>
                <a:cs typeface="Palatino Linotype"/>
              </a:rPr>
              <a:t>yang</a:t>
            </a:r>
            <a:r>
              <a:rPr sz="2150" spc="-15" dirty="0">
                <a:latin typeface="Palatino Linotype"/>
                <a:cs typeface="Palatino Linotype"/>
              </a:rPr>
              <a:t> </a:t>
            </a:r>
            <a:r>
              <a:rPr sz="2150" spc="-20" dirty="0">
                <a:latin typeface="Palatino Linotype"/>
                <a:cs typeface="Palatino Linotype"/>
              </a:rPr>
              <a:t>tak </a:t>
            </a:r>
            <a:r>
              <a:rPr sz="2150" spc="-525" dirty="0">
                <a:latin typeface="Palatino Linotype"/>
                <a:cs typeface="Palatino Linotype"/>
              </a:rPr>
              <a:t> </a:t>
            </a:r>
            <a:r>
              <a:rPr sz="2150" spc="-25" dirty="0">
                <a:latin typeface="Palatino Linotype"/>
                <a:cs typeface="Palatino Linotype"/>
              </a:rPr>
              <a:t>terpisahkan</a:t>
            </a:r>
            <a:endParaRPr sz="2150">
              <a:latin typeface="Palatino Linotype"/>
              <a:cs typeface="Palatino Linotype"/>
            </a:endParaRPr>
          </a:p>
          <a:p>
            <a:pPr marL="12700" marR="549910">
              <a:lnSpc>
                <a:spcPts val="3540"/>
              </a:lnSpc>
              <a:spcBef>
                <a:spcPts val="140"/>
              </a:spcBef>
              <a:buFont typeface="Wingdings" pitchFamily="2" charset="2"/>
              <a:buChar char="q"/>
            </a:pPr>
            <a:r>
              <a:rPr lang="en-US" sz="2150" spc="-5" dirty="0" smtClean="0">
                <a:latin typeface="Palatino Linotype"/>
                <a:cs typeface="Palatino Linotype"/>
              </a:rPr>
              <a:t> </a:t>
            </a:r>
            <a:r>
              <a:rPr sz="2150" spc="-5" smtClean="0">
                <a:latin typeface="Palatino Linotype"/>
                <a:cs typeface="Palatino Linotype"/>
              </a:rPr>
              <a:t>Manusia </a:t>
            </a:r>
            <a:r>
              <a:rPr sz="2150" spc="5" dirty="0">
                <a:latin typeface="Palatino Linotype"/>
                <a:cs typeface="Palatino Linotype"/>
              </a:rPr>
              <a:t>sebagai </a:t>
            </a:r>
            <a:r>
              <a:rPr sz="2150" spc="-5" dirty="0">
                <a:latin typeface="Palatino Linotype"/>
                <a:cs typeface="Palatino Linotype"/>
              </a:rPr>
              <a:t>system yg </a:t>
            </a:r>
            <a:r>
              <a:rPr sz="2150" spc="-25" dirty="0">
                <a:latin typeface="Palatino Linotype"/>
                <a:cs typeface="Palatino Linotype"/>
              </a:rPr>
              <a:t>terbuka </a:t>
            </a:r>
            <a:r>
              <a:rPr sz="2150" spc="10" dirty="0">
                <a:latin typeface="Palatino Linotype"/>
                <a:cs typeface="Palatino Linotype"/>
              </a:rPr>
              <a:t>memiliki </a:t>
            </a:r>
            <a:r>
              <a:rPr sz="2150" spc="-50" dirty="0">
                <a:latin typeface="Palatino Linotype"/>
                <a:cs typeface="Palatino Linotype"/>
              </a:rPr>
              <a:t>pertumbuhan</a:t>
            </a:r>
            <a:r>
              <a:rPr sz="2150" spc="-45" dirty="0">
                <a:latin typeface="Palatino Linotype"/>
                <a:cs typeface="Palatino Linotype"/>
              </a:rPr>
              <a:t> </a:t>
            </a:r>
            <a:r>
              <a:rPr sz="2150" spc="-5" dirty="0">
                <a:latin typeface="Palatino Linotype"/>
                <a:cs typeface="Palatino Linotype"/>
              </a:rPr>
              <a:t>yg </a:t>
            </a:r>
            <a:r>
              <a:rPr sz="2150" spc="-525" dirty="0">
                <a:latin typeface="Palatino Linotype"/>
                <a:cs typeface="Palatino Linotype"/>
              </a:rPr>
              <a:t> </a:t>
            </a:r>
            <a:r>
              <a:rPr sz="2150" spc="-30" dirty="0">
                <a:latin typeface="Palatino Linotype"/>
                <a:cs typeface="Palatino Linotype"/>
              </a:rPr>
              <a:t>tidak</a:t>
            </a:r>
            <a:r>
              <a:rPr sz="2150" spc="20" dirty="0">
                <a:latin typeface="Palatino Linotype"/>
                <a:cs typeface="Palatino Linotype"/>
              </a:rPr>
              <a:t> </a:t>
            </a:r>
            <a:r>
              <a:rPr sz="2150" spc="-15" dirty="0">
                <a:latin typeface="Palatino Linotype"/>
                <a:cs typeface="Palatino Linotype"/>
              </a:rPr>
              <a:t>terbatas</a:t>
            </a:r>
            <a:r>
              <a:rPr sz="2150" spc="25" dirty="0">
                <a:latin typeface="Palatino Linotype"/>
                <a:cs typeface="Palatino Linotype"/>
              </a:rPr>
              <a:t> </a:t>
            </a:r>
            <a:r>
              <a:rPr sz="2150" spc="-65">
                <a:latin typeface="Palatino Linotype"/>
                <a:cs typeface="Palatino Linotype"/>
              </a:rPr>
              <a:t>dan</a:t>
            </a:r>
            <a:r>
              <a:rPr sz="2150" spc="25">
                <a:latin typeface="Palatino Linotype"/>
                <a:cs typeface="Palatino Linotype"/>
              </a:rPr>
              <a:t> </a:t>
            </a:r>
            <a:r>
              <a:rPr sz="2150" spc="-15" smtClean="0">
                <a:latin typeface="Palatino Linotype"/>
                <a:cs typeface="Palatino Linotype"/>
              </a:rPr>
              <a:t>unik</a:t>
            </a:r>
            <a:r>
              <a:rPr lang="en-US" sz="2150" spc="-15" dirty="0" smtClean="0">
                <a:latin typeface="Palatino Linotype"/>
                <a:cs typeface="Palatino Linotype"/>
              </a:rPr>
              <a:t>, </a:t>
            </a:r>
            <a:r>
              <a:rPr sz="2150" spc="20" smtClean="0">
                <a:latin typeface="Palatino Linotype"/>
                <a:cs typeface="Palatino Linotype"/>
              </a:rPr>
              <a:t>Berespon</a:t>
            </a:r>
            <a:r>
              <a:rPr sz="2150" spc="30" smtClean="0">
                <a:latin typeface="Palatino Linotype"/>
                <a:cs typeface="Palatino Linotype"/>
              </a:rPr>
              <a:t> </a:t>
            </a:r>
            <a:r>
              <a:rPr lang="en-US" sz="2150" b="1" spc="140" dirty="0" smtClean="0">
                <a:latin typeface="Palatino Linotype"/>
                <a:cs typeface="Palatino Linotype"/>
              </a:rPr>
              <a:t>“</a:t>
            </a:r>
            <a:r>
              <a:rPr lang="en-US" sz="2150" b="1" spc="140" dirty="0" err="1" smtClean="0">
                <a:latin typeface="Palatino Linotype"/>
                <a:cs typeface="Palatino Linotype"/>
              </a:rPr>
              <a:t>Positif</a:t>
            </a:r>
            <a:r>
              <a:rPr lang="en-US" sz="2150" b="1" spc="140" dirty="0" smtClean="0">
                <a:latin typeface="Palatino Linotype"/>
                <a:cs typeface="Palatino Linotype"/>
              </a:rPr>
              <a:t>”</a:t>
            </a:r>
            <a:r>
              <a:rPr sz="2150" spc="30" smtClean="0">
                <a:latin typeface="Palatino Linotype"/>
                <a:cs typeface="Palatino Linotype"/>
              </a:rPr>
              <a:t> </a:t>
            </a:r>
            <a:r>
              <a:rPr sz="2150" spc="-65">
                <a:latin typeface="Palatino Linotype"/>
                <a:cs typeface="Palatino Linotype"/>
              </a:rPr>
              <a:t>dan</a:t>
            </a:r>
            <a:r>
              <a:rPr sz="2150" spc="30">
                <a:latin typeface="Palatino Linotype"/>
                <a:cs typeface="Palatino Linotype"/>
              </a:rPr>
              <a:t> </a:t>
            </a:r>
            <a:r>
              <a:rPr lang="en-US" sz="2150" spc="75" dirty="0" smtClean="0">
                <a:latin typeface="Palatino Linotype"/>
                <a:cs typeface="Palatino Linotype"/>
              </a:rPr>
              <a:t> </a:t>
            </a:r>
            <a:r>
              <a:rPr lang="en-US" sz="2150" b="1" spc="75" dirty="0" smtClean="0">
                <a:latin typeface="Palatino Linotype"/>
                <a:cs typeface="Palatino Linotype"/>
              </a:rPr>
              <a:t>“</a:t>
            </a:r>
            <a:r>
              <a:rPr lang="en-US" sz="2150" b="1" spc="75" dirty="0" err="1" smtClean="0">
                <a:latin typeface="Palatino Linotype"/>
                <a:cs typeface="Palatino Linotype"/>
              </a:rPr>
              <a:t>Negatif</a:t>
            </a:r>
            <a:r>
              <a:rPr lang="en-US" sz="2150" b="1" spc="75" dirty="0" smtClean="0">
                <a:latin typeface="Palatino Linotype"/>
                <a:cs typeface="Palatino Linotype"/>
              </a:rPr>
              <a:t>”</a:t>
            </a:r>
            <a:r>
              <a:rPr sz="2150" spc="-35" smtClean="0">
                <a:latin typeface="Palatino Linotype"/>
                <a:cs typeface="Palatino Linotype"/>
              </a:rPr>
              <a:t>tergantung</a:t>
            </a:r>
            <a:r>
              <a:rPr sz="2150" spc="30" smtClean="0">
                <a:latin typeface="Palatino Linotype"/>
                <a:cs typeface="Palatino Linotype"/>
              </a:rPr>
              <a:t> </a:t>
            </a:r>
            <a:r>
              <a:rPr sz="2150" spc="-30" dirty="0">
                <a:latin typeface="Palatino Linotype"/>
                <a:cs typeface="Palatino Linotype"/>
              </a:rPr>
              <a:t>budaya,</a:t>
            </a:r>
            <a:r>
              <a:rPr sz="2150" spc="35" dirty="0">
                <a:latin typeface="Palatino Linotype"/>
                <a:cs typeface="Palatino Linotype"/>
              </a:rPr>
              <a:t> </a:t>
            </a:r>
            <a:r>
              <a:rPr sz="2150" spc="-5" dirty="0">
                <a:latin typeface="Palatino Linotype"/>
                <a:cs typeface="Palatino Linotype"/>
              </a:rPr>
              <a:t>agama</a:t>
            </a:r>
            <a:r>
              <a:rPr sz="2150" spc="-5">
                <a:latin typeface="Palatino Linotype"/>
                <a:cs typeface="Palatino Linotype"/>
              </a:rPr>
              <a:t>,</a:t>
            </a:r>
            <a:r>
              <a:rPr sz="2150" spc="30">
                <a:latin typeface="Palatino Linotype"/>
                <a:cs typeface="Palatino Linotype"/>
              </a:rPr>
              <a:t> </a:t>
            </a:r>
            <a:r>
              <a:rPr sz="2150" spc="35" smtClean="0">
                <a:latin typeface="Palatino Linotype"/>
                <a:cs typeface="Palatino Linotype"/>
              </a:rPr>
              <a:t>social,</a:t>
            </a:r>
            <a:r>
              <a:rPr lang="en-US" sz="2150" spc="35" dirty="0" smtClean="0">
                <a:latin typeface="Palatino Linotype"/>
                <a:cs typeface="Palatino Linotype"/>
              </a:rPr>
              <a:t> </a:t>
            </a:r>
            <a:r>
              <a:rPr sz="2150" smtClean="0">
                <a:latin typeface="Palatino Linotype"/>
                <a:cs typeface="Palatino Linotype"/>
              </a:rPr>
              <a:t>ekonomi,dll</a:t>
            </a:r>
            <a:endParaRPr sz="2150">
              <a:latin typeface="Palatino Linotype"/>
              <a:cs typeface="Palatino Linotype"/>
            </a:endParaRPr>
          </a:p>
        </p:txBody>
      </p:sp>
      <p:pic>
        <p:nvPicPr>
          <p:cNvPr id="9" name="Picture 8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9065" y="0"/>
            <a:ext cx="176593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72" y="69850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5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" y="253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5353050"/>
                </a:moveTo>
                <a:lnTo>
                  <a:pt x="0" y="0"/>
                </a:lnTo>
              </a:path>
            </a:pathLst>
          </a:custGeom>
          <a:ln w="9525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5083" y="393700"/>
            <a:ext cx="4793615" cy="6546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50" spc="35" dirty="0">
                <a:latin typeface="Palatino Linotype"/>
                <a:cs typeface="Palatino Linotype"/>
              </a:rPr>
              <a:t>Konsep:</a:t>
            </a:r>
            <a:r>
              <a:rPr sz="4150" spc="120" dirty="0">
                <a:latin typeface="Palatino Linotype"/>
                <a:cs typeface="Palatino Linotype"/>
              </a:rPr>
              <a:t> </a:t>
            </a:r>
            <a:r>
              <a:rPr sz="4150" spc="45" dirty="0">
                <a:latin typeface="Palatino Linotype"/>
                <a:cs typeface="Palatino Linotype"/>
              </a:rPr>
              <a:t>Sehat-Sakit</a:t>
            </a:r>
            <a:endParaRPr sz="41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700" y="1231901"/>
            <a:ext cx="8991600" cy="3815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1135"/>
              </a:spcBef>
            </a:pPr>
            <a:r>
              <a:rPr sz="2400" b="1" spc="225" smtClean="0">
                <a:solidFill>
                  <a:srgbClr val="00B0F0"/>
                </a:solidFill>
                <a:latin typeface="Times New Roman"/>
                <a:cs typeface="Times New Roman"/>
              </a:rPr>
              <a:t>SEHAT</a:t>
            </a:r>
            <a:endParaRPr sz="2400" b="1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9500"/>
              </a:lnSpc>
              <a:spcBef>
                <a:spcPts val="690"/>
              </a:spcBef>
            </a:pPr>
            <a:r>
              <a:rPr sz="2100" spc="10" dirty="0">
                <a:latin typeface="Palatino Linotype"/>
                <a:cs typeface="Palatino Linotype"/>
              </a:rPr>
              <a:t>Sebagai</a:t>
            </a:r>
            <a:r>
              <a:rPr sz="2100" spc="70" dirty="0">
                <a:latin typeface="Palatino Linotype"/>
                <a:cs typeface="Palatino Linotype"/>
              </a:rPr>
              <a:t> </a:t>
            </a:r>
            <a:r>
              <a:rPr sz="2100" spc="-35" dirty="0">
                <a:latin typeface="Palatino Linotype"/>
                <a:cs typeface="Palatino Linotype"/>
              </a:rPr>
              <a:t>kondisi</a:t>
            </a:r>
            <a:r>
              <a:rPr sz="2100" spc="75" dirty="0">
                <a:latin typeface="Palatino Linotype"/>
                <a:cs typeface="Palatino Linotype"/>
              </a:rPr>
              <a:t> </a:t>
            </a:r>
            <a:r>
              <a:rPr sz="2100" spc="-45" dirty="0">
                <a:latin typeface="Palatino Linotype"/>
                <a:cs typeface="Palatino Linotype"/>
              </a:rPr>
              <a:t>yang</a:t>
            </a:r>
            <a:r>
              <a:rPr sz="2100" spc="75" dirty="0">
                <a:latin typeface="Palatino Linotype"/>
                <a:cs typeface="Palatino Linotype"/>
              </a:rPr>
              <a:t> </a:t>
            </a:r>
            <a:r>
              <a:rPr sz="2100" spc="-45" dirty="0">
                <a:latin typeface="Palatino Linotype"/>
                <a:cs typeface="Palatino Linotype"/>
              </a:rPr>
              <a:t>normal</a:t>
            </a:r>
            <a:r>
              <a:rPr sz="2100" spc="75" dirty="0">
                <a:latin typeface="Palatino Linotype"/>
                <a:cs typeface="Palatino Linotype"/>
              </a:rPr>
              <a:t> </a:t>
            </a:r>
            <a:r>
              <a:rPr sz="2100" spc="-85" dirty="0">
                <a:latin typeface="Palatino Linotype"/>
                <a:cs typeface="Palatino Linotype"/>
              </a:rPr>
              <a:t>dan</a:t>
            </a:r>
            <a:r>
              <a:rPr sz="2100" spc="75" dirty="0">
                <a:latin typeface="Palatino Linotype"/>
                <a:cs typeface="Palatino Linotype"/>
              </a:rPr>
              <a:t> </a:t>
            </a:r>
            <a:r>
              <a:rPr sz="2100" spc="-15" dirty="0">
                <a:latin typeface="Palatino Linotype"/>
                <a:cs typeface="Palatino Linotype"/>
              </a:rPr>
              <a:t>alami,</a:t>
            </a:r>
            <a:r>
              <a:rPr sz="2100" spc="75" dirty="0">
                <a:latin typeface="Palatino Linotype"/>
                <a:cs typeface="Palatino Linotype"/>
              </a:rPr>
              <a:t> </a:t>
            </a:r>
            <a:r>
              <a:rPr sz="2100" spc="-30" dirty="0">
                <a:latin typeface="Palatino Linotype"/>
                <a:cs typeface="Palatino Linotype"/>
              </a:rPr>
              <a:t>sehingga</a:t>
            </a:r>
            <a:r>
              <a:rPr sz="2100" spc="75" dirty="0">
                <a:latin typeface="Palatino Linotype"/>
                <a:cs typeface="Palatino Linotype"/>
              </a:rPr>
              <a:t> </a:t>
            </a:r>
            <a:r>
              <a:rPr sz="2100" spc="-15" dirty="0">
                <a:latin typeface="Palatino Linotype"/>
                <a:cs typeface="Palatino Linotype"/>
              </a:rPr>
              <a:t>segala</a:t>
            </a:r>
            <a:r>
              <a:rPr sz="2100" spc="75" dirty="0">
                <a:latin typeface="Palatino Linotype"/>
                <a:cs typeface="Palatino Linotype"/>
              </a:rPr>
              <a:t> </a:t>
            </a:r>
            <a:r>
              <a:rPr sz="2100" spc="-45" dirty="0">
                <a:latin typeface="Palatino Linotype"/>
                <a:cs typeface="Palatino Linotype"/>
              </a:rPr>
              <a:t>yang</a:t>
            </a:r>
            <a:r>
              <a:rPr sz="2100" spc="75" dirty="0">
                <a:latin typeface="Palatino Linotype"/>
                <a:cs typeface="Palatino Linotype"/>
              </a:rPr>
              <a:t> </a:t>
            </a:r>
            <a:r>
              <a:rPr sz="2100" spc="-45" dirty="0">
                <a:latin typeface="Palatino Linotype"/>
                <a:cs typeface="Palatino Linotype"/>
              </a:rPr>
              <a:t>tidak </a:t>
            </a:r>
            <a:r>
              <a:rPr sz="2100" spc="-509" dirty="0">
                <a:latin typeface="Palatino Linotype"/>
                <a:cs typeface="Palatino Linotype"/>
              </a:rPr>
              <a:t> </a:t>
            </a:r>
            <a:r>
              <a:rPr sz="2100" spc="-45" dirty="0">
                <a:latin typeface="Palatino Linotype"/>
                <a:cs typeface="Palatino Linotype"/>
              </a:rPr>
              <a:t>normal </a:t>
            </a:r>
            <a:r>
              <a:rPr sz="2100" spc="-85" dirty="0">
                <a:latin typeface="Palatino Linotype"/>
                <a:cs typeface="Palatino Linotype"/>
              </a:rPr>
              <a:t>dan</a:t>
            </a:r>
            <a:r>
              <a:rPr sz="2100" spc="-80" dirty="0">
                <a:latin typeface="Palatino Linotype"/>
                <a:cs typeface="Palatino Linotype"/>
              </a:rPr>
              <a:t> </a:t>
            </a:r>
            <a:r>
              <a:rPr sz="2100" spc="-45">
                <a:latin typeface="Palatino Linotype"/>
                <a:cs typeface="Palatino Linotype"/>
              </a:rPr>
              <a:t>bertentangan </a:t>
            </a:r>
            <a:r>
              <a:rPr sz="2100" spc="-60" smtClean="0">
                <a:latin typeface="Palatino Linotype"/>
                <a:cs typeface="Palatino Linotype"/>
              </a:rPr>
              <a:t>dengan</a:t>
            </a:r>
            <a:r>
              <a:rPr sz="2100" spc="-55" smtClean="0">
                <a:latin typeface="Palatino Linotype"/>
                <a:cs typeface="Palatino Linotype"/>
              </a:rPr>
              <a:t> </a:t>
            </a:r>
            <a:r>
              <a:rPr sz="2100" spc="-35" smtClean="0">
                <a:latin typeface="Palatino Linotype"/>
                <a:cs typeface="Palatino Linotype"/>
              </a:rPr>
              <a:t>alam </a:t>
            </a:r>
            <a:r>
              <a:rPr sz="2100" spc="-55" smtClean="0">
                <a:latin typeface="Palatino Linotype"/>
                <a:cs typeface="Palatino Linotype"/>
              </a:rPr>
              <a:t>dianggap</a:t>
            </a:r>
            <a:r>
              <a:rPr sz="2100" spc="-50" smtClean="0">
                <a:latin typeface="Palatino Linotype"/>
                <a:cs typeface="Palatino Linotype"/>
              </a:rPr>
              <a:t> </a:t>
            </a:r>
            <a:r>
              <a:rPr sz="2100" spc="-15" smtClean="0">
                <a:latin typeface="Palatino Linotype"/>
                <a:cs typeface="Palatino Linotype"/>
              </a:rPr>
              <a:t>sebagai </a:t>
            </a:r>
            <a:r>
              <a:rPr sz="2100" spc="-30" smtClean="0">
                <a:latin typeface="Palatino Linotype"/>
                <a:cs typeface="Palatino Linotype"/>
              </a:rPr>
              <a:t>kondisi </a:t>
            </a:r>
            <a:r>
              <a:rPr sz="2100" spc="-25" smtClean="0">
                <a:latin typeface="Palatino Linotype"/>
                <a:cs typeface="Palatino Linotype"/>
              </a:rPr>
              <a:t> </a:t>
            </a:r>
            <a:r>
              <a:rPr sz="2100" spc="-45" smtClean="0">
                <a:latin typeface="Palatino Linotype"/>
                <a:cs typeface="Palatino Linotype"/>
              </a:rPr>
              <a:t>yang</a:t>
            </a:r>
            <a:r>
              <a:rPr sz="2100" spc="65" smtClean="0">
                <a:latin typeface="Palatino Linotype"/>
                <a:cs typeface="Palatino Linotype"/>
              </a:rPr>
              <a:t> </a:t>
            </a:r>
            <a:r>
              <a:rPr sz="2100" spc="-50" smtClean="0">
                <a:latin typeface="Palatino Linotype"/>
                <a:cs typeface="Palatino Linotype"/>
              </a:rPr>
              <a:t>tidak</a:t>
            </a:r>
            <a:r>
              <a:rPr sz="2100" spc="70" smtClean="0">
                <a:latin typeface="Palatino Linotype"/>
                <a:cs typeface="Palatino Linotype"/>
              </a:rPr>
              <a:t> </a:t>
            </a:r>
            <a:r>
              <a:rPr sz="2100" spc="-35" dirty="0">
                <a:latin typeface="Palatino Linotype"/>
                <a:cs typeface="Palatino Linotype"/>
              </a:rPr>
              <a:t>sehat</a:t>
            </a:r>
            <a:r>
              <a:rPr sz="2100" spc="70" dirty="0">
                <a:latin typeface="Palatino Linotype"/>
                <a:cs typeface="Palatino Linotype"/>
              </a:rPr>
              <a:t> </a:t>
            </a:r>
            <a:r>
              <a:rPr sz="2100" spc="-85" dirty="0">
                <a:latin typeface="Palatino Linotype"/>
                <a:cs typeface="Palatino Linotype"/>
              </a:rPr>
              <a:t>dan</a:t>
            </a:r>
            <a:r>
              <a:rPr sz="2100" spc="70" dirty="0">
                <a:latin typeface="Palatino Linotype"/>
                <a:cs typeface="Palatino Linotype"/>
              </a:rPr>
              <a:t> </a:t>
            </a:r>
            <a:r>
              <a:rPr sz="2100" spc="-70" dirty="0">
                <a:latin typeface="Palatino Linotype"/>
                <a:cs typeface="Palatino Linotype"/>
              </a:rPr>
              <a:t>harus</a:t>
            </a:r>
            <a:r>
              <a:rPr sz="2100" spc="65" dirty="0">
                <a:latin typeface="Palatino Linotype"/>
                <a:cs typeface="Palatino Linotype"/>
              </a:rPr>
              <a:t> </a:t>
            </a:r>
            <a:r>
              <a:rPr sz="2100" spc="-15" dirty="0">
                <a:latin typeface="Palatino Linotype"/>
                <a:cs typeface="Palatino Linotype"/>
              </a:rPr>
              <a:t>dicegah.</a:t>
            </a:r>
            <a:endParaRPr sz="2100">
              <a:latin typeface="Palatino Linotype"/>
              <a:cs typeface="Palatino Linotype"/>
            </a:endParaRPr>
          </a:p>
          <a:p>
            <a:pPr marL="96520" algn="ctr">
              <a:lnSpc>
                <a:spcPct val="100000"/>
              </a:lnSpc>
              <a:spcBef>
                <a:spcPts val="969"/>
              </a:spcBef>
            </a:pPr>
            <a:r>
              <a:rPr sz="2400" b="1" spc="220" dirty="0">
                <a:solidFill>
                  <a:srgbClr val="00B0F0"/>
                </a:solidFill>
                <a:latin typeface="Times New Roman"/>
                <a:cs typeface="Times New Roman"/>
              </a:rPr>
              <a:t>DEFINISI</a:t>
            </a:r>
            <a:r>
              <a:rPr sz="2400" b="1" spc="2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b="1" spc="250" dirty="0">
                <a:solidFill>
                  <a:srgbClr val="00B0F0"/>
                </a:solidFill>
                <a:latin typeface="Times New Roman"/>
                <a:cs typeface="Times New Roman"/>
              </a:rPr>
              <a:t>SEHAT</a:t>
            </a:r>
            <a:endParaRPr sz="2400" b="1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050" spc="250" dirty="0">
                <a:latin typeface="Times New Roman"/>
                <a:cs typeface="Times New Roman"/>
              </a:rPr>
              <a:t>Menurut</a:t>
            </a:r>
            <a:r>
              <a:rPr sz="2050" spc="30" dirty="0">
                <a:latin typeface="Times New Roman"/>
                <a:cs typeface="Times New Roman"/>
              </a:rPr>
              <a:t> </a:t>
            </a:r>
            <a:r>
              <a:rPr sz="2050" spc="120" dirty="0">
                <a:latin typeface="Times New Roman"/>
                <a:cs typeface="Times New Roman"/>
              </a:rPr>
              <a:t>U.U.</a:t>
            </a:r>
            <a:r>
              <a:rPr sz="2050" spc="35" dirty="0">
                <a:latin typeface="Times New Roman"/>
                <a:cs typeface="Times New Roman"/>
              </a:rPr>
              <a:t> </a:t>
            </a:r>
            <a:r>
              <a:rPr sz="2050" spc="145" dirty="0">
                <a:latin typeface="Times New Roman"/>
                <a:cs typeface="Times New Roman"/>
              </a:rPr>
              <a:t>Kes.</a:t>
            </a:r>
            <a:r>
              <a:rPr sz="2050" spc="30" dirty="0">
                <a:latin typeface="Times New Roman"/>
                <a:cs typeface="Times New Roman"/>
              </a:rPr>
              <a:t> </a:t>
            </a:r>
            <a:r>
              <a:rPr sz="2050" spc="290" dirty="0">
                <a:latin typeface="Times New Roman"/>
                <a:cs typeface="Times New Roman"/>
              </a:rPr>
              <a:t>R</a:t>
            </a:r>
            <a:r>
              <a:rPr sz="2050" spc="35" dirty="0">
                <a:latin typeface="Times New Roman"/>
                <a:cs typeface="Times New Roman"/>
              </a:rPr>
              <a:t> </a:t>
            </a:r>
            <a:r>
              <a:rPr sz="2050" spc="210" dirty="0">
                <a:latin typeface="Times New Roman"/>
                <a:cs typeface="Times New Roman"/>
              </a:rPr>
              <a:t>I</a:t>
            </a:r>
            <a:r>
              <a:rPr sz="2050" spc="30" dirty="0">
                <a:latin typeface="Times New Roman"/>
                <a:cs typeface="Times New Roman"/>
              </a:rPr>
              <a:t> </a:t>
            </a:r>
            <a:r>
              <a:rPr sz="2050" spc="120" dirty="0">
                <a:latin typeface="Times New Roman"/>
                <a:cs typeface="Times New Roman"/>
              </a:rPr>
              <a:t>No.</a:t>
            </a:r>
            <a:r>
              <a:rPr sz="2050" spc="35" dirty="0">
                <a:latin typeface="Times New Roman"/>
                <a:cs typeface="Times New Roman"/>
              </a:rPr>
              <a:t> </a:t>
            </a:r>
            <a:r>
              <a:rPr sz="2050" spc="120" dirty="0">
                <a:latin typeface="Times New Roman"/>
                <a:cs typeface="Times New Roman"/>
              </a:rPr>
              <a:t>23</a:t>
            </a:r>
            <a:r>
              <a:rPr sz="2050" spc="130" dirty="0">
                <a:latin typeface="Times New Roman"/>
                <a:cs typeface="Times New Roman"/>
              </a:rPr>
              <a:t> </a:t>
            </a:r>
            <a:r>
              <a:rPr sz="2050" spc="110">
                <a:latin typeface="Times New Roman"/>
                <a:cs typeface="Times New Roman"/>
              </a:rPr>
              <a:t>/</a:t>
            </a:r>
            <a:r>
              <a:rPr sz="2050" spc="110" smtClean="0">
                <a:latin typeface="Times New Roman"/>
                <a:cs typeface="Times New Roman"/>
              </a:rPr>
              <a:t>1992</a:t>
            </a:r>
            <a:endParaRPr lang="en-US" sz="2050" spc="1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lang="en-US" sz="2050" spc="110" dirty="0" err="1" smtClean="0">
                <a:latin typeface="Times New Roman"/>
                <a:cs typeface="Times New Roman"/>
              </a:rPr>
              <a:t>Keadaan</a:t>
            </a:r>
            <a:r>
              <a:rPr lang="en-US" sz="2050" spc="110" dirty="0" smtClean="0">
                <a:latin typeface="Times New Roman"/>
                <a:cs typeface="Times New Roman"/>
              </a:rPr>
              <a:t> Sejahtera </a:t>
            </a:r>
            <a:r>
              <a:rPr lang="en-US" sz="2050" spc="110" dirty="0" err="1" smtClean="0">
                <a:latin typeface="Times New Roman"/>
                <a:cs typeface="Times New Roman"/>
              </a:rPr>
              <a:t>yg</a:t>
            </a:r>
            <a:r>
              <a:rPr lang="en-US" sz="2050" spc="110" dirty="0" smtClean="0">
                <a:latin typeface="Times New Roman"/>
                <a:cs typeface="Times New Roman"/>
              </a:rPr>
              <a:t> </a:t>
            </a:r>
            <a:r>
              <a:rPr lang="en-US" sz="2050" spc="110" dirty="0" err="1" smtClean="0">
                <a:latin typeface="Times New Roman"/>
                <a:cs typeface="Times New Roman"/>
              </a:rPr>
              <a:t>memungkinkan</a:t>
            </a:r>
            <a:r>
              <a:rPr lang="en-US" sz="2050" spc="110" dirty="0" smtClean="0">
                <a:latin typeface="Times New Roman"/>
                <a:cs typeface="Times New Roman"/>
              </a:rPr>
              <a:t> </a:t>
            </a:r>
            <a:r>
              <a:rPr lang="en-US" sz="2050" spc="110" dirty="0" err="1" smtClean="0">
                <a:latin typeface="Times New Roman"/>
                <a:cs typeface="Times New Roman"/>
              </a:rPr>
              <a:t>utk</a:t>
            </a:r>
            <a:r>
              <a:rPr lang="en-US" sz="2050" spc="110" dirty="0" smtClean="0">
                <a:latin typeface="Times New Roman"/>
                <a:cs typeface="Times New Roman"/>
              </a:rPr>
              <a:t> </a:t>
            </a:r>
            <a:r>
              <a:rPr lang="en-US" sz="2050" spc="110" dirty="0" err="1" smtClean="0">
                <a:latin typeface="Times New Roman"/>
                <a:cs typeface="Times New Roman"/>
              </a:rPr>
              <a:t>hidup</a:t>
            </a:r>
            <a:r>
              <a:rPr lang="en-US" sz="2050" spc="110" dirty="0" smtClean="0">
                <a:latin typeface="Times New Roman"/>
                <a:cs typeface="Times New Roman"/>
              </a:rPr>
              <a:t> </a:t>
            </a:r>
            <a:r>
              <a:rPr lang="en-US" sz="2050" spc="110" dirty="0" err="1" smtClean="0">
                <a:latin typeface="Times New Roman"/>
                <a:cs typeface="Times New Roman"/>
              </a:rPr>
              <a:t>produktif</a:t>
            </a:r>
            <a:r>
              <a:rPr lang="en-US" sz="2050" spc="110" dirty="0" smtClean="0">
                <a:latin typeface="Times New Roman"/>
                <a:cs typeface="Times New Roman"/>
              </a:rPr>
              <a:t> </a:t>
            </a:r>
            <a:r>
              <a:rPr lang="en-US" sz="2050" spc="110" dirty="0" err="1" smtClean="0">
                <a:latin typeface="Times New Roman"/>
                <a:cs typeface="Times New Roman"/>
              </a:rPr>
              <a:t>secara</a:t>
            </a:r>
            <a:r>
              <a:rPr lang="en-US" sz="2050" spc="110" dirty="0" smtClean="0">
                <a:latin typeface="Times New Roman"/>
                <a:cs typeface="Times New Roman"/>
              </a:rPr>
              <a:t> </a:t>
            </a:r>
            <a:r>
              <a:rPr lang="en-US" sz="2050" spc="110" dirty="0" err="1" smtClean="0">
                <a:latin typeface="Times New Roman"/>
                <a:cs typeface="Times New Roman"/>
              </a:rPr>
              <a:t>sosial</a:t>
            </a:r>
            <a:r>
              <a:rPr lang="en-US" sz="2050" spc="110" dirty="0" smtClean="0">
                <a:latin typeface="Times New Roman"/>
                <a:cs typeface="Times New Roman"/>
              </a:rPr>
              <a:t> </a:t>
            </a:r>
            <a:r>
              <a:rPr lang="en-US" sz="2050" spc="110" dirty="0" err="1" smtClean="0">
                <a:latin typeface="Times New Roman"/>
                <a:cs typeface="Times New Roman"/>
              </a:rPr>
              <a:t>dan</a:t>
            </a:r>
            <a:r>
              <a:rPr lang="en-US" sz="2050" spc="110" dirty="0" smtClean="0">
                <a:latin typeface="Times New Roman"/>
                <a:cs typeface="Times New Roman"/>
              </a:rPr>
              <a:t> </a:t>
            </a:r>
            <a:r>
              <a:rPr lang="en-US" sz="2050" spc="110" dirty="0" err="1" smtClean="0">
                <a:latin typeface="Times New Roman"/>
                <a:cs typeface="Times New Roman"/>
              </a:rPr>
              <a:t>ekonomi</a:t>
            </a:r>
            <a:r>
              <a:rPr lang="en-US" sz="2050" spc="110" dirty="0" smtClean="0">
                <a:latin typeface="Times New Roman"/>
                <a:cs typeface="Times New Roman"/>
              </a:rPr>
              <a:t> </a:t>
            </a:r>
            <a:endParaRPr lang="en-US" sz="2050" spc="1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endParaRPr sz="2050" smtClean="0">
              <a:latin typeface="Times New Roman"/>
              <a:cs typeface="Times New Roman"/>
            </a:endParaRPr>
          </a:p>
        </p:txBody>
      </p:sp>
      <p:pic>
        <p:nvPicPr>
          <p:cNvPr id="10" name="Picture 9" descr="PERAN PPNI DALAM PERLINDUNGAN PERAWAT DI MASYARAKAT PADA PANDEMI COVID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5900" cy="176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32" y="253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4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516110" cy="5362575"/>
            <a:chOff x="0" y="0"/>
            <a:chExt cx="9516110" cy="5362575"/>
          </a:xfrm>
        </p:grpSpPr>
        <p:sp>
          <p:nvSpPr>
            <p:cNvPr id="4" name="object 4"/>
            <p:cNvSpPr/>
            <p:nvPr/>
          </p:nvSpPr>
          <p:spPr>
            <a:xfrm>
              <a:off x="4762" y="253"/>
              <a:ext cx="0" cy="5353050"/>
            </a:xfrm>
            <a:custGeom>
              <a:avLst/>
              <a:gdLst/>
              <a:ahLst/>
              <a:cxnLst/>
              <a:rect l="l" t="t" r="r" b="b"/>
              <a:pathLst>
                <a:path h="5353050">
                  <a:moveTo>
                    <a:pt x="0" y="53530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E9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" y="254"/>
              <a:ext cx="9507220" cy="68707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" y="0"/>
            <a:ext cx="9505950" cy="51181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9100" y="165100"/>
            <a:ext cx="8763000" cy="459228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720"/>
              </a:spcBef>
              <a:buSzPct val="103125"/>
              <a:buAutoNum type="arabicPeriod"/>
              <a:tabLst>
                <a:tab pos="300355" algn="l"/>
              </a:tabLst>
            </a:pPr>
            <a:r>
              <a:rPr sz="1600" b="1" spc="5" dirty="0">
                <a:latin typeface="Palatino Linotype"/>
                <a:cs typeface="Palatino Linotype"/>
              </a:rPr>
              <a:t>Sehat</a:t>
            </a:r>
            <a:r>
              <a:rPr sz="1600" b="1" spc="-10" dirty="0">
                <a:latin typeface="Palatino Linotype"/>
                <a:cs typeface="Palatino Linotype"/>
              </a:rPr>
              <a:t> </a:t>
            </a:r>
            <a:r>
              <a:rPr sz="1600" b="1" spc="10" dirty="0">
                <a:latin typeface="Palatino Linotype"/>
                <a:cs typeface="Palatino Linotype"/>
              </a:rPr>
              <a:t>fisik</a:t>
            </a:r>
            <a:r>
              <a:rPr sz="1600" b="1" spc="-5" dirty="0">
                <a:latin typeface="Palatino Linotype"/>
                <a:cs typeface="Palatino Linotype"/>
              </a:rPr>
              <a:t> </a:t>
            </a:r>
            <a:r>
              <a:rPr sz="1600" b="1" spc="85" dirty="0">
                <a:latin typeface="Palatino Linotype"/>
                <a:cs typeface="Palatino Linotype"/>
              </a:rPr>
              <a:t>:</a:t>
            </a:r>
            <a:endParaRPr sz="1600" b="1">
              <a:latin typeface="Palatino Linotype"/>
              <a:cs typeface="Palatino Linotype"/>
            </a:endParaRPr>
          </a:p>
          <a:p>
            <a:pPr marL="440055" lvl="1" indent="-174625">
              <a:lnSpc>
                <a:spcPct val="100000"/>
              </a:lnSpc>
              <a:spcBef>
                <a:spcPts val="580"/>
              </a:spcBef>
              <a:buSzPct val="93750"/>
              <a:buAutoNum type="alphaLcParenR"/>
              <a:tabLst>
                <a:tab pos="440690" algn="l"/>
              </a:tabLst>
            </a:pPr>
            <a:r>
              <a:rPr sz="1600" spc="-10" dirty="0">
                <a:latin typeface="Palatino Linotype"/>
                <a:cs typeface="Palatino Linotype"/>
              </a:rPr>
              <a:t>Tidak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spc="-25" dirty="0">
                <a:latin typeface="Palatino Linotype"/>
                <a:cs typeface="Palatino Linotype"/>
              </a:rPr>
              <a:t>merasa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15" dirty="0">
                <a:latin typeface="Palatino Linotype"/>
                <a:cs typeface="Palatino Linotype"/>
              </a:rPr>
              <a:t>sakit</a:t>
            </a:r>
            <a:r>
              <a:rPr sz="1600" spc="105" dirty="0">
                <a:latin typeface="Palatino Linotype"/>
                <a:cs typeface="Palatino Linotype"/>
              </a:rPr>
              <a:t> </a:t>
            </a:r>
            <a:r>
              <a:rPr sz="1600" spc="-60" dirty="0">
                <a:latin typeface="Palatino Linotype"/>
                <a:cs typeface="Palatino Linotype"/>
              </a:rPr>
              <a:t>dan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spc="-30" dirty="0">
                <a:latin typeface="Palatino Linotype"/>
                <a:cs typeface="Palatino Linotype"/>
              </a:rPr>
              <a:t>memang</a:t>
            </a:r>
            <a:r>
              <a:rPr sz="1600" spc="100" dirty="0">
                <a:latin typeface="Palatino Linotype"/>
                <a:cs typeface="Palatino Linotype"/>
              </a:rPr>
              <a:t> </a:t>
            </a:r>
            <a:r>
              <a:rPr sz="1600" spc="-20" dirty="0">
                <a:latin typeface="Palatino Linotype"/>
                <a:cs typeface="Palatino Linotype"/>
              </a:rPr>
              <a:t>secara</a:t>
            </a:r>
            <a:r>
              <a:rPr sz="1600" spc="10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klinis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spc="-35" dirty="0">
                <a:latin typeface="Palatino Linotype"/>
                <a:cs typeface="Palatino Linotype"/>
              </a:rPr>
              <a:t>tidak</a:t>
            </a:r>
            <a:r>
              <a:rPr sz="1600" spc="1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sakit.</a:t>
            </a:r>
            <a:endParaRPr sz="1600">
              <a:latin typeface="Palatino Linotype"/>
              <a:cs typeface="Palatino Linotype"/>
            </a:endParaRPr>
          </a:p>
          <a:p>
            <a:pPr marL="266065" marR="3364229" indent="-55244">
              <a:lnSpc>
                <a:spcPct val="130800"/>
              </a:lnSpc>
            </a:pPr>
            <a:r>
              <a:rPr sz="1600" spc="20" dirty="0">
                <a:latin typeface="Palatino Linotype"/>
                <a:cs typeface="Palatino Linotype"/>
              </a:rPr>
              <a:t> b)</a:t>
            </a:r>
            <a:r>
              <a:rPr sz="1600" spc="8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Semua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30" dirty="0">
                <a:latin typeface="Palatino Linotype"/>
                <a:cs typeface="Palatino Linotype"/>
              </a:rPr>
              <a:t>organ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tubuh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30" dirty="0">
                <a:latin typeface="Palatino Linotype"/>
                <a:cs typeface="Palatino Linotype"/>
              </a:rPr>
              <a:t>normal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60" dirty="0">
                <a:latin typeface="Palatino Linotype"/>
                <a:cs typeface="Palatino Linotype"/>
              </a:rPr>
              <a:t>dan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15" dirty="0">
                <a:latin typeface="Palatino Linotype"/>
                <a:cs typeface="Palatino Linotype"/>
              </a:rPr>
              <a:t>berfungsi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25">
                <a:latin typeface="Palatino Linotype"/>
                <a:cs typeface="Palatino Linotype"/>
              </a:rPr>
              <a:t>normal </a:t>
            </a:r>
            <a:r>
              <a:rPr sz="1600" spc="-385">
                <a:latin typeface="Palatino Linotype"/>
                <a:cs typeface="Palatino Linotype"/>
              </a:rPr>
              <a:t> </a:t>
            </a:r>
            <a:endParaRPr lang="en-US" sz="1600" spc="-385" dirty="0" smtClean="0">
              <a:latin typeface="Palatino Linotype"/>
              <a:cs typeface="Palatino Linotype"/>
            </a:endParaRPr>
          </a:p>
          <a:p>
            <a:pPr marL="266065" marR="3364229" indent="-55244">
              <a:lnSpc>
                <a:spcPct val="130800"/>
              </a:lnSpc>
            </a:pPr>
            <a:r>
              <a:rPr lang="en-US" sz="1600" spc="-385" dirty="0" smtClean="0">
                <a:latin typeface="Palatino Linotype"/>
                <a:cs typeface="Palatino Linotype"/>
              </a:rPr>
              <a:t> </a:t>
            </a:r>
            <a:r>
              <a:rPr lang="en-US" sz="1600" spc="-385" dirty="0" smtClean="0">
                <a:latin typeface="Palatino Linotype"/>
                <a:cs typeface="Palatino Linotype"/>
              </a:rPr>
              <a:t>   </a:t>
            </a:r>
            <a:r>
              <a:rPr sz="1600" spc="55" smtClean="0">
                <a:latin typeface="Palatino Linotype"/>
                <a:cs typeface="Palatino Linotype"/>
              </a:rPr>
              <a:t>c)</a:t>
            </a:r>
            <a:r>
              <a:rPr lang="en-US" sz="1600" spc="425" dirty="0" smtClean="0">
                <a:latin typeface="Palatino Linotype"/>
                <a:cs typeface="Palatino Linotype"/>
              </a:rPr>
              <a:t> </a:t>
            </a:r>
            <a:r>
              <a:rPr sz="1600" spc="-10" smtClean="0">
                <a:latin typeface="Palatino Linotype"/>
                <a:cs typeface="Palatino Linotype"/>
              </a:rPr>
              <a:t>Tidak</a:t>
            </a:r>
            <a:r>
              <a:rPr sz="1600" spc="-40" smtClean="0">
                <a:latin typeface="Palatino Linotype"/>
                <a:cs typeface="Palatino Linotype"/>
              </a:rPr>
              <a:t> </a:t>
            </a:r>
            <a:r>
              <a:rPr sz="1600" spc="-50" dirty="0">
                <a:latin typeface="Palatino Linotype"/>
                <a:cs typeface="Palatino Linotype"/>
              </a:rPr>
              <a:t>ada</a:t>
            </a:r>
            <a:r>
              <a:rPr sz="1600" spc="15" dirty="0">
                <a:latin typeface="Palatino Linotype"/>
                <a:cs typeface="Palatino Linotype"/>
              </a:rPr>
              <a:t> </a:t>
            </a:r>
            <a:r>
              <a:rPr sz="1600" spc="-35" dirty="0">
                <a:latin typeface="Palatino Linotype"/>
                <a:cs typeface="Palatino Linotype"/>
              </a:rPr>
              <a:t>gangguan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spc="-15" dirty="0">
                <a:latin typeface="Palatino Linotype"/>
                <a:cs typeface="Palatino Linotype"/>
              </a:rPr>
              <a:t>fungsi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40" dirty="0">
                <a:latin typeface="Palatino Linotype"/>
                <a:cs typeface="Palatino Linotype"/>
              </a:rPr>
              <a:t>tubuh.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Palatino Linotype"/>
              <a:cs typeface="Palatino Linotype"/>
            </a:endParaRPr>
          </a:p>
          <a:p>
            <a:pPr marL="180340" indent="-168275">
              <a:lnSpc>
                <a:spcPts val="1625"/>
              </a:lnSpc>
              <a:buSzPct val="93750"/>
              <a:buAutoNum type="arabicPeriod" startAt="2"/>
              <a:tabLst>
                <a:tab pos="180975" algn="l"/>
              </a:tabLst>
            </a:pPr>
            <a:r>
              <a:rPr sz="1600" b="1" spc="5" dirty="0">
                <a:latin typeface="Palatino Linotype"/>
                <a:cs typeface="Palatino Linotype"/>
              </a:rPr>
              <a:t>Sehat</a:t>
            </a:r>
            <a:r>
              <a:rPr sz="1600" b="1" spc="10" dirty="0">
                <a:latin typeface="Palatino Linotype"/>
                <a:cs typeface="Palatino Linotype"/>
              </a:rPr>
              <a:t> </a:t>
            </a:r>
            <a:r>
              <a:rPr sz="1600" b="1" spc="-25" dirty="0">
                <a:latin typeface="Palatino Linotype"/>
                <a:cs typeface="Palatino Linotype"/>
              </a:rPr>
              <a:t>mental</a:t>
            </a:r>
            <a:r>
              <a:rPr sz="1600" b="1" spc="15" dirty="0">
                <a:latin typeface="Palatino Linotype"/>
                <a:cs typeface="Palatino Linotype"/>
              </a:rPr>
              <a:t> </a:t>
            </a:r>
            <a:r>
              <a:rPr sz="1600" b="1" spc="25" dirty="0">
                <a:latin typeface="Palatino Linotype"/>
                <a:cs typeface="Palatino Linotype"/>
              </a:rPr>
              <a:t>(jiwa):</a:t>
            </a:r>
            <a:r>
              <a:rPr sz="1600" b="1" spc="130" dirty="0">
                <a:latin typeface="Palatino Linotype"/>
                <a:cs typeface="Palatino Linotype"/>
              </a:rPr>
              <a:t> </a:t>
            </a:r>
            <a:r>
              <a:rPr sz="1600" b="1" spc="-40" dirty="0">
                <a:latin typeface="Palatino Linotype"/>
                <a:cs typeface="Palatino Linotype"/>
              </a:rPr>
              <a:t>sehat</a:t>
            </a:r>
            <a:r>
              <a:rPr sz="1600" b="1" spc="30" dirty="0">
                <a:latin typeface="Palatino Linotype"/>
                <a:cs typeface="Palatino Linotype"/>
              </a:rPr>
              <a:t> </a:t>
            </a:r>
            <a:r>
              <a:rPr sz="1600" b="1" spc="-20" dirty="0">
                <a:latin typeface="Palatino Linotype"/>
                <a:cs typeface="Palatino Linotype"/>
              </a:rPr>
              <a:t>pikiran,</a:t>
            </a:r>
            <a:r>
              <a:rPr sz="1600" b="1" spc="30" dirty="0">
                <a:latin typeface="Palatino Linotype"/>
                <a:cs typeface="Palatino Linotype"/>
              </a:rPr>
              <a:t> </a:t>
            </a:r>
            <a:r>
              <a:rPr sz="1600" b="1" spc="-10" dirty="0">
                <a:latin typeface="Palatino Linotype"/>
                <a:cs typeface="Palatino Linotype"/>
              </a:rPr>
              <a:t>emosional</a:t>
            </a:r>
            <a:r>
              <a:rPr sz="1600" b="1" dirty="0">
                <a:latin typeface="Palatino Linotype"/>
                <a:cs typeface="Palatino Linotype"/>
              </a:rPr>
              <a:t> </a:t>
            </a:r>
            <a:r>
              <a:rPr sz="1600" b="1" spc="-60" dirty="0">
                <a:latin typeface="Palatino Linotype"/>
                <a:cs typeface="Palatino Linotype"/>
              </a:rPr>
              <a:t>dan</a:t>
            </a:r>
            <a:r>
              <a:rPr sz="1600" b="1" spc="10" dirty="0">
                <a:latin typeface="Palatino Linotype"/>
                <a:cs typeface="Palatino Linotype"/>
              </a:rPr>
              <a:t> </a:t>
            </a:r>
            <a:r>
              <a:rPr sz="1600" b="1" spc="-20">
                <a:latin typeface="Palatino Linotype"/>
                <a:cs typeface="Palatino Linotype"/>
              </a:rPr>
              <a:t>spiritual</a:t>
            </a:r>
            <a:r>
              <a:rPr sz="1600" b="1" spc="-20" smtClean="0">
                <a:latin typeface="Palatino Linotype"/>
                <a:cs typeface="Palatino Linotype"/>
              </a:rPr>
              <a:t>.</a:t>
            </a:r>
            <a:endParaRPr lang="en-US" sz="1600" b="1" spc="-20" dirty="0" smtClean="0">
              <a:latin typeface="Palatino Linotype"/>
              <a:cs typeface="Palatino Linotype"/>
            </a:endParaRPr>
          </a:p>
          <a:p>
            <a:pPr marL="180340" indent="-168275">
              <a:lnSpc>
                <a:spcPts val="1625"/>
              </a:lnSpc>
              <a:buSzPct val="93750"/>
              <a:buAutoNum type="arabicPeriod" startAt="2"/>
              <a:tabLst>
                <a:tab pos="180975" algn="l"/>
              </a:tabLst>
            </a:pPr>
            <a:endParaRPr sz="1600">
              <a:latin typeface="Palatino Linotype"/>
              <a:cs typeface="Palatino Linotype"/>
            </a:endParaRPr>
          </a:p>
          <a:p>
            <a:pPr marL="440055" lvl="1" indent="-174625">
              <a:lnSpc>
                <a:spcPts val="1625"/>
              </a:lnSpc>
              <a:buSzPct val="93750"/>
              <a:buAutoNum type="alphaLcParenR"/>
              <a:tabLst>
                <a:tab pos="440690" algn="l"/>
              </a:tabLst>
            </a:pPr>
            <a:r>
              <a:rPr lang="en-US" sz="1600" spc="5" dirty="0" smtClean="0">
                <a:latin typeface="Palatino Linotype"/>
                <a:cs typeface="Palatino Linotype"/>
              </a:rPr>
              <a:t> </a:t>
            </a:r>
            <a:r>
              <a:rPr sz="1600" spc="5" smtClean="0">
                <a:latin typeface="Palatino Linotype"/>
                <a:cs typeface="Palatino Linotype"/>
              </a:rPr>
              <a:t>Sehat</a:t>
            </a:r>
            <a:r>
              <a:rPr sz="1600" spc="35" smtClean="0">
                <a:latin typeface="Palatino Linotype"/>
                <a:cs typeface="Palatino Linotype"/>
              </a:rPr>
              <a:t> </a:t>
            </a:r>
            <a:r>
              <a:rPr sz="1600" spc="-5" smtClean="0">
                <a:latin typeface="Palatino Linotype"/>
                <a:cs typeface="Palatino Linotype"/>
              </a:rPr>
              <a:t>Pikiran</a:t>
            </a:r>
            <a:r>
              <a:rPr lang="en-US" sz="1600" spc="-5" dirty="0" smtClean="0">
                <a:latin typeface="Palatino Linotype"/>
                <a:cs typeface="Palatino Linotype"/>
              </a:rPr>
              <a:t> </a:t>
            </a:r>
            <a:r>
              <a:rPr sz="1600" spc="-5" smtClean="0">
                <a:latin typeface="Palatino Linotype"/>
                <a:cs typeface="Palatino Linotype"/>
              </a:rPr>
              <a:t>:</a:t>
            </a:r>
            <a:r>
              <a:rPr sz="1600" spc="35" smtClean="0">
                <a:latin typeface="Palatino Linotype"/>
                <a:cs typeface="Palatino Linotype"/>
              </a:rPr>
              <a:t> </a:t>
            </a:r>
            <a:r>
              <a:rPr sz="1600" spc="-25" dirty="0">
                <a:latin typeface="Palatino Linotype"/>
                <a:cs typeface="Palatino Linotype"/>
              </a:rPr>
              <a:t>Tercermin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40" dirty="0">
                <a:latin typeface="Palatino Linotype"/>
                <a:cs typeface="Palatino Linotype"/>
              </a:rPr>
              <a:t>dari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cara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20" dirty="0">
                <a:latin typeface="Palatino Linotype"/>
                <a:cs typeface="Palatino Linotype"/>
              </a:rPr>
              <a:t>berpikir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seseorang: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60" dirty="0">
                <a:latin typeface="Palatino Linotype"/>
                <a:cs typeface="Palatino Linotype"/>
              </a:rPr>
              <a:t>mampu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35" dirty="0">
                <a:latin typeface="Palatino Linotype"/>
                <a:cs typeface="Palatino Linotype"/>
              </a:rPr>
              <a:t>berpikir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5" dirty="0">
                <a:latin typeface="Palatino Linotype"/>
                <a:cs typeface="Palatino Linotype"/>
              </a:rPr>
              <a:t>logis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45" dirty="0">
                <a:latin typeface="Palatino Linotype"/>
                <a:cs typeface="Palatino Linotype"/>
              </a:rPr>
              <a:t>atau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secara</a:t>
            </a:r>
            <a:endParaRPr sz="1600">
              <a:latin typeface="Palatino Linotype"/>
              <a:cs typeface="Palatino Linotype"/>
            </a:endParaRPr>
          </a:p>
          <a:p>
            <a:pPr marL="508634">
              <a:lnSpc>
                <a:spcPct val="100000"/>
              </a:lnSpc>
              <a:spcBef>
                <a:spcPts val="595"/>
              </a:spcBef>
            </a:pPr>
            <a:r>
              <a:rPr sz="1600" spc="-45" dirty="0">
                <a:latin typeface="Palatino Linotype"/>
                <a:cs typeface="Palatino Linotype"/>
              </a:rPr>
              <a:t>runtut.</a:t>
            </a:r>
            <a:endParaRPr sz="1600">
              <a:latin typeface="Palatino Linotype"/>
              <a:cs typeface="Palatino Linotype"/>
            </a:endParaRPr>
          </a:p>
          <a:p>
            <a:pPr marL="210820">
              <a:lnSpc>
                <a:spcPct val="100000"/>
              </a:lnSpc>
              <a:spcBef>
                <a:spcPts val="590"/>
              </a:spcBef>
            </a:pPr>
            <a:r>
              <a:rPr sz="1600" spc="20" dirty="0">
                <a:latin typeface="Palatino Linotype"/>
                <a:cs typeface="Palatino Linotype"/>
              </a:rPr>
              <a:t> b)</a:t>
            </a:r>
            <a:r>
              <a:rPr sz="1600" spc="65" dirty="0">
                <a:latin typeface="Palatino Linotype"/>
                <a:cs typeface="Palatino Linotype"/>
              </a:rPr>
              <a:t> </a:t>
            </a:r>
            <a:r>
              <a:rPr sz="1600" spc="5">
                <a:latin typeface="Palatino Linotype"/>
                <a:cs typeface="Palatino Linotype"/>
              </a:rPr>
              <a:t>Sehat </a:t>
            </a:r>
            <a:r>
              <a:rPr sz="1600" spc="70">
                <a:latin typeface="Palatino Linotype"/>
                <a:cs typeface="Palatino Linotype"/>
              </a:rPr>
              <a:t> </a:t>
            </a:r>
            <a:r>
              <a:rPr sz="1600" spc="-5" smtClean="0">
                <a:latin typeface="Palatino Linotype"/>
                <a:cs typeface="Palatino Linotype"/>
              </a:rPr>
              <a:t>Spiritual</a:t>
            </a:r>
            <a:r>
              <a:rPr lang="en-US" sz="1600" spc="-5" dirty="0" smtClean="0">
                <a:latin typeface="Palatino Linotype"/>
                <a:cs typeface="Palatino Linotype"/>
              </a:rPr>
              <a:t> </a:t>
            </a:r>
            <a:r>
              <a:rPr sz="1600" spc="-5" smtClean="0">
                <a:latin typeface="Palatino Linotype"/>
                <a:cs typeface="Palatino Linotype"/>
              </a:rPr>
              <a:t>:</a:t>
            </a:r>
            <a:r>
              <a:rPr sz="1600" spc="40" smtClean="0">
                <a:latin typeface="Palatino Linotype"/>
                <a:cs typeface="Palatino Linotype"/>
              </a:rPr>
              <a:t> </a:t>
            </a:r>
            <a:r>
              <a:rPr sz="1600" spc="-20" dirty="0">
                <a:latin typeface="Palatino Linotype"/>
                <a:cs typeface="Palatino Linotype"/>
              </a:rPr>
              <a:t>Tercermin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40" dirty="0">
                <a:latin typeface="Palatino Linotype"/>
                <a:cs typeface="Palatino Linotype"/>
              </a:rPr>
              <a:t>dari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cara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15" dirty="0">
                <a:latin typeface="Palatino Linotype"/>
                <a:cs typeface="Palatino Linotype"/>
              </a:rPr>
              <a:t>seseorang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35" dirty="0">
                <a:latin typeface="Palatino Linotype"/>
                <a:cs typeface="Palatino Linotype"/>
              </a:rPr>
              <a:t>dalam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30" dirty="0">
                <a:latin typeface="Palatino Linotype"/>
                <a:cs typeface="Palatino Linotype"/>
              </a:rPr>
              <a:t>mengekspresikan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25" dirty="0">
                <a:latin typeface="Palatino Linotype"/>
                <a:cs typeface="Palatino Linotype"/>
              </a:rPr>
              <a:t>rasa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50" dirty="0">
                <a:latin typeface="Palatino Linotype"/>
                <a:cs typeface="Palatino Linotype"/>
              </a:rPr>
              <a:t>syukur,</a:t>
            </a:r>
            <a:endParaRPr sz="1600">
              <a:latin typeface="Palatino Linotype"/>
              <a:cs typeface="Palatino Linotype"/>
            </a:endParaRPr>
          </a:p>
          <a:p>
            <a:pPr marL="454025">
              <a:lnSpc>
                <a:spcPct val="100000"/>
              </a:lnSpc>
              <a:spcBef>
                <a:spcPts val="1070"/>
              </a:spcBef>
            </a:pPr>
            <a:r>
              <a:rPr sz="1600" spc="-15" dirty="0">
                <a:latin typeface="Palatino Linotype"/>
                <a:cs typeface="Palatino Linotype"/>
              </a:rPr>
              <a:t> pujian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45" dirty="0">
                <a:latin typeface="Palatino Linotype"/>
                <a:cs typeface="Palatino Linotype"/>
              </a:rPr>
              <a:t>atau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30" dirty="0">
                <a:latin typeface="Palatino Linotype"/>
                <a:cs typeface="Palatino Linotype"/>
              </a:rPr>
              <a:t>penyembahan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60" dirty="0">
                <a:latin typeface="Palatino Linotype"/>
                <a:cs typeface="Palatino Linotype"/>
              </a:rPr>
              <a:t>terhadap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20" dirty="0">
                <a:latin typeface="Palatino Linotype"/>
                <a:cs typeface="Palatino Linotype"/>
              </a:rPr>
              <a:t>sang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25" dirty="0">
                <a:latin typeface="Palatino Linotype"/>
                <a:cs typeface="Palatino Linotype"/>
              </a:rPr>
              <a:t>pencipta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20" dirty="0">
                <a:latin typeface="Palatino Linotype"/>
                <a:cs typeface="Palatino Linotype"/>
              </a:rPr>
              <a:t>alam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60" dirty="0">
                <a:latin typeface="Palatino Linotype"/>
                <a:cs typeface="Palatino Linotype"/>
              </a:rPr>
              <a:t>dan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15" dirty="0">
                <a:latin typeface="Palatino Linotype"/>
                <a:cs typeface="Palatino Linotype"/>
              </a:rPr>
              <a:t>seisinya,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55" dirty="0">
                <a:latin typeface="Palatino Linotype"/>
                <a:cs typeface="Palatino Linotype"/>
              </a:rPr>
              <a:t>dapat</a:t>
            </a:r>
            <a:r>
              <a:rPr sz="1600" spc="35" dirty="0">
                <a:latin typeface="Palatino Linotype"/>
                <a:cs typeface="Palatino Linotype"/>
              </a:rPr>
              <a:t> </a:t>
            </a:r>
            <a:r>
              <a:rPr sz="1600" spc="-25" dirty="0">
                <a:latin typeface="Palatino Linotype"/>
                <a:cs typeface="Palatino Linotype"/>
              </a:rPr>
              <a:t>dilihat</a:t>
            </a:r>
            <a:r>
              <a:rPr sz="1600" spc="30" dirty="0">
                <a:latin typeface="Palatino Linotype"/>
                <a:cs typeface="Palatino Linotype"/>
              </a:rPr>
              <a:t> </a:t>
            </a:r>
            <a:r>
              <a:rPr sz="1600" spc="-40" dirty="0">
                <a:latin typeface="Palatino Linotype"/>
                <a:cs typeface="Palatino Linotype"/>
              </a:rPr>
              <a:t>dari</a:t>
            </a:r>
            <a:endParaRPr sz="1600">
              <a:latin typeface="Palatino Linotype"/>
              <a:cs typeface="Palatino Linotype"/>
            </a:endParaRPr>
          </a:p>
          <a:p>
            <a:pPr marL="454025">
              <a:lnSpc>
                <a:spcPct val="100000"/>
              </a:lnSpc>
              <a:spcBef>
                <a:spcPts val="110"/>
              </a:spcBef>
            </a:pPr>
            <a:r>
              <a:rPr sz="1600" spc="-25" dirty="0">
                <a:latin typeface="Palatino Linotype"/>
                <a:cs typeface="Palatino Linotype"/>
              </a:rPr>
              <a:t> praktik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25" dirty="0">
                <a:latin typeface="Palatino Linotype"/>
                <a:cs typeface="Palatino Linotype"/>
              </a:rPr>
              <a:t>keagamaan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30" dirty="0">
                <a:latin typeface="Palatino Linotype"/>
                <a:cs typeface="Palatino Linotype"/>
              </a:rPr>
              <a:t>/kepercayaannya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25" dirty="0">
                <a:latin typeface="Palatino Linotype"/>
                <a:cs typeface="Palatino Linotype"/>
              </a:rPr>
              <a:t>serta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40" dirty="0">
                <a:latin typeface="Palatino Linotype"/>
                <a:cs typeface="Palatino Linotype"/>
              </a:rPr>
              <a:t>perbuatan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30" dirty="0">
                <a:latin typeface="Palatino Linotype"/>
                <a:cs typeface="Palatino Linotype"/>
              </a:rPr>
              <a:t>baik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15" dirty="0">
                <a:latin typeface="Palatino Linotype"/>
                <a:cs typeface="Palatino Linotype"/>
              </a:rPr>
              <a:t>sesuai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40" dirty="0">
                <a:latin typeface="Palatino Linotype"/>
                <a:cs typeface="Palatino Linotype"/>
              </a:rPr>
              <a:t>dengan</a:t>
            </a:r>
            <a:r>
              <a:rPr sz="1600" spc="40" dirty="0">
                <a:latin typeface="Palatino Linotype"/>
                <a:cs typeface="Palatino Linotype"/>
              </a:rPr>
              <a:t> </a:t>
            </a:r>
            <a:r>
              <a:rPr sz="1600" spc="-35" dirty="0">
                <a:latin typeface="Palatino Linotype"/>
                <a:cs typeface="Palatino Linotype"/>
              </a:rPr>
              <a:t>norma</a:t>
            </a:r>
            <a:endParaRPr sz="1600">
              <a:latin typeface="Palatino Linotype"/>
              <a:cs typeface="Palatino Linotype"/>
            </a:endParaRPr>
          </a:p>
          <a:p>
            <a:pPr marL="508634">
              <a:lnSpc>
                <a:spcPct val="100000"/>
              </a:lnSpc>
              <a:spcBef>
                <a:spcPts val="590"/>
              </a:spcBef>
            </a:pPr>
            <a:r>
              <a:rPr sz="1600" spc="-20" dirty="0">
                <a:latin typeface="Palatino Linotype"/>
                <a:cs typeface="Palatino Linotype"/>
              </a:rPr>
              <a:t>masyarakat.</a:t>
            </a:r>
            <a:endParaRPr sz="1600">
              <a:latin typeface="Palatino Linotype"/>
              <a:cs typeface="Palatino Linotype"/>
            </a:endParaRPr>
          </a:p>
          <a:p>
            <a:pPr marL="266065">
              <a:lnSpc>
                <a:spcPct val="100000"/>
              </a:lnSpc>
              <a:spcBef>
                <a:spcPts val="595"/>
              </a:spcBef>
            </a:pPr>
            <a:r>
              <a:rPr sz="1600" spc="55" dirty="0">
                <a:latin typeface="Palatino Linotype"/>
                <a:cs typeface="Palatino Linotype"/>
              </a:rPr>
              <a:t>c</a:t>
            </a:r>
            <a:r>
              <a:rPr sz="1600" spc="55">
                <a:latin typeface="Palatino Linotype"/>
                <a:cs typeface="Palatino Linotype"/>
              </a:rPr>
              <a:t>) </a:t>
            </a:r>
            <a:r>
              <a:rPr sz="1600" spc="5" smtClean="0">
                <a:latin typeface="Palatino Linotype"/>
                <a:cs typeface="Palatino Linotype"/>
              </a:rPr>
              <a:t>Sehat</a:t>
            </a:r>
            <a:r>
              <a:rPr sz="1600" spc="90" smtClean="0">
                <a:latin typeface="Palatino Linotype"/>
                <a:cs typeface="Palatino Linotype"/>
              </a:rPr>
              <a:t> </a:t>
            </a:r>
            <a:r>
              <a:rPr sz="1600" spc="5" smtClean="0">
                <a:latin typeface="Palatino Linotype"/>
                <a:cs typeface="Palatino Linotype"/>
              </a:rPr>
              <a:t>Emosional</a:t>
            </a:r>
            <a:r>
              <a:rPr lang="en-US" sz="1600" spc="5" dirty="0" smtClean="0">
                <a:latin typeface="Palatino Linotype"/>
                <a:cs typeface="Palatino Linotype"/>
              </a:rPr>
              <a:t> </a:t>
            </a:r>
            <a:r>
              <a:rPr sz="1600" spc="5" smtClean="0">
                <a:latin typeface="Palatino Linotype"/>
                <a:cs typeface="Palatino Linotype"/>
              </a:rPr>
              <a:t>:</a:t>
            </a:r>
            <a:r>
              <a:rPr sz="1600" spc="-65" smtClean="0">
                <a:latin typeface="Palatino Linotype"/>
                <a:cs typeface="Palatino Linotype"/>
              </a:rPr>
              <a:t> </a:t>
            </a:r>
            <a:r>
              <a:rPr sz="1600" spc="-20" dirty="0">
                <a:latin typeface="Palatino Linotype"/>
                <a:cs typeface="Palatino Linotype"/>
              </a:rPr>
              <a:t>Tercermin</a:t>
            </a:r>
            <a:r>
              <a:rPr sz="1600" spc="95" dirty="0">
                <a:latin typeface="Palatino Linotype"/>
                <a:cs typeface="Palatino Linotype"/>
              </a:rPr>
              <a:t> </a:t>
            </a:r>
            <a:r>
              <a:rPr sz="1600" spc="-40" dirty="0">
                <a:latin typeface="Palatino Linotype"/>
                <a:cs typeface="Palatino Linotype"/>
              </a:rPr>
              <a:t>dari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-40" dirty="0">
                <a:latin typeface="Palatino Linotype"/>
                <a:cs typeface="Palatino Linotype"/>
              </a:rPr>
              <a:t>kemampuan</a:t>
            </a:r>
            <a:r>
              <a:rPr sz="1600" spc="-10" dirty="0">
                <a:latin typeface="Palatino Linotype"/>
                <a:cs typeface="Palatino Linotype"/>
              </a:rPr>
              <a:t> </a:t>
            </a:r>
            <a:r>
              <a:rPr sz="1600" spc="-15" dirty="0">
                <a:latin typeface="Palatino Linotype"/>
                <a:cs typeface="Palatino Linotype"/>
              </a:rPr>
              <a:t>seseorang </a:t>
            </a:r>
            <a:r>
              <a:rPr sz="1600" spc="-55">
                <a:latin typeface="Palatino Linotype"/>
                <a:cs typeface="Palatino Linotype"/>
              </a:rPr>
              <a:t>untuk</a:t>
            </a:r>
            <a:r>
              <a:rPr sz="1600" spc="95">
                <a:latin typeface="Palatino Linotype"/>
                <a:cs typeface="Palatino Linotype"/>
              </a:rPr>
              <a:t> </a:t>
            </a:r>
            <a:r>
              <a:rPr sz="1600" spc="-30" smtClean="0">
                <a:latin typeface="Palatino Linotype"/>
                <a:cs typeface="Palatino Linotype"/>
              </a:rPr>
              <a:t>mengekspresikan</a:t>
            </a:r>
            <a:r>
              <a:rPr lang="en-US" sz="1600" spc="-30" dirty="0" smtClean="0">
                <a:latin typeface="Palatino Linotype"/>
                <a:cs typeface="Palatino Linotype"/>
              </a:rPr>
              <a:t> </a:t>
            </a:r>
            <a:r>
              <a:rPr lang="en-US" sz="1600" spc="-30" dirty="0" err="1" smtClean="0">
                <a:latin typeface="Palatino Linotype"/>
                <a:cs typeface="Palatino Linotype"/>
              </a:rPr>
              <a:t>emosinya</a:t>
            </a:r>
            <a:r>
              <a:rPr lang="en-US" sz="1600" spc="-30" dirty="0" smtClean="0">
                <a:latin typeface="Palatino Linotype"/>
                <a:cs typeface="Palatino Linotype"/>
              </a:rPr>
              <a:t>   </a:t>
            </a:r>
            <a:r>
              <a:rPr lang="en-US" sz="1600" spc="-30" dirty="0" err="1" smtClean="0">
                <a:latin typeface="Palatino Linotype"/>
                <a:cs typeface="Palatino Linotype"/>
              </a:rPr>
              <a:t>atau</a:t>
            </a:r>
            <a:r>
              <a:rPr lang="en-US" sz="1600" spc="-30" dirty="0" smtClean="0">
                <a:latin typeface="Palatino Linotype"/>
                <a:cs typeface="Palatino Linotype"/>
              </a:rPr>
              <a:t> </a:t>
            </a:r>
            <a:r>
              <a:rPr lang="en-US" sz="1600" spc="-30" dirty="0" err="1" smtClean="0">
                <a:latin typeface="Palatino Linotype"/>
                <a:cs typeface="Palatino Linotype"/>
              </a:rPr>
              <a:t>pengendalian</a:t>
            </a:r>
            <a:r>
              <a:rPr lang="en-US" sz="1600" spc="-30" dirty="0" smtClean="0">
                <a:latin typeface="Palatino Linotype"/>
                <a:cs typeface="Palatino Linotype"/>
              </a:rPr>
              <a:t> </a:t>
            </a:r>
            <a:r>
              <a:rPr lang="en-US" sz="1600" spc="-30" dirty="0" err="1" smtClean="0">
                <a:latin typeface="Palatino Linotype"/>
                <a:cs typeface="Palatino Linotype"/>
              </a:rPr>
              <a:t>diri</a:t>
            </a:r>
            <a:r>
              <a:rPr lang="en-US" sz="1600" spc="-30" dirty="0" smtClean="0">
                <a:latin typeface="Palatino Linotype"/>
                <a:cs typeface="Palatino Linotype"/>
              </a:rPr>
              <a:t> yang </a:t>
            </a:r>
            <a:r>
              <a:rPr lang="en-US" sz="1600" spc="-30" dirty="0" err="1" smtClean="0">
                <a:latin typeface="Palatino Linotype"/>
                <a:cs typeface="Palatino Linotype"/>
              </a:rPr>
              <a:t>baik</a:t>
            </a:r>
            <a:r>
              <a:rPr lang="en-US" sz="1600" spc="-30" dirty="0" smtClean="0">
                <a:latin typeface="Palatino Linotype"/>
                <a:cs typeface="Palatino Linotype"/>
              </a:rPr>
              <a:t> 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10" name="Picture 9" descr="PERAN PPNI DALAM PERLINDUNGAN PERAWAT DI MASYARAKAT PADA PANDEMI COVID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00" y="0"/>
            <a:ext cx="1485900" cy="222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43" y="253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4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" y="253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5353050"/>
                </a:moveTo>
                <a:lnTo>
                  <a:pt x="0" y="0"/>
                </a:lnTo>
              </a:path>
            </a:pathLst>
          </a:custGeom>
          <a:ln w="9524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469900"/>
            <a:ext cx="9505950" cy="47988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7086" y="1659446"/>
            <a:ext cx="2255213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75" dirty="0">
                <a:latin typeface="Palatino Linotype"/>
                <a:cs typeface="Palatino Linotype"/>
              </a:rPr>
              <a:t>3.</a:t>
            </a:r>
            <a:r>
              <a:rPr sz="2100" b="1" spc="150" dirty="0">
                <a:latin typeface="Palatino Linotype"/>
                <a:cs typeface="Palatino Linotype"/>
              </a:rPr>
              <a:t> </a:t>
            </a:r>
            <a:r>
              <a:rPr sz="2100" b="1" dirty="0">
                <a:latin typeface="Palatino Linotype"/>
                <a:cs typeface="Palatino Linotype"/>
              </a:rPr>
              <a:t>Sehat</a:t>
            </a:r>
            <a:r>
              <a:rPr sz="2100" b="1" spc="155" dirty="0">
                <a:latin typeface="Palatino Linotype"/>
                <a:cs typeface="Palatino Linotype"/>
              </a:rPr>
              <a:t> </a:t>
            </a:r>
            <a:r>
              <a:rPr sz="2100" b="1" dirty="0">
                <a:latin typeface="Palatino Linotype"/>
                <a:cs typeface="Palatino Linotype"/>
              </a:rPr>
              <a:t>sosial</a:t>
            </a:r>
            <a:endParaRPr sz="2100" b="1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3652" y="1885424"/>
            <a:ext cx="6719570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5" dirty="0">
                <a:latin typeface="Palatino Linotype"/>
                <a:cs typeface="Palatino Linotype"/>
              </a:rPr>
              <a:t>Seseorang</a:t>
            </a:r>
            <a:r>
              <a:rPr sz="2100" spc="20" dirty="0">
                <a:latin typeface="Palatino Linotype"/>
                <a:cs typeface="Palatino Linotype"/>
              </a:rPr>
              <a:t> </a:t>
            </a:r>
            <a:r>
              <a:rPr sz="2100" spc="-80" dirty="0">
                <a:latin typeface="Palatino Linotype"/>
                <a:cs typeface="Palatino Linotype"/>
              </a:rPr>
              <a:t>mampu</a:t>
            </a:r>
            <a:r>
              <a:rPr sz="2100" spc="20" dirty="0">
                <a:latin typeface="Palatino Linotype"/>
                <a:cs typeface="Palatino Linotype"/>
              </a:rPr>
              <a:t> </a:t>
            </a:r>
            <a:r>
              <a:rPr sz="2100" spc="-60" dirty="0">
                <a:latin typeface="Palatino Linotype"/>
                <a:cs typeface="Palatino Linotype"/>
              </a:rPr>
              <a:t>berhubungan</a:t>
            </a:r>
            <a:r>
              <a:rPr sz="2100" spc="20" dirty="0">
                <a:latin typeface="Palatino Linotype"/>
                <a:cs typeface="Palatino Linotype"/>
              </a:rPr>
              <a:t> </a:t>
            </a:r>
            <a:r>
              <a:rPr sz="2100" spc="-60" dirty="0">
                <a:latin typeface="Palatino Linotype"/>
                <a:cs typeface="Palatino Linotype"/>
              </a:rPr>
              <a:t>dengan</a:t>
            </a:r>
            <a:r>
              <a:rPr sz="2100" spc="25" dirty="0">
                <a:latin typeface="Palatino Linotype"/>
                <a:cs typeface="Palatino Linotype"/>
              </a:rPr>
              <a:t> </a:t>
            </a:r>
            <a:r>
              <a:rPr sz="2100" spc="-45" dirty="0">
                <a:latin typeface="Palatino Linotype"/>
                <a:cs typeface="Palatino Linotype"/>
              </a:rPr>
              <a:t>orang</a:t>
            </a:r>
            <a:r>
              <a:rPr sz="2100" spc="20" dirty="0">
                <a:latin typeface="Palatino Linotype"/>
                <a:cs typeface="Palatino Linotype"/>
              </a:rPr>
              <a:t> </a:t>
            </a:r>
            <a:r>
              <a:rPr sz="2100" spc="-25" dirty="0">
                <a:latin typeface="Palatino Linotype"/>
                <a:cs typeface="Palatino Linotype"/>
              </a:rPr>
              <a:t>lain</a:t>
            </a:r>
            <a:r>
              <a:rPr sz="2100" spc="140" dirty="0">
                <a:latin typeface="Palatino Linotype"/>
                <a:cs typeface="Palatino Linotype"/>
              </a:rPr>
              <a:t> </a:t>
            </a:r>
            <a:r>
              <a:rPr sz="2100" spc="-10" dirty="0">
                <a:latin typeface="Palatino Linotype"/>
                <a:cs typeface="Palatino Linotype"/>
              </a:rPr>
              <a:t>secara</a:t>
            </a:r>
            <a:endParaRPr sz="21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853" y="2233901"/>
            <a:ext cx="7591425" cy="1097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95"/>
              </a:spcBef>
            </a:pPr>
            <a:r>
              <a:rPr sz="2100" spc="5" dirty="0">
                <a:latin typeface="Palatino Linotype"/>
                <a:cs typeface="Palatino Linotype"/>
              </a:rPr>
              <a:t> baik,</a:t>
            </a:r>
            <a:r>
              <a:rPr sz="2100" spc="55" dirty="0">
                <a:latin typeface="Palatino Linotype"/>
                <a:cs typeface="Palatino Linotype"/>
              </a:rPr>
              <a:t> </a:t>
            </a:r>
            <a:r>
              <a:rPr sz="2100" spc="-65" dirty="0">
                <a:latin typeface="Palatino Linotype"/>
                <a:cs typeface="Palatino Linotype"/>
              </a:rPr>
              <a:t>atau</a:t>
            </a:r>
            <a:r>
              <a:rPr sz="2100" spc="55" dirty="0">
                <a:latin typeface="Palatino Linotype"/>
                <a:cs typeface="Palatino Linotype"/>
              </a:rPr>
              <a:t> </a:t>
            </a:r>
            <a:r>
              <a:rPr sz="2100" spc="-80" dirty="0">
                <a:latin typeface="Palatino Linotype"/>
                <a:cs typeface="Palatino Linotype"/>
              </a:rPr>
              <a:t>mampu</a:t>
            </a:r>
            <a:r>
              <a:rPr sz="2100" spc="60" dirty="0">
                <a:latin typeface="Palatino Linotype"/>
                <a:cs typeface="Palatino Linotype"/>
              </a:rPr>
              <a:t> </a:t>
            </a:r>
            <a:r>
              <a:rPr sz="2100" spc="-30" dirty="0">
                <a:latin typeface="Palatino Linotype"/>
                <a:cs typeface="Palatino Linotype"/>
              </a:rPr>
              <a:t>berinteraksi</a:t>
            </a:r>
            <a:r>
              <a:rPr sz="2100" spc="55" dirty="0">
                <a:latin typeface="Palatino Linotype"/>
                <a:cs typeface="Palatino Linotype"/>
              </a:rPr>
              <a:t> </a:t>
            </a:r>
            <a:r>
              <a:rPr sz="2100" spc="-60" dirty="0">
                <a:latin typeface="Palatino Linotype"/>
                <a:cs typeface="Palatino Linotype"/>
              </a:rPr>
              <a:t>dengan</a:t>
            </a:r>
            <a:r>
              <a:rPr sz="2100" spc="55" dirty="0">
                <a:latin typeface="Palatino Linotype"/>
                <a:cs typeface="Palatino Linotype"/>
              </a:rPr>
              <a:t> </a:t>
            </a:r>
            <a:r>
              <a:rPr sz="2100" spc="-45" dirty="0">
                <a:latin typeface="Palatino Linotype"/>
                <a:cs typeface="Palatino Linotype"/>
              </a:rPr>
              <a:t>orang</a:t>
            </a:r>
            <a:r>
              <a:rPr sz="2100" spc="60" dirty="0">
                <a:latin typeface="Palatino Linotype"/>
                <a:cs typeface="Palatino Linotype"/>
              </a:rPr>
              <a:t> </a:t>
            </a:r>
            <a:r>
              <a:rPr sz="2100" spc="-90" dirty="0">
                <a:latin typeface="Palatino Linotype"/>
                <a:cs typeface="Palatino Linotype"/>
              </a:rPr>
              <a:t>atau</a:t>
            </a:r>
            <a:r>
              <a:rPr sz="2100" spc="55" dirty="0">
                <a:latin typeface="Palatino Linotype"/>
                <a:cs typeface="Palatino Linotype"/>
              </a:rPr>
              <a:t> </a:t>
            </a:r>
            <a:r>
              <a:rPr sz="2100" spc="-25" dirty="0">
                <a:latin typeface="Palatino Linotype"/>
                <a:cs typeface="Palatino Linotype"/>
              </a:rPr>
              <a:t>kelompok</a:t>
            </a:r>
            <a:endParaRPr sz="2100">
              <a:latin typeface="Palatino Linotype"/>
              <a:cs typeface="Palatino Linotype"/>
            </a:endParaRPr>
          </a:p>
          <a:p>
            <a:pPr marL="612140">
              <a:lnSpc>
                <a:spcPct val="100000"/>
              </a:lnSpc>
              <a:spcBef>
                <a:spcPts val="5"/>
              </a:spcBef>
            </a:pPr>
            <a:r>
              <a:rPr sz="2100" spc="-25" smtClean="0">
                <a:latin typeface="Palatino Linotype"/>
                <a:cs typeface="Palatino Linotype"/>
              </a:rPr>
              <a:t>lain</a:t>
            </a:r>
            <a:r>
              <a:rPr sz="2100" spc="10" smtClean="0">
                <a:latin typeface="Palatino Linotype"/>
                <a:cs typeface="Palatino Linotype"/>
              </a:rPr>
              <a:t> </a:t>
            </a:r>
            <a:r>
              <a:rPr sz="2100" spc="-70" dirty="0">
                <a:latin typeface="Palatino Linotype"/>
                <a:cs typeface="Palatino Linotype"/>
              </a:rPr>
              <a:t>tanpa</a:t>
            </a:r>
            <a:r>
              <a:rPr sz="2100" spc="15" dirty="0">
                <a:latin typeface="Palatino Linotype"/>
                <a:cs typeface="Palatino Linotype"/>
              </a:rPr>
              <a:t> </a:t>
            </a:r>
            <a:r>
              <a:rPr sz="2100" spc="-35" dirty="0">
                <a:latin typeface="Palatino Linotype"/>
                <a:cs typeface="Palatino Linotype"/>
              </a:rPr>
              <a:t>membeda-bedakan.</a:t>
            </a:r>
            <a:endParaRPr sz="21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449580" algn="l"/>
              </a:tabLst>
            </a:pPr>
            <a:r>
              <a:rPr sz="2100" b="1" spc="75" dirty="0">
                <a:latin typeface="Palatino Linotype"/>
                <a:cs typeface="Palatino Linotype"/>
              </a:rPr>
              <a:t>4.	</a:t>
            </a:r>
            <a:r>
              <a:rPr sz="2100" b="1" dirty="0">
                <a:latin typeface="Palatino Linotype"/>
                <a:cs typeface="Palatino Linotype"/>
              </a:rPr>
              <a:t>Sehat</a:t>
            </a:r>
            <a:r>
              <a:rPr sz="2100" b="1" spc="35" dirty="0">
                <a:latin typeface="Palatino Linotype"/>
                <a:cs typeface="Palatino Linotype"/>
              </a:rPr>
              <a:t> </a:t>
            </a:r>
            <a:r>
              <a:rPr sz="2100" b="1" spc="-60" dirty="0">
                <a:latin typeface="Palatino Linotype"/>
                <a:cs typeface="Palatino Linotype"/>
              </a:rPr>
              <a:t>dari</a:t>
            </a:r>
            <a:r>
              <a:rPr sz="2100" b="1" spc="25" dirty="0">
                <a:latin typeface="Palatino Linotype"/>
                <a:cs typeface="Palatino Linotype"/>
              </a:rPr>
              <a:t> </a:t>
            </a:r>
            <a:r>
              <a:rPr sz="2100" b="1" spc="-35" dirty="0">
                <a:latin typeface="Palatino Linotype"/>
                <a:cs typeface="Palatino Linotype"/>
              </a:rPr>
              <a:t>aspek</a:t>
            </a:r>
            <a:r>
              <a:rPr sz="2100" b="1" spc="25" dirty="0">
                <a:latin typeface="Palatino Linotype"/>
                <a:cs typeface="Palatino Linotype"/>
              </a:rPr>
              <a:t> </a:t>
            </a:r>
            <a:r>
              <a:rPr sz="2100" b="1" spc="-20" dirty="0">
                <a:latin typeface="Palatino Linotype"/>
                <a:cs typeface="Palatino Linotype"/>
              </a:rPr>
              <a:t>ekonomi</a:t>
            </a:r>
            <a:endParaRPr sz="2100" b="1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7314" y="3289301"/>
            <a:ext cx="6833870" cy="112530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100" spc="-40" dirty="0">
                <a:latin typeface="Palatino Linotype"/>
                <a:cs typeface="Palatino Linotype"/>
              </a:rPr>
              <a:t>Mempunyai</a:t>
            </a:r>
            <a:r>
              <a:rPr sz="2100" spc="15" dirty="0">
                <a:latin typeface="Palatino Linotype"/>
                <a:cs typeface="Palatino Linotype"/>
              </a:rPr>
              <a:t> </a:t>
            </a:r>
            <a:r>
              <a:rPr sz="2100" spc="-25" dirty="0">
                <a:latin typeface="Palatino Linotype"/>
                <a:cs typeface="Palatino Linotype"/>
              </a:rPr>
              <a:t>pekerjaan</a:t>
            </a:r>
            <a:r>
              <a:rPr sz="2100" spc="20" dirty="0">
                <a:latin typeface="Palatino Linotype"/>
                <a:cs typeface="Palatino Linotype"/>
              </a:rPr>
              <a:t> </a:t>
            </a:r>
            <a:r>
              <a:rPr sz="2100" spc="-65" dirty="0">
                <a:latin typeface="Palatino Linotype"/>
                <a:cs typeface="Palatino Linotype"/>
              </a:rPr>
              <a:t>atau</a:t>
            </a:r>
            <a:r>
              <a:rPr sz="2100" spc="20" dirty="0">
                <a:latin typeface="Palatino Linotype"/>
                <a:cs typeface="Palatino Linotype"/>
              </a:rPr>
              <a:t> </a:t>
            </a:r>
            <a:r>
              <a:rPr sz="2100" spc="-35" dirty="0">
                <a:latin typeface="Palatino Linotype"/>
                <a:cs typeface="Palatino Linotype"/>
              </a:rPr>
              <a:t>menghasilkan</a:t>
            </a:r>
            <a:r>
              <a:rPr sz="2100" spc="15" dirty="0">
                <a:latin typeface="Palatino Linotype"/>
                <a:cs typeface="Palatino Linotype"/>
              </a:rPr>
              <a:t> </a:t>
            </a:r>
            <a:r>
              <a:rPr sz="2100" spc="-10" dirty="0">
                <a:latin typeface="Palatino Linotype"/>
                <a:cs typeface="Palatino Linotype"/>
              </a:rPr>
              <a:t>secara</a:t>
            </a:r>
            <a:r>
              <a:rPr sz="2100" spc="20" dirty="0">
                <a:latin typeface="Palatino Linotype"/>
                <a:cs typeface="Palatino Linotype"/>
              </a:rPr>
              <a:t> </a:t>
            </a:r>
            <a:r>
              <a:rPr sz="2100" spc="-15" dirty="0">
                <a:latin typeface="Palatino Linotype"/>
                <a:cs typeface="Palatino Linotype"/>
              </a:rPr>
              <a:t>ekonomi.</a:t>
            </a:r>
            <a:endParaRPr sz="2100">
              <a:latin typeface="Palatino Linotype"/>
              <a:cs typeface="Palatino Linotype"/>
            </a:endParaRPr>
          </a:p>
          <a:p>
            <a:pPr marL="12700" marR="9525">
              <a:lnSpc>
                <a:spcPts val="2310"/>
              </a:lnSpc>
              <a:spcBef>
                <a:spcPts val="910"/>
              </a:spcBef>
            </a:pPr>
            <a:r>
              <a:rPr sz="2100" spc="-50" dirty="0">
                <a:latin typeface="Palatino Linotype"/>
                <a:cs typeface="Palatino Linotype"/>
              </a:rPr>
              <a:t>Untuk</a:t>
            </a:r>
            <a:r>
              <a:rPr sz="2100" spc="35" dirty="0">
                <a:latin typeface="Palatino Linotype"/>
                <a:cs typeface="Palatino Linotype"/>
              </a:rPr>
              <a:t> </a:t>
            </a:r>
            <a:r>
              <a:rPr sz="2100" spc="-45" dirty="0">
                <a:latin typeface="Palatino Linotype"/>
                <a:cs typeface="Palatino Linotype"/>
              </a:rPr>
              <a:t>anak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85" dirty="0">
                <a:latin typeface="Palatino Linotype"/>
                <a:cs typeface="Palatino Linotype"/>
              </a:rPr>
              <a:t>dan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15" dirty="0">
                <a:latin typeface="Palatino Linotype"/>
                <a:cs typeface="Palatino Linotype"/>
              </a:rPr>
              <a:t>remaja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65" dirty="0">
                <a:latin typeface="Palatino Linotype"/>
                <a:cs typeface="Palatino Linotype"/>
              </a:rPr>
              <a:t>atau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20" dirty="0">
                <a:latin typeface="Palatino Linotype"/>
                <a:cs typeface="Palatino Linotype"/>
              </a:rPr>
              <a:t>bagi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45" dirty="0">
                <a:latin typeface="Palatino Linotype"/>
                <a:cs typeface="Palatino Linotype"/>
              </a:rPr>
              <a:t>yang</a:t>
            </a:r>
            <a:r>
              <a:rPr sz="2100" spc="35" dirty="0">
                <a:latin typeface="Palatino Linotype"/>
                <a:cs typeface="Palatino Linotype"/>
              </a:rPr>
              <a:t> </a:t>
            </a:r>
            <a:r>
              <a:rPr sz="2100" spc="-75" dirty="0">
                <a:latin typeface="Palatino Linotype"/>
                <a:cs typeface="Palatino Linotype"/>
              </a:rPr>
              <a:t>sudah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50" dirty="0">
                <a:latin typeface="Palatino Linotype"/>
                <a:cs typeface="Palatino Linotype"/>
              </a:rPr>
              <a:t>tidak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dirty="0">
                <a:latin typeface="Palatino Linotype"/>
                <a:cs typeface="Palatino Linotype"/>
              </a:rPr>
              <a:t>bekerja </a:t>
            </a:r>
            <a:r>
              <a:rPr sz="2100" spc="-509" dirty="0">
                <a:latin typeface="Palatino Linotype"/>
                <a:cs typeface="Palatino Linotype"/>
              </a:rPr>
              <a:t> </a:t>
            </a:r>
            <a:r>
              <a:rPr sz="2100" spc="-65" dirty="0">
                <a:latin typeface="Palatino Linotype"/>
                <a:cs typeface="Palatino Linotype"/>
              </a:rPr>
              <a:t>atau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55" dirty="0">
                <a:latin typeface="Palatino Linotype"/>
                <a:cs typeface="Palatino Linotype"/>
              </a:rPr>
              <a:t>pensiun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65" dirty="0">
                <a:latin typeface="Palatino Linotype"/>
                <a:cs typeface="Palatino Linotype"/>
              </a:rPr>
              <a:t>atau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15" dirty="0">
                <a:latin typeface="Palatino Linotype"/>
                <a:cs typeface="Palatino Linotype"/>
              </a:rPr>
              <a:t>usila,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40" dirty="0">
                <a:latin typeface="Palatino Linotype"/>
                <a:cs typeface="Palatino Linotype"/>
              </a:rPr>
              <a:t>berlaku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50" dirty="0">
                <a:latin typeface="Palatino Linotype"/>
                <a:cs typeface="Palatino Linotype"/>
              </a:rPr>
              <a:t>produktif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-10" dirty="0">
                <a:latin typeface="Palatino Linotype"/>
                <a:cs typeface="Palatino Linotype"/>
              </a:rPr>
              <a:t>secara</a:t>
            </a:r>
            <a:r>
              <a:rPr sz="2100" spc="40" dirty="0">
                <a:latin typeface="Palatino Linotype"/>
                <a:cs typeface="Palatino Linotype"/>
              </a:rPr>
              <a:t> </a:t>
            </a:r>
            <a:r>
              <a:rPr sz="2100" spc="5" dirty="0">
                <a:latin typeface="Palatino Linotype"/>
                <a:cs typeface="Palatino Linotype"/>
              </a:rPr>
              <a:t>sosial.</a:t>
            </a:r>
            <a:endParaRPr sz="2100">
              <a:latin typeface="Palatino Linotype"/>
              <a:cs typeface="Palatino Linotype"/>
            </a:endParaRPr>
          </a:p>
        </p:txBody>
      </p:sp>
      <p:pic>
        <p:nvPicPr>
          <p:cNvPr id="14" name="Picture 13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0"/>
            <a:ext cx="1485900" cy="184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89" cy="48892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566" y="976230"/>
            <a:ext cx="1825134" cy="6367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100" dirty="0">
                <a:solidFill>
                  <a:schemeClr val="tx1"/>
                </a:solidFill>
              </a:rPr>
              <a:t>C</a:t>
            </a:r>
            <a:r>
              <a:rPr sz="4050" b="1" spc="15" dirty="0">
                <a:solidFill>
                  <a:schemeClr val="tx1"/>
                </a:solidFill>
              </a:rPr>
              <a:t>o</a:t>
            </a:r>
            <a:r>
              <a:rPr sz="4050" b="1" spc="-135" dirty="0">
                <a:solidFill>
                  <a:schemeClr val="tx1"/>
                </a:solidFill>
              </a:rPr>
              <a:t>n</a:t>
            </a:r>
            <a:r>
              <a:rPr sz="4050" b="1" spc="-95" dirty="0">
                <a:solidFill>
                  <a:schemeClr val="tx1"/>
                </a:solidFill>
              </a:rPr>
              <a:t>t</a:t>
            </a:r>
            <a:r>
              <a:rPr sz="4050" spc="100" dirty="0">
                <a:solidFill>
                  <a:schemeClr val="tx1"/>
                </a:solidFill>
              </a:rPr>
              <a:t>..</a:t>
            </a:r>
            <a:endParaRPr sz="405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1258" y="2120924"/>
            <a:ext cx="4006042" cy="3141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340" dirty="0">
                <a:solidFill>
                  <a:srgbClr val="00B0F0"/>
                </a:solidFill>
                <a:latin typeface="Verdana"/>
                <a:cs typeface="Verdana"/>
              </a:rPr>
              <a:t>SEHAT</a:t>
            </a:r>
            <a:r>
              <a:rPr sz="1950" b="1" spc="-8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950" b="1" spc="345" dirty="0">
                <a:solidFill>
                  <a:srgbClr val="00B0F0"/>
                </a:solidFill>
                <a:latin typeface="Verdana"/>
                <a:cs typeface="Verdana"/>
              </a:rPr>
              <a:t>menurut</a:t>
            </a:r>
            <a:r>
              <a:rPr sz="1950" b="1" spc="-85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r>
              <a:rPr sz="1950" b="1" spc="560" dirty="0">
                <a:solidFill>
                  <a:srgbClr val="00B0F0"/>
                </a:solidFill>
                <a:latin typeface="Verdana"/>
                <a:cs typeface="Verdana"/>
              </a:rPr>
              <a:t>WHO</a:t>
            </a:r>
            <a:endParaRPr sz="1950" b="1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1258" y="2847445"/>
            <a:ext cx="7828280" cy="975332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1080"/>
              </a:spcBef>
            </a:pPr>
            <a:r>
              <a:rPr sz="2250" spc="5" dirty="0">
                <a:latin typeface="Palatino Linotype"/>
                <a:cs typeface="Palatino Linotype"/>
              </a:rPr>
              <a:t>Kesehatan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adalah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keadaan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sempurna,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dirty="0">
                <a:latin typeface="Palatino Linotype"/>
                <a:cs typeface="Palatino Linotype"/>
              </a:rPr>
              <a:t>baik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15" dirty="0">
                <a:latin typeface="Palatino Linotype"/>
                <a:cs typeface="Palatino Linotype"/>
              </a:rPr>
              <a:t>fisik,mental, </a:t>
            </a:r>
            <a:r>
              <a:rPr sz="2250" spc="20" dirty="0">
                <a:latin typeface="Palatino Linotype"/>
                <a:cs typeface="Palatino Linotype"/>
              </a:rPr>
              <a:t> </a:t>
            </a:r>
            <a:r>
              <a:rPr sz="2250" spc="-75" dirty="0">
                <a:latin typeface="Palatino Linotype"/>
                <a:cs typeface="Palatino Linotype"/>
              </a:rPr>
              <a:t>maupun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15" dirty="0">
                <a:latin typeface="Palatino Linotype"/>
                <a:cs typeface="Palatino Linotype"/>
              </a:rPr>
              <a:t>sosial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70" dirty="0">
                <a:latin typeface="Palatino Linotype"/>
                <a:cs typeface="Palatino Linotype"/>
              </a:rPr>
              <a:t>dan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tidak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hanya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5" dirty="0">
                <a:latin typeface="Palatino Linotype"/>
                <a:cs typeface="Palatino Linotype"/>
              </a:rPr>
              <a:t>bebas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dari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25">
                <a:latin typeface="Palatino Linotype"/>
                <a:cs typeface="Palatino Linotype"/>
              </a:rPr>
              <a:t>penyakit</a:t>
            </a:r>
            <a:r>
              <a:rPr sz="2250" spc="50">
                <a:latin typeface="Palatino Linotype"/>
                <a:cs typeface="Palatino Linotype"/>
              </a:rPr>
              <a:t> </a:t>
            </a:r>
            <a:endParaRPr lang="en-US" sz="2250" spc="50" dirty="0" smtClean="0">
              <a:latin typeface="Palatino Linotype"/>
              <a:cs typeface="Palatino Linotype"/>
            </a:endParaRPr>
          </a:p>
          <a:p>
            <a:pPr marL="12700" marR="5080">
              <a:lnSpc>
                <a:spcPct val="64700"/>
              </a:lnSpc>
              <a:spcBef>
                <a:spcPts val="1080"/>
              </a:spcBef>
            </a:pPr>
            <a:r>
              <a:rPr sz="2250" spc="-70" smtClean="0">
                <a:latin typeface="Palatino Linotype"/>
                <a:cs typeface="Palatino Linotype"/>
              </a:rPr>
              <a:t>dan</a:t>
            </a:r>
            <a:r>
              <a:rPr sz="2250" spc="50" smtClean="0">
                <a:latin typeface="Palatino Linotype"/>
                <a:cs typeface="Palatino Linotype"/>
              </a:rPr>
              <a:t> </a:t>
            </a:r>
            <a:r>
              <a:rPr sz="2250" spc="35" dirty="0">
                <a:latin typeface="Palatino Linotype"/>
                <a:cs typeface="Palatino Linotype"/>
              </a:rPr>
              <a:t>cacat.</a:t>
            </a:r>
            <a:endParaRPr sz="2250">
              <a:latin typeface="Palatino Linotype"/>
              <a:cs typeface="Palatino Linotype"/>
            </a:endParaRPr>
          </a:p>
        </p:txBody>
      </p:sp>
      <p:pic>
        <p:nvPicPr>
          <p:cNvPr id="7" name="Picture 6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6700" y="0"/>
            <a:ext cx="1638300" cy="267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" y="0"/>
            <a:ext cx="9525014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7500" y="1021663"/>
            <a:ext cx="3886199" cy="5810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650" b="1" spc="229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3650" b="1" spc="30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3650" b="1" spc="535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3650" b="1" spc="36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3650" b="1" spc="484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endParaRPr sz="365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00" y="1871452"/>
            <a:ext cx="9258300" cy="3163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1874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935"/>
              </a:spcBef>
            </a:pPr>
            <a:r>
              <a:rPr sz="2400" b="1" spc="195">
                <a:latin typeface="Times New Roman"/>
                <a:cs typeface="Times New Roman"/>
              </a:rPr>
              <a:t>P</a:t>
            </a:r>
            <a:r>
              <a:rPr sz="2400" b="1" spc="195">
                <a:solidFill>
                  <a:srgbClr val="884F2C"/>
                </a:solidFill>
                <a:latin typeface="Times New Roman"/>
                <a:cs typeface="Times New Roman"/>
              </a:rPr>
              <a:t>a</a:t>
            </a:r>
            <a:r>
              <a:rPr sz="2400" b="1" spc="195">
                <a:latin typeface="Times New Roman"/>
                <a:cs typeface="Times New Roman"/>
              </a:rPr>
              <a:t>r</a:t>
            </a:r>
            <a:r>
              <a:rPr sz="2400" b="1" spc="195">
                <a:solidFill>
                  <a:srgbClr val="884F2C"/>
                </a:solidFill>
                <a:latin typeface="Times New Roman"/>
                <a:cs typeface="Times New Roman"/>
              </a:rPr>
              <a:t>son</a:t>
            </a:r>
            <a:r>
              <a:rPr sz="2400" b="1" spc="60">
                <a:solidFill>
                  <a:srgbClr val="884F2C"/>
                </a:solidFill>
                <a:latin typeface="Times New Roman"/>
                <a:cs typeface="Times New Roman"/>
              </a:rPr>
              <a:t> </a:t>
            </a:r>
            <a:endParaRPr sz="2400" b="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err="1" smtClean="0">
                <a:latin typeface="Palatino Linotype"/>
                <a:cs typeface="Palatino Linotype"/>
              </a:rPr>
              <a:t>K</a:t>
            </a:r>
            <a:r>
              <a:rPr lang="en-US" sz="2000" dirty="0" err="1" smtClean="0">
                <a:latin typeface="Palatino Linotype"/>
                <a:cs typeface="Palatino Linotype"/>
              </a:rPr>
              <a:t>ondisi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err="1" smtClean="0">
                <a:latin typeface="Palatino Linotype"/>
                <a:cs typeface="Palatino Linotype"/>
              </a:rPr>
              <a:t>dimana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err="1" smtClean="0">
                <a:latin typeface="Palatino Linotype"/>
                <a:cs typeface="Palatino Linotype"/>
              </a:rPr>
              <a:t>terjadi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err="1" smtClean="0">
                <a:latin typeface="Palatino Linotype"/>
                <a:cs typeface="Palatino Linotype"/>
              </a:rPr>
              <a:t>ketidakseimbangan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err="1" smtClean="0">
                <a:latin typeface="Palatino Linotype"/>
                <a:cs typeface="Palatino Linotype"/>
              </a:rPr>
              <a:t>dari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err="1" smtClean="0">
                <a:latin typeface="Palatino Linotype"/>
                <a:cs typeface="Palatino Linotype"/>
              </a:rPr>
              <a:t>fungsi</a:t>
            </a:r>
            <a:r>
              <a:rPr lang="en-US" sz="2000" dirty="0" smtClean="0">
                <a:latin typeface="Palatino Linotype"/>
                <a:cs typeface="Palatino Linotype"/>
              </a:rPr>
              <a:t> normal </a:t>
            </a:r>
            <a:r>
              <a:rPr lang="en-US" sz="2000" dirty="0" err="1" smtClean="0">
                <a:latin typeface="Palatino Linotype"/>
                <a:cs typeface="Palatino Linotype"/>
              </a:rPr>
              <a:t>tubuh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err="1" smtClean="0">
                <a:latin typeface="Palatino Linotype"/>
                <a:cs typeface="Palatino Linotype"/>
              </a:rPr>
              <a:t>manusia</a:t>
            </a:r>
            <a:r>
              <a:rPr lang="en-US" sz="2000" dirty="0" smtClean="0">
                <a:latin typeface="Palatino Linotype"/>
                <a:cs typeface="Palatino Linotype"/>
              </a:rPr>
              <a:t>, 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smtClean="0">
                <a:latin typeface="Palatino Linotype"/>
                <a:cs typeface="Palatino Linotype"/>
              </a:rPr>
              <a:t>    </a:t>
            </a:r>
            <a:r>
              <a:rPr lang="en-US" sz="2000" dirty="0" err="1" smtClean="0">
                <a:latin typeface="Palatino Linotype"/>
                <a:cs typeface="Palatino Linotype"/>
              </a:rPr>
              <a:t>termasuk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err="1" smtClean="0">
                <a:latin typeface="Palatino Linotype"/>
                <a:cs typeface="Palatino Linotype"/>
              </a:rPr>
              <a:t>sistem</a:t>
            </a:r>
            <a:r>
              <a:rPr lang="en-US" sz="2000" dirty="0" smtClean="0">
                <a:latin typeface="Palatino Linotype"/>
                <a:cs typeface="Palatino Linotype"/>
              </a:rPr>
              <a:t> </a:t>
            </a:r>
            <a:r>
              <a:rPr lang="en-US" sz="2000" dirty="0" err="1" smtClean="0">
                <a:latin typeface="Palatino Linotype"/>
                <a:cs typeface="Palatino Linotype"/>
              </a:rPr>
              <a:t>biologis</a:t>
            </a:r>
            <a:r>
              <a:rPr lang="en-US" sz="2000" dirty="0" smtClean="0">
                <a:latin typeface="Palatino Linotype"/>
                <a:cs typeface="Palatino Linotype"/>
              </a:rPr>
              <a:t>. </a:t>
            </a:r>
            <a:endParaRPr sz="2000">
              <a:latin typeface="Palatino Linotype"/>
              <a:cs typeface="Palatino Linotype"/>
            </a:endParaRPr>
          </a:p>
          <a:p>
            <a:pPr marL="126364">
              <a:lnSpc>
                <a:spcPct val="100000"/>
              </a:lnSpc>
            </a:pPr>
            <a:endParaRPr lang="en-US" sz="1800" spc="204" dirty="0" smtClean="0">
              <a:solidFill>
                <a:srgbClr val="884F2C"/>
              </a:solidFill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sz="2000" b="1" spc="204" smtClean="0">
                <a:latin typeface="Times New Roman"/>
                <a:cs typeface="Times New Roman"/>
              </a:rPr>
              <a:t>Bauman</a:t>
            </a:r>
            <a:endParaRPr sz="2000" b="1">
              <a:latin typeface="Times New Roman"/>
              <a:cs typeface="Times New Roman"/>
            </a:endParaRPr>
          </a:p>
          <a:p>
            <a:pPr marL="126364" marR="464820">
              <a:lnSpc>
                <a:spcPct val="110900"/>
              </a:lnSpc>
              <a:spcBef>
                <a:spcPts val="580"/>
              </a:spcBef>
            </a:pPr>
            <a:r>
              <a:rPr sz="1800" spc="15" dirty="0">
                <a:latin typeface="Palatino Linotype"/>
                <a:cs typeface="Palatino Linotype"/>
              </a:rPr>
              <a:t>Seseorang </a:t>
            </a:r>
            <a:r>
              <a:rPr sz="1800" spc="-25" dirty="0">
                <a:latin typeface="Palatino Linotype"/>
                <a:cs typeface="Palatino Linotype"/>
              </a:rPr>
              <a:t>menggunakan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>
                <a:latin typeface="Palatino Linotype"/>
                <a:cs typeface="Palatino Linotype"/>
              </a:rPr>
              <a:t>tiga</a:t>
            </a:r>
            <a:r>
              <a:rPr sz="1800" spc="5">
                <a:latin typeface="Palatino Linotype"/>
                <a:cs typeface="Palatino Linotype"/>
              </a:rPr>
              <a:t> </a:t>
            </a:r>
            <a:r>
              <a:rPr lang="en-US" spc="10" dirty="0" smtClean="0">
                <a:latin typeface="Palatino Linotype"/>
                <a:cs typeface="Palatino Linotype"/>
              </a:rPr>
              <a:t>k</a:t>
            </a:r>
            <a:r>
              <a:rPr sz="1800" spc="10" smtClean="0">
                <a:latin typeface="Palatino Linotype"/>
                <a:cs typeface="Palatino Linotype"/>
              </a:rPr>
              <a:t>riteria</a:t>
            </a:r>
            <a:r>
              <a:rPr sz="1800" spc="15" smtClean="0">
                <a:latin typeface="Palatino Linotype"/>
                <a:cs typeface="Palatino Linotype"/>
              </a:rPr>
              <a:t> </a:t>
            </a:r>
            <a:r>
              <a:rPr sz="1800" spc="-55" dirty="0">
                <a:latin typeface="Palatino Linotype"/>
                <a:cs typeface="Palatino Linotype"/>
              </a:rPr>
              <a:t>untuk</a:t>
            </a:r>
            <a:r>
              <a:rPr sz="1800" spc="-50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menentukan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apakah </a:t>
            </a:r>
            <a:r>
              <a:rPr sz="1800" spc="-44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mereka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>
                <a:latin typeface="Palatino Linotype"/>
                <a:cs typeface="Palatino Linotype"/>
              </a:rPr>
              <a:t>sakit</a:t>
            </a:r>
            <a:r>
              <a:rPr sz="1800" spc="-15">
                <a:latin typeface="Palatino Linotype"/>
                <a:cs typeface="Palatino Linotype"/>
              </a:rPr>
              <a:t> </a:t>
            </a:r>
            <a:r>
              <a:rPr sz="1800" spc="80" smtClean="0">
                <a:latin typeface="Palatino Linotype"/>
                <a:cs typeface="Palatino Linotype"/>
              </a:rPr>
              <a:t>1</a:t>
            </a:r>
            <a:r>
              <a:rPr sz="1800" spc="80" dirty="0">
                <a:latin typeface="Palatino Linotype"/>
                <a:cs typeface="Palatino Linotype"/>
              </a:rPr>
              <a:t>.</a:t>
            </a:r>
            <a:r>
              <a:rPr sz="1800" spc="-65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Adanya</a:t>
            </a:r>
            <a:r>
              <a:rPr sz="1800" spc="110" dirty="0">
                <a:latin typeface="Palatino Linotype"/>
                <a:cs typeface="Palatino Linotype"/>
              </a:rPr>
              <a:t> </a:t>
            </a:r>
            <a:r>
              <a:rPr sz="1800" spc="30" dirty="0">
                <a:latin typeface="Palatino Linotype"/>
                <a:cs typeface="Palatino Linotype"/>
              </a:rPr>
              <a:t>gejala</a:t>
            </a:r>
            <a:r>
              <a:rPr sz="1800" spc="500" dirty="0">
                <a:latin typeface="Palatino Linotype"/>
                <a:cs typeface="Palatino Linotype"/>
              </a:rPr>
              <a:t> </a:t>
            </a:r>
            <a:r>
              <a:rPr sz="1800" spc="110" dirty="0">
                <a:latin typeface="Palatino Linotype"/>
                <a:cs typeface="Palatino Linotype"/>
              </a:rPr>
              <a:t>:</a:t>
            </a:r>
            <a:r>
              <a:rPr sz="1800" spc="535" dirty="0">
                <a:latin typeface="Palatino Linotype"/>
                <a:cs typeface="Palatino Linotype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naiknya</a:t>
            </a:r>
            <a:r>
              <a:rPr sz="1800" spc="85" dirty="0">
                <a:latin typeface="Palatino Linotype"/>
                <a:cs typeface="Palatino Linotype"/>
              </a:rPr>
              <a:t> </a:t>
            </a:r>
            <a:r>
              <a:rPr sz="1800" spc="-20" dirty="0">
                <a:latin typeface="Palatino Linotype"/>
                <a:cs typeface="Palatino Linotype"/>
              </a:rPr>
              <a:t>temperature,</a:t>
            </a:r>
            <a:r>
              <a:rPr sz="1800" spc="-35" dirty="0">
                <a:latin typeface="Palatino Linotype"/>
                <a:cs typeface="Palatino Linotype"/>
              </a:rPr>
              <a:t> </a:t>
            </a:r>
            <a:r>
              <a:rPr sz="1800" spc="-10">
                <a:latin typeface="Palatino Linotype"/>
                <a:cs typeface="Palatino Linotype"/>
              </a:rPr>
              <a:t>nyeri</a:t>
            </a:r>
            <a:r>
              <a:rPr sz="1800" spc="20">
                <a:latin typeface="Palatino Linotype"/>
                <a:cs typeface="Palatino Linotype"/>
              </a:rPr>
              <a:t> </a:t>
            </a:r>
            <a:endParaRPr lang="en-US" sz="1800" spc="20" dirty="0" smtClean="0">
              <a:latin typeface="Palatino Linotype"/>
              <a:cs typeface="Palatino Linotype"/>
            </a:endParaRPr>
          </a:p>
          <a:p>
            <a:pPr marL="126364" marR="464820">
              <a:lnSpc>
                <a:spcPct val="110900"/>
              </a:lnSpc>
              <a:spcBef>
                <a:spcPts val="580"/>
              </a:spcBef>
            </a:pPr>
            <a:r>
              <a:rPr sz="1800" spc="70" smtClean="0">
                <a:latin typeface="Palatino Linotype"/>
                <a:cs typeface="Palatino Linotype"/>
              </a:rPr>
              <a:t>2.</a:t>
            </a:r>
            <a:r>
              <a:rPr sz="1800" smtClean="0">
                <a:latin typeface="Palatino Linotype"/>
                <a:cs typeface="Palatino Linotype"/>
              </a:rPr>
              <a:t>Persepsi</a:t>
            </a:r>
            <a:r>
              <a:rPr sz="1800" spc="505" smtClean="0">
                <a:latin typeface="Palatino Linotype"/>
                <a:cs typeface="Palatino Linotype"/>
              </a:rPr>
              <a:t> </a:t>
            </a:r>
            <a:r>
              <a:rPr sz="1800" spc="-20" dirty="0">
                <a:latin typeface="Palatino Linotype"/>
                <a:cs typeface="Palatino Linotype"/>
              </a:rPr>
              <a:t>tentang</a:t>
            </a:r>
            <a:r>
              <a:rPr sz="1800" spc="490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bagaimana</a:t>
            </a:r>
            <a:r>
              <a:rPr sz="1800" spc="509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mereka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merasakan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spc="110" dirty="0">
                <a:latin typeface="Palatino Linotype"/>
                <a:cs typeface="Palatino Linotype"/>
              </a:rPr>
              <a:t>:</a:t>
            </a:r>
            <a:r>
              <a:rPr sz="1800" spc="35" dirty="0">
                <a:latin typeface="Palatino Linotype"/>
                <a:cs typeface="Palatino Linotype"/>
              </a:rPr>
              <a:t> </a:t>
            </a:r>
            <a:r>
              <a:rPr sz="1800" spc="10" dirty="0">
                <a:latin typeface="Palatino Linotype"/>
                <a:cs typeface="Palatino Linotype"/>
              </a:rPr>
              <a:t>baik,</a:t>
            </a:r>
            <a:r>
              <a:rPr sz="1800" spc="20" dirty="0">
                <a:latin typeface="Palatino Linotype"/>
                <a:cs typeface="Palatino Linotype"/>
              </a:rPr>
              <a:t> </a:t>
            </a:r>
            <a:r>
              <a:rPr sz="1800" spc="-35" dirty="0">
                <a:latin typeface="Palatino Linotype"/>
                <a:cs typeface="Palatino Linotype"/>
              </a:rPr>
              <a:t>buruk,</a:t>
            </a:r>
            <a:r>
              <a:rPr sz="1800" spc="70" dirty="0">
                <a:latin typeface="Palatino Linotype"/>
                <a:cs typeface="Palatino Linotype"/>
              </a:rPr>
              <a:t> </a:t>
            </a:r>
            <a:r>
              <a:rPr sz="1800" spc="25">
                <a:latin typeface="Palatino Linotype"/>
                <a:cs typeface="Palatino Linotype"/>
              </a:rPr>
              <a:t>sakit</a:t>
            </a:r>
            <a:r>
              <a:rPr sz="1800" spc="25" smtClean="0">
                <a:latin typeface="Palatino Linotype"/>
                <a:cs typeface="Palatino Linotype"/>
              </a:rPr>
              <a:t>.</a:t>
            </a:r>
            <a:endParaRPr lang="en-US" sz="1800" spc="25" dirty="0" smtClean="0">
              <a:latin typeface="Palatino Linotype"/>
              <a:cs typeface="Palatino Linotype"/>
            </a:endParaRPr>
          </a:p>
          <a:p>
            <a:pPr marL="126364" marR="464820">
              <a:lnSpc>
                <a:spcPct val="110900"/>
              </a:lnSpc>
              <a:spcBef>
                <a:spcPts val="580"/>
              </a:spcBef>
            </a:pPr>
            <a:r>
              <a:rPr sz="1800" spc="25" smtClean="0">
                <a:latin typeface="Palatino Linotype"/>
                <a:cs typeface="Palatino Linotype"/>
              </a:rPr>
              <a:t>3.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25" dirty="0" err="1" smtClean="0">
                <a:latin typeface="Palatino Linotype"/>
                <a:cs typeface="Palatino Linotype"/>
              </a:rPr>
              <a:t>Kemampuan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25" dirty="0" err="1" smtClean="0">
                <a:latin typeface="Palatino Linotype"/>
                <a:cs typeface="Palatino Linotype"/>
              </a:rPr>
              <a:t>untuk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25" dirty="0" err="1" smtClean="0">
                <a:latin typeface="Palatino Linotype"/>
                <a:cs typeface="Palatino Linotype"/>
              </a:rPr>
              <a:t>melaksanakan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25" dirty="0" err="1" smtClean="0">
                <a:latin typeface="Palatino Linotype"/>
                <a:cs typeface="Palatino Linotype"/>
              </a:rPr>
              <a:t>aktivitas</a:t>
            </a:r>
            <a:r>
              <a:rPr lang="en-US" sz="1800" spc="25" dirty="0" smtClean="0">
                <a:latin typeface="Palatino Linotype"/>
                <a:cs typeface="Palatino Linotype"/>
              </a:rPr>
              <a:t> </a:t>
            </a:r>
            <a:r>
              <a:rPr lang="en-US" sz="1800" spc="25" dirty="0" err="1" smtClean="0">
                <a:latin typeface="Palatino Linotype"/>
                <a:cs typeface="Palatino Linotype"/>
              </a:rPr>
              <a:t>sehari-hari</a:t>
            </a:r>
            <a:r>
              <a:rPr lang="en-US" sz="1800" spc="25" dirty="0" smtClean="0">
                <a:latin typeface="Palatino Linotype"/>
                <a:cs typeface="Palatino Linotype"/>
              </a:rPr>
              <a:t> : </a:t>
            </a:r>
            <a:r>
              <a:rPr lang="en-US" sz="1800" spc="25" dirty="0" err="1" smtClean="0">
                <a:latin typeface="Palatino Linotype"/>
                <a:cs typeface="Palatino Linotype"/>
              </a:rPr>
              <a:t>Bekerja</a:t>
            </a:r>
            <a:endParaRPr sz="1800">
              <a:latin typeface="Palatino Linotype"/>
              <a:cs typeface="Palatino Linotype"/>
            </a:endParaRPr>
          </a:p>
        </p:txBody>
      </p:sp>
      <p:pic>
        <p:nvPicPr>
          <p:cNvPr id="5" name="Picture 4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0"/>
            <a:ext cx="1485900" cy="222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29" y="254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49"/>
                </a:lnTo>
              </a:path>
            </a:pathLst>
          </a:custGeom>
          <a:ln w="9524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516110" cy="5362575"/>
            <a:chOff x="0" y="0"/>
            <a:chExt cx="9516110" cy="5362575"/>
          </a:xfrm>
        </p:grpSpPr>
        <p:sp>
          <p:nvSpPr>
            <p:cNvPr id="4" name="object 4"/>
            <p:cNvSpPr/>
            <p:nvPr/>
          </p:nvSpPr>
          <p:spPr>
            <a:xfrm>
              <a:off x="4762" y="254"/>
              <a:ext cx="0" cy="5353050"/>
            </a:xfrm>
            <a:custGeom>
              <a:avLst/>
              <a:gdLst/>
              <a:ahLst/>
              <a:cxnLst/>
              <a:rect l="l" t="t" r="r" b="b"/>
              <a:pathLst>
                <a:path h="5353050">
                  <a:moveTo>
                    <a:pt x="0" y="535304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E9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" y="254"/>
              <a:ext cx="9507220" cy="72517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14500" y="393700"/>
            <a:ext cx="5867400" cy="47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950" b="1" spc="-5" dirty="0">
                <a:solidFill>
                  <a:srgbClr val="000000"/>
                </a:solidFill>
              </a:rPr>
              <a:t>Rentang</a:t>
            </a:r>
            <a:r>
              <a:rPr sz="2950" b="1" spc="45" dirty="0">
                <a:solidFill>
                  <a:srgbClr val="000000"/>
                </a:solidFill>
              </a:rPr>
              <a:t> </a:t>
            </a:r>
            <a:r>
              <a:rPr sz="2950" b="1" spc="-10" dirty="0">
                <a:solidFill>
                  <a:srgbClr val="000000"/>
                </a:solidFill>
              </a:rPr>
              <a:t>sehat-sakit</a:t>
            </a:r>
            <a:endParaRPr sz="2950" b="1"/>
          </a:p>
        </p:txBody>
      </p:sp>
      <p:sp>
        <p:nvSpPr>
          <p:cNvPr id="9" name="object 9"/>
          <p:cNvSpPr txBox="1"/>
          <p:nvPr/>
        </p:nvSpPr>
        <p:spPr>
          <a:xfrm>
            <a:off x="419100" y="1079500"/>
            <a:ext cx="8762999" cy="3575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92710" marR="702945">
              <a:lnSpc>
                <a:spcPct val="110900"/>
              </a:lnSpc>
              <a:spcBef>
                <a:spcPts val="90"/>
              </a:spcBef>
              <a:buFont typeface="Wingdings" pitchFamily="2" charset="2"/>
              <a:buChar char="q"/>
            </a:pPr>
            <a:r>
              <a:rPr lang="en-US" sz="2250" spc="-15" dirty="0" smtClean="0">
                <a:latin typeface="Palatino Linotype"/>
                <a:cs typeface="Palatino Linotype"/>
              </a:rPr>
              <a:t> </a:t>
            </a:r>
            <a:r>
              <a:rPr sz="2250" spc="-15" smtClean="0">
                <a:latin typeface="Palatino Linotype"/>
                <a:cs typeface="Palatino Linotype"/>
              </a:rPr>
              <a:t>Suatu</a:t>
            </a:r>
            <a:r>
              <a:rPr sz="2250" spc="-10" smtClean="0">
                <a:latin typeface="Palatino Linotype"/>
                <a:cs typeface="Palatino Linotype"/>
              </a:rPr>
              <a:t> </a:t>
            </a:r>
            <a:r>
              <a:rPr sz="2250" spc="20" dirty="0">
                <a:latin typeface="Palatino Linotype"/>
                <a:cs typeface="Palatino Linotype"/>
              </a:rPr>
              <a:t>skala</a:t>
            </a:r>
            <a:r>
              <a:rPr sz="2250" spc="25" dirty="0">
                <a:latin typeface="Palatino Linotype"/>
                <a:cs typeface="Palatino Linotype"/>
              </a:rPr>
              <a:t> </a:t>
            </a:r>
            <a:r>
              <a:rPr sz="2250" spc="-50" dirty="0">
                <a:latin typeface="Palatino Linotype"/>
                <a:cs typeface="Palatino Linotype"/>
              </a:rPr>
              <a:t>ukur</a:t>
            </a:r>
            <a:r>
              <a:rPr sz="2250" spc="-45" dirty="0">
                <a:latin typeface="Palatino Linotype"/>
                <a:cs typeface="Palatino Linotype"/>
              </a:rPr>
              <a:t> </a:t>
            </a:r>
            <a:r>
              <a:rPr sz="2250" spc="10" dirty="0">
                <a:latin typeface="Palatino Linotype"/>
                <a:cs typeface="Palatino Linotype"/>
              </a:rPr>
              <a:t>secara</a:t>
            </a:r>
            <a:r>
              <a:rPr sz="2250" spc="15" dirty="0">
                <a:latin typeface="Palatino Linotype"/>
                <a:cs typeface="Palatino Linotype"/>
              </a:rPr>
              <a:t> </a:t>
            </a:r>
            <a:r>
              <a:rPr sz="2250" dirty="0">
                <a:latin typeface="Palatino Linotype"/>
                <a:cs typeface="Palatino Linotype"/>
              </a:rPr>
              <a:t>relative</a:t>
            </a:r>
            <a:r>
              <a:rPr sz="2250" spc="5" dirty="0">
                <a:latin typeface="Palatino Linotype"/>
                <a:cs typeface="Palatino Linotype"/>
              </a:rPr>
              <a:t> </a:t>
            </a:r>
            <a:r>
              <a:rPr sz="2250" spc="-25" dirty="0">
                <a:latin typeface="Palatino Linotype"/>
                <a:cs typeface="Palatino Linotype"/>
              </a:rPr>
              <a:t>dalam </a:t>
            </a:r>
            <a:r>
              <a:rPr sz="2250" spc="-45" dirty="0">
                <a:latin typeface="Palatino Linotype"/>
                <a:cs typeface="Palatino Linotype"/>
              </a:rPr>
              <a:t>mengukur </a:t>
            </a:r>
            <a:r>
              <a:rPr sz="2250" spc="-550" dirty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keadaan</a:t>
            </a:r>
            <a:r>
              <a:rPr sz="2250" spc="160" dirty="0">
                <a:latin typeface="Palatino Linotype"/>
                <a:cs typeface="Palatino Linotype"/>
              </a:rPr>
              <a:t> </a:t>
            </a:r>
            <a:r>
              <a:rPr sz="2250" spc="-20" dirty="0">
                <a:latin typeface="Palatino Linotype"/>
                <a:cs typeface="Palatino Linotype"/>
              </a:rPr>
              <a:t>sehat/kesehatan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dirty="0">
                <a:latin typeface="Palatino Linotype"/>
                <a:cs typeface="Palatino Linotype"/>
              </a:rPr>
              <a:t>seseorang.</a:t>
            </a:r>
            <a:endParaRPr sz="2250">
              <a:latin typeface="Palatino Linotype"/>
              <a:cs typeface="Palatino Linotype"/>
            </a:endParaRPr>
          </a:p>
          <a:p>
            <a:pPr marL="92710">
              <a:lnSpc>
                <a:spcPct val="100000"/>
              </a:lnSpc>
              <a:spcBef>
                <a:spcPts val="1025"/>
              </a:spcBef>
              <a:buFont typeface="Wingdings" pitchFamily="2" charset="2"/>
              <a:buChar char="q"/>
            </a:pPr>
            <a:r>
              <a:rPr lang="en-US" sz="2250" spc="-40" dirty="0" smtClean="0">
                <a:latin typeface="Palatino Linotype"/>
                <a:cs typeface="Palatino Linotype"/>
              </a:rPr>
              <a:t> </a:t>
            </a:r>
            <a:r>
              <a:rPr sz="2250" spc="-40" smtClean="0">
                <a:latin typeface="Palatino Linotype"/>
                <a:cs typeface="Palatino Linotype"/>
              </a:rPr>
              <a:t>Kedudukannya</a:t>
            </a:r>
            <a:r>
              <a:rPr sz="2250" spc="-20" smtClean="0">
                <a:latin typeface="Palatino Linotype"/>
                <a:cs typeface="Palatino Linotype"/>
              </a:rPr>
              <a:t> </a:t>
            </a:r>
            <a:r>
              <a:rPr sz="2250" spc="-70" dirty="0">
                <a:latin typeface="Palatino Linotype"/>
                <a:cs typeface="Palatino Linotype"/>
              </a:rPr>
              <a:t>pada</a:t>
            </a:r>
            <a:r>
              <a:rPr sz="2250" spc="500" dirty="0">
                <a:latin typeface="Palatino Linotype"/>
                <a:cs typeface="Palatino Linotype"/>
              </a:rPr>
              <a:t> </a:t>
            </a:r>
            <a:r>
              <a:rPr sz="2250" spc="-20" dirty="0">
                <a:latin typeface="Palatino Linotype"/>
                <a:cs typeface="Palatino Linotype"/>
              </a:rPr>
              <a:t>tingkat</a:t>
            </a:r>
            <a:r>
              <a:rPr sz="2250" spc="500" dirty="0">
                <a:latin typeface="Palatino Linotype"/>
                <a:cs typeface="Palatino Linotype"/>
              </a:rPr>
              <a:t> </a:t>
            </a:r>
            <a:r>
              <a:rPr sz="2250" dirty="0">
                <a:latin typeface="Palatino Linotype"/>
                <a:cs typeface="Palatino Linotype"/>
              </a:rPr>
              <a:t>skala</a:t>
            </a:r>
            <a:r>
              <a:rPr sz="2250" spc="500" dirty="0">
                <a:latin typeface="Palatino Linotype"/>
                <a:cs typeface="Palatino Linotype"/>
              </a:rPr>
              <a:t> </a:t>
            </a:r>
            <a:r>
              <a:rPr sz="2250" spc="-75" dirty="0">
                <a:latin typeface="Palatino Linotype"/>
                <a:cs typeface="Palatino Linotype"/>
              </a:rPr>
              <a:t>ukur</a:t>
            </a:r>
            <a:r>
              <a:rPr sz="2250" spc="500" dirty="0">
                <a:latin typeface="Palatino Linotype"/>
                <a:cs typeface="Palatino Linotype"/>
              </a:rPr>
              <a:t> </a:t>
            </a:r>
            <a:r>
              <a:rPr sz="2250" spc="130" dirty="0">
                <a:latin typeface="Palatino Linotype"/>
                <a:cs typeface="Palatino Linotype"/>
              </a:rPr>
              <a:t>:</a:t>
            </a:r>
            <a:r>
              <a:rPr sz="2250" spc="505" dirty="0">
                <a:latin typeface="Palatino Linotype"/>
                <a:cs typeface="Palatino Linotype"/>
              </a:rPr>
              <a:t> </a:t>
            </a:r>
            <a:r>
              <a:rPr sz="2250" spc="-25">
                <a:latin typeface="Palatino Linotype"/>
                <a:cs typeface="Palatino Linotype"/>
              </a:rPr>
              <a:t>dinamis</a:t>
            </a:r>
            <a:r>
              <a:rPr sz="2250" spc="500">
                <a:latin typeface="Palatino Linotype"/>
                <a:cs typeface="Palatino Linotype"/>
              </a:rPr>
              <a:t> </a:t>
            </a:r>
            <a:r>
              <a:rPr sz="2250" spc="-70" smtClean="0">
                <a:latin typeface="Palatino Linotype"/>
                <a:cs typeface="Palatino Linotype"/>
              </a:rPr>
              <a:t>dan</a:t>
            </a:r>
            <a:r>
              <a:rPr lang="en-US" sz="2250" spc="-70" dirty="0" smtClean="0">
                <a:latin typeface="Palatino Linotype"/>
                <a:cs typeface="Palatino Linotype"/>
              </a:rPr>
              <a:t> </a:t>
            </a:r>
            <a:r>
              <a:rPr sz="2250" spc="10" smtClean="0">
                <a:latin typeface="Palatino Linotype"/>
                <a:cs typeface="Palatino Linotype"/>
              </a:rPr>
              <a:t>bersifat</a:t>
            </a:r>
            <a:r>
              <a:rPr sz="2250" spc="40" smtClean="0">
                <a:latin typeface="Palatino Linotype"/>
                <a:cs typeface="Palatino Linotype"/>
              </a:rPr>
              <a:t> </a:t>
            </a:r>
            <a:r>
              <a:rPr sz="2250" spc="-25" dirty="0">
                <a:latin typeface="Palatino Linotype"/>
                <a:cs typeface="Palatino Linotype"/>
              </a:rPr>
              <a:t>individual.</a:t>
            </a:r>
            <a:endParaRPr sz="22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50">
              <a:latin typeface="Palatino Linotype"/>
              <a:cs typeface="Palatino Linotype"/>
            </a:endParaRPr>
          </a:p>
          <a:p>
            <a:pPr marL="92710">
              <a:lnSpc>
                <a:spcPts val="2150"/>
              </a:lnSpc>
              <a:spcBef>
                <a:spcPts val="5"/>
              </a:spcBef>
              <a:buFont typeface="Wingdings" pitchFamily="2" charset="2"/>
              <a:buChar char="q"/>
            </a:pPr>
            <a:r>
              <a:rPr lang="en-US" sz="2250" spc="20" dirty="0" smtClean="0">
                <a:latin typeface="Palatino Linotype"/>
                <a:cs typeface="Palatino Linotype"/>
              </a:rPr>
              <a:t> </a:t>
            </a:r>
            <a:r>
              <a:rPr sz="2250" spc="20" smtClean="0">
                <a:latin typeface="Palatino Linotype"/>
                <a:cs typeface="Palatino Linotype"/>
              </a:rPr>
              <a:t>Jarak </a:t>
            </a:r>
            <a:r>
              <a:rPr sz="2250" spc="100" smtClean="0">
                <a:latin typeface="Palatino Linotype"/>
                <a:cs typeface="Palatino Linotype"/>
              </a:rPr>
              <a:t> </a:t>
            </a:r>
            <a:r>
              <a:rPr sz="2250" spc="-25" dirty="0">
                <a:latin typeface="Palatino Linotype"/>
                <a:cs typeface="Palatino Linotype"/>
              </a:rPr>
              <a:t>dalam</a:t>
            </a:r>
            <a:r>
              <a:rPr sz="2250" spc="630" dirty="0">
                <a:latin typeface="Palatino Linotype"/>
                <a:cs typeface="Palatino Linotype"/>
              </a:rPr>
              <a:t> </a:t>
            </a:r>
            <a:r>
              <a:rPr sz="2250" dirty="0">
                <a:latin typeface="Palatino Linotype"/>
                <a:cs typeface="Palatino Linotype"/>
              </a:rPr>
              <a:t>skala</a:t>
            </a:r>
            <a:r>
              <a:rPr sz="2250" spc="710" dirty="0">
                <a:latin typeface="Palatino Linotype"/>
                <a:cs typeface="Palatino Linotype"/>
              </a:rPr>
              <a:t> </a:t>
            </a:r>
            <a:r>
              <a:rPr sz="2250" spc="-75" dirty="0">
                <a:latin typeface="Palatino Linotype"/>
                <a:cs typeface="Palatino Linotype"/>
              </a:rPr>
              <a:t>ukur</a:t>
            </a:r>
            <a:r>
              <a:rPr sz="2250" spc="705" dirty="0">
                <a:latin typeface="Palatino Linotype"/>
                <a:cs typeface="Palatino Linotype"/>
              </a:rPr>
              <a:t> </a:t>
            </a:r>
            <a:r>
              <a:rPr sz="2250" spc="130" dirty="0">
                <a:latin typeface="Palatino Linotype"/>
                <a:cs typeface="Palatino Linotype"/>
              </a:rPr>
              <a:t>:</a:t>
            </a:r>
            <a:r>
              <a:rPr sz="2250" spc="690" dirty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keadaan</a:t>
            </a:r>
            <a:r>
              <a:rPr sz="2250" spc="685" dirty="0">
                <a:latin typeface="Palatino Linotype"/>
                <a:cs typeface="Palatino Linotype"/>
              </a:rPr>
              <a:t> </a:t>
            </a:r>
            <a:r>
              <a:rPr sz="2250" spc="-20" dirty="0">
                <a:latin typeface="Palatino Linotype"/>
                <a:cs typeface="Palatino Linotype"/>
              </a:rPr>
              <a:t>sehat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10">
                <a:latin typeface="Palatino Linotype"/>
                <a:cs typeface="Palatino Linotype"/>
              </a:rPr>
              <a:t>secara</a:t>
            </a:r>
            <a:r>
              <a:rPr sz="2250" spc="60">
                <a:latin typeface="Palatino Linotype"/>
                <a:cs typeface="Palatino Linotype"/>
              </a:rPr>
              <a:t> </a:t>
            </a:r>
            <a:r>
              <a:rPr sz="2250" spc="-20" smtClean="0">
                <a:latin typeface="Palatino Linotype"/>
                <a:cs typeface="Palatino Linotype"/>
              </a:rPr>
              <a:t>optimal</a:t>
            </a:r>
            <a:r>
              <a:rPr lang="en-US" sz="2250" spc="-20" dirty="0" smtClean="0">
                <a:latin typeface="Palatino Linotype"/>
                <a:cs typeface="Palatino Linotype"/>
              </a:rPr>
              <a:t> </a:t>
            </a:r>
            <a:r>
              <a:rPr sz="2250" spc="-40" smtClean="0">
                <a:latin typeface="Palatino Linotype"/>
                <a:cs typeface="Palatino Linotype"/>
              </a:rPr>
              <a:t>pada</a:t>
            </a:r>
            <a:r>
              <a:rPr sz="2250" spc="65" smtClean="0">
                <a:latin typeface="Palatino Linotype"/>
                <a:cs typeface="Palatino Linotype"/>
              </a:rPr>
              <a:t> </a:t>
            </a:r>
            <a:r>
              <a:rPr sz="2250" spc="-40" dirty="0">
                <a:latin typeface="Palatino Linotype"/>
                <a:cs typeface="Palatino Linotype"/>
              </a:rPr>
              <a:t>satu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titik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70" dirty="0">
                <a:latin typeface="Palatino Linotype"/>
                <a:cs typeface="Palatino Linotype"/>
              </a:rPr>
              <a:t>dan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15" dirty="0">
                <a:latin typeface="Palatino Linotype"/>
                <a:cs typeface="Palatino Linotype"/>
              </a:rPr>
              <a:t>kematian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70" dirty="0">
                <a:latin typeface="Palatino Linotype"/>
                <a:cs typeface="Palatino Linotype"/>
              </a:rPr>
              <a:t>pada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titik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spc="-25">
                <a:latin typeface="Palatino Linotype"/>
                <a:cs typeface="Palatino Linotype"/>
              </a:rPr>
              <a:t>yang</a:t>
            </a:r>
            <a:r>
              <a:rPr sz="2250" spc="70">
                <a:latin typeface="Palatino Linotype"/>
                <a:cs typeface="Palatino Linotype"/>
              </a:rPr>
              <a:t> </a:t>
            </a:r>
            <a:r>
              <a:rPr sz="2250" smtClean="0">
                <a:latin typeface="Palatino Linotype"/>
                <a:cs typeface="Palatino Linotype"/>
              </a:rPr>
              <a:t>lain</a:t>
            </a:r>
            <a:endParaRPr lang="en-US" sz="2250" dirty="0" smtClean="0">
              <a:latin typeface="Palatino Linotype"/>
              <a:cs typeface="Palatino Linotype"/>
            </a:endParaRPr>
          </a:p>
          <a:p>
            <a:pPr marL="92710">
              <a:lnSpc>
                <a:spcPts val="2150"/>
              </a:lnSpc>
              <a:spcBef>
                <a:spcPts val="5"/>
              </a:spcBef>
              <a:buFont typeface="Wingdings" pitchFamily="2" charset="2"/>
              <a:buChar char="q"/>
            </a:pPr>
            <a:endParaRPr lang="en-US" sz="2250" dirty="0" smtClean="0">
              <a:latin typeface="Palatino Linotype"/>
              <a:cs typeface="Palatino Linotype"/>
            </a:endParaRPr>
          </a:p>
          <a:p>
            <a:pPr marL="92710">
              <a:lnSpc>
                <a:spcPts val="2150"/>
              </a:lnSpc>
              <a:spcBef>
                <a:spcPts val="5"/>
              </a:spcBef>
            </a:pPr>
            <a:endParaRPr lang="en-US" sz="2250" dirty="0" smtClean="0">
              <a:latin typeface="Palatino Linotype"/>
              <a:cs typeface="Palatino Linotype"/>
            </a:endParaRPr>
          </a:p>
          <a:p>
            <a:pPr marL="92710">
              <a:lnSpc>
                <a:spcPts val="2150"/>
              </a:lnSpc>
              <a:spcBef>
                <a:spcPts val="5"/>
              </a:spcBef>
            </a:pPr>
            <a:endParaRPr lang="en-US" sz="2250" dirty="0" smtClean="0">
              <a:latin typeface="Palatino Linotype"/>
              <a:cs typeface="Palatino Linotype"/>
            </a:endParaRPr>
          </a:p>
          <a:p>
            <a:pPr marL="92710">
              <a:lnSpc>
                <a:spcPts val="2150"/>
              </a:lnSpc>
              <a:spcBef>
                <a:spcPts val="5"/>
              </a:spcBef>
            </a:pPr>
            <a:endParaRPr sz="2250">
              <a:latin typeface="Palatino Linotype"/>
              <a:cs typeface="Palatino Linotype"/>
            </a:endParaRPr>
          </a:p>
        </p:txBody>
      </p:sp>
      <p:pic>
        <p:nvPicPr>
          <p:cNvPr id="10" name="Picture 9" descr="KONSEP SEHAT SAKIT – VillaVo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3670300"/>
            <a:ext cx="609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√ Perilaku Kesehatan - Pengertian, Tujuan, dan Contoh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5041" cy="53530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0100" y="2264614"/>
            <a:ext cx="8305800" cy="2753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4455" algn="just">
              <a:lnSpc>
                <a:spcPct val="100000"/>
              </a:lnSpc>
              <a:spcBef>
                <a:spcPts val="110"/>
              </a:spcBef>
            </a:pPr>
            <a:r>
              <a:rPr sz="2050" b="1" spc="-30" dirty="0">
                <a:solidFill>
                  <a:srgbClr val="0070C0"/>
                </a:solidFill>
                <a:latin typeface="Palatino Linotype"/>
                <a:cs typeface="Palatino Linotype"/>
              </a:rPr>
              <a:t>Keperawatan</a:t>
            </a:r>
            <a:r>
              <a:rPr sz="2050" spc="-30" dirty="0">
                <a:latin typeface="Palatino Linotype"/>
                <a:cs typeface="Palatino Linotype"/>
              </a:rPr>
              <a:t> adalah</a:t>
            </a:r>
            <a:r>
              <a:rPr sz="2050" spc="10" dirty="0">
                <a:latin typeface="Palatino Linotype"/>
                <a:cs typeface="Palatino Linotype"/>
              </a:rPr>
              <a:t> </a:t>
            </a:r>
            <a:r>
              <a:rPr sz="2050" spc="-40" dirty="0">
                <a:latin typeface="Palatino Linotype"/>
                <a:cs typeface="Palatino Linotype"/>
              </a:rPr>
              <a:t>bentuk</a:t>
            </a:r>
            <a:r>
              <a:rPr sz="2050" spc="15" dirty="0">
                <a:latin typeface="Palatino Linotype"/>
                <a:cs typeface="Palatino Linotype"/>
              </a:rPr>
              <a:t> </a:t>
            </a:r>
            <a:r>
              <a:rPr sz="2050" spc="-35" dirty="0">
                <a:latin typeface="Palatino Linotype"/>
                <a:cs typeface="Palatino Linotype"/>
              </a:rPr>
              <a:t>pelayanan</a:t>
            </a:r>
            <a:r>
              <a:rPr sz="2050" spc="15" dirty="0">
                <a:latin typeface="Palatino Linotype"/>
                <a:cs typeface="Palatino Linotype"/>
              </a:rPr>
              <a:t> </a:t>
            </a:r>
            <a:r>
              <a:rPr sz="2050" spc="-10" dirty="0">
                <a:latin typeface="Palatino Linotype"/>
                <a:cs typeface="Palatino Linotype"/>
              </a:rPr>
              <a:t>profesional</a:t>
            </a:r>
            <a:r>
              <a:rPr sz="2050" spc="10" dirty="0">
                <a:latin typeface="Palatino Linotype"/>
                <a:cs typeface="Palatino Linotype"/>
              </a:rPr>
              <a:t> </a:t>
            </a:r>
            <a:r>
              <a:rPr sz="2050" spc="-35" dirty="0">
                <a:latin typeface="Palatino Linotype"/>
                <a:cs typeface="Palatino Linotype"/>
              </a:rPr>
              <a:t>yang</a:t>
            </a:r>
            <a:r>
              <a:rPr sz="2050" spc="114" dirty="0">
                <a:latin typeface="Palatino Linotype"/>
                <a:cs typeface="Palatino Linotype"/>
              </a:rPr>
              <a:t> </a:t>
            </a:r>
            <a:r>
              <a:rPr sz="2050" spc="-50" dirty="0">
                <a:latin typeface="Palatino Linotype"/>
                <a:cs typeface="Palatino Linotype"/>
              </a:rPr>
              <a:t>merupakan</a:t>
            </a:r>
            <a:endParaRPr sz="2050">
              <a:latin typeface="Palatino Linotype"/>
              <a:cs typeface="Palatino Linotype"/>
            </a:endParaRPr>
          </a:p>
          <a:p>
            <a:pPr marL="84455" marR="197485" indent="-72390" algn="just">
              <a:lnSpc>
                <a:spcPts val="2100"/>
              </a:lnSpc>
            </a:pPr>
            <a:r>
              <a:rPr lang="en-US" sz="2050" spc="-10" dirty="0" smtClean="0">
                <a:latin typeface="Palatino Linotype"/>
                <a:cs typeface="Palatino Linotype"/>
              </a:rPr>
              <a:t> </a:t>
            </a:r>
            <a:r>
              <a:rPr sz="2050" spc="-10" smtClean="0">
                <a:latin typeface="Palatino Linotype"/>
                <a:cs typeface="Palatino Linotype"/>
              </a:rPr>
              <a:t>bagian</a:t>
            </a:r>
            <a:r>
              <a:rPr sz="2050" spc="50" smtClean="0">
                <a:latin typeface="Palatino Linotype"/>
                <a:cs typeface="Palatino Linotype"/>
              </a:rPr>
              <a:t> </a:t>
            </a:r>
            <a:r>
              <a:rPr sz="2050" spc="-20" dirty="0">
                <a:latin typeface="Palatino Linotype"/>
                <a:cs typeface="Palatino Linotype"/>
              </a:rPr>
              <a:t>integral</a:t>
            </a:r>
            <a:r>
              <a:rPr sz="2050" spc="50" dirty="0">
                <a:latin typeface="Palatino Linotype"/>
                <a:cs typeface="Palatino Linotype"/>
              </a:rPr>
              <a:t> </a:t>
            </a:r>
            <a:r>
              <a:rPr sz="2050" spc="-50" dirty="0">
                <a:latin typeface="Palatino Linotype"/>
                <a:cs typeface="Palatino Linotype"/>
              </a:rPr>
              <a:t>dari</a:t>
            </a:r>
            <a:r>
              <a:rPr sz="2050" spc="50" dirty="0">
                <a:latin typeface="Palatino Linotype"/>
                <a:cs typeface="Palatino Linotype"/>
              </a:rPr>
              <a:t> </a:t>
            </a:r>
            <a:r>
              <a:rPr sz="2050" spc="-35" dirty="0">
                <a:latin typeface="Palatino Linotype"/>
                <a:cs typeface="Palatino Linotype"/>
              </a:rPr>
              <a:t>pelayanan</a:t>
            </a:r>
            <a:r>
              <a:rPr sz="2050" spc="50" dirty="0">
                <a:latin typeface="Palatino Linotype"/>
                <a:cs typeface="Palatino Linotype"/>
              </a:rPr>
              <a:t> </a:t>
            </a:r>
            <a:r>
              <a:rPr sz="2050" spc="-20" dirty="0">
                <a:latin typeface="Palatino Linotype"/>
                <a:cs typeface="Palatino Linotype"/>
              </a:rPr>
              <a:t>kesehatan,</a:t>
            </a:r>
            <a:r>
              <a:rPr sz="2050" spc="-50" dirty="0">
                <a:latin typeface="Palatino Linotype"/>
                <a:cs typeface="Palatino Linotype"/>
              </a:rPr>
              <a:t> </a:t>
            </a:r>
            <a:r>
              <a:rPr sz="2050" spc="-45" dirty="0">
                <a:latin typeface="Palatino Linotype"/>
                <a:cs typeface="Palatino Linotype"/>
              </a:rPr>
              <a:t>didasarkan</a:t>
            </a:r>
            <a:r>
              <a:rPr sz="2050" spc="50" dirty="0">
                <a:latin typeface="Palatino Linotype"/>
                <a:cs typeface="Palatino Linotype"/>
              </a:rPr>
              <a:t> </a:t>
            </a:r>
            <a:r>
              <a:rPr sz="2050" spc="-75" dirty="0">
                <a:latin typeface="Palatino Linotype"/>
                <a:cs typeface="Palatino Linotype"/>
              </a:rPr>
              <a:t>pada</a:t>
            </a:r>
            <a:r>
              <a:rPr sz="2050" spc="55" dirty="0">
                <a:latin typeface="Palatino Linotype"/>
                <a:cs typeface="Palatino Linotype"/>
              </a:rPr>
              <a:t> </a:t>
            </a:r>
            <a:r>
              <a:rPr sz="2050" spc="-25" dirty="0">
                <a:latin typeface="Palatino Linotype"/>
                <a:cs typeface="Palatino Linotype"/>
              </a:rPr>
              <a:t>ilmu</a:t>
            </a:r>
            <a:r>
              <a:rPr sz="2050" spc="50" dirty="0">
                <a:latin typeface="Palatino Linotype"/>
                <a:cs typeface="Palatino Linotype"/>
              </a:rPr>
              <a:t> </a:t>
            </a:r>
            <a:r>
              <a:rPr sz="2050" spc="165" dirty="0">
                <a:latin typeface="Palatino Linotype"/>
                <a:cs typeface="Palatino Linotype"/>
              </a:rPr>
              <a:t>&amp; </a:t>
            </a:r>
            <a:r>
              <a:rPr sz="2050" spc="-500" dirty="0">
                <a:latin typeface="Palatino Linotype"/>
                <a:cs typeface="Palatino Linotype"/>
              </a:rPr>
              <a:t> </a:t>
            </a:r>
            <a:r>
              <a:rPr sz="2050" spc="-15" dirty="0">
                <a:latin typeface="Palatino Linotype"/>
                <a:cs typeface="Palatino Linotype"/>
              </a:rPr>
              <a:t>kiat</a:t>
            </a:r>
            <a:r>
              <a:rPr sz="2050" dirty="0">
                <a:latin typeface="Palatino Linotype"/>
                <a:cs typeface="Palatino Linotype"/>
              </a:rPr>
              <a:t> </a:t>
            </a:r>
            <a:r>
              <a:rPr sz="2050" spc="-35" dirty="0">
                <a:latin typeface="Palatino Linotype"/>
                <a:cs typeface="Palatino Linotype"/>
              </a:rPr>
              <a:t>keperawatan,</a:t>
            </a:r>
            <a:r>
              <a:rPr sz="2050" dirty="0">
                <a:latin typeface="Palatino Linotype"/>
                <a:cs typeface="Palatino Linotype"/>
              </a:rPr>
              <a:t> </a:t>
            </a:r>
            <a:r>
              <a:rPr sz="2050" spc="-35" dirty="0">
                <a:latin typeface="Palatino Linotype"/>
                <a:cs typeface="Palatino Linotype"/>
              </a:rPr>
              <a:t>berbentuk</a:t>
            </a:r>
            <a:r>
              <a:rPr sz="2050" dirty="0">
                <a:latin typeface="Palatino Linotype"/>
                <a:cs typeface="Palatino Linotype"/>
              </a:rPr>
              <a:t> </a:t>
            </a:r>
            <a:r>
              <a:rPr sz="2050" spc="-35">
                <a:latin typeface="Palatino Linotype"/>
                <a:cs typeface="Palatino Linotype"/>
              </a:rPr>
              <a:t>pelayanan</a:t>
            </a:r>
            <a:r>
              <a:rPr sz="2050" spc="120">
                <a:latin typeface="Palatino Linotype"/>
                <a:cs typeface="Palatino Linotype"/>
              </a:rPr>
              <a:t> </a:t>
            </a:r>
            <a:r>
              <a:rPr sz="2050" spc="-5" smtClean="0">
                <a:latin typeface="Palatino Linotype"/>
                <a:cs typeface="Palatino Linotype"/>
              </a:rPr>
              <a:t>bio-psiko-sosio-kultural-</a:t>
            </a:r>
            <a:r>
              <a:rPr sz="2050" spc="-30" smtClean="0">
                <a:latin typeface="Palatino Linotype"/>
                <a:cs typeface="Palatino Linotype"/>
              </a:rPr>
              <a:t>spiritual</a:t>
            </a:r>
            <a:r>
              <a:rPr sz="2050" spc="-10" smtClean="0">
                <a:latin typeface="Palatino Linotype"/>
                <a:cs typeface="Palatino Linotype"/>
              </a:rPr>
              <a:t> </a:t>
            </a:r>
            <a:r>
              <a:rPr sz="2050" spc="-15" dirty="0">
                <a:latin typeface="Palatino Linotype"/>
                <a:cs typeface="Palatino Linotype"/>
              </a:rPr>
              <a:t>yg</a:t>
            </a:r>
            <a:r>
              <a:rPr sz="2050" spc="-5" dirty="0">
                <a:latin typeface="Palatino Linotype"/>
                <a:cs typeface="Palatino Linotype"/>
              </a:rPr>
              <a:t> </a:t>
            </a:r>
            <a:r>
              <a:rPr sz="2050" spc="-15" dirty="0">
                <a:latin typeface="Palatino Linotype"/>
                <a:cs typeface="Palatino Linotype"/>
              </a:rPr>
              <a:t>komprehensif,</a:t>
            </a:r>
            <a:r>
              <a:rPr sz="2050" spc="-5" dirty="0">
                <a:latin typeface="Palatino Linotype"/>
                <a:cs typeface="Palatino Linotype"/>
              </a:rPr>
              <a:t> </a:t>
            </a:r>
            <a:r>
              <a:rPr sz="2050" spc="-35">
                <a:latin typeface="Palatino Linotype"/>
                <a:cs typeface="Palatino Linotype"/>
              </a:rPr>
              <a:t>ditujukan</a:t>
            </a:r>
            <a:r>
              <a:rPr sz="2050" spc="-10">
                <a:latin typeface="Palatino Linotype"/>
                <a:cs typeface="Palatino Linotype"/>
              </a:rPr>
              <a:t> </a:t>
            </a:r>
            <a:r>
              <a:rPr sz="2050" spc="-75" smtClean="0">
                <a:latin typeface="Palatino Linotype"/>
                <a:cs typeface="Palatino Linotype"/>
              </a:rPr>
              <a:t>pada</a:t>
            </a:r>
            <a:r>
              <a:rPr lang="en-US" sz="2050" spc="-75" dirty="0" smtClean="0">
                <a:latin typeface="Palatino Linotype"/>
                <a:cs typeface="Palatino Linotype"/>
              </a:rPr>
              <a:t> </a:t>
            </a:r>
            <a:r>
              <a:rPr lang="en-US" sz="2050" spc="-75" dirty="0" smtClean="0">
                <a:latin typeface="Palatino Linotype"/>
                <a:cs typeface="Palatino Linotype"/>
              </a:rPr>
              <a:t> </a:t>
            </a:r>
            <a:r>
              <a:rPr sz="2050" spc="-25" smtClean="0">
                <a:latin typeface="Palatino Linotype"/>
                <a:cs typeface="Palatino Linotype"/>
              </a:rPr>
              <a:t>individu,</a:t>
            </a:r>
            <a:r>
              <a:rPr lang="en-US" sz="2050" spc="-25" dirty="0" smtClean="0">
                <a:latin typeface="Palatino Linotype"/>
                <a:cs typeface="Palatino Linotype"/>
              </a:rPr>
              <a:t> </a:t>
            </a:r>
            <a:r>
              <a:rPr sz="2050" spc="-25" smtClean="0">
                <a:latin typeface="Palatino Linotype"/>
                <a:cs typeface="Palatino Linotype"/>
              </a:rPr>
              <a:t>keluarga,</a:t>
            </a:r>
            <a:r>
              <a:rPr lang="en-US" sz="2050" spc="-25" dirty="0" smtClean="0">
                <a:latin typeface="Palatino Linotype"/>
                <a:cs typeface="Palatino Linotype"/>
              </a:rPr>
              <a:t> </a:t>
            </a:r>
            <a:r>
              <a:rPr sz="2050" spc="-25" smtClean="0">
                <a:latin typeface="Palatino Linotype"/>
                <a:cs typeface="Palatino Linotype"/>
              </a:rPr>
              <a:t>kelompok</a:t>
            </a:r>
            <a:r>
              <a:rPr lang="en-US" sz="2050" spc="-25" dirty="0" smtClean="0">
                <a:latin typeface="Palatino Linotype"/>
                <a:cs typeface="Palatino Linotype"/>
              </a:rPr>
              <a:t> </a:t>
            </a:r>
            <a:r>
              <a:rPr sz="2050" spc="165" smtClean="0">
                <a:latin typeface="Palatino Linotype"/>
                <a:cs typeface="Palatino Linotype"/>
              </a:rPr>
              <a:t>&amp;</a:t>
            </a:r>
            <a:r>
              <a:rPr sz="2050" spc="-5" smtClean="0">
                <a:latin typeface="Palatino Linotype"/>
                <a:cs typeface="Palatino Linotype"/>
              </a:rPr>
              <a:t> </a:t>
            </a:r>
            <a:r>
              <a:rPr sz="2050" spc="-30" dirty="0">
                <a:latin typeface="Palatino Linotype"/>
                <a:cs typeface="Palatino Linotype"/>
              </a:rPr>
              <a:t>komunitas</a:t>
            </a:r>
            <a:r>
              <a:rPr sz="2050" spc="-10" dirty="0">
                <a:latin typeface="Palatino Linotype"/>
                <a:cs typeface="Palatino Linotype"/>
              </a:rPr>
              <a:t> </a:t>
            </a:r>
            <a:r>
              <a:rPr sz="2050" spc="-5" dirty="0">
                <a:latin typeface="Palatino Linotype"/>
                <a:cs typeface="Palatino Linotype"/>
              </a:rPr>
              <a:t>baik</a:t>
            </a:r>
            <a:r>
              <a:rPr sz="2050" spc="114" dirty="0">
                <a:latin typeface="Palatino Linotype"/>
                <a:cs typeface="Palatino Linotype"/>
              </a:rPr>
              <a:t> </a:t>
            </a:r>
            <a:r>
              <a:rPr sz="2050" spc="-10" dirty="0">
                <a:latin typeface="Palatino Linotype"/>
                <a:cs typeface="Palatino Linotype"/>
              </a:rPr>
              <a:t>sakit </a:t>
            </a:r>
            <a:r>
              <a:rPr sz="2050" spc="-80" dirty="0">
                <a:latin typeface="Palatino Linotype"/>
                <a:cs typeface="Palatino Linotype"/>
              </a:rPr>
              <a:t>maupun</a:t>
            </a:r>
            <a:r>
              <a:rPr sz="2050" spc="-5" dirty="0">
                <a:latin typeface="Palatino Linotype"/>
                <a:cs typeface="Palatino Linotype"/>
              </a:rPr>
              <a:t> </a:t>
            </a:r>
            <a:r>
              <a:rPr sz="2050" spc="-25" dirty="0">
                <a:latin typeface="Palatino Linotype"/>
                <a:cs typeface="Palatino Linotype"/>
              </a:rPr>
              <a:t>sehat </a:t>
            </a:r>
            <a:r>
              <a:rPr sz="2050" spc="-500" dirty="0">
                <a:latin typeface="Palatino Linotype"/>
                <a:cs typeface="Palatino Linotype"/>
              </a:rPr>
              <a:t> </a:t>
            </a:r>
            <a:r>
              <a:rPr sz="2050" spc="-25" dirty="0">
                <a:latin typeface="Palatino Linotype"/>
                <a:cs typeface="Palatino Linotype"/>
              </a:rPr>
              <a:t>serta</a:t>
            </a:r>
            <a:r>
              <a:rPr sz="2050" spc="15" dirty="0">
                <a:latin typeface="Palatino Linotype"/>
                <a:cs typeface="Palatino Linotype"/>
              </a:rPr>
              <a:t> </a:t>
            </a:r>
            <a:r>
              <a:rPr sz="2050" spc="-35" dirty="0">
                <a:latin typeface="Palatino Linotype"/>
                <a:cs typeface="Palatino Linotype"/>
              </a:rPr>
              <a:t>mencakup</a:t>
            </a:r>
            <a:r>
              <a:rPr sz="2050" spc="20" dirty="0">
                <a:latin typeface="Palatino Linotype"/>
                <a:cs typeface="Palatino Linotype"/>
              </a:rPr>
              <a:t> </a:t>
            </a:r>
            <a:r>
              <a:rPr sz="2050" spc="-45" dirty="0">
                <a:latin typeface="Palatino Linotype"/>
                <a:cs typeface="Palatino Linotype"/>
              </a:rPr>
              <a:t>seluruh</a:t>
            </a:r>
            <a:r>
              <a:rPr sz="2050" spc="15" dirty="0">
                <a:latin typeface="Palatino Linotype"/>
                <a:cs typeface="Palatino Linotype"/>
              </a:rPr>
              <a:t> </a:t>
            </a:r>
            <a:r>
              <a:rPr sz="2050" spc="-10" dirty="0">
                <a:latin typeface="Palatino Linotype"/>
                <a:cs typeface="Palatino Linotype"/>
              </a:rPr>
              <a:t>siklus</a:t>
            </a:r>
            <a:r>
              <a:rPr sz="2050" spc="20" dirty="0">
                <a:latin typeface="Palatino Linotype"/>
                <a:cs typeface="Palatino Linotype"/>
              </a:rPr>
              <a:t> </a:t>
            </a:r>
            <a:r>
              <a:rPr sz="2050" spc="-75">
                <a:latin typeface="Palatino Linotype"/>
                <a:cs typeface="Palatino Linotype"/>
              </a:rPr>
              <a:t>hidup</a:t>
            </a:r>
            <a:r>
              <a:rPr sz="2050" spc="15">
                <a:latin typeface="Palatino Linotype"/>
                <a:cs typeface="Palatino Linotype"/>
              </a:rPr>
              <a:t> </a:t>
            </a:r>
            <a:r>
              <a:rPr sz="2050" spc="-35" smtClean="0">
                <a:latin typeface="Palatino Linotype"/>
                <a:cs typeface="Palatino Linotype"/>
              </a:rPr>
              <a:t>manusia</a:t>
            </a:r>
            <a:endParaRPr lang="en-US" sz="2050" spc="-35" dirty="0" smtClean="0">
              <a:latin typeface="Palatino Linotype"/>
              <a:cs typeface="Palatino Linotype"/>
            </a:endParaRPr>
          </a:p>
          <a:p>
            <a:pPr marL="84455" marR="197485" indent="-72390">
              <a:lnSpc>
                <a:spcPts val="2100"/>
              </a:lnSpc>
            </a:pPr>
            <a:endParaRPr lang="en-US" sz="2050" spc="-35" dirty="0" smtClean="0">
              <a:latin typeface="Palatino Linotype"/>
              <a:cs typeface="Palatino Linotype"/>
            </a:endParaRPr>
          </a:p>
          <a:p>
            <a:pPr marL="84455" marR="197485" indent="-72390">
              <a:lnSpc>
                <a:spcPts val="2100"/>
              </a:lnSpc>
            </a:pPr>
            <a:endParaRPr lang="en-US" sz="2050" spc="-35" dirty="0" smtClean="0">
              <a:latin typeface="Palatino Linotype"/>
              <a:cs typeface="Palatino Linotype"/>
            </a:endParaRPr>
          </a:p>
          <a:p>
            <a:pPr marL="84455" marR="197485" indent="-72390">
              <a:lnSpc>
                <a:spcPts val="2100"/>
              </a:lnSpc>
            </a:pPr>
            <a:endParaRPr lang="en-US" sz="2050" spc="-35" dirty="0" smtClean="0">
              <a:latin typeface="Palatino Linotype"/>
              <a:cs typeface="Palatino Linotype"/>
            </a:endParaRPr>
          </a:p>
          <a:p>
            <a:pPr marL="84455" marR="197485" indent="-72390">
              <a:lnSpc>
                <a:spcPts val="2100"/>
              </a:lnSpc>
            </a:pPr>
            <a:endParaRPr sz="20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560" y="1014331"/>
            <a:ext cx="7997339" cy="6367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5" dirty="0">
                <a:solidFill>
                  <a:srgbClr val="000000"/>
                </a:solidFill>
              </a:rPr>
              <a:t>Konsep</a:t>
            </a:r>
            <a:r>
              <a:rPr sz="4050" dirty="0">
                <a:solidFill>
                  <a:srgbClr val="000000"/>
                </a:solidFill>
              </a:rPr>
              <a:t> </a:t>
            </a:r>
            <a:r>
              <a:rPr sz="4050" b="1" spc="-50" dirty="0">
                <a:solidFill>
                  <a:srgbClr val="000000"/>
                </a:solidFill>
              </a:rPr>
              <a:t>Keperawatan</a:t>
            </a:r>
            <a:endParaRPr sz="405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"/>
            <a:ext cx="7620000" cy="4308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Contoh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Gambaran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Metaparadigma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698501"/>
            <a:ext cx="8991599" cy="43433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engaruh Kondisi Sanitasi yang Buruk terhadap Kejadian Penyakit Dia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900"/>
            <a:ext cx="9525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41300"/>
            <a:ext cx="8759883" cy="480059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Paradigma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Keperawatan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PERAN PPNI DALAM PERLINDUNGAN PERAWAT DI MASYARAKAT PADA PANDEMI COVID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532" y="2146300"/>
            <a:ext cx="1765935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566" y="823830"/>
            <a:ext cx="6244734" cy="6367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65" dirty="0">
                <a:solidFill>
                  <a:schemeClr val="tx1"/>
                </a:solidFill>
              </a:rPr>
              <a:t>Paradigma</a:t>
            </a:r>
            <a:r>
              <a:rPr sz="4050" b="1" spc="-30" dirty="0">
                <a:solidFill>
                  <a:schemeClr val="tx1"/>
                </a:solidFill>
              </a:rPr>
              <a:t> </a:t>
            </a:r>
            <a:r>
              <a:rPr sz="4050" b="1" spc="-50" dirty="0">
                <a:solidFill>
                  <a:schemeClr val="tx1"/>
                </a:solidFill>
              </a:rPr>
              <a:t>Keperawatan</a:t>
            </a:r>
            <a:endParaRPr sz="4050" b="1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" y="1612900"/>
            <a:ext cx="8915400" cy="3039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88265" marR="186055">
              <a:lnSpc>
                <a:spcPct val="110200"/>
              </a:lnSpc>
              <a:spcBef>
                <a:spcPts val="95"/>
              </a:spcBef>
              <a:buFont typeface="Wingdings" pitchFamily="2" charset="2"/>
              <a:buChar char="q"/>
            </a:pPr>
            <a:r>
              <a:rPr lang="en-US" sz="2400" spc="5" dirty="0" smtClean="0">
                <a:latin typeface="Palatino Linotype"/>
                <a:cs typeface="Palatino Linotype"/>
              </a:rPr>
              <a:t> C</a:t>
            </a:r>
            <a:r>
              <a:rPr sz="2400" spc="5" smtClean="0">
                <a:latin typeface="Palatino Linotype"/>
                <a:cs typeface="Palatino Linotype"/>
              </a:rPr>
              <a:t>ara </a:t>
            </a:r>
            <a:r>
              <a:rPr sz="2400" spc="-55" dirty="0">
                <a:latin typeface="Palatino Linotype"/>
                <a:cs typeface="Palatino Linotype"/>
              </a:rPr>
              <a:t>pandang </a:t>
            </a:r>
            <a:r>
              <a:rPr sz="2400" spc="-5" dirty="0">
                <a:latin typeface="Palatino Linotype"/>
                <a:cs typeface="Palatino Linotype"/>
              </a:rPr>
              <a:t>yg </a:t>
            </a:r>
            <a:r>
              <a:rPr sz="2400" spc="-40" dirty="0">
                <a:latin typeface="Palatino Linotype"/>
                <a:cs typeface="Palatino Linotype"/>
              </a:rPr>
              <a:t>merupakan</a:t>
            </a:r>
            <a:r>
              <a:rPr sz="2400" spc="-35" dirty="0">
                <a:latin typeface="Palatino Linotype"/>
                <a:cs typeface="Palatino Linotype"/>
              </a:rPr>
              <a:t> </a:t>
            </a:r>
            <a:r>
              <a:rPr sz="2400" spc="-15" dirty="0">
                <a:latin typeface="Palatino Linotype"/>
                <a:cs typeface="Palatino Linotype"/>
              </a:rPr>
              <a:t>kesepakatan </a:t>
            </a:r>
            <a:r>
              <a:rPr sz="2400" spc="-10" dirty="0">
                <a:latin typeface="Palatino Linotype"/>
                <a:cs typeface="Palatino Linotype"/>
              </a:rPr>
              <a:t>bersama </a:t>
            </a:r>
            <a:r>
              <a:rPr sz="2400" spc="-35" dirty="0">
                <a:latin typeface="Palatino Linotype"/>
                <a:cs typeface="Palatino Linotype"/>
              </a:rPr>
              <a:t>antar </a:t>
            </a:r>
            <a:r>
              <a:rPr sz="2400" spc="-525" dirty="0">
                <a:latin typeface="Palatino Linotype"/>
                <a:cs typeface="Palatino Linotype"/>
              </a:rPr>
              <a:t> </a:t>
            </a:r>
            <a:r>
              <a:rPr sz="2400" spc="-30" dirty="0">
                <a:latin typeface="Palatino Linotype"/>
                <a:cs typeface="Palatino Linotype"/>
              </a:rPr>
              <a:t>ilmuwan</a:t>
            </a:r>
            <a:r>
              <a:rPr sz="2400" spc="25" dirty="0">
                <a:latin typeface="Palatino Linotype"/>
                <a:cs typeface="Palatino Linotype"/>
              </a:rPr>
              <a:t> </a:t>
            </a:r>
            <a:r>
              <a:rPr sz="2400" spc="-30" dirty="0">
                <a:latin typeface="Palatino Linotype"/>
                <a:cs typeface="Palatino Linotype"/>
              </a:rPr>
              <a:t>keperawatan</a:t>
            </a:r>
            <a:r>
              <a:rPr sz="2400" spc="2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ttg</a:t>
            </a:r>
            <a:r>
              <a:rPr sz="2400" spc="25" dirty="0">
                <a:latin typeface="Palatino Linotype"/>
                <a:cs typeface="Palatino Linotype"/>
              </a:rPr>
              <a:t> </a:t>
            </a:r>
            <a:r>
              <a:rPr sz="2400" spc="-15" dirty="0">
                <a:latin typeface="Palatino Linotype"/>
                <a:cs typeface="Palatino Linotype"/>
              </a:rPr>
              <a:t>konsep</a:t>
            </a:r>
            <a:r>
              <a:rPr sz="2400" spc="25" dirty="0">
                <a:latin typeface="Palatino Linotype"/>
                <a:cs typeface="Palatino Linotype"/>
              </a:rPr>
              <a:t> </a:t>
            </a:r>
            <a:r>
              <a:rPr sz="2400" spc="-45" dirty="0">
                <a:latin typeface="Palatino Linotype"/>
                <a:cs typeface="Palatino Linotype"/>
              </a:rPr>
              <a:t>utama</a:t>
            </a:r>
            <a:r>
              <a:rPr sz="2400" spc="30" dirty="0">
                <a:latin typeface="Palatino Linotype"/>
                <a:cs typeface="Palatino Linotype"/>
              </a:rPr>
              <a:t> </a:t>
            </a:r>
            <a:r>
              <a:rPr sz="2400" spc="-5">
                <a:latin typeface="Palatino Linotype"/>
                <a:cs typeface="Palatino Linotype"/>
              </a:rPr>
              <a:t>yg</a:t>
            </a:r>
            <a:r>
              <a:rPr sz="2400" spc="125">
                <a:latin typeface="Palatino Linotype"/>
                <a:cs typeface="Palatino Linotype"/>
              </a:rPr>
              <a:t> </a:t>
            </a:r>
            <a:r>
              <a:rPr sz="2400" spc="-25" smtClean="0">
                <a:latin typeface="Palatino Linotype"/>
                <a:cs typeface="Palatino Linotype"/>
              </a:rPr>
              <a:t>mendasari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sz="2400" spc="-20" smtClean="0">
                <a:latin typeface="Palatino Linotype"/>
                <a:cs typeface="Palatino Linotype"/>
              </a:rPr>
              <a:t>perkembangan</a:t>
            </a:r>
            <a:r>
              <a:rPr sz="2400" spc="60" smtClean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ilmu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-65" dirty="0">
                <a:latin typeface="Palatino Linotype"/>
                <a:cs typeface="Palatino Linotype"/>
              </a:rPr>
              <a:t>dan</a:t>
            </a:r>
            <a:r>
              <a:rPr sz="2400" spc="60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praktik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keperawatan.</a:t>
            </a:r>
            <a:endParaRPr sz="2400">
              <a:latin typeface="Palatino Linotype"/>
              <a:cs typeface="Palatino Linotype"/>
            </a:endParaRPr>
          </a:p>
          <a:p>
            <a:pPr marL="88265">
              <a:lnSpc>
                <a:spcPts val="2585"/>
              </a:lnSpc>
              <a:buFont typeface="Wingdings" pitchFamily="2" charset="2"/>
              <a:buChar char="q"/>
              <a:tabLst>
                <a:tab pos="5923915" algn="l"/>
              </a:tabLst>
            </a:pPr>
            <a:r>
              <a:rPr lang="en-US" sz="2400" spc="-35" dirty="0" smtClean="0">
                <a:latin typeface="Palatino Linotype"/>
                <a:cs typeface="Palatino Linotype"/>
              </a:rPr>
              <a:t> </a:t>
            </a:r>
            <a:r>
              <a:rPr sz="2400" spc="-35" smtClean="0">
                <a:latin typeface="Palatino Linotype"/>
                <a:cs typeface="Palatino Linotype"/>
              </a:rPr>
              <a:t>Merupakan</a:t>
            </a:r>
            <a:r>
              <a:rPr sz="2400" spc="5" smtClean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cara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-65" dirty="0">
                <a:latin typeface="Palatino Linotype"/>
                <a:cs typeface="Palatino Linotype"/>
              </a:rPr>
              <a:t>pandang</a:t>
            </a:r>
            <a:r>
              <a:rPr sz="2400" spc="685" dirty="0">
                <a:latin typeface="Palatino Linotype"/>
                <a:cs typeface="Palatino Linotype"/>
              </a:rPr>
              <a:t> </a:t>
            </a:r>
            <a:r>
              <a:rPr sz="2400" spc="-30">
                <a:latin typeface="Palatino Linotype"/>
                <a:cs typeface="Palatino Linotype"/>
              </a:rPr>
              <a:t>yang</a:t>
            </a:r>
            <a:r>
              <a:rPr sz="2400" spc="40">
                <a:latin typeface="Palatino Linotype"/>
                <a:cs typeface="Palatino Linotype"/>
              </a:rPr>
              <a:t> </a:t>
            </a:r>
            <a:r>
              <a:rPr sz="2400" spc="-45" smtClean="0">
                <a:latin typeface="Palatino Linotype"/>
                <a:cs typeface="Palatino Linotype"/>
              </a:rPr>
              <a:t>mendasar</a:t>
            </a:r>
            <a:r>
              <a:rPr lang="en-US" sz="2400" spc="-45" dirty="0" smtClean="0">
                <a:latin typeface="Palatino Linotype"/>
                <a:cs typeface="Palatino Linotype"/>
              </a:rPr>
              <a:t> </a:t>
            </a:r>
            <a:r>
              <a:rPr sz="2400" spc="-25" smtClean="0">
                <a:latin typeface="Palatino Linotype"/>
                <a:cs typeface="Palatino Linotype"/>
              </a:rPr>
              <a:t>bagaimana</a:t>
            </a:r>
            <a:r>
              <a:rPr sz="2400" spc="615" smtClean="0">
                <a:latin typeface="Palatino Linotype"/>
                <a:cs typeface="Palatino Linotype"/>
              </a:rPr>
              <a:t> </a:t>
            </a:r>
            <a:r>
              <a:rPr sz="2400" spc="-15" dirty="0">
                <a:latin typeface="Palatino Linotype"/>
                <a:cs typeface="Palatino Linotype"/>
              </a:rPr>
              <a:t>kita</a:t>
            </a:r>
            <a:endParaRPr sz="2400">
              <a:latin typeface="Palatino Linotype"/>
              <a:cs typeface="Palatino Linotype"/>
            </a:endParaRPr>
          </a:p>
          <a:p>
            <a:pPr marL="88265">
              <a:lnSpc>
                <a:spcPts val="2860"/>
              </a:lnSpc>
            </a:pPr>
            <a:r>
              <a:rPr sz="2400" spc="-10" dirty="0">
                <a:latin typeface="Palatino Linotype"/>
                <a:cs typeface="Palatino Linotype"/>
              </a:rPr>
              <a:t>melihat,</a:t>
            </a:r>
            <a:r>
              <a:rPr sz="2400" dirty="0">
                <a:latin typeface="Palatino Linotype"/>
                <a:cs typeface="Palatino Linotype"/>
              </a:rPr>
              <a:t> </a:t>
            </a:r>
            <a:r>
              <a:rPr sz="2400" spc="-15" dirty="0">
                <a:latin typeface="Palatino Linotype"/>
                <a:cs typeface="Palatino Linotype"/>
              </a:rPr>
              <a:t>memikirkan,</a:t>
            </a:r>
            <a:r>
              <a:rPr sz="2400" spc="5" dirty="0">
                <a:latin typeface="Palatino Linotype"/>
                <a:cs typeface="Palatino Linotype"/>
              </a:rPr>
              <a:t> </a:t>
            </a:r>
            <a:r>
              <a:rPr sz="2400" spc="-15" dirty="0">
                <a:latin typeface="Palatino Linotype"/>
                <a:cs typeface="Palatino Linotype"/>
              </a:rPr>
              <a:t>memaknai,</a:t>
            </a:r>
            <a:r>
              <a:rPr sz="2400" dirty="0">
                <a:latin typeface="Palatino Linotype"/>
                <a:cs typeface="Palatino Linotype"/>
              </a:rPr>
              <a:t> </a:t>
            </a:r>
            <a:r>
              <a:rPr sz="2400" spc="-15" dirty="0">
                <a:latin typeface="Palatino Linotype"/>
                <a:cs typeface="Palatino Linotype"/>
              </a:rPr>
              <a:t>menyikapi</a:t>
            </a:r>
            <a:r>
              <a:rPr sz="2400" spc="-15">
                <a:latin typeface="Palatino Linotype"/>
                <a:cs typeface="Palatino Linotype"/>
              </a:rPr>
              <a:t>,</a:t>
            </a:r>
            <a:r>
              <a:rPr sz="2400" spc="5">
                <a:latin typeface="Palatino Linotype"/>
                <a:cs typeface="Palatino Linotype"/>
              </a:rPr>
              <a:t> </a:t>
            </a:r>
            <a:r>
              <a:rPr sz="2400" spc="-25" smtClean="0">
                <a:latin typeface="Palatino Linotype"/>
                <a:cs typeface="Palatino Linotype"/>
              </a:rPr>
              <a:t>serta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sz="2400" spc="-10" smtClean="0">
                <a:latin typeface="Palatino Linotype"/>
                <a:cs typeface="Palatino Linotype"/>
              </a:rPr>
              <a:t>memilih</a:t>
            </a:r>
            <a:r>
              <a:rPr sz="2400" spc="30" smtClean="0">
                <a:latin typeface="Palatino Linotype"/>
                <a:cs typeface="Palatino Linotype"/>
              </a:rPr>
              <a:t> </a:t>
            </a:r>
            <a:r>
              <a:rPr sz="2400" spc="-45" dirty="0">
                <a:latin typeface="Palatino Linotype"/>
                <a:cs typeface="Palatino Linotype"/>
              </a:rPr>
              <a:t>tindakan</a:t>
            </a:r>
            <a:r>
              <a:rPr sz="2400" spc="69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atas</a:t>
            </a:r>
            <a:r>
              <a:rPr sz="2400" spc="69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fenomena</a:t>
            </a:r>
            <a:r>
              <a:rPr sz="2400" spc="660" dirty="0">
                <a:latin typeface="Palatino Linotype"/>
                <a:cs typeface="Palatino Linotype"/>
              </a:rPr>
              <a:t> </a:t>
            </a:r>
            <a:r>
              <a:rPr sz="2400" spc="-30" dirty="0">
                <a:latin typeface="Palatino Linotype"/>
                <a:cs typeface="Palatino Linotype"/>
              </a:rPr>
              <a:t>yang</a:t>
            </a:r>
            <a:r>
              <a:rPr sz="2400" spc="695" dirty="0">
                <a:latin typeface="Palatino Linotype"/>
                <a:cs typeface="Palatino Linotype"/>
              </a:rPr>
              <a:t> </a:t>
            </a:r>
            <a:r>
              <a:rPr sz="2400" spc="-30" dirty="0">
                <a:latin typeface="Palatino Linotype"/>
                <a:cs typeface="Palatino Linotype"/>
              </a:rPr>
              <a:t>ada</a:t>
            </a:r>
            <a:r>
              <a:rPr sz="2400" spc="-30">
                <a:latin typeface="Palatino Linotype"/>
                <a:cs typeface="Palatino Linotype"/>
              </a:rPr>
              <a:t>. </a:t>
            </a:r>
            <a:r>
              <a:rPr sz="2400" spc="-25">
                <a:latin typeface="Palatino Linotype"/>
                <a:cs typeface="Palatino Linotype"/>
              </a:rPr>
              <a:t> </a:t>
            </a:r>
            <a:endParaRPr lang="en-US" sz="2400" spc="-25" dirty="0" smtClean="0">
              <a:latin typeface="Palatino Linotype"/>
              <a:cs typeface="Palatino Linotype"/>
            </a:endParaRPr>
          </a:p>
          <a:p>
            <a:pPr marL="88265">
              <a:lnSpc>
                <a:spcPts val="2860"/>
              </a:lnSpc>
              <a:buFont typeface="Wingdings" pitchFamily="2" charset="2"/>
              <a:buChar char="q"/>
            </a:pP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sz="2400" spc="-35" smtClean="0">
                <a:latin typeface="Palatino Linotype"/>
                <a:cs typeface="Palatino Linotype"/>
              </a:rPr>
              <a:t>Paradigma</a:t>
            </a:r>
            <a:r>
              <a:rPr sz="2400" spc="-25" smtClean="0">
                <a:latin typeface="Palatino Linotype"/>
                <a:cs typeface="Palatino Linotype"/>
              </a:rPr>
              <a:t> </a:t>
            </a:r>
            <a:r>
              <a:rPr sz="2400" spc="-45" dirty="0">
                <a:latin typeface="Palatino Linotype"/>
                <a:cs typeface="Palatino Linotype"/>
              </a:rPr>
              <a:t>menghubungkan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30" dirty="0">
                <a:latin typeface="Palatino Linotype"/>
                <a:cs typeface="Palatino Linotype"/>
              </a:rPr>
              <a:t>ilmu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35" dirty="0">
                <a:latin typeface="Palatino Linotype"/>
                <a:cs typeface="Palatino Linotype"/>
              </a:rPr>
              <a:t>pengetahuan,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spc="5" dirty="0">
                <a:latin typeface="Palatino Linotype"/>
                <a:cs typeface="Palatino Linotype"/>
              </a:rPr>
              <a:t>falsafah</a:t>
            </a:r>
            <a:endParaRPr sz="2400">
              <a:latin typeface="Palatino Linotype"/>
              <a:cs typeface="Palatino Linotype"/>
            </a:endParaRPr>
          </a:p>
          <a:p>
            <a:pPr marL="88265">
              <a:lnSpc>
                <a:spcPts val="2845"/>
              </a:lnSpc>
            </a:pPr>
            <a:r>
              <a:rPr sz="2400" spc="-80" dirty="0">
                <a:latin typeface="Palatino Linotype"/>
                <a:cs typeface="Palatino Linotype"/>
              </a:rPr>
              <a:t>dan</a:t>
            </a:r>
            <a:r>
              <a:rPr sz="2400" spc="3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teori</a:t>
            </a:r>
            <a:r>
              <a:rPr sz="2400" spc="35" dirty="0">
                <a:latin typeface="Palatino Linotype"/>
                <a:cs typeface="Palatino Linotype"/>
              </a:rPr>
              <a:t> </a:t>
            </a:r>
            <a:r>
              <a:rPr sz="2400" spc="-30" dirty="0">
                <a:latin typeface="Palatino Linotype"/>
                <a:cs typeface="Palatino Linotype"/>
              </a:rPr>
              <a:t>yang</a:t>
            </a:r>
            <a:r>
              <a:rPr sz="2400" spc="35" dirty="0">
                <a:latin typeface="Palatino Linotype"/>
                <a:cs typeface="Palatino Linotype"/>
              </a:rPr>
              <a:t> </a:t>
            </a:r>
            <a:r>
              <a:rPr sz="2400" spc="-40" dirty="0">
                <a:latin typeface="Palatino Linotype"/>
                <a:cs typeface="Palatino Linotype"/>
              </a:rPr>
              <a:t>diakui</a:t>
            </a:r>
            <a:r>
              <a:rPr sz="2400" spc="35" dirty="0">
                <a:latin typeface="Palatino Linotype"/>
                <a:cs typeface="Palatino Linotype"/>
              </a:rPr>
              <a:t> </a:t>
            </a:r>
            <a:r>
              <a:rPr sz="2400" spc="-80" dirty="0">
                <a:latin typeface="Palatino Linotype"/>
                <a:cs typeface="Palatino Linotype"/>
              </a:rPr>
              <a:t>dan</a:t>
            </a:r>
            <a:r>
              <a:rPr sz="2400" spc="35" dirty="0">
                <a:latin typeface="Palatino Linotype"/>
                <a:cs typeface="Palatino Linotype"/>
              </a:rPr>
              <a:t> </a:t>
            </a:r>
            <a:r>
              <a:rPr sz="2400" spc="-45" dirty="0">
                <a:latin typeface="Palatino Linotype"/>
                <a:cs typeface="Palatino Linotype"/>
              </a:rPr>
              <a:t>diterapkan</a:t>
            </a:r>
            <a:r>
              <a:rPr sz="2400" spc="3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oleh</a:t>
            </a:r>
            <a:r>
              <a:rPr sz="2400" spc="35" dirty="0">
                <a:latin typeface="Palatino Linotype"/>
                <a:cs typeface="Palatino Linotype"/>
              </a:rPr>
              <a:t> </a:t>
            </a:r>
            <a:r>
              <a:rPr sz="2400" spc="-60">
                <a:latin typeface="Palatino Linotype"/>
                <a:cs typeface="Palatino Linotype"/>
              </a:rPr>
              <a:t>suatu</a:t>
            </a:r>
            <a:r>
              <a:rPr sz="2400" spc="35">
                <a:latin typeface="Palatino Linotype"/>
                <a:cs typeface="Palatino Linotype"/>
              </a:rPr>
              <a:t> </a:t>
            </a:r>
            <a:r>
              <a:rPr sz="2400" spc="-25" smtClean="0">
                <a:latin typeface="Palatino Linotype"/>
                <a:cs typeface="Palatino Linotype"/>
              </a:rPr>
              <a:t>disiplin</a:t>
            </a:r>
            <a:r>
              <a:rPr lang="en-US" sz="2400" spc="-25" dirty="0" smtClean="0">
                <a:latin typeface="Palatino Linotype"/>
                <a:cs typeface="Palatino Linotype"/>
              </a:rPr>
              <a:t> </a:t>
            </a:r>
            <a:r>
              <a:rPr lang="en-US" sz="2400" spc="-25" dirty="0" err="1" smtClean="0">
                <a:latin typeface="Palatino Linotype"/>
                <a:cs typeface="Palatino Linotype"/>
              </a:rPr>
              <a:t>ilmu</a:t>
            </a:r>
            <a:endParaRPr sz="2400">
              <a:latin typeface="Palatino Linotype"/>
              <a:cs typeface="Palatino Linotype"/>
            </a:endParaRPr>
          </a:p>
        </p:txBody>
      </p:sp>
      <p:pic>
        <p:nvPicPr>
          <p:cNvPr id="7" name="Picture 6" descr="PERAN PPNI DALAM PERLINDUNGAN PERAWAT DI MASYARAKAT PADA PANDEMI COVID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0"/>
            <a:ext cx="1181100" cy="161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850"/>
            <a:ext cx="9525011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566" y="1042905"/>
            <a:ext cx="4111134" cy="6367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25" dirty="0">
                <a:solidFill>
                  <a:schemeClr val="tx1"/>
                </a:solidFill>
              </a:rPr>
              <a:t>Definisi</a:t>
            </a:r>
            <a:r>
              <a:rPr sz="4050" b="1" spc="20" dirty="0">
                <a:solidFill>
                  <a:schemeClr val="tx1"/>
                </a:solidFill>
              </a:rPr>
              <a:t> </a:t>
            </a:r>
            <a:r>
              <a:rPr sz="4050" b="1" spc="-30" dirty="0">
                <a:solidFill>
                  <a:schemeClr val="tx1"/>
                </a:solidFill>
              </a:rPr>
              <a:t>Teori</a:t>
            </a:r>
            <a:endParaRPr sz="4050" b="1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300" y="2059608"/>
            <a:ext cx="8763000" cy="2791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00" marR="422275">
              <a:lnSpc>
                <a:spcPct val="110900"/>
              </a:lnSpc>
              <a:spcBef>
                <a:spcPts val="90"/>
              </a:spcBef>
            </a:pPr>
            <a:r>
              <a:rPr sz="2250" spc="15" dirty="0">
                <a:latin typeface="Palatino Linotype"/>
                <a:cs typeface="Palatino Linotype"/>
              </a:rPr>
              <a:t> </a:t>
            </a:r>
            <a:r>
              <a:rPr sz="2250" b="1" spc="15" dirty="0">
                <a:solidFill>
                  <a:srgbClr val="0070C0"/>
                </a:solidFill>
                <a:latin typeface="Palatino Linotype"/>
                <a:cs typeface="Palatino Linotype"/>
              </a:rPr>
              <a:t>Teori</a:t>
            </a:r>
            <a:r>
              <a:rPr sz="2250" spc="3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adalah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40" dirty="0">
                <a:latin typeface="Palatino Linotype"/>
                <a:cs typeface="Palatino Linotype"/>
              </a:rPr>
              <a:t>sekumpulan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10" dirty="0">
                <a:latin typeface="Palatino Linotype"/>
                <a:cs typeface="Palatino Linotype"/>
              </a:rPr>
              <a:t>konsep,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5" dirty="0">
                <a:latin typeface="Palatino Linotype"/>
                <a:cs typeface="Palatino Linotype"/>
              </a:rPr>
              <a:t>definisi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70" dirty="0">
                <a:latin typeface="Palatino Linotype"/>
                <a:cs typeface="Palatino Linotype"/>
              </a:rPr>
              <a:t>dan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15" dirty="0">
                <a:latin typeface="Palatino Linotype"/>
                <a:cs typeface="Palatino Linotype"/>
              </a:rPr>
              <a:t>preposisi</a:t>
            </a:r>
            <a:r>
              <a:rPr sz="2250" spc="65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yg </a:t>
            </a:r>
            <a:r>
              <a:rPr sz="2250" spc="-545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menunjukkan</a:t>
            </a:r>
            <a:r>
              <a:rPr sz="2250" spc="70" dirty="0">
                <a:latin typeface="Palatino Linotype"/>
                <a:cs typeface="Palatino Linotype"/>
              </a:rPr>
              <a:t> </a:t>
            </a:r>
            <a:r>
              <a:rPr sz="2250" spc="-55" dirty="0">
                <a:latin typeface="Palatino Linotype"/>
                <a:cs typeface="Palatino Linotype"/>
              </a:rPr>
              <a:t>suatu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gambaran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spc="-10" dirty="0">
                <a:latin typeface="Palatino Linotype"/>
                <a:cs typeface="Palatino Linotype"/>
              </a:rPr>
              <a:t>yg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dirty="0">
                <a:latin typeface="Palatino Linotype"/>
                <a:cs typeface="Palatino Linotype"/>
              </a:rPr>
              <a:t>sistematis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dari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dirty="0">
                <a:latin typeface="Palatino Linotype"/>
                <a:cs typeface="Palatino Linotype"/>
              </a:rPr>
              <a:t>fenomena.</a:t>
            </a:r>
            <a:endParaRPr sz="2250">
              <a:latin typeface="Palatino Linotype"/>
              <a:cs typeface="Palatino Linotype"/>
            </a:endParaRPr>
          </a:p>
          <a:p>
            <a:pPr marL="12700" marR="5080">
              <a:lnSpc>
                <a:spcPct val="111200"/>
              </a:lnSpc>
              <a:spcBef>
                <a:spcPts val="725"/>
              </a:spcBef>
            </a:pPr>
            <a:r>
              <a:rPr sz="2250" b="1" spc="15" dirty="0">
                <a:solidFill>
                  <a:srgbClr val="0070C0"/>
                </a:solidFill>
                <a:latin typeface="Palatino Linotype"/>
                <a:cs typeface="Palatino Linotype"/>
              </a:rPr>
              <a:t>Teori</a:t>
            </a:r>
            <a:r>
              <a:rPr sz="2250" b="1" spc="20" dirty="0">
                <a:solidFill>
                  <a:srgbClr val="0070C0"/>
                </a:solidFill>
                <a:latin typeface="Palatino Linotype"/>
                <a:cs typeface="Palatino Linotype"/>
              </a:rPr>
              <a:t> </a:t>
            </a:r>
            <a:r>
              <a:rPr sz="2250" b="1" spc="-45" dirty="0">
                <a:solidFill>
                  <a:srgbClr val="0070C0"/>
                </a:solidFill>
                <a:latin typeface="Palatino Linotype"/>
                <a:cs typeface="Palatino Linotype"/>
              </a:rPr>
              <a:t>keperawatan</a:t>
            </a:r>
            <a:r>
              <a:rPr sz="2250" b="1" spc="-40" dirty="0">
                <a:solidFill>
                  <a:srgbClr val="0070C0"/>
                </a:solidFill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merupakan</a:t>
            </a:r>
            <a:r>
              <a:rPr sz="2250" spc="470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usaha-usaha</a:t>
            </a:r>
            <a:r>
              <a:rPr sz="2250" spc="505" dirty="0">
                <a:latin typeface="Palatino Linotype"/>
                <a:cs typeface="Palatino Linotype"/>
              </a:rPr>
              <a:t> </a:t>
            </a:r>
            <a:r>
              <a:rPr sz="2250" spc="-70" dirty="0">
                <a:latin typeface="Palatino Linotype"/>
                <a:cs typeface="Palatino Linotype"/>
              </a:rPr>
              <a:t>untuk </a:t>
            </a:r>
            <a:r>
              <a:rPr sz="2250" spc="-65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menguraikan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spc="-50" dirty="0">
                <a:latin typeface="Palatino Linotype"/>
                <a:cs typeface="Palatino Linotype"/>
              </a:rPr>
              <a:t>atau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spc="5" dirty="0">
                <a:latin typeface="Palatino Linotype"/>
                <a:cs typeface="Palatino Linotype"/>
              </a:rPr>
              <a:t>menjelaskan</a:t>
            </a:r>
            <a:r>
              <a:rPr sz="2250" spc="75" dirty="0">
                <a:latin typeface="Palatino Linotype"/>
                <a:cs typeface="Palatino Linotype"/>
              </a:rPr>
              <a:t> </a:t>
            </a:r>
            <a:r>
              <a:rPr sz="2250" dirty="0">
                <a:latin typeface="Palatino Linotype"/>
                <a:cs typeface="Palatino Linotype"/>
              </a:rPr>
              <a:t>fenomena-fenomena</a:t>
            </a:r>
            <a:r>
              <a:rPr sz="2250" spc="80" dirty="0">
                <a:latin typeface="Palatino Linotype"/>
                <a:cs typeface="Palatino Linotype"/>
              </a:rPr>
              <a:t> </a:t>
            </a:r>
            <a:r>
              <a:rPr sz="2250" spc="-15" dirty="0">
                <a:latin typeface="Palatino Linotype"/>
                <a:cs typeface="Palatino Linotype"/>
              </a:rPr>
              <a:t>mengenai </a:t>
            </a:r>
            <a:r>
              <a:rPr sz="2250" spc="-550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keperawatan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10" dirty="0">
                <a:latin typeface="Palatino Linotype"/>
                <a:cs typeface="Palatino Linotype"/>
              </a:rPr>
              <a:t>sehingga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melalui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teori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keperawatan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65" dirty="0">
                <a:latin typeface="Palatino Linotype"/>
                <a:cs typeface="Palatino Linotype"/>
              </a:rPr>
              <a:t>dapat </a:t>
            </a:r>
            <a:r>
              <a:rPr sz="2250" spc="-60" dirty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dibedakan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40" dirty="0">
                <a:latin typeface="Palatino Linotype"/>
                <a:cs typeface="Palatino Linotype"/>
              </a:rPr>
              <a:t>apakah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keperawatan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termasuk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20" dirty="0">
                <a:latin typeface="Palatino Linotype"/>
                <a:cs typeface="Palatino Linotype"/>
              </a:rPr>
              <a:t>disiplin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-20" dirty="0">
                <a:latin typeface="Palatino Linotype"/>
                <a:cs typeface="Palatino Linotype"/>
              </a:rPr>
              <a:t>ilmu</a:t>
            </a:r>
            <a:r>
              <a:rPr sz="2250" spc="45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atau </a:t>
            </a:r>
            <a:r>
              <a:rPr sz="2250" spc="-40" dirty="0">
                <a:latin typeface="Palatino Linotype"/>
                <a:cs typeface="Palatino Linotype"/>
              </a:rPr>
              <a:t> </a:t>
            </a:r>
            <a:r>
              <a:rPr sz="2250" spc="-10" dirty="0">
                <a:latin typeface="Palatino Linotype"/>
                <a:cs typeface="Palatino Linotype"/>
              </a:rPr>
              <a:t>aktivitas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25">
                <a:latin typeface="Palatino Linotype"/>
                <a:cs typeface="Palatino Linotype"/>
              </a:rPr>
              <a:t>yang</a:t>
            </a:r>
            <a:r>
              <a:rPr sz="2250" spc="50">
                <a:latin typeface="Palatino Linotype"/>
                <a:cs typeface="Palatino Linotype"/>
              </a:rPr>
              <a:t> </a:t>
            </a:r>
            <a:r>
              <a:rPr sz="2250" spc="-5" smtClean="0">
                <a:latin typeface="Palatino Linotype"/>
                <a:cs typeface="Palatino Linotype"/>
              </a:rPr>
              <a:t>lain</a:t>
            </a:r>
            <a:r>
              <a:rPr lang="en-US" sz="2250" spc="-5" dirty="0" smtClean="0">
                <a:latin typeface="Palatino Linotype"/>
                <a:cs typeface="Palatino Linotype"/>
              </a:rPr>
              <a:t>n</a:t>
            </a:r>
            <a:r>
              <a:rPr sz="2250" spc="-5" smtClean="0">
                <a:latin typeface="Palatino Linotype"/>
                <a:cs typeface="Palatino Linotype"/>
              </a:rPr>
              <a:t>ya</a:t>
            </a:r>
            <a:r>
              <a:rPr sz="2250" spc="55" smtClean="0">
                <a:latin typeface="Palatino Linotype"/>
                <a:cs typeface="Palatino Linotype"/>
              </a:rPr>
              <a:t> </a:t>
            </a:r>
            <a:r>
              <a:rPr sz="2250" spc="-10" dirty="0">
                <a:latin typeface="Palatino Linotype"/>
                <a:cs typeface="Palatino Linotype"/>
              </a:rPr>
              <a:t>(Hidayat,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100" dirty="0">
                <a:latin typeface="Palatino Linotype"/>
                <a:cs typeface="Palatino Linotype"/>
              </a:rPr>
              <a:t>2004).</a:t>
            </a:r>
            <a:endParaRPr sz="2250">
              <a:latin typeface="Palatino Linotype"/>
              <a:cs typeface="Palatino Linotype"/>
            </a:endParaRPr>
          </a:p>
        </p:txBody>
      </p:sp>
      <p:pic>
        <p:nvPicPr>
          <p:cNvPr id="7" name="Picture 6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0"/>
            <a:ext cx="1485900" cy="199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5008" cy="53530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5458" y="1052427"/>
            <a:ext cx="491680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15" dirty="0">
                <a:latin typeface="Palatino Linotype"/>
                <a:cs typeface="Palatino Linotype"/>
              </a:rPr>
              <a:t>Discipline</a:t>
            </a:r>
            <a:r>
              <a:rPr sz="4050" spc="35" dirty="0">
                <a:latin typeface="Palatino Linotype"/>
                <a:cs typeface="Palatino Linotype"/>
              </a:rPr>
              <a:t> </a:t>
            </a:r>
            <a:r>
              <a:rPr sz="4050" spc="70" dirty="0">
                <a:latin typeface="Palatino Linotype"/>
                <a:cs typeface="Palatino Linotype"/>
              </a:rPr>
              <a:t>of</a:t>
            </a:r>
            <a:r>
              <a:rPr sz="4050" spc="40" dirty="0">
                <a:latin typeface="Palatino Linotype"/>
                <a:cs typeface="Palatino Linotype"/>
              </a:rPr>
              <a:t> </a:t>
            </a:r>
            <a:r>
              <a:rPr sz="4050" spc="-85" dirty="0">
                <a:latin typeface="Palatino Linotype"/>
                <a:cs typeface="Palatino Linotype"/>
              </a:rPr>
              <a:t>Nursing</a:t>
            </a:r>
            <a:endParaRPr sz="40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5249" y="3162304"/>
            <a:ext cx="1176020" cy="786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4765">
              <a:lnSpc>
                <a:spcPct val="108500"/>
              </a:lnSpc>
              <a:spcBef>
                <a:spcPts val="90"/>
              </a:spcBef>
            </a:pPr>
            <a:r>
              <a:rPr sz="2300" spc="95" dirty="0">
                <a:solidFill>
                  <a:srgbClr val="AAAAAA"/>
                </a:solidFill>
                <a:latin typeface="Microsoft Sans Serif"/>
                <a:cs typeface="Microsoft Sans Serif"/>
              </a:rPr>
              <a:t>Nursing </a:t>
            </a:r>
            <a:r>
              <a:rPr sz="2300" spc="-600" dirty="0">
                <a:solidFill>
                  <a:srgbClr val="AAAAAA"/>
                </a:solidFill>
                <a:latin typeface="Microsoft Sans Serif"/>
                <a:cs typeface="Microsoft Sans Serif"/>
              </a:rPr>
              <a:t> </a:t>
            </a:r>
            <a:r>
              <a:rPr sz="2300" spc="140" dirty="0">
                <a:solidFill>
                  <a:srgbClr val="AAAAAA"/>
                </a:solidFill>
                <a:latin typeface="Microsoft Sans Serif"/>
                <a:cs typeface="Microsoft Sans Serif"/>
              </a:rPr>
              <a:t>P</a:t>
            </a:r>
            <a:r>
              <a:rPr sz="2300" spc="60" dirty="0">
                <a:solidFill>
                  <a:srgbClr val="AAAAAA"/>
                </a:solidFill>
                <a:latin typeface="Microsoft Sans Serif"/>
                <a:cs typeface="Microsoft Sans Serif"/>
              </a:rPr>
              <a:t>r</a:t>
            </a:r>
            <a:r>
              <a:rPr sz="2300" spc="114" dirty="0">
                <a:solidFill>
                  <a:srgbClr val="AAAAAA"/>
                </a:solidFill>
                <a:latin typeface="Microsoft Sans Serif"/>
                <a:cs typeface="Microsoft Sans Serif"/>
              </a:rPr>
              <a:t>o</a:t>
            </a:r>
            <a:r>
              <a:rPr sz="2300" spc="95" dirty="0">
                <a:solidFill>
                  <a:srgbClr val="AAAAAA"/>
                </a:solidFill>
                <a:latin typeface="Microsoft Sans Serif"/>
                <a:cs typeface="Microsoft Sans Serif"/>
              </a:rPr>
              <a:t>c</a:t>
            </a:r>
            <a:r>
              <a:rPr sz="2300" spc="114" dirty="0">
                <a:solidFill>
                  <a:srgbClr val="AAAAAA"/>
                </a:solidFill>
                <a:latin typeface="Microsoft Sans Serif"/>
                <a:cs typeface="Microsoft Sans Serif"/>
              </a:rPr>
              <a:t>e</a:t>
            </a:r>
            <a:r>
              <a:rPr sz="2300" spc="95" dirty="0">
                <a:solidFill>
                  <a:srgbClr val="AAAAAA"/>
                </a:solidFill>
                <a:latin typeface="Microsoft Sans Serif"/>
                <a:cs typeface="Microsoft Sans Serif"/>
              </a:rPr>
              <a:t>s</a:t>
            </a:r>
            <a:r>
              <a:rPr sz="2300" spc="105" dirty="0">
                <a:solidFill>
                  <a:srgbClr val="AAAAAA"/>
                </a:solidFill>
                <a:latin typeface="Microsoft Sans Serif"/>
                <a:cs typeface="Microsoft Sans Serif"/>
              </a:rPr>
              <a:t>s</a:t>
            </a:r>
            <a:endParaRPr sz="2300">
              <a:latin typeface="Microsoft Sans Serif"/>
              <a:cs typeface="Microsoft Sans Serif"/>
            </a:endParaRPr>
          </a:p>
        </p:txBody>
      </p:sp>
      <p:pic>
        <p:nvPicPr>
          <p:cNvPr id="5" name="Picture 4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0"/>
            <a:ext cx="1485900" cy="199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5029" cy="53530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0"/>
            <a:ext cx="9525000" cy="6742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3613150" marR="146685" indent="-2936240">
              <a:lnSpc>
                <a:spcPct val="112999"/>
              </a:lnSpc>
              <a:spcBef>
                <a:spcPts val="95"/>
              </a:spcBef>
            </a:pPr>
            <a:r>
              <a:rPr sz="1950" b="1" spc="245" dirty="0">
                <a:latin typeface="Times New Roman"/>
                <a:cs typeface="Times New Roman"/>
              </a:rPr>
              <a:t>KARAKTERISTIK</a:t>
            </a:r>
            <a:r>
              <a:rPr sz="1950" b="1" spc="130" dirty="0">
                <a:latin typeface="Times New Roman"/>
                <a:cs typeface="Times New Roman"/>
              </a:rPr>
              <a:t> </a:t>
            </a:r>
            <a:r>
              <a:rPr sz="1950" b="1" spc="170" dirty="0">
                <a:latin typeface="Times New Roman"/>
                <a:cs typeface="Times New Roman"/>
              </a:rPr>
              <a:t>PERAWAT</a:t>
            </a:r>
            <a:r>
              <a:rPr sz="1950" b="1" spc="30" dirty="0">
                <a:latin typeface="Times New Roman"/>
                <a:cs typeface="Times New Roman"/>
              </a:rPr>
              <a:t> </a:t>
            </a:r>
            <a:r>
              <a:rPr sz="1950" b="1" spc="195" dirty="0">
                <a:latin typeface="Times New Roman"/>
                <a:cs typeface="Times New Roman"/>
              </a:rPr>
              <a:t>SEBAGAI</a:t>
            </a:r>
            <a:r>
              <a:rPr sz="1950" b="1" spc="165" dirty="0">
                <a:latin typeface="Times New Roman"/>
                <a:cs typeface="Times New Roman"/>
              </a:rPr>
              <a:t> </a:t>
            </a:r>
            <a:r>
              <a:rPr sz="1950" b="1" spc="204" dirty="0">
                <a:latin typeface="Times New Roman"/>
                <a:cs typeface="Times New Roman"/>
              </a:rPr>
              <a:t>DISIPLIN</a:t>
            </a:r>
            <a:r>
              <a:rPr sz="1950" b="1" spc="30" dirty="0">
                <a:latin typeface="Times New Roman"/>
                <a:cs typeface="Times New Roman"/>
              </a:rPr>
              <a:t> </a:t>
            </a:r>
            <a:r>
              <a:rPr sz="1950" b="1" spc="210" dirty="0">
                <a:latin typeface="Times New Roman"/>
                <a:cs typeface="Times New Roman"/>
              </a:rPr>
              <a:t>DAN </a:t>
            </a:r>
            <a:r>
              <a:rPr sz="1950" b="1" spc="-470" dirty="0">
                <a:latin typeface="Times New Roman"/>
                <a:cs typeface="Times New Roman"/>
              </a:rPr>
              <a:t> </a:t>
            </a:r>
            <a:r>
              <a:rPr sz="1950" b="1" spc="250" dirty="0">
                <a:latin typeface="Times New Roman"/>
                <a:cs typeface="Times New Roman"/>
              </a:rPr>
              <a:t>PROFESI</a:t>
            </a:r>
            <a:endParaRPr sz="1950" b="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109220" marR="1762125">
              <a:lnSpc>
                <a:spcPct val="152400"/>
              </a:lnSpc>
            </a:pPr>
            <a:r>
              <a:rPr sz="2700" b="1" spc="40" dirty="0">
                <a:solidFill>
                  <a:srgbClr val="0070C0"/>
                </a:solidFill>
                <a:latin typeface="Palatino Linotype"/>
                <a:cs typeface="Palatino Linotype"/>
              </a:rPr>
              <a:t>KEPERAWATAN </a:t>
            </a:r>
            <a:r>
              <a:rPr sz="2700" b="1" spc="85">
                <a:solidFill>
                  <a:srgbClr val="0070C0"/>
                </a:solidFill>
                <a:latin typeface="Palatino Linotype"/>
                <a:cs typeface="Palatino Linotype"/>
              </a:rPr>
              <a:t>SEBAGAI </a:t>
            </a:r>
            <a:r>
              <a:rPr sz="2700" b="1" spc="30" smtClean="0">
                <a:solidFill>
                  <a:srgbClr val="0070C0"/>
                </a:solidFill>
                <a:latin typeface="Palatino Linotype"/>
                <a:cs typeface="Palatino Linotype"/>
              </a:rPr>
              <a:t>DISIPLIN</a:t>
            </a:r>
            <a:r>
              <a:rPr lang="en-US" sz="2700" b="1" spc="30" dirty="0" smtClean="0">
                <a:solidFill>
                  <a:srgbClr val="0070C0"/>
                </a:solidFill>
                <a:latin typeface="Palatino Linotype"/>
                <a:cs typeface="Palatino Linotype"/>
              </a:rPr>
              <a:t> </a:t>
            </a:r>
            <a:r>
              <a:rPr sz="2700" b="1" spc="120" smtClean="0">
                <a:solidFill>
                  <a:srgbClr val="0070C0"/>
                </a:solidFill>
                <a:latin typeface="Palatino Linotype"/>
                <a:cs typeface="Palatino Linotype"/>
              </a:rPr>
              <a:t>MEMILIKI</a:t>
            </a:r>
            <a:r>
              <a:rPr lang="en-US" sz="2700" b="1" spc="120" dirty="0" smtClean="0">
                <a:solidFill>
                  <a:srgbClr val="0070C0"/>
                </a:solidFill>
                <a:latin typeface="Palatino Linotype"/>
                <a:cs typeface="Palatino Linotype"/>
              </a:rPr>
              <a:t> </a:t>
            </a:r>
            <a:r>
              <a:rPr sz="2700" b="1" spc="120" smtClean="0">
                <a:solidFill>
                  <a:srgbClr val="0070C0"/>
                </a:solidFill>
                <a:latin typeface="Palatino Linotype"/>
                <a:cs typeface="Palatino Linotype"/>
              </a:rPr>
              <a:t>:</a:t>
            </a:r>
            <a:endParaRPr lang="en-US" sz="2700" b="1" spc="120" dirty="0" smtClean="0">
              <a:solidFill>
                <a:srgbClr val="0070C0"/>
              </a:solidFill>
              <a:latin typeface="Palatino Linotype"/>
              <a:cs typeface="Palatino Linotype"/>
            </a:endParaRPr>
          </a:p>
          <a:p>
            <a:pPr marL="109220" marR="1762125">
              <a:lnSpc>
                <a:spcPct val="152400"/>
              </a:lnSpc>
            </a:pPr>
            <a:endParaRPr sz="2700" b="1">
              <a:solidFill>
                <a:srgbClr val="0070C0"/>
              </a:solidFill>
              <a:latin typeface="Palatino Linotype"/>
              <a:cs typeface="Palatino Linotype"/>
            </a:endParaRPr>
          </a:p>
          <a:p>
            <a:pPr marL="365125" indent="-353060">
              <a:lnSpc>
                <a:spcPts val="2310"/>
              </a:lnSpc>
              <a:buSzPct val="85106"/>
              <a:tabLst>
                <a:tab pos="365760" algn="l"/>
              </a:tabLst>
            </a:pPr>
            <a:r>
              <a:rPr lang="en-US" sz="2350" dirty="0" smtClean="0">
                <a:latin typeface="Microsoft Sans Serif"/>
                <a:cs typeface="Microsoft Sans Serif"/>
              </a:rPr>
              <a:t>    </a:t>
            </a:r>
            <a:r>
              <a:rPr lang="en-US" sz="2400" dirty="0" smtClean="0">
                <a:latin typeface="Microsoft Sans Serif"/>
                <a:cs typeface="Microsoft Sans Serif"/>
              </a:rPr>
              <a:t>1. </a:t>
            </a:r>
            <a:r>
              <a:rPr sz="2400" smtClean="0">
                <a:latin typeface="Microsoft Sans Serif"/>
                <a:cs typeface="Microsoft Sans Serif"/>
              </a:rPr>
              <a:t>Paradigma</a:t>
            </a:r>
            <a:r>
              <a:rPr sz="2400" spc="135" smtClean="0">
                <a:latin typeface="Microsoft Sans Serif"/>
                <a:cs typeface="Microsoft Sans Serif"/>
              </a:rPr>
              <a:t> </a:t>
            </a:r>
            <a:r>
              <a:rPr sz="2400" spc="25" dirty="0">
                <a:latin typeface="Microsoft Sans Serif"/>
                <a:cs typeface="Microsoft Sans Serif"/>
              </a:rPr>
              <a:t>yang</a:t>
            </a:r>
            <a:r>
              <a:rPr sz="2400" spc="135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memandang</a:t>
            </a:r>
            <a:r>
              <a:rPr sz="2400" spc="135" dirty="0">
                <a:latin typeface="Microsoft Sans Serif"/>
                <a:cs typeface="Microsoft Sans Serif"/>
              </a:rPr>
              <a:t> </a:t>
            </a:r>
            <a:r>
              <a:rPr sz="2400" spc="15" dirty="0">
                <a:latin typeface="Microsoft Sans Serif"/>
                <a:cs typeface="Microsoft Sans Serif"/>
              </a:rPr>
              <a:t>manusia</a:t>
            </a:r>
            <a:r>
              <a:rPr sz="2400" spc="135" dirty="0">
                <a:latin typeface="Microsoft Sans Serif"/>
                <a:cs typeface="Microsoft Sans Serif"/>
              </a:rPr>
              <a:t> </a:t>
            </a:r>
            <a:r>
              <a:rPr sz="2400" spc="55" dirty="0">
                <a:latin typeface="Microsoft Sans Serif"/>
                <a:cs typeface="Microsoft Sans Serif"/>
              </a:rPr>
              <a:t>dlm</a:t>
            </a:r>
            <a:r>
              <a:rPr sz="2400" spc="140" dirty="0">
                <a:latin typeface="Microsoft Sans Serif"/>
                <a:cs typeface="Microsoft Sans Serif"/>
              </a:rPr>
              <a:t> </a:t>
            </a:r>
            <a:r>
              <a:rPr sz="2400" spc="25" dirty="0">
                <a:latin typeface="Microsoft Sans Serif"/>
                <a:cs typeface="Microsoft Sans Serif"/>
              </a:rPr>
              <a:t>interaksinya</a:t>
            </a:r>
            <a:endParaRPr sz="2400">
              <a:latin typeface="Microsoft Sans Serif"/>
              <a:cs typeface="Microsoft Sans Serif"/>
            </a:endParaRPr>
          </a:p>
          <a:p>
            <a:pPr marL="365125">
              <a:lnSpc>
                <a:spcPct val="100000"/>
              </a:lnSpc>
              <a:spcBef>
                <a:spcPts val="120"/>
              </a:spcBef>
            </a:pPr>
            <a:r>
              <a:rPr lang="en-US" sz="2400" spc="35" dirty="0" smtClean="0">
                <a:latin typeface="Microsoft Sans Serif"/>
                <a:cs typeface="Microsoft Sans Serif"/>
              </a:rPr>
              <a:t>    </a:t>
            </a:r>
            <a:r>
              <a:rPr sz="2400" spc="35" smtClean="0">
                <a:latin typeface="Microsoft Sans Serif"/>
                <a:cs typeface="Microsoft Sans Serif"/>
              </a:rPr>
              <a:t>dg</a:t>
            </a:r>
            <a:r>
              <a:rPr sz="2400" spc="135" smtClean="0">
                <a:latin typeface="Microsoft Sans Serif"/>
                <a:cs typeface="Microsoft Sans Serif"/>
              </a:rPr>
              <a:t> </a:t>
            </a:r>
            <a:r>
              <a:rPr sz="2400" spc="35" dirty="0">
                <a:latin typeface="Microsoft Sans Serif"/>
                <a:cs typeface="Microsoft Sans Serif"/>
              </a:rPr>
              <a:t>lingkungan</a:t>
            </a:r>
            <a:r>
              <a:rPr sz="2400" spc="140" dirty="0">
                <a:latin typeface="Microsoft Sans Serif"/>
                <a:cs typeface="Microsoft Sans Serif"/>
              </a:rPr>
              <a:t> </a:t>
            </a:r>
            <a:r>
              <a:rPr sz="2400" spc="70" dirty="0">
                <a:latin typeface="Microsoft Sans Serif"/>
                <a:cs typeface="Microsoft Sans Serif"/>
              </a:rPr>
              <a:t>untuk</a:t>
            </a:r>
            <a:r>
              <a:rPr sz="2400" spc="14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mencapai</a:t>
            </a:r>
            <a:r>
              <a:rPr sz="2400" spc="140" dirty="0">
                <a:latin typeface="Microsoft Sans Serif"/>
                <a:cs typeface="Microsoft Sans Serif"/>
              </a:rPr>
              <a:t> </a:t>
            </a:r>
            <a:r>
              <a:rPr sz="2400" spc="-5">
                <a:latin typeface="Microsoft Sans Serif"/>
                <a:cs typeface="Microsoft Sans Serif"/>
              </a:rPr>
              <a:t>keadaaan</a:t>
            </a:r>
            <a:r>
              <a:rPr sz="2400" spc="135">
                <a:latin typeface="Microsoft Sans Serif"/>
                <a:cs typeface="Microsoft Sans Serif"/>
              </a:rPr>
              <a:t> </a:t>
            </a:r>
            <a:r>
              <a:rPr sz="2400" spc="25" smtClean="0">
                <a:latin typeface="Microsoft Sans Serif"/>
                <a:cs typeface="Microsoft Sans Serif"/>
              </a:rPr>
              <a:t>sehat.</a:t>
            </a:r>
            <a:endParaRPr lang="en-US" sz="2400" spc="25" dirty="0" smtClean="0">
              <a:latin typeface="Microsoft Sans Serif"/>
              <a:cs typeface="Microsoft Sans Serif"/>
            </a:endParaRPr>
          </a:p>
          <a:p>
            <a:pPr marL="365125">
              <a:lnSpc>
                <a:spcPct val="100000"/>
              </a:lnSpc>
              <a:spcBef>
                <a:spcPts val="120"/>
              </a:spcBef>
            </a:pPr>
            <a:r>
              <a:rPr lang="en-US" sz="2400" spc="25" dirty="0" smtClean="0">
                <a:latin typeface="Microsoft Sans Serif"/>
                <a:cs typeface="Microsoft Sans Serif"/>
              </a:rPr>
              <a:t>2. </a:t>
            </a:r>
            <a:r>
              <a:rPr sz="2400" spc="60" smtClean="0">
                <a:latin typeface="Verdana"/>
                <a:cs typeface="Verdana"/>
              </a:rPr>
              <a:t>Boundaries</a:t>
            </a:r>
            <a:r>
              <a:rPr sz="2400" spc="-90" smtClean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for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spc="85" dirty="0">
                <a:latin typeface="Verdana"/>
                <a:cs typeface="Verdana"/>
              </a:rPr>
              <a:t>inquiry</a:t>
            </a:r>
            <a:r>
              <a:rPr sz="2400" spc="85" dirty="0">
                <a:latin typeface="Microsoft Sans Serif"/>
                <a:cs typeface="Microsoft Sans Serif"/>
              </a:rPr>
              <a:t>”</a:t>
            </a:r>
            <a:r>
              <a:rPr sz="2400" spc="130" dirty="0">
                <a:latin typeface="Microsoft Sans Serif"/>
                <a:cs typeface="Microsoft Sans Serif"/>
              </a:rPr>
              <a:t> </a:t>
            </a:r>
            <a:r>
              <a:rPr sz="2400" spc="45" dirty="0">
                <a:latin typeface="Microsoft Sans Serif"/>
                <a:cs typeface="Microsoft Sans Serif"/>
              </a:rPr>
              <a:t>yaitu</a:t>
            </a:r>
            <a:r>
              <a:rPr sz="2400" spc="135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model</a:t>
            </a:r>
            <a:r>
              <a:rPr sz="2400" spc="135" dirty="0">
                <a:latin typeface="Microsoft Sans Serif"/>
                <a:cs typeface="Microsoft Sans Serif"/>
              </a:rPr>
              <a:t> </a:t>
            </a:r>
            <a:r>
              <a:rPr sz="2400" spc="25" dirty="0">
                <a:latin typeface="Microsoft Sans Serif"/>
                <a:cs typeface="Microsoft Sans Serif"/>
              </a:rPr>
              <a:t>konseptual</a:t>
            </a:r>
            <a:r>
              <a:rPr sz="2400" spc="130" dirty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&amp; </a:t>
            </a:r>
            <a:r>
              <a:rPr sz="2400" spc="-605" dirty="0">
                <a:latin typeface="Microsoft Sans Serif"/>
                <a:cs typeface="Microsoft Sans Serif"/>
              </a:rPr>
              <a:t> </a:t>
            </a:r>
            <a:r>
              <a:rPr sz="2400" spc="50">
                <a:latin typeface="Microsoft Sans Serif"/>
                <a:cs typeface="Microsoft Sans Serif"/>
              </a:rPr>
              <a:t>teori</a:t>
            </a:r>
            <a:r>
              <a:rPr sz="2400" spc="185">
                <a:latin typeface="Microsoft Sans Serif"/>
                <a:cs typeface="Microsoft Sans Serif"/>
              </a:rPr>
              <a:t> </a:t>
            </a:r>
            <a:r>
              <a:rPr lang="en-US" sz="2400" spc="185" dirty="0" smtClean="0">
                <a:latin typeface="Microsoft Sans Serif"/>
                <a:cs typeface="Microsoft Sans Serif"/>
              </a:rPr>
              <a:t>          </a:t>
            </a:r>
            <a:r>
              <a:rPr sz="2400" spc="30" smtClean="0">
                <a:latin typeface="Microsoft Sans Serif"/>
                <a:cs typeface="Microsoft Sans Serif"/>
              </a:rPr>
              <a:t>keperawatan</a:t>
            </a:r>
            <a:endParaRPr sz="2400">
              <a:latin typeface="Microsoft Sans Serif"/>
              <a:cs typeface="Microsoft Sans Serif"/>
            </a:endParaRPr>
          </a:p>
          <a:p>
            <a:pPr marL="365125" indent="-353060">
              <a:lnSpc>
                <a:spcPct val="100000"/>
              </a:lnSpc>
              <a:spcBef>
                <a:spcPts val="785"/>
              </a:spcBef>
              <a:buSzPct val="85106"/>
              <a:tabLst>
                <a:tab pos="365760" algn="l"/>
              </a:tabLst>
            </a:pPr>
            <a:r>
              <a:rPr lang="en-US" sz="2400" spc="10" dirty="0" smtClean="0">
                <a:latin typeface="Microsoft Sans Serif"/>
                <a:cs typeface="Microsoft Sans Serif"/>
              </a:rPr>
              <a:t>     3. </a:t>
            </a:r>
            <a:r>
              <a:rPr sz="2400" spc="10" smtClean="0">
                <a:latin typeface="Microsoft Sans Serif"/>
                <a:cs typeface="Microsoft Sans Serif"/>
              </a:rPr>
              <a:t>Metode</a:t>
            </a:r>
            <a:r>
              <a:rPr sz="2400" spc="150" smtClean="0">
                <a:latin typeface="Microsoft Sans Serif"/>
                <a:cs typeface="Microsoft Sans Serif"/>
              </a:rPr>
              <a:t> </a:t>
            </a:r>
            <a:r>
              <a:rPr sz="2400" spc="80" dirty="0">
                <a:latin typeface="Microsoft Sans Serif"/>
                <a:cs typeface="Microsoft Sans Serif"/>
              </a:rPr>
              <a:t>utk</a:t>
            </a:r>
            <a:r>
              <a:rPr sz="2400" spc="155" dirty="0">
                <a:latin typeface="Microsoft Sans Serif"/>
                <a:cs typeface="Microsoft Sans Serif"/>
              </a:rPr>
              <a:t> </a:t>
            </a:r>
            <a:r>
              <a:rPr sz="2400" spc="25" dirty="0">
                <a:latin typeface="Microsoft Sans Serif"/>
                <a:cs typeface="Microsoft Sans Serif"/>
              </a:rPr>
              <a:t>pengembangan</a:t>
            </a:r>
            <a:r>
              <a:rPr sz="2400" spc="155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pengetahuan</a:t>
            </a:r>
            <a:r>
              <a:rPr sz="2400" spc="155" dirty="0">
                <a:latin typeface="Microsoft Sans Serif"/>
                <a:cs typeface="Microsoft Sans Serif"/>
              </a:rPr>
              <a:t> </a:t>
            </a:r>
            <a:r>
              <a:rPr sz="2400" spc="20">
                <a:latin typeface="Microsoft Sans Serif"/>
                <a:cs typeface="Microsoft Sans Serif"/>
              </a:rPr>
              <a:t>dalam</a:t>
            </a:r>
            <a:r>
              <a:rPr sz="2400" spc="155">
                <a:latin typeface="Microsoft Sans Serif"/>
                <a:cs typeface="Microsoft Sans Serif"/>
              </a:rPr>
              <a:t> </a:t>
            </a:r>
            <a:r>
              <a:rPr sz="2400" spc="50" smtClean="0">
                <a:latin typeface="Microsoft Sans Serif"/>
                <a:cs typeface="Microsoft Sans Serif"/>
              </a:rPr>
              <a:t>bentuk</a:t>
            </a:r>
            <a:endParaRPr lang="en-US" sz="2400" spc="50" dirty="0" smtClean="0">
              <a:latin typeface="Microsoft Sans Serif"/>
              <a:cs typeface="Microsoft Sans Serif"/>
            </a:endParaRPr>
          </a:p>
          <a:p>
            <a:pPr marL="365125" indent="-353060">
              <a:lnSpc>
                <a:spcPct val="100000"/>
              </a:lnSpc>
              <a:spcBef>
                <a:spcPts val="785"/>
              </a:spcBef>
              <a:buSzPct val="85106"/>
              <a:tabLst>
                <a:tab pos="365760" algn="l"/>
              </a:tabLst>
            </a:pPr>
            <a:r>
              <a:rPr lang="en-US" sz="2400" spc="50" dirty="0" smtClean="0">
                <a:latin typeface="Microsoft Sans Serif"/>
                <a:cs typeface="Microsoft Sans Serif"/>
              </a:rPr>
              <a:t> </a:t>
            </a:r>
            <a:r>
              <a:rPr lang="en-US" sz="2400" spc="50" dirty="0" smtClean="0">
                <a:latin typeface="Microsoft Sans Serif"/>
                <a:cs typeface="Microsoft Sans Serif"/>
              </a:rPr>
              <a:t>        </a:t>
            </a:r>
            <a:r>
              <a:rPr lang="en-US" sz="2400" spc="50" dirty="0" err="1" smtClean="0">
                <a:latin typeface="Microsoft Sans Serif"/>
                <a:cs typeface="Microsoft Sans Serif"/>
              </a:rPr>
              <a:t>Penelitian</a:t>
            </a:r>
            <a:r>
              <a:rPr lang="en-US" sz="2400" spc="50" dirty="0" smtClean="0">
                <a:latin typeface="Microsoft Sans Serif"/>
                <a:cs typeface="Microsoft Sans Serif"/>
              </a:rPr>
              <a:t> </a:t>
            </a:r>
            <a:r>
              <a:rPr lang="en-US" sz="2400" spc="50" dirty="0" err="1" smtClean="0">
                <a:latin typeface="Microsoft Sans Serif"/>
                <a:cs typeface="Microsoft Sans Serif"/>
              </a:rPr>
              <a:t>dan</a:t>
            </a:r>
            <a:r>
              <a:rPr lang="en-US" sz="2400" spc="50" dirty="0" smtClean="0">
                <a:latin typeface="Microsoft Sans Serif"/>
                <a:cs typeface="Microsoft Sans Serif"/>
              </a:rPr>
              <a:t> </a:t>
            </a:r>
            <a:r>
              <a:rPr lang="en-US" sz="2400" spc="50" dirty="0" err="1" smtClean="0">
                <a:latin typeface="Microsoft Sans Serif"/>
                <a:cs typeface="Microsoft Sans Serif"/>
              </a:rPr>
              <a:t>Uji</a:t>
            </a:r>
            <a:r>
              <a:rPr lang="en-US" sz="2400" spc="50" dirty="0" smtClean="0">
                <a:latin typeface="Microsoft Sans Serif"/>
                <a:cs typeface="Microsoft Sans Serif"/>
              </a:rPr>
              <a:t> </a:t>
            </a:r>
            <a:r>
              <a:rPr lang="en-US" sz="2400" spc="50" dirty="0" err="1" smtClean="0">
                <a:latin typeface="Microsoft Sans Serif"/>
                <a:cs typeface="Microsoft Sans Serif"/>
              </a:rPr>
              <a:t>coba</a:t>
            </a:r>
            <a:r>
              <a:rPr lang="en-US" sz="2400" spc="50" dirty="0" smtClean="0">
                <a:latin typeface="Microsoft Sans Serif"/>
                <a:cs typeface="Microsoft Sans Serif"/>
              </a:rPr>
              <a:t> </a:t>
            </a:r>
            <a:r>
              <a:rPr lang="en-US" sz="2400" spc="50" dirty="0" err="1" smtClean="0">
                <a:latin typeface="Microsoft Sans Serif"/>
                <a:cs typeface="Microsoft Sans Serif"/>
              </a:rPr>
              <a:t>Teori</a:t>
            </a:r>
            <a:r>
              <a:rPr lang="en-US" sz="2400" spc="50" dirty="0" smtClean="0">
                <a:latin typeface="Microsoft Sans Serif"/>
                <a:cs typeface="Microsoft Sans Serif"/>
              </a:rPr>
              <a:t> </a:t>
            </a:r>
            <a:r>
              <a:rPr lang="en-US" sz="2400" spc="50" dirty="0" err="1" smtClean="0">
                <a:latin typeface="Microsoft Sans Serif"/>
                <a:cs typeface="Microsoft Sans Serif"/>
              </a:rPr>
              <a:t>Keperawatan</a:t>
            </a:r>
            <a:r>
              <a:rPr lang="en-US" sz="2400" spc="50" dirty="0" smtClean="0">
                <a:latin typeface="Microsoft Sans Serif"/>
                <a:cs typeface="Microsoft Sans Serif"/>
              </a:rPr>
              <a:t> </a:t>
            </a:r>
            <a:endParaRPr lang="en-US" sz="2400" spc="50" dirty="0" smtClean="0">
              <a:latin typeface="Microsoft Sans Serif"/>
              <a:cs typeface="Microsoft Sans Serif"/>
            </a:endParaRPr>
          </a:p>
          <a:p>
            <a:pPr marL="365125" indent="-353060">
              <a:lnSpc>
                <a:spcPct val="100000"/>
              </a:lnSpc>
              <a:spcBef>
                <a:spcPts val="785"/>
              </a:spcBef>
              <a:buSzPct val="85106"/>
              <a:buAutoNum type="arabicPeriod" startAt="2"/>
              <a:tabLst>
                <a:tab pos="365760" algn="l"/>
              </a:tabLst>
            </a:pPr>
            <a:endParaRPr lang="en-US" sz="2350" spc="50" dirty="0" smtClean="0">
              <a:latin typeface="Microsoft Sans Serif"/>
              <a:cs typeface="Microsoft Sans Serif"/>
            </a:endParaRPr>
          </a:p>
          <a:p>
            <a:pPr marL="365125" indent="-353060">
              <a:lnSpc>
                <a:spcPct val="100000"/>
              </a:lnSpc>
              <a:spcBef>
                <a:spcPts val="785"/>
              </a:spcBef>
              <a:buSzPct val="85106"/>
              <a:buAutoNum type="arabicPeriod" startAt="2"/>
              <a:tabLst>
                <a:tab pos="365760" algn="l"/>
              </a:tabLst>
            </a:pPr>
            <a:endParaRPr lang="en-US" sz="2350" spc="50" dirty="0" smtClean="0">
              <a:latin typeface="Microsoft Sans Serif"/>
              <a:cs typeface="Microsoft Sans Serif"/>
            </a:endParaRPr>
          </a:p>
          <a:p>
            <a:pPr marL="365125" indent="-353060">
              <a:lnSpc>
                <a:spcPct val="100000"/>
              </a:lnSpc>
              <a:spcBef>
                <a:spcPts val="785"/>
              </a:spcBef>
              <a:buSzPct val="85106"/>
              <a:tabLst>
                <a:tab pos="365760" algn="l"/>
              </a:tabLst>
            </a:pPr>
            <a:endParaRPr sz="2350">
              <a:latin typeface="Microsoft Sans Serif"/>
              <a:cs typeface="Microsoft Sans Serif"/>
            </a:endParaRPr>
          </a:p>
        </p:txBody>
      </p:sp>
      <p:pic>
        <p:nvPicPr>
          <p:cNvPr id="4" name="Picture 3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469900"/>
            <a:ext cx="14859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41301"/>
            <a:ext cx="8763000" cy="5693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Keperawatan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Sebagai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profesi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Memiliki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1079500"/>
            <a:ext cx="8991599" cy="42799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“Body Knowledge”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“Body Knowledge”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“Body Knowledge”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otonomi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, </a:t>
            </a:r>
            <a:r>
              <a:rPr lang="en-US" dirty="0" err="1" smtClean="0"/>
              <a:t>berpegang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tradisi</a:t>
            </a:r>
            <a:r>
              <a:rPr lang="en-US" dirty="0" smtClean="0"/>
              <a:t> </a:t>
            </a:r>
            <a:r>
              <a:rPr lang="en-US" dirty="0" err="1" smtClean="0"/>
              <a:t>luhur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35" y="253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4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" y="253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5353050"/>
                </a:moveTo>
                <a:lnTo>
                  <a:pt x="0" y="0"/>
                </a:lnTo>
              </a:path>
            </a:pathLst>
          </a:custGeom>
          <a:ln w="9524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819161"/>
            <a:ext cx="9505950" cy="18662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0500" y="850900"/>
            <a:ext cx="9067800" cy="44768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81885" algn="l"/>
              </a:tabLst>
            </a:pPr>
            <a:r>
              <a:rPr lang="en-US" sz="4050" spc="70" dirty="0" smtClean="0">
                <a:solidFill>
                  <a:srgbClr val="AAAAAA"/>
                </a:solidFill>
                <a:latin typeface="Palatino Linotype"/>
                <a:cs typeface="Palatino Linotype"/>
              </a:rPr>
              <a:t>   C</a:t>
            </a:r>
            <a:r>
              <a:rPr sz="4050" spc="70" smtClean="0">
                <a:solidFill>
                  <a:srgbClr val="AAAAAA"/>
                </a:solidFill>
                <a:latin typeface="Palatino Linotype"/>
                <a:cs typeface="Palatino Linotype"/>
              </a:rPr>
              <a:t>ont</a:t>
            </a:r>
            <a:r>
              <a:rPr sz="4050" spc="70" dirty="0">
                <a:solidFill>
                  <a:srgbClr val="AAAAAA"/>
                </a:solidFill>
                <a:latin typeface="Palatino Linotype"/>
                <a:cs typeface="Palatino Linotype"/>
              </a:rPr>
              <a:t>…..	</a:t>
            </a:r>
            <a:r>
              <a:rPr sz="3950" spc="370" dirty="0">
                <a:solidFill>
                  <a:srgbClr val="AAAAAA"/>
                </a:solidFill>
                <a:latin typeface="Times New Roman"/>
                <a:cs typeface="Times New Roman"/>
              </a:rPr>
              <a:t>Siapa</a:t>
            </a:r>
            <a:r>
              <a:rPr sz="3950" spc="95" dirty="0">
                <a:solidFill>
                  <a:srgbClr val="AAAAAA"/>
                </a:solidFill>
                <a:latin typeface="Times New Roman"/>
                <a:cs typeface="Times New Roman"/>
              </a:rPr>
              <a:t> </a:t>
            </a:r>
            <a:r>
              <a:rPr sz="3950" spc="434" dirty="0">
                <a:solidFill>
                  <a:srgbClr val="AAAAAA"/>
                </a:solidFill>
                <a:latin typeface="Times New Roman"/>
                <a:cs typeface="Times New Roman"/>
              </a:rPr>
              <a:t>Perawat</a:t>
            </a:r>
            <a:r>
              <a:rPr sz="3950" spc="95" dirty="0">
                <a:solidFill>
                  <a:srgbClr val="AAAAAA"/>
                </a:solidFill>
                <a:latin typeface="Times New Roman"/>
                <a:cs typeface="Times New Roman"/>
              </a:rPr>
              <a:t> </a:t>
            </a:r>
            <a:r>
              <a:rPr sz="3950" spc="335">
                <a:solidFill>
                  <a:srgbClr val="AAAAAA"/>
                </a:solidFill>
                <a:latin typeface="Times New Roman"/>
                <a:cs typeface="Times New Roman"/>
              </a:rPr>
              <a:t>itu</a:t>
            </a:r>
            <a:r>
              <a:rPr sz="3950" spc="95">
                <a:solidFill>
                  <a:srgbClr val="AAAAAA"/>
                </a:solidFill>
                <a:latin typeface="Times New Roman"/>
                <a:cs typeface="Times New Roman"/>
              </a:rPr>
              <a:t> </a:t>
            </a:r>
            <a:r>
              <a:rPr sz="3950" spc="465" smtClean="0">
                <a:solidFill>
                  <a:srgbClr val="AAAAAA"/>
                </a:solidFill>
                <a:latin typeface="Times New Roman"/>
                <a:cs typeface="Times New Roman"/>
              </a:rPr>
              <a:t>?</a:t>
            </a:r>
            <a:endParaRPr lang="en-US" sz="3950" spc="465" dirty="0" smtClean="0">
              <a:solidFill>
                <a:srgbClr val="AAAAAA"/>
              </a:solidFill>
              <a:latin typeface="Times New Roman"/>
              <a:cs typeface="Times New Roman"/>
            </a:endParaRPr>
          </a:p>
          <a:p>
            <a:pPr marL="266065" marR="198755">
              <a:lnSpc>
                <a:spcPct val="112300"/>
              </a:lnSpc>
            </a:pPr>
            <a:endParaRPr lang="en-US" sz="1900" b="1" spc="-30" dirty="0" smtClean="0">
              <a:solidFill>
                <a:srgbClr val="0070C0"/>
              </a:solidFill>
              <a:latin typeface="Calibri"/>
              <a:cs typeface="Calibri"/>
            </a:endParaRPr>
          </a:p>
          <a:p>
            <a:pPr marL="266065" marR="198755">
              <a:lnSpc>
                <a:spcPct val="112300"/>
              </a:lnSpc>
            </a:pPr>
            <a:endParaRPr lang="en-US" sz="1900" b="1" spc="-30" dirty="0" smtClean="0">
              <a:solidFill>
                <a:srgbClr val="0070C0"/>
              </a:solidFill>
              <a:latin typeface="Calibri"/>
              <a:cs typeface="Calibri"/>
            </a:endParaRPr>
          </a:p>
          <a:p>
            <a:pPr marL="266065" marR="198755">
              <a:lnSpc>
                <a:spcPct val="112300"/>
              </a:lnSpc>
            </a:pPr>
            <a:r>
              <a:rPr sz="1900" b="1" spc="-30" smtClean="0">
                <a:solidFill>
                  <a:srgbClr val="0070C0"/>
                </a:solidFill>
                <a:latin typeface="Calibri"/>
                <a:cs typeface="Calibri"/>
              </a:rPr>
              <a:t>Berdasarkan</a:t>
            </a:r>
            <a:r>
              <a:rPr sz="1900" b="1" spc="12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35" dirty="0">
                <a:solidFill>
                  <a:srgbClr val="0070C0"/>
                </a:solidFill>
                <a:latin typeface="Calibri"/>
                <a:cs typeface="Calibri"/>
              </a:rPr>
              <a:t>Kepmenkes.</a:t>
            </a:r>
            <a:r>
              <a:rPr sz="1900" b="1" spc="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70C0"/>
                </a:solidFill>
                <a:latin typeface="Calibri"/>
                <a:cs typeface="Calibri"/>
              </a:rPr>
              <a:t>R.I</a:t>
            </a:r>
            <a:r>
              <a:rPr sz="1900" b="1" spc="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35" dirty="0">
                <a:solidFill>
                  <a:srgbClr val="0070C0"/>
                </a:solidFill>
                <a:latin typeface="Calibri"/>
                <a:cs typeface="Calibri"/>
              </a:rPr>
              <a:t>no.647/Menkes/SK/IV/2000,</a:t>
            </a:r>
            <a:r>
              <a:rPr sz="1900" b="1" spc="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10" dirty="0">
                <a:solidFill>
                  <a:srgbClr val="0070C0"/>
                </a:solidFill>
                <a:latin typeface="Calibri"/>
                <a:cs typeface="Calibri"/>
              </a:rPr>
              <a:t>Diperbarui</a:t>
            </a:r>
            <a:r>
              <a:rPr sz="1900" b="1" spc="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30" dirty="0">
                <a:solidFill>
                  <a:srgbClr val="0070C0"/>
                </a:solidFill>
                <a:latin typeface="Calibri"/>
                <a:cs typeface="Calibri"/>
              </a:rPr>
              <a:t>Kepmenkes</a:t>
            </a:r>
            <a:r>
              <a:rPr sz="1900" b="1" spc="1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90" dirty="0">
                <a:solidFill>
                  <a:srgbClr val="0070C0"/>
                </a:solidFill>
                <a:latin typeface="Calibri"/>
                <a:cs typeface="Calibri"/>
              </a:rPr>
              <a:t>. </a:t>
            </a:r>
            <a:r>
              <a:rPr sz="1900" b="1" spc="-4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70C0"/>
                </a:solidFill>
                <a:latin typeface="Calibri"/>
                <a:cs typeface="Calibri"/>
              </a:rPr>
              <a:t>R.I.</a:t>
            </a:r>
            <a:r>
              <a:rPr sz="1900" b="1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900" b="1" spc="-70" dirty="0">
                <a:solidFill>
                  <a:srgbClr val="0070C0"/>
                </a:solidFill>
                <a:latin typeface="Calibri"/>
                <a:cs typeface="Calibri"/>
              </a:rPr>
              <a:t>no.1239/Menkes/SK/XI/2001</a:t>
            </a:r>
            <a:endParaRPr sz="1900" b="1">
              <a:solidFill>
                <a:srgbClr val="0070C0"/>
              </a:solidFill>
              <a:latin typeface="Calibri"/>
              <a:cs typeface="Calibri"/>
            </a:endParaRPr>
          </a:p>
          <a:p>
            <a:pPr marL="3695700">
              <a:lnSpc>
                <a:spcPct val="100000"/>
              </a:lnSpc>
              <a:spcBef>
                <a:spcPts val="315"/>
              </a:spcBef>
            </a:pPr>
            <a:r>
              <a:rPr sz="2200" b="1" spc="-65" smtClean="0">
                <a:latin typeface="Calibri"/>
                <a:cs typeface="Calibri"/>
              </a:rPr>
              <a:t>Perawat:</a:t>
            </a:r>
            <a:endParaRPr sz="2200" b="1" smtClean="0">
              <a:latin typeface="Calibri"/>
              <a:cs typeface="Calibri"/>
            </a:endParaRPr>
          </a:p>
          <a:p>
            <a:pPr marL="307975" marR="5080" indent="-139700" algn="just">
              <a:lnSpc>
                <a:spcPct val="112100"/>
              </a:lnSpc>
              <a:buFont typeface="Wingdings" pitchFamily="2" charset="2"/>
              <a:buChar char="ü"/>
            </a:pPr>
            <a:r>
              <a:rPr lang="en-US" sz="2200" spc="40" dirty="0" smtClean="0">
                <a:latin typeface="Calibri"/>
                <a:cs typeface="Calibri"/>
              </a:rPr>
              <a:t> </a:t>
            </a:r>
            <a:r>
              <a:rPr sz="2200" spc="40" smtClean="0">
                <a:latin typeface="Calibri"/>
                <a:cs typeface="Calibri"/>
              </a:rPr>
              <a:t>Orang</a:t>
            </a:r>
            <a:r>
              <a:rPr sz="2200" spc="80" smtClean="0">
                <a:latin typeface="Calibri"/>
                <a:cs typeface="Calibri"/>
              </a:rPr>
              <a:t> </a:t>
            </a:r>
            <a:r>
              <a:rPr sz="2200" spc="-20" smtClean="0">
                <a:latin typeface="Calibri"/>
                <a:cs typeface="Calibri"/>
              </a:rPr>
              <a:t>yang</a:t>
            </a:r>
            <a:r>
              <a:rPr sz="2200" spc="85" smtClean="0">
                <a:latin typeface="Calibri"/>
                <a:cs typeface="Calibri"/>
              </a:rPr>
              <a:t> </a:t>
            </a:r>
            <a:r>
              <a:rPr sz="2200" spc="-50" smtClean="0">
                <a:latin typeface="Calibri"/>
                <a:cs typeface="Calibri"/>
              </a:rPr>
              <a:t>telah</a:t>
            </a:r>
            <a:r>
              <a:rPr sz="2200" spc="80" smtClean="0">
                <a:latin typeface="Calibri"/>
                <a:cs typeface="Calibri"/>
              </a:rPr>
              <a:t> </a:t>
            </a:r>
            <a:r>
              <a:rPr sz="2200" spc="10" smtClean="0">
                <a:latin typeface="Calibri"/>
                <a:cs typeface="Calibri"/>
              </a:rPr>
              <a:t>lulus</a:t>
            </a:r>
            <a:r>
              <a:rPr sz="2200" spc="85" smtClean="0">
                <a:latin typeface="Calibri"/>
                <a:cs typeface="Calibri"/>
              </a:rPr>
              <a:t> </a:t>
            </a:r>
            <a:r>
              <a:rPr sz="2200" spc="5" smtClean="0">
                <a:latin typeface="Calibri"/>
                <a:cs typeface="Calibri"/>
              </a:rPr>
              <a:t>dari</a:t>
            </a:r>
            <a:r>
              <a:rPr sz="2200" spc="85" smtClean="0">
                <a:latin typeface="Calibri"/>
                <a:cs typeface="Calibri"/>
              </a:rPr>
              <a:t> </a:t>
            </a:r>
            <a:r>
              <a:rPr sz="2200" spc="-10" smtClean="0">
                <a:latin typeface="Calibri"/>
                <a:cs typeface="Calibri"/>
              </a:rPr>
              <a:t>pendidikan</a:t>
            </a:r>
            <a:r>
              <a:rPr sz="2200" spc="80" smtClean="0">
                <a:latin typeface="Calibri"/>
                <a:cs typeface="Calibri"/>
              </a:rPr>
              <a:t> </a:t>
            </a:r>
            <a:r>
              <a:rPr sz="2200" spc="-45" smtClean="0">
                <a:latin typeface="Calibri"/>
                <a:cs typeface="Calibri"/>
              </a:rPr>
              <a:t>perawat,</a:t>
            </a:r>
            <a:r>
              <a:rPr sz="2200" spc="85" smtClean="0">
                <a:latin typeface="Calibri"/>
                <a:cs typeface="Calibri"/>
              </a:rPr>
              <a:t> </a:t>
            </a:r>
            <a:r>
              <a:rPr sz="2200" spc="-5" smtClean="0">
                <a:latin typeface="Calibri"/>
                <a:cs typeface="Calibri"/>
              </a:rPr>
              <a:t>baik</a:t>
            </a:r>
            <a:r>
              <a:rPr sz="2200" spc="80" smtClean="0">
                <a:latin typeface="Calibri"/>
                <a:cs typeface="Calibri"/>
              </a:rPr>
              <a:t> </a:t>
            </a:r>
            <a:r>
              <a:rPr sz="2200" spc="15" smtClean="0">
                <a:latin typeface="Calibri"/>
                <a:cs typeface="Calibri"/>
              </a:rPr>
              <a:t>di</a:t>
            </a:r>
            <a:r>
              <a:rPr sz="2200" spc="85" smtClean="0">
                <a:latin typeface="Calibri"/>
                <a:cs typeface="Calibri"/>
              </a:rPr>
              <a:t> </a:t>
            </a:r>
            <a:r>
              <a:rPr sz="2200" spc="-35" smtClean="0">
                <a:latin typeface="Calibri"/>
                <a:cs typeface="Calibri"/>
              </a:rPr>
              <a:t>dalam</a:t>
            </a:r>
            <a:r>
              <a:rPr sz="2200" spc="85" smtClean="0">
                <a:latin typeface="Calibri"/>
                <a:cs typeface="Calibri"/>
              </a:rPr>
              <a:t> </a:t>
            </a:r>
            <a:r>
              <a:rPr sz="2200" smtClean="0">
                <a:latin typeface="Calibri"/>
                <a:cs typeface="Calibri"/>
              </a:rPr>
              <a:t>maupun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sz="2200" spc="5" smtClean="0">
                <a:latin typeface="Calibri"/>
                <a:cs typeface="Calibri"/>
              </a:rPr>
              <a:t>diluar</a:t>
            </a:r>
            <a:r>
              <a:rPr sz="2200" spc="175" smtClean="0">
                <a:latin typeface="Calibri"/>
                <a:cs typeface="Calibri"/>
              </a:rPr>
              <a:t> </a:t>
            </a:r>
            <a:r>
              <a:rPr sz="2200" spc="-20" smtClean="0">
                <a:latin typeface="Calibri"/>
                <a:cs typeface="Calibri"/>
              </a:rPr>
              <a:t>negeri</a:t>
            </a:r>
            <a:r>
              <a:rPr sz="2200" spc="60" smtClean="0">
                <a:latin typeface="Calibri"/>
                <a:cs typeface="Calibri"/>
              </a:rPr>
              <a:t> </a:t>
            </a:r>
            <a:r>
              <a:rPr sz="2200" spc="-35" smtClean="0">
                <a:latin typeface="Calibri"/>
                <a:cs typeface="Calibri"/>
              </a:rPr>
              <a:t>sesuai</a:t>
            </a:r>
            <a:r>
              <a:rPr sz="2200" spc="175" smtClean="0">
                <a:latin typeface="Calibri"/>
                <a:cs typeface="Calibri"/>
              </a:rPr>
              <a:t> </a:t>
            </a:r>
            <a:r>
              <a:rPr sz="2200" spc="-45" smtClean="0">
                <a:latin typeface="Calibri"/>
                <a:cs typeface="Calibri"/>
              </a:rPr>
              <a:t>dengan</a:t>
            </a:r>
            <a:r>
              <a:rPr sz="2200" spc="175" smtClean="0">
                <a:latin typeface="Calibri"/>
                <a:cs typeface="Calibri"/>
              </a:rPr>
              <a:t> </a:t>
            </a:r>
            <a:r>
              <a:rPr sz="2200" spc="-45" smtClean="0">
                <a:latin typeface="Calibri"/>
                <a:cs typeface="Calibri"/>
              </a:rPr>
              <a:t>ketentuan</a:t>
            </a:r>
            <a:r>
              <a:rPr sz="2200" spc="254" smtClean="0">
                <a:latin typeface="Calibri"/>
                <a:cs typeface="Calibri"/>
              </a:rPr>
              <a:t> </a:t>
            </a:r>
            <a:r>
              <a:rPr sz="2200" spc="-15" smtClean="0">
                <a:latin typeface="Calibri"/>
                <a:cs typeface="Calibri"/>
              </a:rPr>
              <a:t>peraturan</a:t>
            </a:r>
            <a:r>
              <a:rPr sz="2200" spc="180" smtClean="0">
                <a:latin typeface="Calibri"/>
                <a:cs typeface="Calibri"/>
              </a:rPr>
              <a:t> </a:t>
            </a:r>
            <a:r>
              <a:rPr sz="2200" spc="-10" smtClean="0">
                <a:latin typeface="Calibri"/>
                <a:cs typeface="Calibri"/>
              </a:rPr>
              <a:t>perundang-undangan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sz="2200" spc="-15" smtClean="0">
                <a:latin typeface="Calibri"/>
                <a:cs typeface="Calibri"/>
              </a:rPr>
              <a:t>yang</a:t>
            </a:r>
            <a:r>
              <a:rPr sz="2200" spc="85" smtClean="0">
                <a:latin typeface="Calibri"/>
                <a:cs typeface="Calibri"/>
              </a:rPr>
              <a:t> </a:t>
            </a:r>
            <a:r>
              <a:rPr sz="2200" smtClean="0">
                <a:latin typeface="Calibri"/>
                <a:cs typeface="Calibri"/>
              </a:rPr>
              <a:t>berlaku</a:t>
            </a:r>
            <a:r>
              <a:rPr sz="2200" spc="85" smtClean="0">
                <a:latin typeface="Calibri"/>
                <a:cs typeface="Calibri"/>
              </a:rPr>
              <a:t> </a:t>
            </a:r>
            <a:r>
              <a:rPr sz="2200" spc="-10" smtClean="0">
                <a:latin typeface="Calibri"/>
                <a:cs typeface="Calibri"/>
              </a:rPr>
              <a:t>(sesuai</a:t>
            </a:r>
            <a:r>
              <a:rPr sz="2200" spc="85" smtClean="0">
                <a:latin typeface="Calibri"/>
                <a:cs typeface="Calibri"/>
              </a:rPr>
              <a:t> </a:t>
            </a:r>
            <a:r>
              <a:rPr sz="2200" spc="-15" smtClean="0">
                <a:latin typeface="Calibri"/>
                <a:cs typeface="Calibri"/>
              </a:rPr>
              <a:t>jenjang profesionalisme</a:t>
            </a:r>
            <a:r>
              <a:rPr sz="2200" spc="90" smtClean="0">
                <a:latin typeface="Calibri"/>
                <a:cs typeface="Calibri"/>
              </a:rPr>
              <a:t> </a:t>
            </a:r>
            <a:r>
              <a:rPr sz="2200" spc="-35" smtClean="0">
                <a:latin typeface="Calibri"/>
                <a:cs typeface="Calibri"/>
              </a:rPr>
              <a:t>keperawatan).</a:t>
            </a:r>
            <a:endParaRPr sz="240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ü"/>
            </a:pPr>
            <a:r>
              <a:rPr sz="2200" spc="-50" dirty="0">
                <a:latin typeface="Calibri"/>
                <a:cs typeface="Calibri"/>
              </a:rPr>
              <a:t>Mereka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yang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memiliki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kemampuan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dan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kewenangan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25">
                <a:latin typeface="Calibri"/>
                <a:cs typeface="Calibri"/>
              </a:rPr>
              <a:t>melakukan</a:t>
            </a:r>
            <a:r>
              <a:rPr sz="2200" spc="95">
                <a:latin typeface="Calibri"/>
                <a:cs typeface="Calibri"/>
              </a:rPr>
              <a:t> </a:t>
            </a:r>
            <a:r>
              <a:rPr sz="2200" spc="-10" smtClean="0">
                <a:latin typeface="Calibri"/>
                <a:cs typeface="Calibri"/>
              </a:rPr>
              <a:t>tindakan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10" dirty="0" err="1" smtClean="0">
                <a:latin typeface="Calibri"/>
                <a:cs typeface="Calibri"/>
              </a:rPr>
              <a:t>keperawatan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10" dirty="0" err="1" smtClean="0">
                <a:latin typeface="Calibri"/>
                <a:cs typeface="Calibri"/>
              </a:rPr>
              <a:t>berdasarkan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10" dirty="0" err="1" smtClean="0">
                <a:latin typeface="Calibri"/>
                <a:cs typeface="Calibri"/>
              </a:rPr>
              <a:t>ilmu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10" dirty="0" err="1" smtClean="0">
                <a:latin typeface="Calibri"/>
                <a:cs typeface="Calibri"/>
              </a:rPr>
              <a:t>yg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10" dirty="0" err="1" smtClean="0">
                <a:latin typeface="Calibri"/>
                <a:cs typeface="Calibri"/>
              </a:rPr>
              <a:t>dimilikinya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10" dirty="0" err="1" smtClean="0">
                <a:latin typeface="Calibri"/>
                <a:cs typeface="Calibri"/>
              </a:rPr>
              <a:t>yg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10" dirty="0" err="1" smtClean="0">
                <a:latin typeface="Calibri"/>
                <a:cs typeface="Calibri"/>
              </a:rPr>
              <a:t>diperoleh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10" dirty="0" err="1" smtClean="0">
                <a:latin typeface="Calibri"/>
                <a:cs typeface="Calibri"/>
              </a:rPr>
              <a:t>melalui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10" dirty="0" err="1" smtClean="0">
                <a:latin typeface="Calibri"/>
                <a:cs typeface="Calibri"/>
              </a:rPr>
              <a:t>pendidikan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10" dirty="0" err="1" smtClean="0">
                <a:latin typeface="Calibri"/>
                <a:cs typeface="Calibri"/>
              </a:rPr>
              <a:t>keperawatan</a:t>
            </a:r>
            <a:r>
              <a:rPr lang="en-US" sz="2200" spc="-10" dirty="0" smtClean="0">
                <a:latin typeface="Calibri"/>
                <a:cs typeface="Calibri"/>
              </a:rPr>
              <a:t>  (UU </a:t>
            </a:r>
            <a:r>
              <a:rPr lang="en-US" sz="2200" spc="-10" dirty="0" err="1" smtClean="0">
                <a:latin typeface="Calibri"/>
                <a:cs typeface="Calibri"/>
              </a:rPr>
              <a:t>Kesehatan</a:t>
            </a:r>
            <a:r>
              <a:rPr lang="en-US" sz="2200" spc="-10" dirty="0" smtClean="0">
                <a:latin typeface="Calibri"/>
                <a:cs typeface="Calibri"/>
              </a:rPr>
              <a:t> No. 23 </a:t>
            </a:r>
            <a:r>
              <a:rPr lang="en-US" sz="2200" spc="-10" dirty="0" err="1" smtClean="0">
                <a:latin typeface="Calibri"/>
                <a:cs typeface="Calibri"/>
              </a:rPr>
              <a:t>Tahu</a:t>
            </a:r>
            <a:r>
              <a:rPr lang="en-US" sz="2200" spc="-10" dirty="0" err="1" smtClean="0">
                <a:latin typeface="Calibri"/>
                <a:cs typeface="Calibri"/>
              </a:rPr>
              <a:t>n</a:t>
            </a:r>
            <a:r>
              <a:rPr lang="en-US" sz="2200" spc="-10" dirty="0" smtClean="0">
                <a:latin typeface="Calibri"/>
                <a:cs typeface="Calibri"/>
              </a:rPr>
              <a:t> 1992) 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44" y="254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5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516110" cy="5362575"/>
            <a:chOff x="0" y="0"/>
            <a:chExt cx="9516110" cy="5362575"/>
          </a:xfrm>
        </p:grpSpPr>
        <p:sp>
          <p:nvSpPr>
            <p:cNvPr id="4" name="object 4"/>
            <p:cNvSpPr/>
            <p:nvPr/>
          </p:nvSpPr>
          <p:spPr>
            <a:xfrm>
              <a:off x="4762" y="254"/>
              <a:ext cx="0" cy="5353050"/>
            </a:xfrm>
            <a:custGeom>
              <a:avLst/>
              <a:gdLst/>
              <a:ahLst/>
              <a:cxnLst/>
              <a:rect l="l" t="t" r="r" b="b"/>
              <a:pathLst>
                <a:path h="5353050">
                  <a:moveTo>
                    <a:pt x="0" y="53530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E9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" y="254"/>
              <a:ext cx="9507220" cy="82042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944695"/>
            <a:ext cx="9505950" cy="440836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4944" y="2222500"/>
            <a:ext cx="8394065" cy="30307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48640" indent="-536575">
              <a:lnSpc>
                <a:spcPct val="100000"/>
              </a:lnSpc>
              <a:spcBef>
                <a:spcPts val="125"/>
              </a:spcBef>
              <a:buSzPct val="90000"/>
              <a:buAutoNum type="arabicPeriod"/>
              <a:tabLst>
                <a:tab pos="548640" algn="l"/>
                <a:tab pos="549275" algn="l"/>
              </a:tabLst>
            </a:pPr>
            <a:r>
              <a:rPr sz="2000" spc="130" dirty="0">
                <a:latin typeface="Georgia"/>
                <a:cs typeface="Georgia"/>
              </a:rPr>
              <a:t>Tidak</a:t>
            </a:r>
            <a:r>
              <a:rPr sz="2000" spc="680" dirty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dapat </a:t>
            </a:r>
            <a:r>
              <a:rPr sz="2000" spc="130" dirty="0">
                <a:latin typeface="Georgia"/>
                <a:cs typeface="Georgia"/>
              </a:rPr>
              <a:t> </a:t>
            </a:r>
            <a:r>
              <a:rPr sz="2000" spc="75" dirty="0">
                <a:latin typeface="Georgia"/>
                <a:cs typeface="Georgia"/>
              </a:rPr>
              <a:t>dipisahkan </a:t>
            </a:r>
            <a:r>
              <a:rPr sz="2000" spc="155" dirty="0">
                <a:latin typeface="Georgia"/>
                <a:cs typeface="Georgia"/>
              </a:rPr>
              <a:t> </a:t>
            </a:r>
            <a:r>
              <a:rPr sz="2000" spc="100" dirty="0">
                <a:latin typeface="Georgia"/>
                <a:cs typeface="Georgia"/>
              </a:rPr>
              <a:t>dari</a:t>
            </a:r>
            <a:r>
              <a:rPr sz="2000" spc="585" dirty="0">
                <a:latin typeface="Georgia"/>
                <a:cs typeface="Georgia"/>
              </a:rPr>
              <a:t> </a:t>
            </a:r>
            <a:r>
              <a:rPr sz="2000" spc="75" dirty="0">
                <a:latin typeface="Georgia"/>
                <a:cs typeface="Georgia"/>
              </a:rPr>
              <a:t>profesi</a:t>
            </a:r>
            <a:r>
              <a:rPr sz="2000" spc="114" dirty="0">
                <a:latin typeface="Georgia"/>
                <a:cs typeface="Georgia"/>
              </a:rPr>
              <a:t> </a:t>
            </a:r>
            <a:r>
              <a:rPr sz="2000" spc="70" dirty="0">
                <a:latin typeface="Georgia"/>
                <a:cs typeface="Georgia"/>
              </a:rPr>
              <a:t>kesehatan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AutoNum type="arabicPeriod"/>
            </a:pPr>
            <a:endParaRPr sz="1750">
              <a:latin typeface="Georgia"/>
              <a:cs typeface="Georgia"/>
            </a:endParaRPr>
          </a:p>
          <a:p>
            <a:pPr marL="548640" indent="-536575">
              <a:lnSpc>
                <a:spcPct val="100000"/>
              </a:lnSpc>
              <a:buSzPct val="90000"/>
              <a:buAutoNum type="arabicPeriod"/>
              <a:tabLst>
                <a:tab pos="548640" algn="l"/>
                <a:tab pos="549275" algn="l"/>
              </a:tabLst>
            </a:pPr>
            <a:r>
              <a:rPr sz="2000" spc="100" dirty="0">
                <a:latin typeface="Georgia"/>
                <a:cs typeface="Georgia"/>
              </a:rPr>
              <a:t>Mempunyai</a:t>
            </a:r>
            <a:r>
              <a:rPr sz="2000" spc="125" dirty="0">
                <a:latin typeface="Georgia"/>
                <a:cs typeface="Georgia"/>
              </a:rPr>
              <a:t> </a:t>
            </a:r>
            <a:r>
              <a:rPr sz="2000" spc="95" dirty="0">
                <a:latin typeface="Georgia"/>
                <a:cs typeface="Georgia"/>
              </a:rPr>
              <a:t>beberapa</a:t>
            </a:r>
            <a:r>
              <a:rPr sz="2000" spc="130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tujuan</a:t>
            </a:r>
            <a:r>
              <a:rPr sz="2000" spc="125" dirty="0">
                <a:latin typeface="Georgia"/>
                <a:cs typeface="Georgia"/>
              </a:rPr>
              <a:t> </a:t>
            </a:r>
            <a:r>
              <a:rPr sz="2000" spc="95" dirty="0">
                <a:latin typeface="Georgia"/>
                <a:cs typeface="Georgia"/>
              </a:rPr>
              <a:t>yang</a:t>
            </a:r>
            <a:r>
              <a:rPr sz="2000" spc="130" dirty="0">
                <a:latin typeface="Georgia"/>
                <a:cs typeface="Georgia"/>
              </a:rPr>
              <a:t> </a:t>
            </a:r>
            <a:r>
              <a:rPr sz="2000" spc="65" dirty="0">
                <a:latin typeface="Georgia"/>
                <a:cs typeface="Georgia"/>
              </a:rPr>
              <a:t>jelas</a:t>
            </a:r>
            <a:endParaRPr sz="2000">
              <a:latin typeface="Georgia"/>
              <a:cs typeface="Georgia"/>
            </a:endParaRPr>
          </a:p>
          <a:p>
            <a:pPr marL="548640" indent="-536575">
              <a:lnSpc>
                <a:spcPct val="100000"/>
              </a:lnSpc>
              <a:spcBef>
                <a:spcPts val="180"/>
              </a:spcBef>
              <a:buSzPct val="90000"/>
              <a:buAutoNum type="arabicPeriod"/>
              <a:tabLst>
                <a:tab pos="548640" algn="l"/>
                <a:tab pos="549275" algn="l"/>
              </a:tabLst>
            </a:pPr>
            <a:r>
              <a:rPr sz="2000" spc="70" dirty="0">
                <a:latin typeface="Georgia"/>
                <a:cs typeface="Georgia"/>
              </a:rPr>
              <a:t>Fungsi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utamanya</a:t>
            </a:r>
            <a:r>
              <a:rPr sz="2000" spc="450" dirty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membantu</a:t>
            </a:r>
            <a:r>
              <a:rPr sz="2000" spc="450" dirty="0">
                <a:latin typeface="Georgia"/>
                <a:cs typeface="Georgia"/>
              </a:rPr>
              <a:t> </a:t>
            </a:r>
            <a:r>
              <a:rPr sz="2000" spc="65" dirty="0">
                <a:latin typeface="Georgia"/>
                <a:cs typeface="Georgia"/>
              </a:rPr>
              <a:t>klien</a:t>
            </a:r>
            <a:r>
              <a:rPr sz="2000" spc="450" dirty="0">
                <a:latin typeface="Georgia"/>
                <a:cs typeface="Georgia"/>
              </a:rPr>
              <a:t> </a:t>
            </a:r>
            <a:r>
              <a:rPr sz="2000" spc="105" dirty="0">
                <a:latin typeface="Georgia"/>
                <a:cs typeface="Georgia"/>
              </a:rPr>
              <a:t>baik</a:t>
            </a:r>
            <a:r>
              <a:rPr sz="2000" spc="450" dirty="0">
                <a:latin typeface="Georgia"/>
                <a:cs typeface="Georgia"/>
              </a:rPr>
              <a:t> </a:t>
            </a:r>
            <a:r>
              <a:rPr sz="2000" spc="50" dirty="0">
                <a:latin typeface="Georgia"/>
                <a:cs typeface="Georgia"/>
              </a:rPr>
              <a:t>sehat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95" dirty="0">
                <a:latin typeface="Georgia"/>
                <a:cs typeface="Georgia"/>
              </a:rPr>
              <a:t>maupun</a:t>
            </a:r>
            <a:r>
              <a:rPr sz="2000" spc="450" dirty="0">
                <a:latin typeface="Georgia"/>
                <a:cs typeface="Georgia"/>
              </a:rPr>
              <a:t> </a:t>
            </a:r>
            <a:r>
              <a:rPr sz="2000" spc="70" dirty="0">
                <a:latin typeface="Georgia"/>
                <a:cs typeface="Georgia"/>
              </a:rPr>
              <a:t>sakit</a:t>
            </a:r>
            <a:endParaRPr sz="2000">
              <a:latin typeface="Georgia"/>
              <a:cs typeface="Georgia"/>
            </a:endParaRPr>
          </a:p>
          <a:p>
            <a:pPr marL="548640">
              <a:lnSpc>
                <a:spcPct val="100000"/>
              </a:lnSpc>
              <a:spcBef>
                <a:spcPts val="1090"/>
              </a:spcBef>
            </a:pPr>
            <a:r>
              <a:rPr sz="2000" spc="105" dirty="0">
                <a:latin typeface="Georgia"/>
                <a:cs typeface="Georgia"/>
              </a:rPr>
              <a:t>guna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95" dirty="0">
                <a:latin typeface="Georgia"/>
                <a:cs typeface="Georgia"/>
              </a:rPr>
              <a:t>mencapai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114" dirty="0">
                <a:latin typeface="Georgia"/>
                <a:cs typeface="Georgia"/>
              </a:rPr>
              <a:t>derajat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kesehatan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114" dirty="0">
                <a:latin typeface="Georgia"/>
                <a:cs typeface="Georgia"/>
              </a:rPr>
              <a:t>yang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80" dirty="0">
                <a:latin typeface="Georgia"/>
                <a:cs typeface="Georgia"/>
              </a:rPr>
              <a:t>optimal</a:t>
            </a:r>
            <a:endParaRPr sz="2000">
              <a:latin typeface="Georgia"/>
              <a:cs typeface="Georgia"/>
            </a:endParaRPr>
          </a:p>
          <a:p>
            <a:pPr marL="548640" marR="5080" indent="-536575">
              <a:lnSpc>
                <a:spcPct val="145500"/>
              </a:lnSpc>
              <a:buSzPct val="90000"/>
              <a:buAutoNum type="arabicPeriod" startAt="4"/>
              <a:tabLst>
                <a:tab pos="548640" algn="l"/>
                <a:tab pos="549275" algn="l"/>
              </a:tabLst>
            </a:pPr>
            <a:r>
              <a:rPr sz="2000" spc="60" dirty="0">
                <a:latin typeface="Georgia"/>
                <a:cs typeface="Georgia"/>
              </a:rPr>
              <a:t>Intervensi</a:t>
            </a:r>
            <a:r>
              <a:rPr sz="2000" spc="180" dirty="0">
                <a:latin typeface="Georgia"/>
                <a:cs typeface="Georgia"/>
              </a:rPr>
              <a:t> </a:t>
            </a:r>
            <a:r>
              <a:rPr sz="2000" spc="95" dirty="0">
                <a:latin typeface="Georgia"/>
                <a:cs typeface="Georgia"/>
              </a:rPr>
              <a:t>keperawatan</a:t>
            </a:r>
            <a:r>
              <a:rPr sz="2000" spc="140" dirty="0">
                <a:latin typeface="Georgia"/>
                <a:cs typeface="Georgia"/>
              </a:rPr>
              <a:t> </a:t>
            </a:r>
            <a:r>
              <a:rPr sz="2000" spc="95" dirty="0">
                <a:latin typeface="Georgia"/>
                <a:cs typeface="Georgia"/>
              </a:rPr>
              <a:t>dilakukan</a:t>
            </a:r>
            <a:r>
              <a:rPr sz="2000" spc="140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melalui</a:t>
            </a:r>
            <a:r>
              <a:rPr sz="2000" spc="114" dirty="0">
                <a:latin typeface="Georgia"/>
                <a:cs typeface="Georgia"/>
              </a:rPr>
              <a:t> </a:t>
            </a:r>
            <a:r>
              <a:rPr sz="2000" spc="105" dirty="0">
                <a:latin typeface="Georgia"/>
                <a:cs typeface="Georgia"/>
              </a:rPr>
              <a:t>upaya</a:t>
            </a:r>
            <a:r>
              <a:rPr sz="2000" spc="114" dirty="0">
                <a:latin typeface="Georgia"/>
                <a:cs typeface="Georgia"/>
              </a:rPr>
              <a:t> </a:t>
            </a:r>
            <a:r>
              <a:rPr sz="2000" spc="70" dirty="0">
                <a:latin typeface="Georgia"/>
                <a:cs typeface="Georgia"/>
              </a:rPr>
              <a:t>promotif, </a:t>
            </a:r>
            <a:r>
              <a:rPr sz="2000" spc="75" dirty="0">
                <a:latin typeface="Georgia"/>
                <a:cs typeface="Georgia"/>
              </a:rPr>
              <a:t> </a:t>
            </a:r>
            <a:r>
              <a:rPr sz="2000" spc="80" dirty="0">
                <a:latin typeface="Georgia"/>
                <a:cs typeface="Georgia"/>
              </a:rPr>
              <a:t>preventif,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114" dirty="0">
                <a:latin typeface="Georgia"/>
                <a:cs typeface="Georgia"/>
              </a:rPr>
              <a:t>kuratif</a:t>
            </a:r>
            <a:r>
              <a:rPr sz="2000" spc="610" dirty="0">
                <a:latin typeface="Georgia"/>
                <a:cs typeface="Georgia"/>
              </a:rPr>
              <a:t> </a:t>
            </a:r>
            <a:r>
              <a:rPr sz="2000" spc="105" dirty="0">
                <a:latin typeface="Georgia"/>
                <a:cs typeface="Georgia"/>
              </a:rPr>
              <a:t>dan</a:t>
            </a:r>
            <a:r>
              <a:rPr sz="2000" spc="55" dirty="0">
                <a:latin typeface="Georgia"/>
                <a:cs typeface="Georgia"/>
              </a:rPr>
              <a:t> </a:t>
            </a:r>
            <a:r>
              <a:rPr sz="2000" spc="80" dirty="0">
                <a:latin typeface="Georgia"/>
                <a:cs typeface="Georgia"/>
              </a:rPr>
              <a:t>rehabilitatif,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55" dirty="0">
                <a:latin typeface="Georgia"/>
                <a:cs typeface="Georgia"/>
              </a:rPr>
              <a:t>sesuai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80" dirty="0">
                <a:latin typeface="Georgia"/>
                <a:cs typeface="Georgia"/>
              </a:rPr>
              <a:t>wewenang,</a:t>
            </a:r>
            <a:r>
              <a:rPr sz="2000" spc="85" dirty="0">
                <a:latin typeface="Georgia"/>
                <a:cs typeface="Georgia"/>
              </a:rPr>
              <a:t> </a:t>
            </a:r>
            <a:r>
              <a:rPr sz="2000" spc="95" dirty="0">
                <a:latin typeface="Georgia"/>
                <a:cs typeface="Georgia"/>
              </a:rPr>
              <a:t>tanggung</a:t>
            </a:r>
            <a:endParaRPr sz="2000">
              <a:latin typeface="Georgia"/>
              <a:cs typeface="Georgia"/>
            </a:endParaRPr>
          </a:p>
          <a:p>
            <a:pPr marL="476884">
              <a:lnSpc>
                <a:spcPct val="100000"/>
              </a:lnSpc>
              <a:spcBef>
                <a:spcPts val="1095"/>
              </a:spcBef>
            </a:pPr>
            <a:r>
              <a:rPr sz="2000" spc="114" dirty="0">
                <a:latin typeface="Georgia"/>
                <a:cs typeface="Georgia"/>
              </a:rPr>
              <a:t> jawab,</a:t>
            </a:r>
            <a:r>
              <a:rPr sz="2000" spc="5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etika</a:t>
            </a:r>
            <a:r>
              <a:rPr sz="2000" spc="60" dirty="0">
                <a:latin typeface="Georgia"/>
                <a:cs typeface="Georgia"/>
              </a:rPr>
              <a:t> profesi.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5346" y="1090550"/>
            <a:ext cx="675132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20" dirty="0">
                <a:latin typeface="Palatino Linotype"/>
                <a:cs typeface="Palatino Linotype"/>
              </a:rPr>
              <a:t>HAKIKAT</a:t>
            </a:r>
            <a:r>
              <a:rPr sz="4050" b="1" spc="85" dirty="0">
                <a:latin typeface="Palatino Linotype"/>
                <a:cs typeface="Palatino Linotype"/>
              </a:rPr>
              <a:t> </a:t>
            </a:r>
            <a:r>
              <a:rPr sz="4050" b="1" spc="5" dirty="0">
                <a:latin typeface="Palatino Linotype"/>
                <a:cs typeface="Palatino Linotype"/>
              </a:rPr>
              <a:t>KEPERAWATAN</a:t>
            </a:r>
            <a:endParaRPr sz="4050" b="1">
              <a:latin typeface="Palatino Linotype"/>
              <a:cs typeface="Palatino Linotype"/>
            </a:endParaRPr>
          </a:p>
        </p:txBody>
      </p:sp>
      <p:pic>
        <p:nvPicPr>
          <p:cNvPr id="11" name="Picture 10" descr="PERAN PPNI DALAM PERLINDUNGAN PERAWAT DI MASYARAKAT PADA PANDEMI COVID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3900" y="0"/>
            <a:ext cx="1181100" cy="222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2" y="393701"/>
            <a:ext cx="8358987" cy="5693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Bentuk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Layanan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Keperawatan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301" y="1079501"/>
            <a:ext cx="8081009" cy="3428999"/>
          </a:xfrm>
        </p:spPr>
        <p:txBody>
          <a:bodyPr/>
          <a:lstStyle/>
          <a:p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integral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kiat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,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. </a:t>
            </a:r>
            <a:r>
              <a:rPr lang="en-US" dirty="0" smtClean="0">
                <a:hlinkClick r:id="rId2" action="ppaction://hlinkfile"/>
              </a:rPr>
              <a:t>E:\MK </a:t>
            </a:r>
            <a:r>
              <a:rPr lang="en-US" dirty="0" err="1" smtClean="0">
                <a:hlinkClick r:id="rId2" action="ppaction://hlinkfile"/>
              </a:rPr>
              <a:t>Falsafah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Keperawatan</a:t>
            </a:r>
            <a:r>
              <a:rPr lang="en-US" dirty="0" smtClean="0">
                <a:hlinkClick r:id="rId2" action="ppaction://hlinkfile"/>
              </a:rPr>
              <a:t> 2022.2023\PDF_UU </a:t>
            </a:r>
            <a:r>
              <a:rPr lang="en-US" dirty="0" err="1" smtClean="0">
                <a:hlinkClick r:id="rId2" action="ppaction://hlinkfile"/>
              </a:rPr>
              <a:t>Nomor</a:t>
            </a:r>
            <a:r>
              <a:rPr lang="en-US" dirty="0" smtClean="0">
                <a:hlinkClick r:id="rId2" action="ppaction://hlinkfile"/>
              </a:rPr>
              <a:t> 38 </a:t>
            </a:r>
            <a:r>
              <a:rPr lang="en-US" dirty="0" err="1" smtClean="0">
                <a:hlinkClick r:id="rId2" action="ppaction://hlinkfile"/>
              </a:rPr>
              <a:t>Tahun</a:t>
            </a:r>
            <a:r>
              <a:rPr lang="en-US" dirty="0" smtClean="0">
                <a:hlinkClick r:id="rId2" action="ppaction://hlinkfile"/>
              </a:rPr>
              <a:t> 2014 </a:t>
            </a:r>
            <a:r>
              <a:rPr lang="en-US" dirty="0" err="1" smtClean="0">
                <a:hlinkClick r:id="rId2" action="ppaction://hlinkfile"/>
              </a:rPr>
              <a:t>Tentang</a:t>
            </a:r>
            <a:r>
              <a:rPr lang="en-US" dirty="0" smtClean="0">
                <a:hlinkClick r:id="rId2" action="ppaction://hlinkfile"/>
              </a:rPr>
              <a:t> Keperawatan.pdf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"/>
            <a:ext cx="7215987" cy="546099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Bentuk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Intervensi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Keperawatan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1" y="622301"/>
            <a:ext cx="8915400" cy="44958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(</a:t>
            </a:r>
            <a:r>
              <a:rPr lang="en-US" dirty="0" err="1" smtClean="0"/>
              <a:t>perencanaan</a:t>
            </a:r>
            <a:r>
              <a:rPr lang="en-US" dirty="0" smtClean="0"/>
              <a:t>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tuuan</a:t>
            </a:r>
            <a:r>
              <a:rPr lang="en-US" dirty="0" smtClean="0"/>
              <a:t>,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agar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,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terdekat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petunuk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&amp;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kebutuhannya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301" y="469901"/>
            <a:ext cx="8081009" cy="44195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87500" y="563033"/>
          <a:ext cx="6350000" cy="423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2" y="393701"/>
            <a:ext cx="7901788" cy="5693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Intervensi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Keperawatan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Independen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301" y="1231901"/>
            <a:ext cx="8081009" cy="4247317"/>
          </a:xfrm>
        </p:spPr>
        <p:txBody>
          <a:bodyPr/>
          <a:lstStyle/>
          <a:p>
            <a:r>
              <a:rPr lang="en-US" sz="3200" dirty="0" err="1" smtClean="0"/>
              <a:t>Tindakan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Perawat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Klien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mandiri</a:t>
            </a:r>
            <a:r>
              <a:rPr lang="en-US" sz="3200" dirty="0" smtClean="0"/>
              <a:t> </a:t>
            </a:r>
            <a:r>
              <a:rPr lang="en-US" sz="3200" dirty="0" err="1" smtClean="0"/>
              <a:t>tanpa</a:t>
            </a:r>
            <a:r>
              <a:rPr lang="en-US" sz="3200" dirty="0" smtClean="0"/>
              <a:t> </a:t>
            </a:r>
            <a:r>
              <a:rPr lang="en-US" sz="3200" dirty="0" err="1" smtClean="0"/>
              <a:t>peran</a:t>
            </a:r>
            <a:r>
              <a:rPr lang="en-US" sz="3200" dirty="0" smtClean="0"/>
              <a:t> </a:t>
            </a:r>
            <a:r>
              <a:rPr lang="en-US" sz="3200" dirty="0" err="1" smtClean="0"/>
              <a:t>aktif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tenaga</a:t>
            </a:r>
            <a:r>
              <a:rPr lang="en-US" sz="3200" dirty="0" smtClean="0"/>
              <a:t> </a:t>
            </a:r>
            <a:r>
              <a:rPr lang="en-US" sz="3200" dirty="0" err="1" smtClean="0"/>
              <a:t>kesehatan</a:t>
            </a:r>
            <a:r>
              <a:rPr lang="en-US" sz="3200" dirty="0" smtClean="0"/>
              <a:t> lain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8900" y="2908300"/>
            <a:ext cx="3086101" cy="245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9525000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566" y="833355"/>
            <a:ext cx="6473334" cy="6367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65" dirty="0">
                <a:solidFill>
                  <a:schemeClr val="tx1"/>
                </a:solidFill>
              </a:rPr>
              <a:t>Paradigma</a:t>
            </a:r>
            <a:r>
              <a:rPr sz="4050" b="1" spc="-30" dirty="0">
                <a:solidFill>
                  <a:schemeClr val="tx1"/>
                </a:solidFill>
              </a:rPr>
              <a:t> </a:t>
            </a:r>
            <a:r>
              <a:rPr sz="4050" b="1" spc="-50" dirty="0">
                <a:solidFill>
                  <a:schemeClr val="tx1"/>
                </a:solidFill>
              </a:rPr>
              <a:t>Keperawatan</a:t>
            </a:r>
            <a:endParaRPr sz="4050" b="1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108" y="1849644"/>
            <a:ext cx="7913192" cy="18742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09220" marR="5080">
              <a:lnSpc>
                <a:spcPct val="109900"/>
              </a:lnSpc>
              <a:spcBef>
                <a:spcPts val="95"/>
              </a:spcBef>
              <a:buFont typeface="Wingdings" pitchFamily="2" charset="2"/>
              <a:buChar char="q"/>
            </a:pPr>
            <a:r>
              <a:rPr lang="en-US" sz="2750" spc="-15" dirty="0" smtClean="0">
                <a:latin typeface="Palatino Linotype"/>
                <a:cs typeface="Palatino Linotype"/>
              </a:rPr>
              <a:t> </a:t>
            </a:r>
            <a:r>
              <a:rPr sz="2750" spc="-15" smtClean="0">
                <a:latin typeface="Palatino Linotype"/>
                <a:cs typeface="Palatino Linotype"/>
              </a:rPr>
              <a:t>Cara</a:t>
            </a:r>
            <a:r>
              <a:rPr sz="2750" spc="5" smtClean="0">
                <a:latin typeface="Palatino Linotype"/>
                <a:cs typeface="Palatino Linotype"/>
              </a:rPr>
              <a:t> </a:t>
            </a:r>
            <a:r>
              <a:rPr sz="2750" spc="-85" dirty="0">
                <a:latin typeface="Palatino Linotype"/>
                <a:cs typeface="Palatino Linotype"/>
              </a:rPr>
              <a:t>pandang</a:t>
            </a:r>
            <a:r>
              <a:rPr sz="2750" spc="10" dirty="0">
                <a:latin typeface="Palatino Linotype"/>
                <a:cs typeface="Palatino Linotype"/>
              </a:rPr>
              <a:t> </a:t>
            </a:r>
            <a:r>
              <a:rPr sz="2750" spc="-20" dirty="0">
                <a:latin typeface="Palatino Linotype"/>
                <a:cs typeface="Palatino Linotype"/>
              </a:rPr>
              <a:t>yg</a:t>
            </a:r>
            <a:r>
              <a:rPr sz="2750" spc="105" dirty="0">
                <a:latin typeface="Palatino Linotype"/>
                <a:cs typeface="Palatino Linotype"/>
              </a:rPr>
              <a:t> </a:t>
            </a:r>
            <a:r>
              <a:rPr sz="2750" spc="-65" dirty="0">
                <a:latin typeface="Palatino Linotype"/>
                <a:cs typeface="Palatino Linotype"/>
              </a:rPr>
              <a:t>merupakan</a:t>
            </a:r>
            <a:r>
              <a:rPr sz="2750" spc="5" dirty="0">
                <a:latin typeface="Palatino Linotype"/>
                <a:cs typeface="Palatino Linotype"/>
              </a:rPr>
              <a:t> </a:t>
            </a:r>
            <a:r>
              <a:rPr sz="2750" spc="-35" dirty="0">
                <a:latin typeface="Palatino Linotype"/>
                <a:cs typeface="Palatino Linotype"/>
              </a:rPr>
              <a:t>kesepakatan</a:t>
            </a:r>
            <a:r>
              <a:rPr sz="2750" spc="10" dirty="0">
                <a:latin typeface="Palatino Linotype"/>
                <a:cs typeface="Palatino Linotype"/>
              </a:rPr>
              <a:t> </a:t>
            </a:r>
            <a:r>
              <a:rPr sz="2750" spc="-25" dirty="0">
                <a:latin typeface="Palatino Linotype"/>
                <a:cs typeface="Palatino Linotype"/>
              </a:rPr>
              <a:t>bersama </a:t>
            </a:r>
            <a:r>
              <a:rPr sz="2750" spc="-670" dirty="0">
                <a:latin typeface="Palatino Linotype"/>
                <a:cs typeface="Palatino Linotype"/>
              </a:rPr>
              <a:t> </a:t>
            </a:r>
            <a:r>
              <a:rPr sz="2750" spc="-55" dirty="0">
                <a:latin typeface="Palatino Linotype"/>
                <a:cs typeface="Palatino Linotype"/>
              </a:rPr>
              <a:t>antar</a:t>
            </a:r>
            <a:r>
              <a:rPr sz="2750" spc="5" dirty="0">
                <a:latin typeface="Palatino Linotype"/>
                <a:cs typeface="Palatino Linotype"/>
              </a:rPr>
              <a:t> </a:t>
            </a:r>
            <a:r>
              <a:rPr sz="2750" spc="-50" dirty="0">
                <a:latin typeface="Palatino Linotype"/>
                <a:cs typeface="Palatino Linotype"/>
              </a:rPr>
              <a:t>ilmuwan</a:t>
            </a:r>
            <a:r>
              <a:rPr sz="2750" spc="10" dirty="0">
                <a:latin typeface="Palatino Linotype"/>
                <a:cs typeface="Palatino Linotype"/>
              </a:rPr>
              <a:t> </a:t>
            </a:r>
            <a:r>
              <a:rPr sz="2750" spc="-50" dirty="0">
                <a:latin typeface="Palatino Linotype"/>
                <a:cs typeface="Palatino Linotype"/>
              </a:rPr>
              <a:t>keperawatan</a:t>
            </a:r>
            <a:r>
              <a:rPr sz="2750" spc="10" dirty="0">
                <a:latin typeface="Palatino Linotype"/>
                <a:cs typeface="Palatino Linotype"/>
              </a:rPr>
              <a:t> </a:t>
            </a:r>
            <a:r>
              <a:rPr sz="2750" spc="-45" dirty="0">
                <a:latin typeface="Palatino Linotype"/>
                <a:cs typeface="Palatino Linotype"/>
              </a:rPr>
              <a:t>ttg</a:t>
            </a:r>
            <a:r>
              <a:rPr sz="2750" spc="10" dirty="0">
                <a:latin typeface="Palatino Linotype"/>
                <a:cs typeface="Palatino Linotype"/>
              </a:rPr>
              <a:t> </a:t>
            </a:r>
            <a:r>
              <a:rPr sz="2750" spc="-10" dirty="0">
                <a:latin typeface="Palatino Linotype"/>
                <a:cs typeface="Palatino Linotype"/>
              </a:rPr>
              <a:t>konsep2</a:t>
            </a:r>
            <a:r>
              <a:rPr sz="2750" spc="10" dirty="0">
                <a:latin typeface="Palatino Linotype"/>
                <a:cs typeface="Palatino Linotype"/>
              </a:rPr>
              <a:t> </a:t>
            </a:r>
            <a:r>
              <a:rPr sz="2750" spc="-70" dirty="0">
                <a:latin typeface="Palatino Linotype"/>
                <a:cs typeface="Palatino Linotype"/>
              </a:rPr>
              <a:t>utama</a:t>
            </a:r>
            <a:r>
              <a:rPr sz="2750" spc="10" dirty="0">
                <a:latin typeface="Palatino Linotype"/>
                <a:cs typeface="Palatino Linotype"/>
              </a:rPr>
              <a:t> </a:t>
            </a:r>
            <a:r>
              <a:rPr sz="2750" spc="-20" dirty="0">
                <a:latin typeface="Palatino Linotype"/>
                <a:cs typeface="Palatino Linotype"/>
              </a:rPr>
              <a:t>yg </a:t>
            </a:r>
            <a:r>
              <a:rPr sz="2750" spc="-15" dirty="0">
                <a:latin typeface="Palatino Linotype"/>
                <a:cs typeface="Palatino Linotype"/>
              </a:rPr>
              <a:t> </a:t>
            </a:r>
            <a:r>
              <a:rPr sz="2750" spc="-45" dirty="0">
                <a:latin typeface="Palatino Linotype"/>
                <a:cs typeface="Palatino Linotype"/>
              </a:rPr>
              <a:t>mendasari</a:t>
            </a:r>
            <a:r>
              <a:rPr sz="2750" spc="-10" dirty="0">
                <a:latin typeface="Palatino Linotype"/>
                <a:cs typeface="Palatino Linotype"/>
              </a:rPr>
              <a:t> </a:t>
            </a:r>
            <a:r>
              <a:rPr sz="2750" spc="-45" dirty="0">
                <a:latin typeface="Palatino Linotype"/>
                <a:cs typeface="Palatino Linotype"/>
              </a:rPr>
              <a:t>perkembangan</a:t>
            </a:r>
            <a:r>
              <a:rPr sz="2750" spc="-10" dirty="0">
                <a:latin typeface="Palatino Linotype"/>
                <a:cs typeface="Palatino Linotype"/>
              </a:rPr>
              <a:t> </a:t>
            </a:r>
            <a:r>
              <a:rPr sz="2750" spc="-35" dirty="0">
                <a:latin typeface="Palatino Linotype"/>
                <a:cs typeface="Palatino Linotype"/>
              </a:rPr>
              <a:t>ilmu</a:t>
            </a:r>
            <a:r>
              <a:rPr sz="2750" spc="-10" dirty="0">
                <a:latin typeface="Palatino Linotype"/>
                <a:cs typeface="Palatino Linotype"/>
              </a:rPr>
              <a:t> </a:t>
            </a:r>
            <a:r>
              <a:rPr sz="2750" spc="-50">
                <a:latin typeface="Palatino Linotype"/>
                <a:cs typeface="Palatino Linotype"/>
              </a:rPr>
              <a:t>keperawatan</a:t>
            </a:r>
            <a:r>
              <a:rPr sz="2750" spc="-5">
                <a:latin typeface="Palatino Linotype"/>
                <a:cs typeface="Palatino Linotype"/>
              </a:rPr>
              <a:t> </a:t>
            </a:r>
            <a:r>
              <a:rPr sz="2750" spc="-95" smtClean="0">
                <a:latin typeface="Palatino Linotype"/>
                <a:cs typeface="Palatino Linotype"/>
              </a:rPr>
              <a:t>dan</a:t>
            </a:r>
            <a:r>
              <a:rPr lang="en-US" sz="2750" spc="-95" dirty="0" smtClean="0">
                <a:latin typeface="Palatino Linotype"/>
                <a:cs typeface="Palatino Linotype"/>
              </a:rPr>
              <a:t> </a:t>
            </a:r>
            <a:r>
              <a:rPr sz="2750" spc="-30" smtClean="0">
                <a:latin typeface="Palatino Linotype"/>
                <a:cs typeface="Palatino Linotype"/>
              </a:rPr>
              <a:t>praktik</a:t>
            </a:r>
            <a:r>
              <a:rPr sz="2750" spc="40" smtClean="0">
                <a:latin typeface="Palatino Linotype"/>
                <a:cs typeface="Palatino Linotype"/>
              </a:rPr>
              <a:t> </a:t>
            </a:r>
            <a:r>
              <a:rPr sz="2750" spc="-45" dirty="0">
                <a:latin typeface="Palatino Linotype"/>
                <a:cs typeface="Palatino Linotype"/>
              </a:rPr>
              <a:t>keperawatan.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500" y="3746500"/>
            <a:ext cx="7924800" cy="11813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2940"/>
              </a:lnSpc>
              <a:spcBef>
                <a:spcPts val="505"/>
              </a:spcBef>
              <a:buFont typeface="Wingdings" pitchFamily="2" charset="2"/>
              <a:buChar char="q"/>
            </a:pPr>
            <a:r>
              <a:rPr lang="en-US" sz="2750" spc="-40" dirty="0" smtClean="0">
                <a:latin typeface="Palatino Linotype"/>
                <a:cs typeface="Palatino Linotype"/>
              </a:rPr>
              <a:t> </a:t>
            </a:r>
            <a:r>
              <a:rPr sz="2750" spc="-40" smtClean="0">
                <a:latin typeface="Palatino Linotype"/>
                <a:cs typeface="Palatino Linotype"/>
              </a:rPr>
              <a:t>Paradigma</a:t>
            </a:r>
            <a:r>
              <a:rPr sz="2750" smtClean="0">
                <a:latin typeface="Palatino Linotype"/>
                <a:cs typeface="Palatino Linotype"/>
              </a:rPr>
              <a:t> </a:t>
            </a:r>
            <a:r>
              <a:rPr sz="2750" spc="-45" smtClean="0">
                <a:latin typeface="Palatino Linotype"/>
                <a:cs typeface="Palatino Linotype"/>
              </a:rPr>
              <a:t>kep</a:t>
            </a:r>
            <a:r>
              <a:rPr lang="en-US" sz="2750" spc="-45" dirty="0" err="1" smtClean="0">
                <a:latin typeface="Palatino Linotype"/>
                <a:cs typeface="Palatino Linotype"/>
              </a:rPr>
              <a:t>erawatan</a:t>
            </a:r>
            <a:r>
              <a:rPr lang="en-US" sz="2750" spc="-45" dirty="0" smtClean="0">
                <a:latin typeface="Palatino Linotype"/>
                <a:cs typeface="Palatino Linotype"/>
              </a:rPr>
              <a:t> </a:t>
            </a:r>
            <a:r>
              <a:rPr sz="2750" spc="5" smtClean="0">
                <a:latin typeface="Palatino Linotype"/>
                <a:cs typeface="Palatino Linotype"/>
              </a:rPr>
              <a:t> </a:t>
            </a:r>
            <a:r>
              <a:rPr sz="2750" spc="-45">
                <a:latin typeface="Palatino Linotype"/>
                <a:cs typeface="Palatino Linotype"/>
              </a:rPr>
              <a:t>mencakup</a:t>
            </a:r>
            <a:r>
              <a:rPr sz="2750" spc="5">
                <a:latin typeface="Palatino Linotype"/>
                <a:cs typeface="Palatino Linotype"/>
              </a:rPr>
              <a:t> </a:t>
            </a:r>
            <a:r>
              <a:rPr lang="en-US" sz="2750" spc="5" dirty="0" smtClean="0">
                <a:latin typeface="Palatino Linotype"/>
                <a:cs typeface="Palatino Linotype"/>
              </a:rPr>
              <a:t> </a:t>
            </a:r>
            <a:r>
              <a:rPr sz="2750" spc="135" smtClean="0">
                <a:latin typeface="Palatino Linotype"/>
                <a:cs typeface="Palatino Linotype"/>
              </a:rPr>
              <a:t>4</a:t>
            </a:r>
            <a:r>
              <a:rPr sz="2750" spc="114" smtClean="0">
                <a:latin typeface="Palatino Linotype"/>
                <a:cs typeface="Palatino Linotype"/>
              </a:rPr>
              <a:t> </a:t>
            </a:r>
            <a:r>
              <a:rPr sz="2750" spc="-35">
                <a:latin typeface="Palatino Linotype"/>
                <a:cs typeface="Palatino Linotype"/>
              </a:rPr>
              <a:t>aspek</a:t>
            </a:r>
            <a:r>
              <a:rPr sz="2750" spc="5">
                <a:latin typeface="Palatino Linotype"/>
                <a:cs typeface="Palatino Linotype"/>
              </a:rPr>
              <a:t> </a:t>
            </a:r>
            <a:r>
              <a:rPr sz="2750" spc="-30" smtClean="0">
                <a:latin typeface="Palatino Linotype"/>
                <a:cs typeface="Palatino Linotype"/>
              </a:rPr>
              <a:t>utama</a:t>
            </a:r>
            <a:r>
              <a:rPr lang="en-US" sz="2750" spc="-30" dirty="0" smtClean="0">
                <a:latin typeface="Palatino Linotype"/>
                <a:cs typeface="Palatino Linotype"/>
              </a:rPr>
              <a:t> </a:t>
            </a:r>
            <a:r>
              <a:rPr sz="2750" spc="-30" smtClean="0">
                <a:latin typeface="Palatino Linotype"/>
                <a:cs typeface="Palatino Linotype"/>
              </a:rPr>
              <a:t>:</a:t>
            </a:r>
            <a:r>
              <a:rPr sz="2750" smtClean="0">
                <a:latin typeface="Palatino Linotype"/>
                <a:cs typeface="Palatino Linotype"/>
              </a:rPr>
              <a:t> </a:t>
            </a:r>
            <a:r>
              <a:rPr lang="en-US" sz="2750" spc="-30" dirty="0" smtClean="0">
                <a:latin typeface="Palatino Linotype"/>
                <a:cs typeface="Palatino Linotype"/>
              </a:rPr>
              <a:t>M</a:t>
            </a:r>
            <a:r>
              <a:rPr sz="2750" spc="-30" smtClean="0">
                <a:latin typeface="Palatino Linotype"/>
                <a:cs typeface="Palatino Linotype"/>
              </a:rPr>
              <a:t>anusia</a:t>
            </a:r>
            <a:r>
              <a:rPr sz="2750" spc="-30" dirty="0">
                <a:latin typeface="Palatino Linotype"/>
                <a:cs typeface="Palatino Linotype"/>
              </a:rPr>
              <a:t>, </a:t>
            </a:r>
            <a:r>
              <a:rPr sz="2750" spc="-670" dirty="0">
                <a:latin typeface="Palatino Linotype"/>
                <a:cs typeface="Palatino Linotype"/>
              </a:rPr>
              <a:t> </a:t>
            </a:r>
            <a:r>
              <a:rPr sz="2750" spc="-40" dirty="0">
                <a:latin typeface="Palatino Linotype"/>
                <a:cs typeface="Palatino Linotype"/>
              </a:rPr>
              <a:t>keperawatan,</a:t>
            </a:r>
            <a:r>
              <a:rPr sz="2750" spc="-10" dirty="0">
                <a:latin typeface="Palatino Linotype"/>
                <a:cs typeface="Palatino Linotype"/>
              </a:rPr>
              <a:t> </a:t>
            </a:r>
            <a:r>
              <a:rPr sz="2750" spc="-25" dirty="0">
                <a:latin typeface="Palatino Linotype"/>
                <a:cs typeface="Palatino Linotype"/>
              </a:rPr>
              <a:t>kondisi</a:t>
            </a:r>
            <a:r>
              <a:rPr sz="2750" spc="-10" dirty="0">
                <a:latin typeface="Palatino Linotype"/>
                <a:cs typeface="Palatino Linotype"/>
              </a:rPr>
              <a:t> </a:t>
            </a:r>
            <a:r>
              <a:rPr sz="2750" dirty="0">
                <a:latin typeface="Palatino Linotype"/>
                <a:cs typeface="Palatino Linotype"/>
              </a:rPr>
              <a:t>sehat-sakit,</a:t>
            </a:r>
            <a:r>
              <a:rPr sz="2750" spc="-10" dirty="0">
                <a:latin typeface="Palatino Linotype"/>
                <a:cs typeface="Palatino Linotype"/>
              </a:rPr>
              <a:t> </a:t>
            </a:r>
            <a:r>
              <a:rPr sz="2750" spc="-100" dirty="0">
                <a:latin typeface="Palatino Linotype"/>
                <a:cs typeface="Palatino Linotype"/>
              </a:rPr>
              <a:t>dan</a:t>
            </a:r>
            <a:r>
              <a:rPr sz="2750" spc="-10" dirty="0">
                <a:latin typeface="Palatino Linotype"/>
                <a:cs typeface="Palatino Linotype"/>
              </a:rPr>
              <a:t> </a:t>
            </a:r>
            <a:r>
              <a:rPr sz="2750" spc="-45" dirty="0">
                <a:latin typeface="Palatino Linotype"/>
                <a:cs typeface="Palatino Linotype"/>
              </a:rPr>
              <a:t>lingkungan</a:t>
            </a:r>
            <a:endParaRPr sz="2750">
              <a:latin typeface="Palatino Linotype"/>
              <a:cs typeface="Palatino Linotype"/>
            </a:endParaRPr>
          </a:p>
        </p:txBody>
      </p:sp>
      <p:pic>
        <p:nvPicPr>
          <p:cNvPr id="8" name="Picture 7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0"/>
            <a:ext cx="1485900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2" y="393701"/>
            <a:ext cx="8282787" cy="5693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Intervensi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Keperawatan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Kolaboratif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301" y="1308101"/>
            <a:ext cx="8081009" cy="3716402"/>
          </a:xfrm>
        </p:spPr>
        <p:txBody>
          <a:bodyPr/>
          <a:lstStyle/>
          <a:p>
            <a:r>
              <a:rPr lang="en-US" sz="2800" dirty="0" err="1" smtClean="0"/>
              <a:t>Intervensi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Perawat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Klien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Kerjasama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zin Praktek Perawat Kota Semarang – Pusat Informasi Publik Kota Semara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67970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5001" cy="535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99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512" y="850901"/>
            <a:ext cx="5158587" cy="5828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90" dirty="0">
                <a:solidFill>
                  <a:schemeClr val="tx1"/>
                </a:solidFill>
              </a:rPr>
              <a:t>DAFTAR</a:t>
            </a:r>
            <a:r>
              <a:rPr b="1" spc="75" dirty="0">
                <a:solidFill>
                  <a:schemeClr val="tx1"/>
                </a:solidFill>
              </a:rPr>
              <a:t> </a:t>
            </a:r>
            <a:r>
              <a:rPr b="1" spc="95" dirty="0">
                <a:solidFill>
                  <a:schemeClr val="tx1"/>
                </a:solidFill>
              </a:rPr>
              <a:t>PUSTAKA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4844" y="2098000"/>
            <a:ext cx="7587615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10" dirty="0">
                <a:latin typeface="Palatino Linotype"/>
                <a:cs typeface="Palatino Linotype"/>
              </a:rPr>
              <a:t>Kozier</a:t>
            </a:r>
            <a:r>
              <a:rPr sz="2250" spc="5" dirty="0">
                <a:latin typeface="Palatino Linotype"/>
                <a:cs typeface="Palatino Linotype"/>
              </a:rPr>
              <a:t> </a:t>
            </a:r>
            <a:r>
              <a:rPr sz="2250" spc="160" dirty="0">
                <a:latin typeface="Palatino Linotype"/>
                <a:cs typeface="Palatino Linotype"/>
              </a:rPr>
              <a:t>&amp;</a:t>
            </a:r>
            <a:r>
              <a:rPr sz="2250" spc="10" dirty="0">
                <a:latin typeface="Palatino Linotype"/>
                <a:cs typeface="Palatino Linotype"/>
              </a:rPr>
              <a:t> </a:t>
            </a:r>
            <a:r>
              <a:rPr sz="2250" spc="15" dirty="0">
                <a:latin typeface="Palatino Linotype"/>
                <a:cs typeface="Palatino Linotype"/>
              </a:rPr>
              <a:t>Erbs.</a:t>
            </a:r>
            <a:r>
              <a:rPr sz="2250" spc="5" dirty="0">
                <a:latin typeface="Palatino Linotype"/>
                <a:cs typeface="Palatino Linotype"/>
              </a:rPr>
              <a:t> </a:t>
            </a:r>
            <a:r>
              <a:rPr sz="2250" spc="105" dirty="0">
                <a:latin typeface="Palatino Linotype"/>
                <a:cs typeface="Palatino Linotype"/>
              </a:rPr>
              <a:t>2008.</a:t>
            </a:r>
            <a:r>
              <a:rPr sz="2200" i="1" spc="105" dirty="0">
                <a:latin typeface="Times New Roman"/>
                <a:cs typeface="Times New Roman"/>
              </a:rPr>
              <a:t> Fundamentals</a:t>
            </a:r>
            <a:r>
              <a:rPr sz="2200" i="1" spc="75" dirty="0">
                <a:latin typeface="Times New Roman"/>
                <a:cs typeface="Times New Roman"/>
              </a:rPr>
              <a:t> </a:t>
            </a:r>
            <a:r>
              <a:rPr sz="2200" i="1" spc="95" dirty="0">
                <a:latin typeface="Times New Roman"/>
                <a:cs typeface="Times New Roman"/>
              </a:rPr>
              <a:t>of</a:t>
            </a:r>
            <a:r>
              <a:rPr sz="2200" i="1" spc="70" dirty="0">
                <a:latin typeface="Times New Roman"/>
                <a:cs typeface="Times New Roman"/>
              </a:rPr>
              <a:t> </a:t>
            </a:r>
            <a:r>
              <a:rPr sz="2200" i="1" spc="110" dirty="0">
                <a:latin typeface="Times New Roman"/>
                <a:cs typeface="Times New Roman"/>
              </a:rPr>
              <a:t>Nursing</a:t>
            </a:r>
            <a:r>
              <a:rPr sz="2200" i="1" spc="70" dirty="0">
                <a:latin typeface="Times New Roman"/>
                <a:cs typeface="Times New Roman"/>
              </a:rPr>
              <a:t> </a:t>
            </a:r>
            <a:r>
              <a:rPr sz="2200" i="1" spc="75" dirty="0">
                <a:latin typeface="Times New Roman"/>
                <a:cs typeface="Times New Roman"/>
              </a:rPr>
              <a:t>eight </a:t>
            </a:r>
            <a:r>
              <a:rPr sz="2200" i="1" spc="95" dirty="0">
                <a:latin typeface="Times New Roman"/>
                <a:cs typeface="Times New Roman"/>
              </a:rPr>
              <a:t>edition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761301" y="2070101"/>
            <a:ext cx="8081009" cy="2970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16205" marR="237490">
              <a:lnSpc>
                <a:spcPct val="140400"/>
              </a:lnSpc>
              <a:spcBef>
                <a:spcPts val="100"/>
              </a:spcBef>
            </a:pPr>
            <a:r>
              <a:rPr sz="2200" i="1" spc="110" dirty="0">
                <a:latin typeface="Times New Roman"/>
                <a:cs typeface="Times New Roman"/>
              </a:rPr>
              <a:t>Concept,</a:t>
            </a:r>
            <a:r>
              <a:rPr sz="2200" i="1" spc="10" dirty="0">
                <a:latin typeface="Times New Roman"/>
                <a:cs typeface="Times New Roman"/>
              </a:rPr>
              <a:t> </a:t>
            </a:r>
            <a:r>
              <a:rPr sz="2200" i="1" spc="100" dirty="0">
                <a:latin typeface="Times New Roman"/>
                <a:cs typeface="Times New Roman"/>
              </a:rPr>
              <a:t>process</a:t>
            </a:r>
            <a:r>
              <a:rPr sz="2200" i="1" spc="10" dirty="0">
                <a:latin typeface="Times New Roman"/>
                <a:cs typeface="Times New Roman"/>
              </a:rPr>
              <a:t> </a:t>
            </a:r>
            <a:r>
              <a:rPr sz="2200" i="1" spc="125" dirty="0">
                <a:latin typeface="Times New Roman"/>
                <a:cs typeface="Times New Roman"/>
              </a:rPr>
              <a:t>and</a:t>
            </a:r>
            <a:r>
              <a:rPr sz="2200" i="1" spc="10" dirty="0">
                <a:latin typeface="Times New Roman"/>
                <a:cs typeface="Times New Roman"/>
              </a:rPr>
              <a:t> </a:t>
            </a:r>
            <a:r>
              <a:rPr sz="2200" i="1" spc="100" dirty="0">
                <a:latin typeface="Times New Roman"/>
                <a:cs typeface="Times New Roman"/>
              </a:rPr>
              <a:t>Practice</a:t>
            </a:r>
            <a:r>
              <a:rPr spc="100" dirty="0"/>
              <a:t>.</a:t>
            </a:r>
            <a:r>
              <a:rPr spc="-5" dirty="0"/>
              <a:t> </a:t>
            </a:r>
            <a:r>
              <a:rPr spc="-60" dirty="0"/>
              <a:t>New</a:t>
            </a:r>
            <a:r>
              <a:rPr dirty="0"/>
              <a:t> </a:t>
            </a:r>
            <a:r>
              <a:rPr spc="25" dirty="0"/>
              <a:t>Jersey</a:t>
            </a:r>
            <a:r>
              <a:rPr spc="-5" dirty="0"/>
              <a:t> </a:t>
            </a:r>
            <a:r>
              <a:rPr spc="114" dirty="0"/>
              <a:t>:</a:t>
            </a:r>
            <a:r>
              <a:rPr dirty="0"/>
              <a:t> </a:t>
            </a:r>
            <a:r>
              <a:rPr spc="-25" dirty="0"/>
              <a:t>Pearson</a:t>
            </a:r>
            <a:r>
              <a:rPr spc="-5" dirty="0"/>
              <a:t> </a:t>
            </a:r>
            <a:r>
              <a:rPr spc="-10" dirty="0"/>
              <a:t>Prentice </a:t>
            </a:r>
            <a:r>
              <a:rPr spc="-545" dirty="0"/>
              <a:t> </a:t>
            </a:r>
            <a:r>
              <a:rPr spc="-30" dirty="0"/>
              <a:t>Hall</a:t>
            </a:r>
            <a:endParaRPr sz="2200">
              <a:latin typeface="Times New Roman"/>
              <a:cs typeface="Times New Roman"/>
            </a:endParaRPr>
          </a:p>
          <a:p>
            <a:pPr marL="116205">
              <a:lnSpc>
                <a:spcPts val="2660"/>
              </a:lnSpc>
            </a:pPr>
            <a:r>
              <a:rPr spc="-45" dirty="0"/>
              <a:t>Potter</a:t>
            </a:r>
            <a:r>
              <a:rPr spc="40" dirty="0"/>
              <a:t> </a:t>
            </a:r>
            <a:r>
              <a:rPr spc="140" dirty="0"/>
              <a:t>&amp;</a:t>
            </a:r>
            <a:r>
              <a:rPr spc="40" dirty="0"/>
              <a:t> </a:t>
            </a:r>
            <a:r>
              <a:rPr spc="-35" dirty="0"/>
              <a:t>Perry.</a:t>
            </a:r>
            <a:r>
              <a:rPr spc="45" dirty="0"/>
              <a:t> </a:t>
            </a:r>
            <a:r>
              <a:rPr spc="105" dirty="0"/>
              <a:t>2009.</a:t>
            </a:r>
            <a:r>
              <a:rPr sz="2200" i="1" spc="105" dirty="0">
                <a:latin typeface="Times New Roman"/>
                <a:cs typeface="Times New Roman"/>
              </a:rPr>
              <a:t> Fundamentals</a:t>
            </a:r>
            <a:r>
              <a:rPr sz="2200" i="1" spc="55" dirty="0">
                <a:latin typeface="Times New Roman"/>
                <a:cs typeface="Times New Roman"/>
              </a:rPr>
              <a:t> </a:t>
            </a:r>
            <a:r>
              <a:rPr sz="2200" i="1" spc="95" dirty="0">
                <a:latin typeface="Times New Roman"/>
                <a:cs typeface="Times New Roman"/>
              </a:rPr>
              <a:t>of</a:t>
            </a:r>
            <a:r>
              <a:rPr sz="2200" i="1" spc="55" dirty="0">
                <a:latin typeface="Times New Roman"/>
                <a:cs typeface="Times New Roman"/>
              </a:rPr>
              <a:t> </a:t>
            </a:r>
            <a:r>
              <a:rPr sz="2200" i="1" spc="25" dirty="0">
                <a:latin typeface="Times New Roman"/>
                <a:cs typeface="Times New Roman"/>
              </a:rPr>
              <a:t>Nursing</a:t>
            </a:r>
            <a:r>
              <a:rPr spc="25" dirty="0"/>
              <a:t>.</a:t>
            </a:r>
            <a:r>
              <a:rPr sz="2200" i="1" spc="25" dirty="0">
                <a:latin typeface="Times New Roman"/>
                <a:cs typeface="Times New Roman"/>
              </a:rPr>
              <a:t>  </a:t>
            </a:r>
            <a:r>
              <a:rPr spc="5" dirty="0"/>
              <a:t>-7th</a:t>
            </a:r>
            <a:r>
              <a:rPr spc="10" dirty="0"/>
              <a:t> </a:t>
            </a:r>
            <a:r>
              <a:rPr spc="-30" dirty="0"/>
              <a:t>ed.</a:t>
            </a:r>
            <a:endParaRPr sz="220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  <a:spcBef>
                <a:spcPts val="245"/>
              </a:spcBef>
            </a:pPr>
            <a:r>
              <a:rPr spc="-65" dirty="0"/>
              <a:t>Canada</a:t>
            </a:r>
            <a:r>
              <a:rPr spc="75" dirty="0"/>
              <a:t> </a:t>
            </a:r>
            <a:r>
              <a:rPr spc="100" dirty="0"/>
              <a:t>:</a:t>
            </a:r>
            <a:r>
              <a:rPr spc="75" dirty="0"/>
              <a:t> </a:t>
            </a:r>
            <a:r>
              <a:rPr spc="-15" dirty="0"/>
              <a:t>Mosby</a:t>
            </a:r>
            <a:r>
              <a:rPr spc="75" dirty="0"/>
              <a:t> </a:t>
            </a:r>
            <a:r>
              <a:rPr dirty="0"/>
              <a:t>Elsevier </a:t>
            </a:r>
          </a:p>
          <a:p>
            <a:pPr marL="116205">
              <a:lnSpc>
                <a:spcPct val="100000"/>
              </a:lnSpc>
              <a:spcBef>
                <a:spcPts val="1040"/>
              </a:spcBef>
            </a:pPr>
            <a:r>
              <a:rPr spc="5" dirty="0"/>
              <a:t>McEwen,</a:t>
            </a:r>
            <a:r>
              <a:rPr spc="15" dirty="0"/>
              <a:t> </a:t>
            </a:r>
            <a:r>
              <a:rPr spc="45" dirty="0"/>
              <a:t>M</a:t>
            </a:r>
            <a:r>
              <a:rPr spc="20" dirty="0"/>
              <a:t> </a:t>
            </a:r>
            <a:r>
              <a:rPr spc="140" dirty="0"/>
              <a:t>&amp;</a:t>
            </a:r>
            <a:r>
              <a:rPr spc="15" dirty="0"/>
              <a:t> Wills,</a:t>
            </a:r>
            <a:r>
              <a:rPr spc="20" dirty="0"/>
              <a:t> </a:t>
            </a:r>
            <a:r>
              <a:rPr spc="40" dirty="0"/>
              <a:t>M.</a:t>
            </a:r>
            <a:r>
              <a:rPr spc="15" dirty="0"/>
              <a:t> </a:t>
            </a:r>
            <a:r>
              <a:rPr spc="40" dirty="0"/>
              <a:t>M.</a:t>
            </a:r>
            <a:r>
              <a:rPr spc="20" dirty="0"/>
              <a:t> </a:t>
            </a:r>
            <a:r>
              <a:rPr spc="105" dirty="0"/>
              <a:t>2011</a:t>
            </a:r>
            <a:r>
              <a:rPr sz="2200" i="1" spc="105" dirty="0">
                <a:latin typeface="Times New Roman"/>
                <a:cs typeface="Times New Roman"/>
              </a:rPr>
              <a:t>.</a:t>
            </a:r>
            <a:r>
              <a:rPr sz="2200" i="1" spc="10" dirty="0">
                <a:latin typeface="Times New Roman"/>
                <a:cs typeface="Times New Roman"/>
              </a:rPr>
              <a:t> </a:t>
            </a:r>
            <a:r>
              <a:rPr sz="2200" i="1" spc="100" dirty="0">
                <a:latin typeface="Times New Roman"/>
                <a:cs typeface="Times New Roman"/>
              </a:rPr>
              <a:t>Theoretical</a:t>
            </a:r>
            <a:r>
              <a:rPr sz="2200" i="1" spc="10" dirty="0">
                <a:latin typeface="Times New Roman"/>
                <a:cs typeface="Times New Roman"/>
              </a:rPr>
              <a:t> </a:t>
            </a:r>
            <a:r>
              <a:rPr sz="2200" i="1" spc="105" dirty="0">
                <a:latin typeface="Times New Roman"/>
                <a:cs typeface="Times New Roman"/>
              </a:rPr>
              <a:t>Basic</a:t>
            </a:r>
            <a:r>
              <a:rPr sz="2200" i="1" spc="10" dirty="0">
                <a:latin typeface="Times New Roman"/>
                <a:cs typeface="Times New Roman"/>
              </a:rPr>
              <a:t> </a:t>
            </a:r>
            <a:r>
              <a:rPr sz="2200" i="1" spc="95" dirty="0">
                <a:latin typeface="Times New Roman"/>
                <a:cs typeface="Times New Roman"/>
              </a:rPr>
              <a:t>for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z="2200" i="1" spc="30" dirty="0">
                <a:latin typeface="Times New Roman"/>
                <a:cs typeface="Times New Roman"/>
              </a:rPr>
              <a:t> Nursing</a:t>
            </a:r>
            <a:r>
              <a:rPr spc="30" dirty="0"/>
              <a:t>.</a:t>
            </a:r>
            <a:r>
              <a:rPr sz="2200" i="1" spc="30" dirty="0">
                <a:latin typeface="Times New Roman"/>
                <a:cs typeface="Times New Roman"/>
              </a:rPr>
              <a:t> </a:t>
            </a:r>
            <a:r>
              <a:rPr sz="2200" i="1" spc="70" dirty="0">
                <a:latin typeface="Times New Roman"/>
                <a:cs typeface="Times New Roman"/>
              </a:rPr>
              <a:t> </a:t>
            </a:r>
            <a:r>
              <a:rPr spc="-20" dirty="0"/>
              <a:t>3</a:t>
            </a:r>
            <a:r>
              <a:rPr sz="1950" spc="-30" baseline="19230" dirty="0"/>
              <a:t>rd</a:t>
            </a:r>
            <a:r>
              <a:rPr sz="2250" spc="-20" dirty="0"/>
              <a:t> ed.</a:t>
            </a:r>
            <a:r>
              <a:rPr sz="2250" spc="60" dirty="0"/>
              <a:t> </a:t>
            </a:r>
            <a:r>
              <a:rPr sz="2250" spc="-40" dirty="0"/>
              <a:t>Philadelphia:</a:t>
            </a:r>
            <a:r>
              <a:rPr sz="2250" spc="60" dirty="0"/>
              <a:t> </a:t>
            </a:r>
            <a:r>
              <a:rPr sz="2250" spc="-20" dirty="0"/>
              <a:t>Wolters</a:t>
            </a:r>
            <a:r>
              <a:rPr sz="2250" spc="60" dirty="0"/>
              <a:t> </a:t>
            </a:r>
            <a:r>
              <a:rPr sz="2250" spc="-40" dirty="0"/>
              <a:t>Kluwer</a:t>
            </a:r>
            <a:r>
              <a:rPr sz="2250" spc="65" dirty="0"/>
              <a:t> </a:t>
            </a:r>
            <a:r>
              <a:rPr sz="2250" spc="-50" dirty="0"/>
              <a:t>Health</a:t>
            </a:r>
            <a:endParaRPr sz="225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  <a:spcBef>
                <a:spcPts val="845"/>
              </a:spcBef>
            </a:pPr>
            <a:r>
              <a:rPr spc="20" dirty="0"/>
              <a:t>McEwel,</a:t>
            </a:r>
            <a:r>
              <a:rPr spc="175" dirty="0"/>
              <a:t> </a:t>
            </a:r>
            <a:r>
              <a:rPr spc="45" dirty="0"/>
              <a:t>M</a:t>
            </a:r>
            <a:r>
              <a:rPr spc="-5" dirty="0"/>
              <a:t> </a:t>
            </a:r>
            <a:r>
              <a:rPr spc="15" dirty="0"/>
              <a:t>&amp;Wills,</a:t>
            </a:r>
            <a:r>
              <a:rPr spc="175" dirty="0"/>
              <a:t> </a:t>
            </a:r>
            <a:r>
              <a:rPr spc="60" dirty="0"/>
              <a:t>E.M.(2014). </a:t>
            </a:r>
            <a:r>
              <a:rPr spc="65" dirty="0"/>
              <a:t> </a:t>
            </a:r>
            <a:r>
              <a:rPr spc="-5" dirty="0"/>
              <a:t>Theoritical</a:t>
            </a:r>
            <a:r>
              <a:rPr spc="55" dirty="0"/>
              <a:t> </a:t>
            </a:r>
            <a:r>
              <a:rPr spc="35" dirty="0"/>
              <a:t>Basis</a:t>
            </a:r>
            <a:r>
              <a:rPr spc="75" dirty="0"/>
              <a:t> </a:t>
            </a:r>
            <a:r>
              <a:rPr spc="-25" dirty="0"/>
              <a:t>for</a:t>
            </a:r>
            <a:r>
              <a:rPr spc="180" dirty="0"/>
              <a:t> </a:t>
            </a:r>
            <a:r>
              <a:rPr spc="-70" dirty="0"/>
              <a:t>Nursing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9524998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0650" y="804869"/>
            <a:ext cx="6609849" cy="6367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65" dirty="0">
                <a:solidFill>
                  <a:schemeClr val="tx1"/>
                </a:solidFill>
              </a:rPr>
              <a:t>Paradigma</a:t>
            </a:r>
            <a:r>
              <a:rPr sz="4050" b="1" spc="-10" dirty="0">
                <a:solidFill>
                  <a:schemeClr val="tx1"/>
                </a:solidFill>
              </a:rPr>
              <a:t> </a:t>
            </a:r>
            <a:r>
              <a:rPr sz="4050" b="1" spc="-50" dirty="0">
                <a:solidFill>
                  <a:schemeClr val="tx1"/>
                </a:solidFill>
              </a:rPr>
              <a:t>Keperawatan</a:t>
            </a:r>
            <a:endParaRPr sz="4050" b="1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9303" y="1846065"/>
            <a:ext cx="6158230" cy="164655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3140"/>
              </a:lnSpc>
              <a:spcBef>
                <a:spcPts val="245"/>
              </a:spcBef>
            </a:pPr>
            <a:r>
              <a:rPr sz="2650" spc="-45" dirty="0">
                <a:latin typeface="Palatino Linotype"/>
                <a:cs typeface="Palatino Linotype"/>
              </a:rPr>
              <a:t>Terdiri</a:t>
            </a:r>
            <a:r>
              <a:rPr sz="2650" spc="-5" dirty="0">
                <a:latin typeface="Palatino Linotype"/>
                <a:cs typeface="Palatino Linotype"/>
              </a:rPr>
              <a:t> </a:t>
            </a:r>
            <a:r>
              <a:rPr sz="2650" spc="-60" dirty="0">
                <a:latin typeface="Palatino Linotype"/>
                <a:cs typeface="Palatino Linotype"/>
              </a:rPr>
              <a:t>dari</a:t>
            </a:r>
            <a:r>
              <a:rPr sz="2650" spc="110" dirty="0">
                <a:latin typeface="Palatino Linotype"/>
                <a:cs typeface="Palatino Linotype"/>
              </a:rPr>
              <a:t> </a:t>
            </a:r>
            <a:r>
              <a:rPr sz="2650" spc="135" dirty="0">
                <a:latin typeface="Palatino Linotype"/>
                <a:cs typeface="Palatino Linotype"/>
              </a:rPr>
              <a:t>4</a:t>
            </a:r>
            <a:r>
              <a:rPr sz="2650" dirty="0">
                <a:latin typeface="Palatino Linotype"/>
                <a:cs typeface="Palatino Linotype"/>
              </a:rPr>
              <a:t> </a:t>
            </a:r>
            <a:r>
              <a:rPr sz="2650" spc="-15" dirty="0">
                <a:latin typeface="Palatino Linotype"/>
                <a:cs typeface="Palatino Linotype"/>
              </a:rPr>
              <a:t>(empat)</a:t>
            </a:r>
            <a:r>
              <a:rPr sz="2650" spc="90" dirty="0">
                <a:latin typeface="Palatino Linotype"/>
                <a:cs typeface="Palatino Linotype"/>
              </a:rPr>
              <a:t> </a:t>
            </a:r>
            <a:r>
              <a:rPr sz="2650" spc="-30" dirty="0">
                <a:latin typeface="Palatino Linotype"/>
                <a:cs typeface="Palatino Linotype"/>
              </a:rPr>
              <a:t>konsep</a:t>
            </a:r>
            <a:r>
              <a:rPr sz="2650" dirty="0">
                <a:latin typeface="Palatino Linotype"/>
                <a:cs typeface="Palatino Linotype"/>
              </a:rPr>
              <a:t> </a:t>
            </a:r>
            <a:r>
              <a:rPr sz="2650" spc="-65" dirty="0">
                <a:latin typeface="Palatino Linotype"/>
                <a:cs typeface="Palatino Linotype"/>
              </a:rPr>
              <a:t>utama</a:t>
            </a:r>
            <a:r>
              <a:rPr sz="2650" spc="-5" dirty="0">
                <a:latin typeface="Palatino Linotype"/>
                <a:cs typeface="Palatino Linotype"/>
              </a:rPr>
              <a:t> </a:t>
            </a:r>
            <a:r>
              <a:rPr sz="2650" spc="-35" dirty="0">
                <a:latin typeface="Palatino Linotype"/>
                <a:cs typeface="Palatino Linotype"/>
              </a:rPr>
              <a:t>yang </a:t>
            </a:r>
            <a:r>
              <a:rPr sz="2650" spc="-645" dirty="0">
                <a:latin typeface="Palatino Linotype"/>
                <a:cs typeface="Palatino Linotype"/>
              </a:rPr>
              <a:t> </a:t>
            </a:r>
            <a:r>
              <a:rPr sz="2650" spc="-35" dirty="0">
                <a:latin typeface="Palatino Linotype"/>
                <a:cs typeface="Palatino Linotype"/>
              </a:rPr>
              <a:t>disepakati</a:t>
            </a:r>
            <a:r>
              <a:rPr sz="2650" spc="20" dirty="0">
                <a:latin typeface="Palatino Linotype"/>
                <a:cs typeface="Palatino Linotype"/>
              </a:rPr>
              <a:t> </a:t>
            </a:r>
            <a:r>
              <a:rPr sz="2650" spc="-90" dirty="0">
                <a:latin typeface="Palatino Linotype"/>
                <a:cs typeface="Palatino Linotype"/>
              </a:rPr>
              <a:t>dan</a:t>
            </a:r>
            <a:r>
              <a:rPr sz="2650" spc="20" dirty="0">
                <a:latin typeface="Palatino Linotype"/>
                <a:cs typeface="Palatino Linotype"/>
              </a:rPr>
              <a:t> </a:t>
            </a:r>
            <a:r>
              <a:rPr sz="2650" spc="-15" dirty="0">
                <a:latin typeface="Palatino Linotype"/>
                <a:cs typeface="Palatino Linotype"/>
              </a:rPr>
              <a:t>menjadi</a:t>
            </a:r>
            <a:r>
              <a:rPr sz="2650" spc="20" dirty="0">
                <a:latin typeface="Palatino Linotype"/>
                <a:cs typeface="Palatino Linotype"/>
              </a:rPr>
              <a:t> </a:t>
            </a:r>
            <a:r>
              <a:rPr sz="2650" spc="-45" dirty="0">
                <a:latin typeface="Palatino Linotype"/>
                <a:cs typeface="Palatino Linotype"/>
              </a:rPr>
              <a:t>kepedulian</a:t>
            </a:r>
            <a:r>
              <a:rPr sz="2650" spc="25" dirty="0">
                <a:latin typeface="Palatino Linotype"/>
                <a:cs typeface="Palatino Linotype"/>
              </a:rPr>
              <a:t> </a:t>
            </a:r>
            <a:r>
              <a:rPr sz="2650" spc="-50" dirty="0">
                <a:latin typeface="Palatino Linotype"/>
                <a:cs typeface="Palatino Linotype"/>
              </a:rPr>
              <a:t>dalam</a:t>
            </a:r>
            <a:endParaRPr sz="2650">
              <a:latin typeface="Palatino Linotype"/>
              <a:cs typeface="Palatino Linotype"/>
            </a:endParaRPr>
          </a:p>
          <a:p>
            <a:pPr marL="12700">
              <a:lnSpc>
                <a:spcPts val="3120"/>
              </a:lnSpc>
              <a:spcBef>
                <a:spcPts val="570"/>
              </a:spcBef>
            </a:pPr>
            <a:r>
              <a:rPr sz="2650" spc="-50" dirty="0">
                <a:latin typeface="Palatino Linotype"/>
                <a:cs typeface="Palatino Linotype"/>
              </a:rPr>
              <a:t>keperawatan</a:t>
            </a:r>
            <a:r>
              <a:rPr sz="2650" spc="-45" dirty="0">
                <a:latin typeface="Palatino Linotype"/>
                <a:cs typeface="Palatino Linotype"/>
              </a:rPr>
              <a:t> </a:t>
            </a:r>
            <a:r>
              <a:rPr sz="2650" spc="70" dirty="0">
                <a:latin typeface="Palatino Linotype"/>
                <a:cs typeface="Palatino Linotype"/>
              </a:rPr>
              <a:t>(Fawcet,1978):</a:t>
            </a:r>
            <a:endParaRPr sz="2650">
              <a:latin typeface="Palatino Linotype"/>
              <a:cs typeface="Palatino Linotype"/>
            </a:endParaRPr>
          </a:p>
          <a:p>
            <a:pPr marL="282575">
              <a:lnSpc>
                <a:spcPts val="2640"/>
              </a:lnSpc>
            </a:pPr>
            <a:r>
              <a:rPr sz="2250" spc="-10" dirty="0">
                <a:latin typeface="Palatino Linotype"/>
                <a:cs typeface="Palatino Linotype"/>
              </a:rPr>
              <a:t>Manusia</a:t>
            </a:r>
            <a:r>
              <a:rPr sz="2250" spc="45" dirty="0">
                <a:latin typeface="Palatino Linotype"/>
                <a:cs typeface="Palatino Linotype"/>
              </a:rPr>
              <a:t> </a:t>
            </a:r>
            <a:r>
              <a:rPr sz="2250" spc="15" dirty="0">
                <a:latin typeface="Palatino Linotype"/>
                <a:cs typeface="Palatino Linotype"/>
              </a:rPr>
              <a:t>(Person)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9634" y="3466793"/>
            <a:ext cx="3601085" cy="1271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2250" spc="5" dirty="0">
                <a:latin typeface="Palatino Linotype"/>
                <a:cs typeface="Palatino Linotype"/>
              </a:rPr>
              <a:t>Kesehatan</a:t>
            </a:r>
            <a:r>
              <a:rPr sz="2250" spc="45" dirty="0">
                <a:latin typeface="Palatino Linotype"/>
                <a:cs typeface="Palatino Linotype"/>
              </a:rPr>
              <a:t> </a:t>
            </a:r>
            <a:r>
              <a:rPr sz="2250" spc="5" dirty="0">
                <a:latin typeface="Palatino Linotype"/>
                <a:cs typeface="Palatino Linotype"/>
              </a:rPr>
              <a:t>(Health) </a:t>
            </a:r>
            <a:r>
              <a:rPr sz="2250" spc="10" dirty="0">
                <a:latin typeface="Palatino Linotype"/>
                <a:cs typeface="Palatino Linotype"/>
              </a:rPr>
              <a:t> </a:t>
            </a:r>
            <a:r>
              <a:rPr sz="2250" spc="-15" dirty="0">
                <a:latin typeface="Palatino Linotype"/>
                <a:cs typeface="Palatino Linotype"/>
              </a:rPr>
              <a:t>Keperawatan</a:t>
            </a:r>
            <a:r>
              <a:rPr sz="2250" spc="45" dirty="0">
                <a:latin typeface="Palatino Linotype"/>
                <a:cs typeface="Palatino Linotype"/>
              </a:rPr>
              <a:t> </a:t>
            </a:r>
            <a:r>
              <a:rPr sz="2250" spc="-15" dirty="0">
                <a:latin typeface="Palatino Linotype"/>
                <a:cs typeface="Palatino Linotype"/>
              </a:rPr>
              <a:t>(Nursing) </a:t>
            </a:r>
            <a:r>
              <a:rPr sz="2250" spc="-10" dirty="0">
                <a:latin typeface="Palatino Linotype"/>
                <a:cs typeface="Palatino Linotype"/>
              </a:rPr>
              <a:t> </a:t>
            </a:r>
            <a:r>
              <a:rPr sz="2250" spc="-15" dirty="0">
                <a:latin typeface="Palatino Linotype"/>
                <a:cs typeface="Palatino Linotype"/>
              </a:rPr>
              <a:t>Lingkungan</a:t>
            </a:r>
            <a:r>
              <a:rPr sz="2250" spc="15" dirty="0">
                <a:latin typeface="Palatino Linotype"/>
                <a:cs typeface="Palatino Linotype"/>
              </a:rPr>
              <a:t> </a:t>
            </a:r>
            <a:r>
              <a:rPr sz="2250" dirty="0">
                <a:latin typeface="Palatino Linotype"/>
                <a:cs typeface="Palatino Linotype"/>
              </a:rPr>
              <a:t>(Environtment)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5013" y="3476507"/>
            <a:ext cx="169608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30" dirty="0">
                <a:latin typeface="Palatino Linotype"/>
                <a:cs typeface="Palatino Linotype"/>
              </a:rPr>
              <a:t>Metaparadigma</a:t>
            </a:r>
            <a:endParaRPr sz="1900">
              <a:latin typeface="Palatino Linotype"/>
              <a:cs typeface="Palatino Linotyp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3779" y="3231554"/>
            <a:ext cx="4054983" cy="2121496"/>
          </a:xfrm>
          <a:prstGeom prst="rect">
            <a:avLst/>
          </a:prstGeom>
        </p:spPr>
      </p:pic>
      <p:pic>
        <p:nvPicPr>
          <p:cNvPr id="8" name="Picture 7" descr="PERAN PPNI DALAM PERLINDUNGAN PERAWAT DI MASYARAKAT PADA PANDEMI COVID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00" y="0"/>
            <a:ext cx="1485900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209" y="254"/>
            <a:ext cx="0" cy="5353050"/>
          </a:xfrm>
          <a:custGeom>
            <a:avLst/>
            <a:gdLst/>
            <a:ahLst/>
            <a:cxnLst/>
            <a:rect l="l" t="t" r="r" b="b"/>
            <a:pathLst>
              <a:path h="5353050">
                <a:moveTo>
                  <a:pt x="0" y="0"/>
                </a:moveTo>
                <a:lnTo>
                  <a:pt x="0" y="5353050"/>
                </a:lnTo>
              </a:path>
            </a:pathLst>
          </a:custGeom>
          <a:ln w="9525">
            <a:solidFill>
              <a:srgbClr val="E9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54"/>
            <a:ext cx="4145279" cy="5353050"/>
            <a:chOff x="0" y="254"/>
            <a:chExt cx="4145279" cy="5353050"/>
          </a:xfrm>
        </p:grpSpPr>
        <p:sp>
          <p:nvSpPr>
            <p:cNvPr id="4" name="object 4"/>
            <p:cNvSpPr/>
            <p:nvPr/>
          </p:nvSpPr>
          <p:spPr>
            <a:xfrm>
              <a:off x="4762" y="254"/>
              <a:ext cx="0" cy="5353050"/>
            </a:xfrm>
            <a:custGeom>
              <a:avLst/>
              <a:gdLst/>
              <a:ahLst/>
              <a:cxnLst/>
              <a:rect l="l" t="t" r="r" b="b"/>
              <a:pathLst>
                <a:path h="5353050">
                  <a:moveTo>
                    <a:pt x="0" y="53530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E9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" y="446885"/>
              <a:ext cx="4136326" cy="13502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08100"/>
            <a:ext cx="9505950" cy="88506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32364" y="852405"/>
            <a:ext cx="3816135" cy="6438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50" b="1" spc="-65" dirty="0">
                <a:solidFill>
                  <a:schemeClr val="tx1"/>
                </a:solidFill>
              </a:rPr>
              <a:t>Metaparadigm</a:t>
            </a:r>
            <a:endParaRPr sz="4050" b="1">
              <a:solidFill>
                <a:schemeClr val="tx1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166" y="1897829"/>
            <a:ext cx="993140" cy="2757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buFont typeface="Wingdings" pitchFamily="2" charset="2"/>
              <a:buChar char="ü"/>
            </a:pPr>
            <a:r>
              <a:rPr sz="1700" spc="150" smtClean="0">
                <a:solidFill>
                  <a:srgbClr val="006FBF"/>
                </a:solidFill>
                <a:latin typeface="Times New Roman"/>
                <a:cs typeface="Times New Roman"/>
              </a:rPr>
              <a:t>Person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7365" y="2220968"/>
            <a:ext cx="7616190" cy="599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100"/>
              </a:spcBef>
            </a:pPr>
            <a:r>
              <a:rPr lang="en-US" sz="1750" spc="-35" dirty="0" smtClean="0">
                <a:latin typeface="Palatino Linotype"/>
                <a:cs typeface="Palatino Linotype"/>
              </a:rPr>
              <a:t>R</a:t>
            </a:r>
            <a:r>
              <a:rPr sz="1750" spc="-35" smtClean="0">
                <a:latin typeface="Palatino Linotype"/>
                <a:cs typeface="Palatino Linotype"/>
              </a:rPr>
              <a:t>ecipient</a:t>
            </a:r>
            <a:r>
              <a:rPr sz="1750" spc="100" smtClean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of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care,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including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physical,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spiritual,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psychological,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85" dirty="0">
                <a:latin typeface="Palatino Linotype"/>
                <a:cs typeface="Palatino Linotype"/>
              </a:rPr>
              <a:t>and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25">
                <a:latin typeface="Palatino Linotype"/>
                <a:cs typeface="Palatino Linotype"/>
              </a:rPr>
              <a:t>sociocultural </a:t>
            </a:r>
            <a:r>
              <a:rPr sz="1750" spc="-420">
                <a:latin typeface="Palatino Linotype"/>
                <a:cs typeface="Palatino Linotype"/>
              </a:rPr>
              <a:t> </a:t>
            </a:r>
            <a:r>
              <a:rPr sz="1750" spc="-35" smtClean="0">
                <a:latin typeface="Palatino Linotype"/>
                <a:cs typeface="Palatino Linotype"/>
              </a:rPr>
              <a:t>componets</a:t>
            </a:r>
            <a:r>
              <a:rPr lang="en-US" sz="1750" spc="-35" dirty="0" smtClean="0">
                <a:latin typeface="Palatino Linotype"/>
                <a:cs typeface="Palatino Linotype"/>
              </a:rPr>
              <a:t> </a:t>
            </a:r>
            <a:r>
              <a:rPr sz="1750" spc="-45" smtClean="0">
                <a:latin typeface="Palatino Linotype"/>
                <a:cs typeface="Palatino Linotype"/>
              </a:rPr>
              <a:t>Individual</a:t>
            </a:r>
            <a:r>
              <a:rPr sz="1750" spc="-45" dirty="0">
                <a:latin typeface="Palatino Linotype"/>
                <a:cs typeface="Palatino Linotype"/>
              </a:rPr>
              <a:t>,</a:t>
            </a:r>
            <a:r>
              <a:rPr sz="1750" spc="7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family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50" dirty="0">
                <a:latin typeface="Palatino Linotype"/>
                <a:cs typeface="Palatino Linotype"/>
              </a:rPr>
              <a:t>or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community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466" y="2908300"/>
            <a:ext cx="8171180" cy="213840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5"/>
              </a:spcBef>
              <a:buFont typeface="Wingdings" pitchFamily="2" charset="2"/>
              <a:buChar char="ü"/>
            </a:pPr>
            <a:r>
              <a:rPr sz="1700" spc="160" smtClean="0">
                <a:solidFill>
                  <a:srgbClr val="006FBF"/>
                </a:solidFill>
                <a:latin typeface="Times New Roman"/>
                <a:cs typeface="Times New Roman"/>
              </a:rPr>
              <a:t>Environtment</a:t>
            </a:r>
            <a:endParaRPr sz="1700">
              <a:latin typeface="Times New Roman"/>
              <a:cs typeface="Times New Roman"/>
            </a:endParaRPr>
          </a:p>
          <a:p>
            <a:pPr marL="261620">
              <a:lnSpc>
                <a:spcPct val="100000"/>
              </a:lnSpc>
              <a:spcBef>
                <a:spcPts val="655"/>
              </a:spcBef>
            </a:pPr>
            <a:r>
              <a:rPr sz="1750" dirty="0">
                <a:latin typeface="Palatino Linotype"/>
                <a:cs typeface="Palatino Linotype"/>
              </a:rPr>
              <a:t>All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45" dirty="0">
                <a:latin typeface="Palatino Linotype"/>
                <a:cs typeface="Palatino Linotype"/>
              </a:rPr>
              <a:t>internal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85" dirty="0">
                <a:latin typeface="Palatino Linotype"/>
                <a:cs typeface="Palatino Linotype"/>
              </a:rPr>
              <a:t>and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external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conditions,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circumtances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85" dirty="0">
                <a:latin typeface="Palatino Linotype"/>
                <a:cs typeface="Palatino Linotype"/>
              </a:rPr>
              <a:t>and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influences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affecting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50" dirty="0">
                <a:latin typeface="Palatino Linotype"/>
                <a:cs typeface="Palatino Linotype"/>
              </a:rPr>
              <a:t>person</a:t>
            </a:r>
            <a:endParaRPr sz="1750">
              <a:latin typeface="Palatino Linotype"/>
              <a:cs typeface="Palatino Linotype"/>
            </a:endParaRPr>
          </a:p>
          <a:p>
            <a:pPr marL="50800">
              <a:lnSpc>
                <a:spcPct val="100000"/>
              </a:lnSpc>
              <a:spcBef>
                <a:spcPts val="875"/>
              </a:spcBef>
              <a:buFont typeface="Wingdings" pitchFamily="2" charset="2"/>
              <a:buChar char="ü"/>
            </a:pPr>
            <a:r>
              <a:rPr sz="1700" spc="150" smtClean="0">
                <a:solidFill>
                  <a:srgbClr val="006FBF"/>
                </a:solidFill>
                <a:latin typeface="Times New Roman"/>
                <a:cs typeface="Times New Roman"/>
              </a:rPr>
              <a:t>Health</a:t>
            </a:r>
            <a:endParaRPr sz="1700">
              <a:latin typeface="Times New Roman"/>
              <a:cs typeface="Times New Roman"/>
            </a:endParaRPr>
          </a:p>
          <a:p>
            <a:pPr marL="261620">
              <a:lnSpc>
                <a:spcPct val="100000"/>
              </a:lnSpc>
              <a:spcBef>
                <a:spcPts val="470"/>
              </a:spcBef>
            </a:pPr>
            <a:r>
              <a:rPr lang="en-US" sz="1750" spc="-45" dirty="0" smtClean="0">
                <a:latin typeface="Palatino Linotype"/>
                <a:cs typeface="Palatino Linotype"/>
              </a:rPr>
              <a:t>D</a:t>
            </a:r>
            <a:r>
              <a:rPr sz="1750" spc="-45" smtClean="0">
                <a:latin typeface="Palatino Linotype"/>
                <a:cs typeface="Palatino Linotype"/>
              </a:rPr>
              <a:t>egree</a:t>
            </a:r>
            <a:r>
              <a:rPr sz="1750" spc="75" smtClean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of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wellness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50" dirty="0">
                <a:latin typeface="Palatino Linotype"/>
                <a:cs typeface="Palatino Linotype"/>
              </a:rPr>
              <a:t>or</a:t>
            </a:r>
            <a:r>
              <a:rPr sz="1750" spc="75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illness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experienced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by</a:t>
            </a:r>
            <a:r>
              <a:rPr sz="1750" spc="75" dirty="0">
                <a:latin typeface="Palatino Linotype"/>
                <a:cs typeface="Palatino Linotype"/>
              </a:rPr>
              <a:t> </a:t>
            </a:r>
            <a:r>
              <a:rPr sz="1750" spc="-50" dirty="0">
                <a:latin typeface="Palatino Linotype"/>
                <a:cs typeface="Palatino Linotype"/>
              </a:rPr>
              <a:t>the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50" dirty="0">
                <a:latin typeface="Palatino Linotype"/>
                <a:cs typeface="Palatino Linotype"/>
              </a:rPr>
              <a:t>person</a:t>
            </a:r>
            <a:endParaRPr sz="1750">
              <a:latin typeface="Palatino Linotype"/>
              <a:cs typeface="Palatino Linotype"/>
            </a:endParaRPr>
          </a:p>
          <a:p>
            <a:pPr marL="50800">
              <a:lnSpc>
                <a:spcPct val="100000"/>
              </a:lnSpc>
              <a:spcBef>
                <a:spcPts val="695"/>
              </a:spcBef>
              <a:buFont typeface="Wingdings" pitchFamily="2" charset="2"/>
              <a:buChar char="ü"/>
            </a:pPr>
            <a:r>
              <a:rPr sz="1700" spc="155" smtClean="0">
                <a:solidFill>
                  <a:srgbClr val="006FBF"/>
                </a:solidFill>
                <a:latin typeface="Times New Roman"/>
                <a:cs typeface="Times New Roman"/>
              </a:rPr>
              <a:t>Nursing</a:t>
            </a:r>
            <a:endParaRPr lang="en-US" sz="1700" spc="155" dirty="0" smtClean="0">
              <a:solidFill>
                <a:srgbClr val="006FBF"/>
              </a:solidFill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95"/>
              </a:spcBef>
            </a:pPr>
            <a:r>
              <a:rPr lang="en-US" sz="1700" spc="155" dirty="0" smtClean="0">
                <a:solidFill>
                  <a:srgbClr val="006FBF"/>
                </a:solidFill>
                <a:latin typeface="Times New Roman"/>
                <a:cs typeface="Times New Roman"/>
              </a:rPr>
              <a:t>   </a:t>
            </a:r>
            <a:r>
              <a:rPr sz="1750" spc="-10" smtClean="0">
                <a:latin typeface="Palatino Linotype"/>
                <a:cs typeface="Palatino Linotype"/>
              </a:rPr>
              <a:t>Actions</a:t>
            </a:r>
            <a:r>
              <a:rPr sz="1750" spc="-10" dirty="0">
                <a:latin typeface="Palatino Linotype"/>
                <a:cs typeface="Palatino Linotype"/>
              </a:rPr>
              <a:t>,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characteristics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80" dirty="0">
                <a:latin typeface="Palatino Linotype"/>
                <a:cs typeface="Palatino Linotype"/>
              </a:rPr>
              <a:t>and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45" dirty="0">
                <a:latin typeface="Palatino Linotype"/>
                <a:cs typeface="Palatino Linotype"/>
              </a:rPr>
              <a:t>attributes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20" dirty="0">
                <a:latin typeface="Palatino Linotype"/>
                <a:cs typeface="Palatino Linotype"/>
              </a:rPr>
              <a:t>of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0" dirty="0">
                <a:latin typeface="Palatino Linotype"/>
                <a:cs typeface="Palatino Linotype"/>
              </a:rPr>
              <a:t>person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giving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care</a:t>
            </a:r>
            <a:endParaRPr sz="1750">
              <a:latin typeface="Palatino Linotype"/>
              <a:cs typeface="Palatino Linotype"/>
            </a:endParaRPr>
          </a:p>
        </p:txBody>
      </p:sp>
      <p:pic>
        <p:nvPicPr>
          <p:cNvPr id="14" name="Picture 13" descr="PERAN PPNI DALAM PERLINDUNGAN PERAWAT DI MASYARAKAT PADA PANDEMI COVID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00" y="0"/>
            <a:ext cx="1485900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4980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566" y="861930"/>
            <a:ext cx="3120534" cy="6367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100" dirty="0">
                <a:solidFill>
                  <a:schemeClr val="tx1"/>
                </a:solidFill>
              </a:rPr>
              <a:t>C</a:t>
            </a:r>
            <a:r>
              <a:rPr sz="4050" b="1" spc="20" dirty="0">
                <a:solidFill>
                  <a:schemeClr val="tx1"/>
                </a:solidFill>
              </a:rPr>
              <a:t>O</a:t>
            </a:r>
            <a:r>
              <a:rPr sz="4050" b="1" spc="-160" dirty="0">
                <a:solidFill>
                  <a:schemeClr val="tx1"/>
                </a:solidFill>
              </a:rPr>
              <a:t>N</a:t>
            </a:r>
            <a:r>
              <a:rPr sz="4050" b="1" spc="225" dirty="0">
                <a:solidFill>
                  <a:schemeClr val="tx1"/>
                </a:solidFill>
              </a:rPr>
              <a:t>T</a:t>
            </a:r>
            <a:r>
              <a:rPr sz="4050" spc="250" dirty="0"/>
              <a:t>….</a:t>
            </a:r>
            <a:endParaRPr sz="4050"/>
          </a:p>
        </p:txBody>
      </p:sp>
      <p:pic>
        <p:nvPicPr>
          <p:cNvPr id="4" name="Picture 3" descr="PERAN PPNI DALAM PERLINDUNGAN PERAWAT DI MASYARAKAT PADA PANDEMI COVID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2900" y="0"/>
            <a:ext cx="1562100" cy="283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5031" cy="5353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198" y="882023"/>
            <a:ext cx="8232101" cy="6444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1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Konsep</a:t>
            </a:r>
            <a:r>
              <a:rPr lang="en-US" sz="41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: </a:t>
            </a:r>
            <a:r>
              <a:rPr lang="en-US" sz="41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Manusia</a:t>
            </a:r>
            <a:r>
              <a:rPr lang="en-US" sz="41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/Person</a:t>
            </a:r>
            <a:endParaRPr sz="41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876" y="1917700"/>
            <a:ext cx="4887595" cy="3013774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350" spc="-20" dirty="0">
                <a:latin typeface="Palatino Linotype"/>
                <a:cs typeface="Palatino Linotype"/>
              </a:rPr>
              <a:t>Manusia</a:t>
            </a:r>
            <a:r>
              <a:rPr sz="2350" spc="55" dirty="0">
                <a:latin typeface="Palatino Linotype"/>
                <a:cs typeface="Palatino Linotype"/>
              </a:rPr>
              <a:t> </a:t>
            </a:r>
            <a:r>
              <a:rPr sz="2350" spc="-50">
                <a:latin typeface="Palatino Linotype"/>
                <a:cs typeface="Palatino Linotype"/>
              </a:rPr>
              <a:t>dalam</a:t>
            </a:r>
            <a:r>
              <a:rPr sz="2350" spc="55">
                <a:latin typeface="Palatino Linotype"/>
                <a:cs typeface="Palatino Linotype"/>
              </a:rPr>
              <a:t> </a:t>
            </a:r>
            <a:r>
              <a:rPr sz="2350" spc="-45" smtClean="0">
                <a:latin typeface="Palatino Linotype"/>
                <a:cs typeface="Palatino Linotype"/>
              </a:rPr>
              <a:t>keperawatan</a:t>
            </a:r>
            <a:r>
              <a:rPr lang="en-US" sz="2350" spc="-45" dirty="0" smtClean="0">
                <a:latin typeface="Palatino Linotype"/>
                <a:cs typeface="Palatino Linotype"/>
              </a:rPr>
              <a:t> </a:t>
            </a:r>
            <a:r>
              <a:rPr sz="2350" spc="-65" smtClean="0">
                <a:latin typeface="Palatino Linotype"/>
                <a:cs typeface="Palatino Linotype"/>
              </a:rPr>
              <a:t>dipandang</a:t>
            </a:r>
            <a:r>
              <a:rPr sz="2350" spc="60" smtClean="0">
                <a:latin typeface="Palatino Linotype"/>
                <a:cs typeface="Palatino Linotype"/>
              </a:rPr>
              <a:t> </a:t>
            </a:r>
            <a:r>
              <a:rPr sz="2350" spc="-5" dirty="0">
                <a:latin typeface="Palatino Linotype"/>
                <a:cs typeface="Palatino Linotype"/>
              </a:rPr>
              <a:t>sebagai</a:t>
            </a:r>
            <a:r>
              <a:rPr sz="2350" spc="60" dirty="0">
                <a:latin typeface="Palatino Linotype"/>
                <a:cs typeface="Palatino Linotype"/>
              </a:rPr>
              <a:t> </a:t>
            </a:r>
            <a:r>
              <a:rPr sz="2350" spc="-65" dirty="0">
                <a:latin typeface="Palatino Linotype"/>
                <a:cs typeface="Palatino Linotype"/>
              </a:rPr>
              <a:t>suatu</a:t>
            </a:r>
            <a:r>
              <a:rPr sz="2350" spc="60" dirty="0">
                <a:latin typeface="Palatino Linotype"/>
                <a:cs typeface="Palatino Linotype"/>
              </a:rPr>
              <a:t> </a:t>
            </a:r>
            <a:r>
              <a:rPr sz="2350" spc="-10" dirty="0">
                <a:latin typeface="Palatino Linotype"/>
                <a:cs typeface="Palatino Linotype"/>
              </a:rPr>
              <a:t>sistem</a:t>
            </a:r>
            <a:r>
              <a:rPr sz="2350" spc="60" dirty="0">
                <a:latin typeface="Palatino Linotype"/>
                <a:cs typeface="Palatino Linotype"/>
              </a:rPr>
              <a:t> </a:t>
            </a:r>
            <a:r>
              <a:rPr sz="2350" spc="-35" dirty="0">
                <a:latin typeface="Palatino Linotype"/>
                <a:cs typeface="Palatino Linotype"/>
              </a:rPr>
              <a:t>yang </a:t>
            </a:r>
            <a:r>
              <a:rPr sz="2350" spc="-575" dirty="0">
                <a:latin typeface="Palatino Linotype"/>
                <a:cs typeface="Palatino Linotype"/>
              </a:rPr>
              <a:t> </a:t>
            </a:r>
            <a:r>
              <a:rPr sz="2350" spc="-40" dirty="0">
                <a:latin typeface="Palatino Linotype"/>
                <a:cs typeface="Palatino Linotype"/>
              </a:rPr>
              <a:t>disebut</a:t>
            </a:r>
            <a:r>
              <a:rPr sz="2350" spc="85" dirty="0">
                <a:latin typeface="Palatino Linotype"/>
                <a:cs typeface="Palatino Linotype"/>
              </a:rPr>
              <a:t> </a:t>
            </a:r>
            <a:r>
              <a:rPr sz="2350" spc="-5" dirty="0">
                <a:latin typeface="Palatino Linotype"/>
                <a:cs typeface="Palatino Linotype"/>
              </a:rPr>
              <a:t>sistem</a:t>
            </a:r>
            <a:r>
              <a:rPr sz="2350" spc="70" dirty="0">
                <a:latin typeface="Palatino Linotype"/>
                <a:cs typeface="Palatino Linotype"/>
              </a:rPr>
              <a:t> </a:t>
            </a:r>
            <a:r>
              <a:rPr sz="2350" b="1" spc="10" dirty="0">
                <a:solidFill>
                  <a:srgbClr val="0070C0"/>
                </a:solidFill>
                <a:latin typeface="Palatino Linotype"/>
                <a:cs typeface="Palatino Linotype"/>
              </a:rPr>
              <a:t>klien.</a:t>
            </a:r>
            <a:endParaRPr sz="2350" b="1">
              <a:solidFill>
                <a:srgbClr val="0070C0"/>
              </a:solidFill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350" spc="-10" dirty="0">
                <a:latin typeface="Palatino Linotype"/>
                <a:cs typeface="Palatino Linotype"/>
              </a:rPr>
              <a:t>Inti</a:t>
            </a:r>
            <a:r>
              <a:rPr sz="2350" spc="60" dirty="0">
                <a:latin typeface="Palatino Linotype"/>
                <a:cs typeface="Palatino Linotype"/>
              </a:rPr>
              <a:t> </a:t>
            </a:r>
            <a:r>
              <a:rPr sz="2350" spc="-5" dirty="0">
                <a:latin typeface="Palatino Linotype"/>
                <a:cs typeface="Palatino Linotype"/>
              </a:rPr>
              <a:t>Dari</a:t>
            </a:r>
            <a:r>
              <a:rPr sz="2350" spc="60" dirty="0">
                <a:latin typeface="Palatino Linotype"/>
                <a:cs typeface="Palatino Linotype"/>
              </a:rPr>
              <a:t> </a:t>
            </a:r>
            <a:r>
              <a:rPr sz="2350" spc="-25" dirty="0">
                <a:latin typeface="Palatino Linotype"/>
                <a:cs typeface="Palatino Linotype"/>
              </a:rPr>
              <a:t>disiplin</a:t>
            </a:r>
            <a:r>
              <a:rPr sz="2350" spc="65" dirty="0">
                <a:latin typeface="Palatino Linotype"/>
                <a:cs typeface="Palatino Linotype"/>
              </a:rPr>
              <a:t> </a:t>
            </a:r>
            <a:r>
              <a:rPr sz="2350" spc="-35" dirty="0">
                <a:latin typeface="Palatino Linotype"/>
                <a:cs typeface="Palatino Linotype"/>
              </a:rPr>
              <a:t>ilmu</a:t>
            </a:r>
            <a:r>
              <a:rPr sz="2350" spc="60" dirty="0">
                <a:latin typeface="Palatino Linotype"/>
                <a:cs typeface="Palatino Linotype"/>
              </a:rPr>
              <a:t> </a:t>
            </a:r>
            <a:r>
              <a:rPr sz="2350" spc="-45" dirty="0">
                <a:latin typeface="Palatino Linotype"/>
                <a:cs typeface="Palatino Linotype"/>
              </a:rPr>
              <a:t>keperawatan</a:t>
            </a:r>
            <a:endParaRPr sz="2350">
              <a:latin typeface="Palatino Linotype"/>
              <a:cs typeface="Palatino Linotype"/>
            </a:endParaRPr>
          </a:p>
          <a:p>
            <a:pPr marL="12700" marR="53340">
              <a:lnSpc>
                <a:spcPct val="110300"/>
              </a:lnSpc>
              <a:spcBef>
                <a:spcPts val="630"/>
              </a:spcBef>
            </a:pPr>
            <a:r>
              <a:rPr sz="2350" spc="25" dirty="0">
                <a:latin typeface="Palatino Linotype"/>
                <a:cs typeface="Palatino Linotype"/>
              </a:rPr>
              <a:t>Sistem</a:t>
            </a:r>
            <a:r>
              <a:rPr sz="2350" spc="65" dirty="0">
                <a:latin typeface="Palatino Linotype"/>
                <a:cs typeface="Palatino Linotype"/>
              </a:rPr>
              <a:t> </a:t>
            </a:r>
            <a:r>
              <a:rPr sz="2350" spc="-5" dirty="0">
                <a:latin typeface="Palatino Linotype"/>
                <a:cs typeface="Palatino Linotype"/>
              </a:rPr>
              <a:t>klien</a:t>
            </a:r>
            <a:r>
              <a:rPr sz="2350" spc="70" dirty="0">
                <a:latin typeface="Palatino Linotype"/>
                <a:cs typeface="Palatino Linotype"/>
              </a:rPr>
              <a:t> </a:t>
            </a:r>
            <a:r>
              <a:rPr sz="2350" spc="-5" dirty="0">
                <a:latin typeface="Palatino Linotype"/>
                <a:cs typeface="Palatino Linotype"/>
              </a:rPr>
              <a:t>ini</a:t>
            </a:r>
            <a:r>
              <a:rPr sz="2350" spc="70" dirty="0">
                <a:latin typeface="Palatino Linotype"/>
                <a:cs typeface="Palatino Linotype"/>
              </a:rPr>
              <a:t> </a:t>
            </a:r>
            <a:r>
              <a:rPr sz="2350" spc="-35" dirty="0">
                <a:latin typeface="Palatino Linotype"/>
                <a:cs typeface="Palatino Linotype"/>
              </a:rPr>
              <a:t>terdiri</a:t>
            </a:r>
            <a:r>
              <a:rPr sz="2350" spc="70" dirty="0">
                <a:latin typeface="Palatino Linotype"/>
                <a:cs typeface="Palatino Linotype"/>
              </a:rPr>
              <a:t> </a:t>
            </a:r>
            <a:r>
              <a:rPr sz="2350" spc="-55" dirty="0">
                <a:latin typeface="Palatino Linotype"/>
                <a:cs typeface="Palatino Linotype"/>
              </a:rPr>
              <a:t>dari</a:t>
            </a:r>
            <a:r>
              <a:rPr sz="2350" spc="70" dirty="0">
                <a:latin typeface="Palatino Linotype"/>
                <a:cs typeface="Palatino Linotype"/>
              </a:rPr>
              <a:t> </a:t>
            </a:r>
            <a:r>
              <a:rPr sz="2350" spc="-40" dirty="0">
                <a:latin typeface="Palatino Linotype"/>
                <a:cs typeface="Palatino Linotype"/>
              </a:rPr>
              <a:t>individu, </a:t>
            </a:r>
            <a:r>
              <a:rPr sz="2350" spc="-570" dirty="0">
                <a:latin typeface="Palatino Linotype"/>
                <a:cs typeface="Palatino Linotype"/>
              </a:rPr>
              <a:t> </a:t>
            </a:r>
            <a:r>
              <a:rPr sz="2350" spc="-20" dirty="0">
                <a:latin typeface="Palatino Linotype"/>
                <a:cs typeface="Palatino Linotype"/>
              </a:rPr>
              <a:t>keluarga,</a:t>
            </a:r>
            <a:r>
              <a:rPr sz="2350" spc="30" dirty="0">
                <a:latin typeface="Palatino Linotype"/>
                <a:cs typeface="Palatino Linotype"/>
              </a:rPr>
              <a:t> </a:t>
            </a:r>
            <a:r>
              <a:rPr sz="2350" spc="-25" dirty="0">
                <a:latin typeface="Palatino Linotype"/>
                <a:cs typeface="Palatino Linotype"/>
              </a:rPr>
              <a:t>kelompok/khusus,</a:t>
            </a:r>
            <a:r>
              <a:rPr sz="2350" spc="35" dirty="0">
                <a:latin typeface="Palatino Linotype"/>
                <a:cs typeface="Palatino Linotype"/>
              </a:rPr>
              <a:t> </a:t>
            </a:r>
            <a:r>
              <a:rPr sz="2350" spc="-85" dirty="0">
                <a:latin typeface="Palatino Linotype"/>
                <a:cs typeface="Palatino Linotype"/>
              </a:rPr>
              <a:t>dan </a:t>
            </a:r>
            <a:r>
              <a:rPr sz="2350" spc="-80" dirty="0">
                <a:latin typeface="Palatino Linotype"/>
                <a:cs typeface="Palatino Linotype"/>
              </a:rPr>
              <a:t> </a:t>
            </a:r>
            <a:r>
              <a:rPr sz="2350" spc="-30" dirty="0">
                <a:latin typeface="Palatino Linotype"/>
                <a:cs typeface="Palatino Linotype"/>
              </a:rPr>
              <a:t>komunitas/masyarakat.</a:t>
            </a:r>
            <a:endParaRPr sz="23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"/>
            <a:ext cx="9525030" cy="51178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1180" y="1003301"/>
            <a:ext cx="6405920" cy="5193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400" b="1" spc="135" dirty="0">
                <a:latin typeface="Times New Roman"/>
                <a:cs typeface="Times New Roman"/>
              </a:rPr>
              <a:t>Manusia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dari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25" dirty="0">
                <a:latin typeface="Times New Roman"/>
                <a:cs typeface="Times New Roman"/>
              </a:rPr>
              <a:t>sudut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145" dirty="0">
                <a:latin typeface="Times New Roman"/>
                <a:cs typeface="Times New Roman"/>
              </a:rPr>
              <a:t>pandang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Keperawatan</a:t>
            </a:r>
            <a:endParaRPr sz="2400" b="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175" y="1897760"/>
            <a:ext cx="7827645" cy="1784463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331085">
              <a:lnSpc>
                <a:spcPct val="100000"/>
              </a:lnSpc>
              <a:spcBef>
                <a:spcPts val="1035"/>
              </a:spcBef>
            </a:pPr>
            <a:r>
              <a:rPr sz="2200" b="1" spc="175" dirty="0">
                <a:solidFill>
                  <a:srgbClr val="0070C0"/>
                </a:solidFill>
                <a:latin typeface="Times New Roman"/>
                <a:cs typeface="Times New Roman"/>
              </a:rPr>
              <a:t>Sebagai</a:t>
            </a:r>
            <a:r>
              <a:rPr sz="2200" b="1" spc="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200" b="1" spc="250">
                <a:solidFill>
                  <a:srgbClr val="0070C0"/>
                </a:solidFill>
                <a:latin typeface="Times New Roman"/>
                <a:cs typeface="Times New Roman"/>
              </a:rPr>
              <a:t>makhluk</a:t>
            </a:r>
            <a:r>
              <a:rPr sz="2200" b="1" spc="4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200" b="1" spc="220" smtClean="0">
                <a:solidFill>
                  <a:srgbClr val="0070C0"/>
                </a:solidFill>
                <a:latin typeface="Times New Roman"/>
                <a:cs typeface="Times New Roman"/>
              </a:rPr>
              <a:t>unik</a:t>
            </a:r>
            <a:endParaRPr sz="2200" b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2250" spc="-50">
                <a:latin typeface="Palatino Linotype"/>
                <a:cs typeface="Palatino Linotype"/>
              </a:rPr>
              <a:t> </a:t>
            </a:r>
            <a:r>
              <a:rPr lang="en-US" sz="2250" spc="-50" dirty="0" smtClean="0">
                <a:latin typeface="Palatino Linotype"/>
                <a:cs typeface="Palatino Linotype"/>
              </a:rPr>
              <a:t>M</a:t>
            </a:r>
            <a:r>
              <a:rPr sz="2250" spc="-50" smtClean="0">
                <a:latin typeface="Palatino Linotype"/>
                <a:cs typeface="Palatino Linotype"/>
              </a:rPr>
              <a:t>empunyai</a:t>
            </a:r>
            <a:r>
              <a:rPr sz="2250" spc="50" smtClean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respon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yang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40" dirty="0">
                <a:latin typeface="Palatino Linotype"/>
                <a:cs typeface="Palatino Linotype"/>
              </a:rPr>
              <a:t>berbeda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-85" dirty="0">
                <a:latin typeface="Palatino Linotype"/>
                <a:cs typeface="Palatino Linotype"/>
              </a:rPr>
              <a:t>pada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30" dirty="0">
                <a:latin typeface="Palatino Linotype"/>
                <a:cs typeface="Palatino Linotype"/>
              </a:rPr>
              <a:t>setiap</a:t>
            </a:r>
            <a:r>
              <a:rPr sz="2250" spc="55" dirty="0">
                <a:latin typeface="Palatino Linotype"/>
                <a:cs typeface="Palatino Linotype"/>
              </a:rPr>
              <a:t> </a:t>
            </a:r>
            <a:r>
              <a:rPr sz="2250" spc="-60" dirty="0">
                <a:latin typeface="Palatino Linotype"/>
                <a:cs typeface="Palatino Linotype"/>
              </a:rPr>
              <a:t>individu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60" dirty="0">
                <a:latin typeface="Palatino Linotype"/>
                <a:cs typeface="Palatino Linotype"/>
              </a:rPr>
              <a:t>dengan</a:t>
            </a:r>
            <a:endParaRPr sz="2250">
              <a:latin typeface="Palatino Linotype"/>
              <a:cs typeface="Palatino Linotype"/>
            </a:endParaRPr>
          </a:p>
          <a:p>
            <a:pPr marL="311785" algn="ctr">
              <a:lnSpc>
                <a:spcPct val="100000"/>
              </a:lnSpc>
              <a:spcBef>
                <a:spcPts val="260"/>
              </a:spcBef>
            </a:pPr>
            <a:r>
              <a:rPr sz="2250" spc="-30" dirty="0">
                <a:latin typeface="Palatino Linotype"/>
                <a:cs typeface="Palatino Linotype"/>
              </a:rPr>
              <a:t>stimuli</a:t>
            </a:r>
            <a:r>
              <a:rPr sz="2250" spc="35" dirty="0">
                <a:latin typeface="Palatino Linotype"/>
                <a:cs typeface="Palatino Linotype"/>
              </a:rPr>
              <a:t> </a:t>
            </a:r>
            <a:r>
              <a:rPr sz="2250" spc="-45" dirty="0">
                <a:latin typeface="Palatino Linotype"/>
                <a:cs typeface="Palatino Linotype"/>
              </a:rPr>
              <a:t>yang</a:t>
            </a:r>
            <a:r>
              <a:rPr sz="2250" spc="35" dirty="0">
                <a:latin typeface="Palatino Linotype"/>
                <a:cs typeface="Palatino Linotype"/>
              </a:rPr>
              <a:t> </a:t>
            </a:r>
            <a:r>
              <a:rPr sz="2250" spc="-35" dirty="0">
                <a:latin typeface="Palatino Linotype"/>
                <a:cs typeface="Palatino Linotype"/>
              </a:rPr>
              <a:t>sama</a:t>
            </a:r>
            <a:endParaRPr sz="2250">
              <a:latin typeface="Palatino Linotype"/>
              <a:cs typeface="Palatino Linotype"/>
            </a:endParaRPr>
          </a:p>
          <a:p>
            <a:pPr marL="2341880">
              <a:lnSpc>
                <a:spcPct val="100000"/>
              </a:lnSpc>
              <a:spcBef>
                <a:spcPts val="975"/>
              </a:spcBef>
            </a:pPr>
            <a:r>
              <a:rPr sz="2200" b="1" spc="175" dirty="0">
                <a:solidFill>
                  <a:srgbClr val="0070C0"/>
                </a:solidFill>
                <a:latin typeface="Times New Roman"/>
                <a:cs typeface="Times New Roman"/>
              </a:rPr>
              <a:t>Sebagai</a:t>
            </a:r>
            <a:r>
              <a:rPr sz="2200" b="1" spc="5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200" b="1" spc="155">
                <a:solidFill>
                  <a:srgbClr val="0070C0"/>
                </a:solidFill>
                <a:latin typeface="Times New Roman"/>
                <a:cs typeface="Times New Roman"/>
              </a:rPr>
              <a:t>sistem</a:t>
            </a:r>
            <a:r>
              <a:rPr sz="2200" b="1" spc="5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200" b="1" spc="180" smtClean="0">
                <a:solidFill>
                  <a:srgbClr val="0070C0"/>
                </a:solidFill>
                <a:latin typeface="Times New Roman"/>
                <a:cs typeface="Times New Roman"/>
              </a:rPr>
              <a:t>adaptif</a:t>
            </a:r>
            <a:endParaRPr sz="2200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133" y="3670301"/>
            <a:ext cx="6440170" cy="358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30" dirty="0">
                <a:latin typeface="Palatino Linotype"/>
                <a:cs typeface="Palatino Linotype"/>
              </a:rPr>
              <a:t>dinamis,</a:t>
            </a:r>
            <a:r>
              <a:rPr sz="2250" spc="45" dirty="0">
                <a:latin typeface="Palatino Linotype"/>
                <a:cs typeface="Palatino Linotype"/>
              </a:rPr>
              <a:t> </a:t>
            </a:r>
            <a:r>
              <a:rPr sz="2250" spc="-20" dirty="0">
                <a:latin typeface="Palatino Linotype"/>
                <a:cs typeface="Palatino Linotype"/>
              </a:rPr>
              <a:t>berbagai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50" dirty="0">
                <a:latin typeface="Palatino Linotype"/>
                <a:cs typeface="Palatino Linotype"/>
              </a:rPr>
              <a:t>sub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15" dirty="0">
                <a:latin typeface="Palatino Linotype"/>
                <a:cs typeface="Palatino Linotype"/>
              </a:rPr>
              <a:t>sistem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100" dirty="0">
                <a:latin typeface="Palatino Linotype"/>
                <a:cs typeface="Palatino Linotype"/>
              </a:rPr>
              <a:t>maupun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75" dirty="0">
                <a:latin typeface="Palatino Linotype"/>
                <a:cs typeface="Palatino Linotype"/>
              </a:rPr>
              <a:t>supra</a:t>
            </a:r>
            <a:r>
              <a:rPr sz="2250" spc="50" dirty="0">
                <a:latin typeface="Palatino Linotype"/>
                <a:cs typeface="Palatino Linotype"/>
              </a:rPr>
              <a:t> </a:t>
            </a:r>
            <a:r>
              <a:rPr sz="2250" spc="-5" dirty="0">
                <a:latin typeface="Palatino Linotype"/>
                <a:cs typeface="Palatino Linotype"/>
              </a:rPr>
              <a:t>sistem,</a:t>
            </a:r>
            <a:endParaRPr sz="22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100" y="3822700"/>
            <a:ext cx="8610600" cy="3363741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en-US" sz="2250" spc="-55" dirty="0" smtClean="0">
                <a:latin typeface="Palatino Linotype"/>
                <a:cs typeface="Palatino Linotype"/>
              </a:rPr>
              <a:t>                                </a:t>
            </a:r>
            <a:r>
              <a:rPr sz="2250" spc="-55" smtClean="0">
                <a:latin typeface="Palatino Linotype"/>
                <a:cs typeface="Palatino Linotype"/>
              </a:rPr>
              <a:t>mempertahankan</a:t>
            </a:r>
            <a:r>
              <a:rPr sz="2250" spc="-35" smtClean="0">
                <a:latin typeface="Palatino Linotype"/>
                <a:cs typeface="Palatino Linotype"/>
              </a:rPr>
              <a:t> </a:t>
            </a:r>
            <a:r>
              <a:rPr sz="2250" spc="-25" smtClean="0">
                <a:latin typeface="Palatino Linotype"/>
                <a:cs typeface="Palatino Linotype"/>
              </a:rPr>
              <a:t>keseimbangan</a:t>
            </a:r>
            <a:r>
              <a:rPr lang="en-US" sz="2250" spc="-25" dirty="0" smtClean="0">
                <a:latin typeface="Palatino Linotype"/>
                <a:cs typeface="Palatino Linotype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en-US" sz="2200" spc="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         </a:t>
            </a:r>
            <a:r>
              <a:rPr sz="2200" b="1" spc="175" smtClean="0">
                <a:solidFill>
                  <a:srgbClr val="0070C0"/>
                </a:solidFill>
                <a:latin typeface="Times New Roman"/>
                <a:cs typeface="Times New Roman"/>
              </a:rPr>
              <a:t>Sebagai</a:t>
            </a:r>
            <a:r>
              <a:rPr sz="2200" b="1" spc="15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200" b="1" spc="250">
                <a:solidFill>
                  <a:srgbClr val="0070C0"/>
                </a:solidFill>
                <a:latin typeface="Times New Roman"/>
                <a:cs typeface="Times New Roman"/>
              </a:rPr>
              <a:t>makhluk</a:t>
            </a:r>
            <a:r>
              <a:rPr sz="2200" b="1" spc="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200" b="1" spc="140" smtClean="0">
                <a:solidFill>
                  <a:srgbClr val="0070C0"/>
                </a:solidFill>
                <a:latin typeface="Times New Roman"/>
                <a:cs typeface="Times New Roman"/>
              </a:rPr>
              <a:t>holistik</a:t>
            </a:r>
            <a:endParaRPr lang="en-US" sz="2200" b="1" spc="14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en-US" sz="2200" spc="1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</a:t>
            </a:r>
            <a:r>
              <a:rPr lang="en-US" sz="2200" spc="14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Meliputi</a:t>
            </a:r>
            <a:r>
              <a:rPr lang="en-US" sz="2200" spc="1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: Bio-</a:t>
            </a:r>
            <a:r>
              <a:rPr lang="en-US" sz="2200" spc="14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Psiko</a:t>
            </a:r>
            <a:r>
              <a:rPr lang="en-US" sz="2200" spc="1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200" spc="14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Sosio</a:t>
            </a:r>
            <a:r>
              <a:rPr lang="en-US" sz="2200" spc="1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-Spiritual-</a:t>
            </a:r>
            <a:r>
              <a:rPr lang="en-US" sz="2200" spc="14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Kultural</a:t>
            </a:r>
            <a:endParaRPr lang="en-US" sz="2200" spc="14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endParaRPr lang="en-US" sz="2200" spc="14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endParaRPr lang="en-US" sz="2200" spc="14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endParaRPr lang="en-US" sz="2200" spc="14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1313</Words>
  <Application>Microsoft Office PowerPoint</Application>
  <PresentationFormat>Custom</PresentationFormat>
  <Paragraphs>245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Falsafah Keperawatan</vt:lpstr>
      <vt:lpstr>Paradigma Keperawatan</vt:lpstr>
      <vt:lpstr>Paradigma Keperawatan</vt:lpstr>
      <vt:lpstr>Paradigma Keperawatan</vt:lpstr>
      <vt:lpstr>Metaparadigm</vt:lpstr>
      <vt:lpstr>CONT….</vt:lpstr>
      <vt:lpstr>Konsep : Manusia /Person</vt:lpstr>
      <vt:lpstr>Slide 9</vt:lpstr>
      <vt:lpstr>Manusia: Bio-Psiko-Sosio-Spiritual-Cultural</vt:lpstr>
      <vt:lpstr>Cont..</vt:lpstr>
      <vt:lpstr>Cont..</vt:lpstr>
      <vt:lpstr>Manusia sebagai Klien  dalam layanan keperawatan</vt:lpstr>
      <vt:lpstr>Konsep Lingkungan </vt:lpstr>
      <vt:lpstr>Lingkungan Fisik </vt:lpstr>
      <vt:lpstr>Lingkungan Psikologis </vt:lpstr>
      <vt:lpstr>Lingkungan Sosial </vt:lpstr>
      <vt:lpstr>Slide 18</vt:lpstr>
      <vt:lpstr>Kebutuhan Dasar Manusia: Abraham Maslow</vt:lpstr>
      <vt:lpstr>Slide 20</vt:lpstr>
      <vt:lpstr>Slide 21</vt:lpstr>
      <vt:lpstr>Slide 22</vt:lpstr>
      <vt:lpstr>Cont..</vt:lpstr>
      <vt:lpstr>SAKIT</vt:lpstr>
      <vt:lpstr>Rentang sehat-sakit</vt:lpstr>
      <vt:lpstr>Slide 26</vt:lpstr>
      <vt:lpstr>Konsep Keperawatan</vt:lpstr>
      <vt:lpstr>Contoh Gambaran Metaparadigma </vt:lpstr>
      <vt:lpstr> Hubungan Paradigma  dan Teori Keperawatan       </vt:lpstr>
      <vt:lpstr>Definisi Teori</vt:lpstr>
      <vt:lpstr>Slide 31</vt:lpstr>
      <vt:lpstr>Slide 32</vt:lpstr>
      <vt:lpstr>Keperawatan Sebagai profesi Memiliki: </vt:lpstr>
      <vt:lpstr>Slide 34</vt:lpstr>
      <vt:lpstr>Slide 35</vt:lpstr>
      <vt:lpstr>Bentuk Layanan Keperawatan </vt:lpstr>
      <vt:lpstr>Bentuk Intervensi Keperawatan </vt:lpstr>
      <vt:lpstr>Slide 38</vt:lpstr>
      <vt:lpstr>Intervensi Keperawatan Independen </vt:lpstr>
      <vt:lpstr>Intervensi Keperawatan Kolaboratif </vt:lpstr>
      <vt:lpstr>Slide 41</vt:lpstr>
      <vt:lpstr>DAFTAR PUSTAKA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64</cp:revision>
  <dcterms:created xsi:type="dcterms:W3CDTF">2022-09-25T02:39:16Z</dcterms:created>
  <dcterms:modified xsi:type="dcterms:W3CDTF">2022-09-25T17:05:50Z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2022-09-25T00:00:00Z</vt:filetime>
  </property>
</Properties>
</file>