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126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649" y="530478"/>
            <a:ext cx="779470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604" y="2599181"/>
            <a:ext cx="8098790" cy="290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369" y="4368611"/>
            <a:ext cx="6285865" cy="186204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981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60"/>
              </a:spcBef>
            </a:pPr>
            <a:r>
              <a:rPr lang="en-US" sz="3600" b="1" spc="-35" dirty="0" smtClean="0">
                <a:latin typeface="Calibri"/>
                <a:cs typeface="Calibri"/>
              </a:rPr>
              <a:t>HOLISTIK DALAM KEPERAWATAN PENDEKATAN </a:t>
            </a:r>
            <a:r>
              <a:rPr sz="3600" b="1" spc="-35" smtClean="0">
                <a:latin typeface="Calibri"/>
                <a:cs typeface="Calibri"/>
              </a:rPr>
              <a:t>TRANSKULTURAL</a:t>
            </a:r>
            <a:r>
              <a:rPr sz="3600" b="1" spc="-70" smtClean="0">
                <a:latin typeface="Calibri"/>
                <a:cs typeface="Calibri"/>
              </a:rPr>
              <a:t> </a:t>
            </a:r>
            <a:r>
              <a:rPr sz="3600" b="1" spc="-5" smtClean="0">
                <a:latin typeface="Calibri"/>
                <a:cs typeface="Calibri"/>
              </a:rPr>
              <a:t>NURSING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988" y="525780"/>
            <a:ext cx="3930396" cy="39745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594" y="530478"/>
            <a:ext cx="7658734" cy="574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PARADIGMA</a:t>
            </a:r>
            <a:r>
              <a:rPr spc="10" dirty="0"/>
              <a:t> </a:t>
            </a:r>
            <a:r>
              <a:rPr spc="-30" dirty="0"/>
              <a:t>TRANSKULTURAL</a:t>
            </a:r>
            <a:r>
              <a:rPr dirty="0"/>
              <a:t> </a:t>
            </a:r>
            <a:r>
              <a:rPr spc="-5" dirty="0"/>
              <a:t>NURSING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2600"/>
            <a:ext cx="395986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>
                <a:latin typeface="Arial"/>
                <a:cs typeface="Arial"/>
              </a:rPr>
              <a:t>	</a:t>
            </a:r>
            <a:r>
              <a:rPr lang="en-US" sz="2500" spc="-5" dirty="0">
                <a:latin typeface="Calibri"/>
                <a:cs typeface="Arial"/>
              </a:rPr>
              <a:t>M</a:t>
            </a:r>
            <a:r>
              <a:rPr sz="2500" spc="-5" smtClean="0">
                <a:latin typeface="Calibri"/>
                <a:cs typeface="Calibri"/>
              </a:rPr>
              <a:t>anusia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>
                <a:latin typeface="Arial"/>
                <a:cs typeface="Arial"/>
              </a:rPr>
              <a:t>	</a:t>
            </a:r>
            <a:r>
              <a:rPr lang="en-US" sz="2500" spc="-10" dirty="0">
                <a:latin typeface="Calibri"/>
                <a:cs typeface="Arial"/>
              </a:rPr>
              <a:t>S</a:t>
            </a:r>
            <a:r>
              <a:rPr sz="2500" spc="-10" smtClean="0">
                <a:latin typeface="Calibri"/>
                <a:cs typeface="Calibri"/>
              </a:rPr>
              <a:t>ehat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>
                <a:latin typeface="Arial"/>
                <a:cs typeface="Arial"/>
              </a:rPr>
              <a:t>	</a:t>
            </a:r>
            <a:r>
              <a:rPr lang="en-US" sz="2500" spc="-15" dirty="0">
                <a:latin typeface="Calibri"/>
                <a:cs typeface="Arial"/>
              </a:rPr>
              <a:t>L</a:t>
            </a:r>
            <a:r>
              <a:rPr sz="2500" spc="-15" smtClean="0">
                <a:latin typeface="Calibri"/>
                <a:cs typeface="Calibri"/>
              </a:rPr>
              <a:t>ingkungan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>
                <a:latin typeface="Arial"/>
                <a:cs typeface="Arial"/>
              </a:rPr>
              <a:t>	</a:t>
            </a:r>
            <a:r>
              <a:rPr lang="en-US" sz="2500" spc="-85" dirty="0">
                <a:latin typeface="Calibri"/>
                <a:cs typeface="Arial"/>
              </a:rPr>
              <a:t>K</a:t>
            </a:r>
            <a:r>
              <a:rPr sz="2500" spc="-5" smtClean="0">
                <a:latin typeface="Calibri"/>
                <a:cs typeface="Calibri"/>
              </a:rPr>
              <a:t>ep</a:t>
            </a:r>
            <a:r>
              <a:rPr sz="2500" spc="5" smtClean="0">
                <a:latin typeface="Calibri"/>
                <a:cs typeface="Calibri"/>
              </a:rPr>
              <a:t>e</a:t>
            </a:r>
            <a:r>
              <a:rPr sz="2500" spc="-50" smtClean="0">
                <a:latin typeface="Calibri"/>
                <a:cs typeface="Calibri"/>
              </a:rPr>
              <a:t>r</a:t>
            </a:r>
            <a:r>
              <a:rPr sz="2500" spc="-5" smtClean="0">
                <a:latin typeface="Calibri"/>
                <a:cs typeface="Calibri"/>
              </a:rPr>
              <a:t>a</a:t>
            </a:r>
            <a:r>
              <a:rPr sz="2500" spc="-30" smtClean="0">
                <a:latin typeface="Calibri"/>
                <a:cs typeface="Calibri"/>
              </a:rPr>
              <a:t>w</a:t>
            </a:r>
            <a:r>
              <a:rPr sz="2500" spc="-25" smtClean="0">
                <a:latin typeface="Calibri"/>
                <a:cs typeface="Calibri"/>
              </a:rPr>
              <a:t>a</a:t>
            </a:r>
            <a:r>
              <a:rPr sz="2500" spc="-40" smtClean="0">
                <a:latin typeface="Calibri"/>
                <a:cs typeface="Calibri"/>
              </a:rPr>
              <a:t>t</a:t>
            </a:r>
            <a:r>
              <a:rPr sz="2500" spc="-5" smtClean="0">
                <a:latin typeface="Calibri"/>
                <a:cs typeface="Calibri"/>
              </a:rPr>
              <a:t>an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1415" y="2142742"/>
            <a:ext cx="4574399" cy="45743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302" y="461899"/>
            <a:ext cx="202755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Manusia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4027754"/>
            <a:ext cx="7940040" cy="176471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353695" indent="-342900">
              <a:lnSpc>
                <a:spcPct val="8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Manusia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adalah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individu,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keluarga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atau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kelompok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memiliki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nilai-nilai </a:t>
            </a:r>
            <a:r>
              <a:rPr sz="2200" spc="-10" dirty="0">
                <a:latin typeface="Calibri"/>
                <a:cs typeface="Calibri"/>
              </a:rPr>
              <a:t>dan </a:t>
            </a:r>
            <a:r>
              <a:rPr sz="2200" spc="-5" dirty="0">
                <a:latin typeface="Calibri"/>
                <a:cs typeface="Calibri"/>
              </a:rPr>
              <a:t>norma-norma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diyakini dan berguna untuk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menetapkan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pilihan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10" dirty="0">
                <a:latin typeface="Calibri"/>
                <a:cs typeface="Calibri"/>
              </a:rPr>
              <a:t>melakukan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pilihan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ts val="2110"/>
              </a:lnSpc>
              <a:spcBef>
                <a:spcPts val="509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Menurut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>
                <a:latin typeface="Calibri"/>
                <a:cs typeface="Calibri"/>
              </a:rPr>
              <a:t>Leininger</a:t>
            </a:r>
            <a:r>
              <a:rPr sz="2200" spc="25">
                <a:latin typeface="Calibri"/>
                <a:cs typeface="Calibri"/>
              </a:rPr>
              <a:t> </a:t>
            </a:r>
            <a:r>
              <a:rPr sz="2200" spc="-5" smtClean="0">
                <a:latin typeface="Calibri"/>
                <a:cs typeface="Calibri"/>
              </a:rPr>
              <a:t>manusia</a:t>
            </a:r>
            <a:r>
              <a:rPr sz="2200" spc="-45" smtClean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memiliki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kecenderungan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untuk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mempertahankan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budayanya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pada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setiap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saat dimanapun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>
                <a:latin typeface="Calibri"/>
                <a:cs typeface="Calibri"/>
              </a:rPr>
              <a:t>berada</a:t>
            </a:r>
            <a:r>
              <a:rPr sz="2200">
                <a:latin typeface="Calibri"/>
                <a:cs typeface="Calibri"/>
              </a:rPr>
              <a:t>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4011" y="1214627"/>
            <a:ext cx="2857500" cy="2799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3726" y="461899"/>
            <a:ext cx="133667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Seh</a:t>
            </a:r>
            <a:r>
              <a:rPr sz="4400" spc="-45" dirty="0"/>
              <a:t>a</a:t>
            </a:r>
            <a:r>
              <a:rPr sz="4400" dirty="0"/>
              <a:t>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0200" y="1524000"/>
            <a:ext cx="7781290" cy="2641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6210" algn="ctr">
              <a:lnSpc>
                <a:spcPts val="2375"/>
              </a:lnSpc>
              <a:spcBef>
                <a:spcPts val="95"/>
              </a:spcBef>
              <a:tabLst>
                <a:tab pos="3429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5" dirty="0">
                <a:latin typeface="Calibri"/>
                <a:cs typeface="Calibri"/>
              </a:rPr>
              <a:t>Kesehatan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adalah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keseluruhan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aktifitas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dimiliki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dalam</a:t>
            </a:r>
            <a:endParaRPr sz="2200">
              <a:latin typeface="Calibri"/>
              <a:cs typeface="Calibri"/>
            </a:endParaRPr>
          </a:p>
          <a:p>
            <a:pPr marR="129539" algn="ctr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mengisi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kehidupannya,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terletak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rentang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sehat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sakit.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ts val="2110"/>
              </a:lnSpc>
              <a:spcBef>
                <a:spcPts val="515"/>
              </a:spcBef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5" dirty="0">
                <a:latin typeface="Calibri"/>
                <a:cs typeface="Calibri"/>
              </a:rPr>
              <a:t>Kesehatan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merupakan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suatu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keyakinan,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nilai,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pola </a:t>
            </a:r>
            <a:r>
              <a:rPr sz="2200" spc="-20" dirty="0">
                <a:latin typeface="Calibri"/>
                <a:cs typeface="Calibri"/>
              </a:rPr>
              <a:t>kegiatan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dalam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konteks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budaya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digunakan</a:t>
            </a:r>
            <a:r>
              <a:rPr sz="2200" spc="-10" dirty="0">
                <a:latin typeface="Calibri"/>
                <a:cs typeface="Calibri"/>
              </a:rPr>
              <a:t> untuk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menjaga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memelihara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keadaan</a:t>
            </a:r>
            <a:r>
              <a:rPr sz="2200" spc="-5" dirty="0">
                <a:latin typeface="Calibri"/>
                <a:cs typeface="Calibri"/>
              </a:rPr>
              <a:t> seimbang/sehat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dapat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diobservasi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dalam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aktivitas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sehari-hari.</a:t>
            </a:r>
            <a:endParaRPr sz="2200">
              <a:latin typeface="Calibri"/>
              <a:cs typeface="Calibri"/>
            </a:endParaRPr>
          </a:p>
          <a:p>
            <a:pPr marL="355600" marR="6985" indent="-343535">
              <a:lnSpc>
                <a:spcPts val="2110"/>
              </a:lnSpc>
              <a:spcBef>
                <a:spcPts val="535"/>
              </a:spcBef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20" dirty="0">
                <a:latin typeface="Calibri"/>
                <a:cs typeface="Calibri"/>
              </a:rPr>
              <a:t>perawat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mempunyai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tujuan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yaitu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ingin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mempertahankan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keadaan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sehat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dalam </a:t>
            </a:r>
            <a:r>
              <a:rPr sz="2200" spc="-15" dirty="0">
                <a:latin typeface="Calibri"/>
                <a:cs typeface="Calibri"/>
              </a:rPr>
              <a:t>rentang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sehat-sakit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>
                <a:latin typeface="Calibri"/>
                <a:cs typeface="Calibri"/>
              </a:rPr>
              <a:t>adaptif</a:t>
            </a:r>
            <a:r>
              <a:rPr sz="2200" spc="-15">
                <a:latin typeface="Calibri"/>
                <a:cs typeface="Calibri"/>
              </a:rPr>
              <a:t> 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310" y="461899"/>
            <a:ext cx="266001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Lingkungan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05001"/>
            <a:ext cx="7706359" cy="142410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60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5" dirty="0">
                <a:latin typeface="Calibri"/>
                <a:cs typeface="Calibri"/>
              </a:rPr>
              <a:t>Lingkungan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didefinisikan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sebagai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keseluruhan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fenomena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yang </a:t>
            </a:r>
            <a:r>
              <a:rPr sz="2200" b="1" spc="-10" dirty="0">
                <a:latin typeface="Calibri"/>
                <a:cs typeface="Calibri"/>
              </a:rPr>
              <a:t> mempengaruhi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perkembangan,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kepercayaan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dan perilaku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Lingkungan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dipandang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sebagai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suatu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totalitas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kehidupan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dimana </a:t>
            </a:r>
            <a:r>
              <a:rPr sz="2200" spc="-5" dirty="0">
                <a:latin typeface="Calibri"/>
                <a:cs typeface="Calibri"/>
              </a:rPr>
              <a:t> klien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dengan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budayanya</a:t>
            </a:r>
            <a:r>
              <a:rPr sz="2200" spc="-5" dirty="0">
                <a:latin typeface="Calibri"/>
                <a:cs typeface="Calibri"/>
              </a:rPr>
              <a:t> saling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berinteraksi.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Terdapat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tiga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bentuk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lingkungan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yaitu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fisik,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sosial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dan simbolik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461899"/>
            <a:ext cx="651192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Ada</a:t>
            </a:r>
            <a:r>
              <a:rPr sz="4400" spc="-10" dirty="0"/>
              <a:t> </a:t>
            </a:r>
            <a:r>
              <a:rPr sz="4400" spc="-25" dirty="0"/>
              <a:t>tiga</a:t>
            </a:r>
            <a:r>
              <a:rPr sz="4400" spc="-10" dirty="0"/>
              <a:t> </a:t>
            </a:r>
            <a:r>
              <a:rPr sz="4400" spc="-5" dirty="0"/>
              <a:t>bentuk</a:t>
            </a:r>
            <a:r>
              <a:rPr sz="4400" spc="-20" dirty="0"/>
              <a:t> </a:t>
            </a:r>
            <a:r>
              <a:rPr sz="4400" spc="-15" dirty="0"/>
              <a:t>lingkungan: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28800"/>
            <a:ext cx="7858759" cy="293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b="1" spc="-10" dirty="0">
                <a:latin typeface="Calibri"/>
                <a:cs typeface="Calibri"/>
              </a:rPr>
              <a:t>Lingkungan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fisik</a:t>
            </a:r>
            <a:endParaRPr sz="2200">
              <a:latin typeface="Calibri"/>
              <a:cs typeface="Calibri"/>
            </a:endParaRPr>
          </a:p>
          <a:p>
            <a:pPr marL="756285" marR="5080" indent="-287020">
              <a:lnSpc>
                <a:spcPts val="1920"/>
              </a:lnSpc>
              <a:spcBef>
                <a:spcPts val="47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0" dirty="0">
                <a:latin typeface="Calibri"/>
                <a:cs typeface="Calibri"/>
              </a:rPr>
              <a:t>Lingkungan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lingkungan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diciptakan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oleh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manusia.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Mis: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pegunungan,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iklim,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daerah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pemukiman.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b="1" spc="-10" dirty="0">
                <a:latin typeface="Calibri"/>
                <a:cs typeface="Calibri"/>
              </a:rPr>
              <a:t>Lingkungan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sosial</a:t>
            </a:r>
            <a:endParaRPr sz="2200">
              <a:latin typeface="Calibri"/>
              <a:cs typeface="Calibri"/>
            </a:endParaRPr>
          </a:p>
          <a:p>
            <a:pPr marL="756285" marR="424180" indent="-287020">
              <a:lnSpc>
                <a:spcPct val="80000"/>
              </a:lnSpc>
              <a:spcBef>
                <a:spcPts val="49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Keseluruhan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struktur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sosial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berhubungan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spc="-5" dirty="0">
                <a:latin typeface="Calibri"/>
                <a:cs typeface="Calibri"/>
              </a:rPr>
              <a:t>sosialisasi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keluarga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kelompok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ke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dalam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masyarakat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lebih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635"/>
              </a:lnSpc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b="1" spc="-10" dirty="0">
                <a:latin typeface="Calibri"/>
                <a:cs typeface="Calibri"/>
              </a:rPr>
              <a:t>Lingkungan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simbolik</a:t>
            </a:r>
            <a:endParaRPr sz="2200">
              <a:latin typeface="Calibri"/>
              <a:cs typeface="Calibri"/>
            </a:endParaRPr>
          </a:p>
          <a:p>
            <a:pPr marL="756285" marR="269875" indent="-287020">
              <a:lnSpc>
                <a:spcPct val="80000"/>
              </a:lnSpc>
              <a:spcBef>
                <a:spcPts val="489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Keseluruhan bentuk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simbol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membuat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keluarga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10" dirty="0">
                <a:latin typeface="Calibri"/>
                <a:cs typeface="Calibri"/>
              </a:rPr>
              <a:t> kelompok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merasa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bersatu.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Mis: musik, </a:t>
            </a:r>
            <a:r>
              <a:rPr sz="2000" spc="-5" dirty="0">
                <a:latin typeface="Calibri"/>
                <a:cs typeface="Calibri"/>
              </a:rPr>
              <a:t>seni,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riwayat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hidup,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bahasa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atribut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digunakan.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7293" y="1074421"/>
            <a:ext cx="3709412" cy="3709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8950" y="461899"/>
            <a:ext cx="308737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Keperawatan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4876800"/>
            <a:ext cx="7810500" cy="116352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dirty="0">
                <a:latin typeface="Calibri"/>
                <a:cs typeface="Calibri"/>
              </a:rPr>
              <a:t>Asuhan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keperawatan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adalah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suatu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proses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atau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rangkaian</a:t>
            </a:r>
            <a:r>
              <a:rPr sz="2200" spc="-20" dirty="0">
                <a:latin typeface="Calibri"/>
                <a:cs typeface="Calibri"/>
              </a:rPr>
              <a:t> kegiatan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pada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praktik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keperawatan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diberikan </a:t>
            </a:r>
            <a:r>
              <a:rPr sz="2200" spc="-15" dirty="0">
                <a:latin typeface="Calibri"/>
                <a:cs typeface="Calibri"/>
              </a:rPr>
              <a:t>kepada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sesuai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dengan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latar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belakang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budayanya.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Asuhan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keperawatan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ditujukan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memandirikan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individu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sesuai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dengan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budaya</a:t>
            </a:r>
            <a:r>
              <a:rPr sz="2200" spc="-5" dirty="0">
                <a:latin typeface="Calibri"/>
                <a:cs typeface="Calibri"/>
              </a:rPr>
              <a:t> klien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405" y="530478"/>
            <a:ext cx="4170045" cy="574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KOMPETENSI</a:t>
            </a:r>
            <a:r>
              <a:rPr spc="-85" dirty="0"/>
              <a:t> </a:t>
            </a:r>
            <a:r>
              <a:rPr spc="-114" dirty="0"/>
              <a:t>BUDAYA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025" y="1405127"/>
            <a:ext cx="5031803" cy="53774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290" y="461899"/>
            <a:ext cx="221742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/>
              <a:t>S</a:t>
            </a:r>
            <a:r>
              <a:rPr sz="4400" spc="-5" dirty="0"/>
              <a:t>TR</a:t>
            </a:r>
            <a:r>
              <a:rPr sz="4400" spc="-345" dirty="0"/>
              <a:t>A</a:t>
            </a:r>
            <a:r>
              <a:rPr sz="4400" spc="-5" dirty="0"/>
              <a:t>T</a:t>
            </a:r>
            <a:r>
              <a:rPr sz="4400" spc="-60" dirty="0"/>
              <a:t>E</a:t>
            </a:r>
            <a:r>
              <a:rPr sz="4400" spc="-5" dirty="0"/>
              <a:t>GI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2132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8991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Strategi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</a:t>
            </a:r>
            <a:r>
              <a:rPr sz="3200" i="1" spc="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: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Perlindungan/mempertahankan </a:t>
            </a:r>
            <a:r>
              <a:rPr sz="3200" i="1" spc="-70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budaya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Strategi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II</a:t>
            </a:r>
            <a:r>
              <a:rPr sz="3200" i="1" spc="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: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Mengakomodasi/negosiasi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budaya</a:t>
            </a:r>
            <a:endParaRPr sz="3200">
              <a:latin typeface="Calibri"/>
              <a:cs typeface="Calibri"/>
            </a:endParaRPr>
          </a:p>
          <a:p>
            <a:pPr marL="355600" marR="600075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i="1" spc="-5" dirty="0">
                <a:latin typeface="Calibri"/>
                <a:cs typeface="Calibri"/>
              </a:rPr>
              <a:t>Strategi</a:t>
            </a:r>
            <a:r>
              <a:rPr sz="3200" i="1" dirty="0">
                <a:latin typeface="Calibri"/>
                <a:cs typeface="Calibri"/>
              </a:rPr>
              <a:t> III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: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Mengubah/mengganti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budaya </a:t>
            </a:r>
            <a:r>
              <a:rPr sz="3200" i="1" spc="-7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klien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511" y="4076699"/>
            <a:ext cx="2857499" cy="27812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511" y="4076699"/>
            <a:ext cx="2819399" cy="27812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358" y="256159"/>
            <a:ext cx="7626984" cy="1122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22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Strategi</a:t>
            </a:r>
            <a:r>
              <a:rPr dirty="0"/>
              <a:t> I</a:t>
            </a:r>
            <a:r>
              <a:rPr spc="-5" dirty="0"/>
              <a:t> </a:t>
            </a:r>
            <a:r>
              <a:rPr dirty="0"/>
              <a:t>: </a:t>
            </a:r>
            <a:r>
              <a:rPr spc="5" dirty="0"/>
              <a:t> </a:t>
            </a:r>
            <a:r>
              <a:rPr spc="-10" dirty="0"/>
              <a:t>Perlindungan/mempertahankan </a:t>
            </a:r>
            <a:r>
              <a:rPr spc="-25" dirty="0"/>
              <a:t>budaya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242561"/>
            <a:ext cx="7555230" cy="17018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5"/>
              </a:spcBef>
            </a:pPr>
            <a:r>
              <a:rPr sz="2200" spc="-10" dirty="0">
                <a:latin typeface="Calibri"/>
                <a:cs typeface="Calibri"/>
              </a:rPr>
              <a:t>Mempertahankan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budaya</a:t>
            </a:r>
            <a:r>
              <a:rPr sz="2200" spc="-15" dirty="0">
                <a:latin typeface="Calibri"/>
                <a:cs typeface="Calibri"/>
              </a:rPr>
              <a:t> dilakukan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budaya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pasien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tidak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bertentangan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dengan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kesehatan</a:t>
            </a:r>
            <a:r>
              <a:rPr sz="2200" spc="-20" dirty="0">
                <a:latin typeface="Calibri"/>
                <a:cs typeface="Calibri"/>
              </a:rPr>
              <a:t>.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Perencanaan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 implementasi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keperawatan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diberikan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sesuai </a:t>
            </a:r>
            <a:r>
              <a:rPr sz="2200" spc="-15" dirty="0">
                <a:latin typeface="Calibri"/>
                <a:cs typeface="Calibri"/>
              </a:rPr>
              <a:t>dengan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nilai-nilai </a:t>
            </a:r>
            <a:r>
              <a:rPr sz="2200" b="1" spc="-15" dirty="0">
                <a:latin typeface="Calibri"/>
                <a:cs typeface="Calibri"/>
              </a:rPr>
              <a:t>yang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relevan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yang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telah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dimiliki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klien </a:t>
            </a:r>
            <a:r>
              <a:rPr sz="2200" spc="-5" dirty="0">
                <a:latin typeface="Calibri"/>
                <a:cs typeface="Calibri"/>
              </a:rPr>
              <a:t>sehingga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dapat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meningkatkan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atau 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mempertahankan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status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kesehatannya,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misalnya 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budaya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berolah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raga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setiap pagi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Picture 4" descr="Perawat Lucu Menunjuk Jari Telunjuk Ke Atas Memandu Informasi Ilustrasi  Stok - Unduh Gambar Sekarang - iStoc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511" y="4076699"/>
            <a:ext cx="2819399" cy="27812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5300" y="256159"/>
            <a:ext cx="6616065" cy="1122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393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Strategi</a:t>
            </a:r>
            <a:r>
              <a:rPr dirty="0"/>
              <a:t> II</a:t>
            </a:r>
            <a:r>
              <a:rPr spc="-5" dirty="0"/>
              <a:t> </a:t>
            </a:r>
            <a:r>
              <a:rPr dirty="0"/>
              <a:t>: </a:t>
            </a:r>
            <a:r>
              <a:rPr spc="5" dirty="0"/>
              <a:t> </a:t>
            </a:r>
            <a:r>
              <a:rPr spc="-10" dirty="0"/>
              <a:t>Mengakomodasi/negosiasi</a:t>
            </a:r>
            <a:r>
              <a:rPr spc="-30" dirty="0"/>
              <a:t> </a:t>
            </a:r>
            <a:r>
              <a:rPr spc="-25" dirty="0"/>
              <a:t>budaya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027754"/>
            <a:ext cx="8042275" cy="19704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5"/>
              </a:spcBef>
            </a:pPr>
            <a:r>
              <a:rPr sz="2200" spc="-10" dirty="0">
                <a:latin typeface="Calibri"/>
                <a:cs typeface="Calibri"/>
              </a:rPr>
              <a:t>Intervensi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implementasi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keperawatan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pada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tahap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ini </a:t>
            </a:r>
            <a:r>
              <a:rPr sz="2200" spc="-15" dirty="0">
                <a:latin typeface="Calibri"/>
                <a:cs typeface="Calibri"/>
              </a:rPr>
              <a:t>dilakukan </a:t>
            </a:r>
            <a:r>
              <a:rPr sz="2200" spc="-10" dirty="0">
                <a:latin typeface="Calibri"/>
                <a:cs typeface="Calibri"/>
              </a:rPr>
              <a:t> untuk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membantu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beradaptasi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terhadap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budaya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tertentu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yang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lebih </a:t>
            </a:r>
            <a:r>
              <a:rPr sz="2200" b="1" spc="-10" dirty="0">
                <a:latin typeface="Calibri"/>
                <a:cs typeface="Calibri"/>
              </a:rPr>
              <a:t>menguntungkan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kesehatan.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Perawat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membantu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agar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dapat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memilih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dan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menentukan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budaya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lain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yang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lebih </a:t>
            </a:r>
            <a:r>
              <a:rPr sz="2200" b="1" spc="-10" dirty="0">
                <a:latin typeface="Calibri"/>
                <a:cs typeface="Calibri"/>
              </a:rPr>
              <a:t>mendukung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peningkatan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kesehatan</a:t>
            </a:r>
            <a:r>
              <a:rPr sz="2200" spc="-20" dirty="0">
                <a:latin typeface="Calibri"/>
                <a:cs typeface="Calibri"/>
              </a:rPr>
              <a:t>,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misalnya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sedang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hamil </a:t>
            </a:r>
            <a:r>
              <a:rPr sz="2200" spc="-15" dirty="0">
                <a:latin typeface="Calibri"/>
                <a:cs typeface="Calibri"/>
              </a:rPr>
              <a:t>mempunyai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pantang</a:t>
            </a:r>
            <a:r>
              <a:rPr sz="2200" spc="-10" dirty="0">
                <a:latin typeface="Calibri"/>
                <a:cs typeface="Calibri"/>
              </a:rPr>
              <a:t> makan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yang</a:t>
            </a:r>
            <a:r>
              <a:rPr sz="2200" spc="-5" dirty="0">
                <a:latin typeface="Calibri"/>
                <a:cs typeface="Calibri"/>
              </a:rPr>
              <a:t> berbau amis,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maka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ikan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dapat </a:t>
            </a:r>
            <a:r>
              <a:rPr sz="2200" spc="-15" dirty="0">
                <a:latin typeface="Calibri"/>
                <a:cs typeface="Calibri"/>
              </a:rPr>
              <a:t>diganti dengan </a:t>
            </a:r>
            <a:r>
              <a:rPr sz="2200" spc="-10" dirty="0">
                <a:latin typeface="Calibri"/>
                <a:cs typeface="Calibri"/>
              </a:rPr>
              <a:t> sumber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protein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hewani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lain.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Picture 4" descr="Perawat Lucu Menunjuk Jari Telunjuk Ke Atas Memandu Informasi Ilustrasi  Stok - Unduh Gambar Sekarang - iStoc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0"/>
            <a:ext cx="581558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1511" y="4076699"/>
            <a:ext cx="2819399" cy="27812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4742" y="256159"/>
            <a:ext cx="6811645" cy="1122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330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Strategi</a:t>
            </a:r>
            <a:r>
              <a:rPr dirty="0"/>
              <a:t> III</a:t>
            </a:r>
            <a:r>
              <a:rPr spc="-5" dirty="0"/>
              <a:t> </a:t>
            </a:r>
            <a:r>
              <a:rPr dirty="0"/>
              <a:t>: </a:t>
            </a:r>
            <a:r>
              <a:rPr spc="5" dirty="0"/>
              <a:t> </a:t>
            </a:r>
            <a:r>
              <a:rPr spc="-10" dirty="0"/>
              <a:t>Mengubah/mengganti</a:t>
            </a:r>
            <a:r>
              <a:rPr spc="35" dirty="0"/>
              <a:t> </a:t>
            </a:r>
            <a:r>
              <a:rPr spc="-25" dirty="0"/>
              <a:t>budaya</a:t>
            </a:r>
            <a:r>
              <a:rPr spc="-20" dirty="0"/>
              <a:t> </a:t>
            </a:r>
            <a:r>
              <a:rPr dirty="0"/>
              <a:t>klien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456938"/>
            <a:ext cx="8065134" cy="14338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5"/>
              </a:spcBef>
            </a:pPr>
            <a:r>
              <a:rPr sz="2200" spc="-10" dirty="0">
                <a:latin typeface="Calibri"/>
                <a:cs typeface="Calibri"/>
              </a:rPr>
              <a:t>Restrukturisasi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budaya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dilakukan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bila </a:t>
            </a:r>
            <a:r>
              <a:rPr sz="2200" b="1" spc="-20" dirty="0">
                <a:latin typeface="Calibri"/>
                <a:cs typeface="Calibri"/>
              </a:rPr>
              <a:t>budaya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yang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dimiliki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merugikan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status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kesehatan</a:t>
            </a:r>
            <a:r>
              <a:rPr sz="2200" spc="-20" dirty="0">
                <a:latin typeface="Calibri"/>
                <a:cs typeface="Calibri"/>
              </a:rPr>
              <a:t>.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Perawat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berupaya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merestrukturisasi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gaya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hidup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-10" dirty="0">
                <a:latin typeface="Calibri"/>
                <a:cs typeface="Calibri"/>
              </a:rPr>
              <a:t> yang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biasanya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merokok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menjadi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tidak </a:t>
            </a:r>
            <a:r>
              <a:rPr sz="2200" spc="-20" dirty="0">
                <a:latin typeface="Calibri"/>
                <a:cs typeface="Calibri"/>
              </a:rPr>
              <a:t>merokok.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Pola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rencana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hidup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dipilih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biasanya yang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lebih</a:t>
            </a:r>
            <a:r>
              <a:rPr sz="2200" spc="-10" dirty="0">
                <a:latin typeface="Calibri"/>
                <a:cs typeface="Calibri"/>
              </a:rPr>
              <a:t> menguntungkan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 </a:t>
            </a:r>
            <a:r>
              <a:rPr sz="2200" spc="-5" dirty="0">
                <a:latin typeface="Calibri"/>
                <a:cs typeface="Calibri"/>
              </a:rPr>
              <a:t> sesuai </a:t>
            </a:r>
            <a:r>
              <a:rPr sz="2200" spc="-15" dirty="0">
                <a:latin typeface="Calibri"/>
                <a:cs typeface="Calibri"/>
              </a:rPr>
              <a:t>dengan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keyakinan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dianut.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Picture 4" descr="Perawat Lucu Menunjuk Jari Telunjuk Ke Atas Memandu Informasi Ilustrasi  Stok - Unduh Gambar Sekarang - iStoc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PROSES</a:t>
            </a:r>
            <a:r>
              <a:rPr spc="-30" dirty="0"/>
              <a:t> </a:t>
            </a:r>
            <a:r>
              <a:rPr spc="-80" dirty="0"/>
              <a:t>KEPERAWATAN</a:t>
            </a:r>
            <a:r>
              <a:rPr spc="-5" dirty="0"/>
              <a:t> </a:t>
            </a:r>
            <a:r>
              <a:rPr spc="-25" dirty="0"/>
              <a:t>TRANSKULTURAL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157"/>
            <a:ext cx="789114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Calibri"/>
                <a:cs typeface="Calibri"/>
              </a:rPr>
              <a:t>PENGKAJIAN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700" spc="-15" dirty="0">
                <a:latin typeface="Calibri"/>
                <a:cs typeface="Calibri"/>
              </a:rPr>
              <a:t>Pengkajian dirancang berdasarkan </a:t>
            </a:r>
            <a:r>
              <a:rPr sz="2700" dirty="0">
                <a:latin typeface="Calibri"/>
                <a:cs typeface="Calibri"/>
              </a:rPr>
              <a:t>7 </a:t>
            </a:r>
            <a:r>
              <a:rPr sz="2700" spc="-15" dirty="0">
                <a:latin typeface="Calibri"/>
                <a:cs typeface="Calibri"/>
              </a:rPr>
              <a:t>komponen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dirty="0">
                <a:latin typeface="Calibri"/>
                <a:cs typeface="Calibri"/>
              </a:rPr>
              <a:t>ada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pada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“Sunrise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Model”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yaitu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teknologi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agama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dan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filosofis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kekerabatan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dan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sosial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nilai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budaya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dan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35" dirty="0">
                <a:latin typeface="Calibri"/>
                <a:cs typeface="Calibri"/>
              </a:rPr>
              <a:t>gaya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hidup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politis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dan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legal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ekonomi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Faktor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pendidikan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945" y="461899"/>
            <a:ext cx="469265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FAKTOR</a:t>
            </a:r>
            <a:r>
              <a:rPr sz="4400" spc="-40" dirty="0"/>
              <a:t> </a:t>
            </a:r>
            <a:r>
              <a:rPr sz="4400" spc="-10" dirty="0"/>
              <a:t>TEKNOLOGI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3745229"/>
            <a:ext cx="7994015" cy="24396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Meliputi teknologi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saja </a:t>
            </a:r>
            <a:r>
              <a:rPr sz="2200" spc="-10" dirty="0">
                <a:latin typeface="Calibri"/>
                <a:cs typeface="Calibri"/>
              </a:rPr>
              <a:t>yang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dimanfaatkan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atau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digunakan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oleh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keluarga</a:t>
            </a:r>
            <a:r>
              <a:rPr sz="2200" spc="-10" dirty="0">
                <a:latin typeface="Calibri"/>
                <a:cs typeface="Calibri"/>
              </a:rPr>
              <a:t> untuk </a:t>
            </a:r>
            <a:r>
              <a:rPr sz="2200" spc="-15" dirty="0">
                <a:latin typeface="Calibri"/>
                <a:cs typeface="Calibri"/>
              </a:rPr>
              <a:t>mengatasi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masalah </a:t>
            </a:r>
            <a:r>
              <a:rPr sz="2200" spc="-20" dirty="0">
                <a:latin typeface="Calibri"/>
                <a:cs typeface="Calibri"/>
              </a:rPr>
              <a:t>kesehatannya.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Mengenai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55600" marR="471170" indent="-342900">
              <a:lnSpc>
                <a:spcPts val="2110"/>
              </a:lnSpc>
              <a:spcBef>
                <a:spcPts val="509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5" dirty="0">
                <a:latin typeface="Calibri"/>
                <a:cs typeface="Calibri"/>
              </a:rPr>
              <a:t>Persepsi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tentang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penggunaan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teknologi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untuk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mengatasi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permasalahan </a:t>
            </a:r>
            <a:r>
              <a:rPr sz="2200" spc="-15" dirty="0">
                <a:latin typeface="Calibri"/>
                <a:cs typeface="Calibri"/>
              </a:rPr>
              <a:t>kesehatan,</a:t>
            </a:r>
            <a:r>
              <a:rPr sz="2200" spc="-5" dirty="0">
                <a:latin typeface="Calibri"/>
                <a:cs typeface="Calibri"/>
              </a:rPr>
              <a:t> alasan</a:t>
            </a:r>
            <a:r>
              <a:rPr sz="2200" spc="-10" dirty="0">
                <a:latin typeface="Calibri"/>
                <a:cs typeface="Calibri"/>
              </a:rPr>
              <a:t> mencari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bantuan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kesehatan,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persepsi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sakit,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kebiasaan </a:t>
            </a:r>
            <a:r>
              <a:rPr sz="2200" spc="-15" dirty="0">
                <a:latin typeface="Calibri"/>
                <a:cs typeface="Calibri"/>
              </a:rPr>
              <a:t>berobat</a:t>
            </a:r>
            <a:r>
              <a:rPr sz="2200" spc="-10" dirty="0">
                <a:latin typeface="Calibri"/>
                <a:cs typeface="Calibri"/>
              </a:rPr>
              <a:t> dan </a:t>
            </a:r>
            <a:r>
              <a:rPr sz="2200" spc="-15" dirty="0">
                <a:latin typeface="Calibri"/>
                <a:cs typeface="Calibri"/>
              </a:rPr>
              <a:t>mengatasi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masalah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kesehatan.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425" y="1272539"/>
            <a:ext cx="3878576" cy="22311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461899"/>
            <a:ext cx="718375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FAKTOR</a:t>
            </a:r>
            <a:r>
              <a:rPr sz="4400" spc="-15" dirty="0"/>
              <a:t> AGAMA</a:t>
            </a:r>
            <a:r>
              <a:rPr sz="4400" spc="-25" dirty="0"/>
              <a:t> </a:t>
            </a:r>
            <a:r>
              <a:rPr sz="4400" spc="-40" dirty="0"/>
              <a:t>DAN</a:t>
            </a:r>
            <a:r>
              <a:rPr sz="4400" spc="-5" dirty="0"/>
              <a:t> </a:t>
            </a:r>
            <a:r>
              <a:rPr sz="4400" spc="-15" dirty="0"/>
              <a:t>FILOSOFI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0240" y="3830777"/>
            <a:ext cx="8007350" cy="2305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Mengenai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0" dirty="0">
                <a:latin typeface="Calibri"/>
                <a:cs typeface="Calibri"/>
              </a:rPr>
              <a:t>Agama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dianut,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kebiasaan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pemeluk </a:t>
            </a:r>
            <a:r>
              <a:rPr sz="2200" spc="-15" dirty="0">
                <a:latin typeface="Calibri"/>
                <a:cs typeface="Calibri"/>
              </a:rPr>
              <a:t>agama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berdampak </a:t>
            </a:r>
            <a:r>
              <a:rPr sz="2200" spc="-5" dirty="0">
                <a:latin typeface="Calibri"/>
                <a:cs typeface="Calibri"/>
              </a:rPr>
              <a:t> positif</a:t>
            </a:r>
            <a:r>
              <a:rPr sz="2200" spc="-10" dirty="0">
                <a:latin typeface="Calibri"/>
                <a:cs typeface="Calibri"/>
              </a:rPr>
              <a:t> terhadap</a:t>
            </a:r>
            <a:r>
              <a:rPr sz="2200" spc="-15" dirty="0">
                <a:latin typeface="Calibri"/>
                <a:cs typeface="Calibri"/>
              </a:rPr>
              <a:t> kesehatan,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kebiasaan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berdampak</a:t>
            </a:r>
            <a:r>
              <a:rPr sz="2200" spc="-5" dirty="0">
                <a:latin typeface="Calibri"/>
                <a:cs typeface="Calibri"/>
              </a:rPr>
              <a:t> positif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terhadap </a:t>
            </a:r>
            <a:r>
              <a:rPr sz="2200" spc="-20" dirty="0">
                <a:latin typeface="Calibri"/>
                <a:cs typeface="Calibri"/>
              </a:rPr>
              <a:t>kesehatan,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upaya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mencari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bantuan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kesehatan,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konsep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diri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utuh,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status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pernikahan,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persepsi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klien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terhadap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kesehatan,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cara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beradaptasi </a:t>
            </a:r>
            <a:r>
              <a:rPr sz="2200" spc="-5" dirty="0">
                <a:latin typeface="Calibri"/>
                <a:cs typeface="Calibri"/>
              </a:rPr>
              <a:t>terhadap situasi </a:t>
            </a:r>
            <a:r>
              <a:rPr sz="2200" spc="-10" dirty="0">
                <a:latin typeface="Calibri"/>
                <a:cs typeface="Calibri"/>
              </a:rPr>
              <a:t>saat </a:t>
            </a:r>
            <a:r>
              <a:rPr sz="2200" spc="-5" dirty="0">
                <a:latin typeface="Calibri"/>
                <a:cs typeface="Calibri"/>
              </a:rPr>
              <a:t>ini, </a:t>
            </a:r>
            <a:r>
              <a:rPr sz="2200" spc="-25" dirty="0">
                <a:latin typeface="Calibri"/>
                <a:cs typeface="Calibri"/>
              </a:rPr>
              <a:t>cara </a:t>
            </a:r>
            <a:r>
              <a:rPr sz="2200" spc="-10" dirty="0">
                <a:latin typeface="Calibri"/>
                <a:cs typeface="Calibri"/>
              </a:rPr>
              <a:t>pandang </a:t>
            </a:r>
            <a:r>
              <a:rPr sz="2200" spc="-5" dirty="0">
                <a:latin typeface="Calibri"/>
                <a:cs typeface="Calibri"/>
              </a:rPr>
              <a:t>klien terhadap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penyebab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penyakit,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cara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pengobatan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cara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penularan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terhadap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orang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lain.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Picture 4" descr="6 Agama di Indonesia serta Kitab Suci dan Hari Besarnya - Gramedia Literas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70" y="496950"/>
            <a:ext cx="7890509" cy="635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FAKTOR</a:t>
            </a:r>
            <a:r>
              <a:rPr sz="4000" spc="-15" dirty="0"/>
              <a:t> </a:t>
            </a:r>
            <a:r>
              <a:rPr sz="4000" spc="-30" dirty="0"/>
              <a:t>KEKELUARGAAN</a:t>
            </a:r>
            <a:r>
              <a:rPr sz="4000" spc="25" dirty="0"/>
              <a:t> </a:t>
            </a:r>
            <a:r>
              <a:rPr sz="4000" spc="-35" dirty="0"/>
              <a:t>DAN</a:t>
            </a:r>
            <a:r>
              <a:rPr sz="4000" spc="-10" dirty="0"/>
              <a:t> </a:t>
            </a:r>
            <a:r>
              <a:rPr sz="4000" spc="-5" dirty="0"/>
              <a:t>SOSIAL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4421885"/>
            <a:ext cx="79178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Mengenai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2500" spc="-5" dirty="0">
                <a:latin typeface="Arial"/>
                <a:cs typeface="Arial"/>
              </a:rPr>
              <a:t>•	</a:t>
            </a:r>
            <a:r>
              <a:rPr sz="2500" spc="-5" dirty="0">
                <a:latin typeface="Calibri"/>
                <a:cs typeface="Calibri"/>
              </a:rPr>
              <a:t>Nama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lengkap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dan nama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panggilan,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marga,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usia </a:t>
            </a:r>
            <a:r>
              <a:rPr sz="2500" spc="-15" dirty="0">
                <a:latin typeface="Calibri"/>
                <a:cs typeface="Calibri"/>
              </a:rPr>
              <a:t>atau </a:t>
            </a:r>
            <a:r>
              <a:rPr sz="2500" spc="-10" dirty="0">
                <a:latin typeface="Calibri"/>
                <a:cs typeface="Calibri"/>
              </a:rPr>
              <a:t> tenpat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tanggal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lahir,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jenis </a:t>
            </a:r>
            <a:r>
              <a:rPr sz="2500" spc="-15" dirty="0">
                <a:latin typeface="Calibri"/>
                <a:cs typeface="Calibri"/>
              </a:rPr>
              <a:t>kelamin,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status,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tipe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keluarga, 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tumbuh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kembang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keluarga,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pengambilan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keputusan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dalam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anggota</a:t>
            </a:r>
            <a:r>
              <a:rPr sz="2500" spc="-20" dirty="0">
                <a:latin typeface="Calibri"/>
                <a:cs typeface="Calibri"/>
              </a:rPr>
              <a:t> keluarga,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hubungan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klien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dengan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KK,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kebiasaan 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rutin</a:t>
            </a:r>
            <a:r>
              <a:rPr sz="2500" spc="-15" dirty="0">
                <a:latin typeface="Calibri"/>
                <a:cs typeface="Calibri"/>
              </a:rPr>
              <a:t> yang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dilakukan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oleh </a:t>
            </a:r>
            <a:r>
              <a:rPr sz="2500" spc="-20" dirty="0">
                <a:latin typeface="Calibri"/>
                <a:cs typeface="Calibri"/>
              </a:rPr>
              <a:t>keluarga.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3979" y="1205483"/>
            <a:ext cx="3358896" cy="35189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1196339"/>
            <a:ext cx="2677668" cy="23027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530478"/>
            <a:ext cx="7712709" cy="574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FAKTOR</a:t>
            </a:r>
            <a:r>
              <a:rPr spc="-10" dirty="0"/>
              <a:t> </a:t>
            </a:r>
            <a:r>
              <a:rPr dirty="0"/>
              <a:t>NILAI</a:t>
            </a:r>
            <a:r>
              <a:rPr spc="-10" dirty="0"/>
              <a:t> </a:t>
            </a:r>
            <a:r>
              <a:rPr spc="-114" dirty="0"/>
              <a:t>BUDAYA</a:t>
            </a:r>
            <a:r>
              <a:rPr spc="-5" dirty="0"/>
              <a:t> </a:t>
            </a:r>
            <a:r>
              <a:rPr spc="-30" dirty="0"/>
              <a:t>DAN</a:t>
            </a:r>
            <a:r>
              <a:rPr spc="-10" dirty="0"/>
              <a:t> </a:t>
            </a:r>
            <a:r>
              <a:rPr spc="-150" dirty="0"/>
              <a:t>GAYA</a:t>
            </a:r>
            <a:r>
              <a:rPr dirty="0"/>
              <a:t> HIDUP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073399"/>
            <a:ext cx="7549515" cy="27832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700" spc="-5" dirty="0">
                <a:latin typeface="Calibri"/>
                <a:cs typeface="Calibri"/>
              </a:rPr>
              <a:t>Mengenai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45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spc="-10" dirty="0">
                <a:latin typeface="Calibri"/>
                <a:cs typeface="Calibri"/>
              </a:rPr>
              <a:t>Posisi </a:t>
            </a:r>
            <a:r>
              <a:rPr sz="2700" spc="-20" dirty="0">
                <a:latin typeface="Calibri"/>
                <a:cs typeface="Calibri"/>
              </a:rPr>
              <a:t>atau </a:t>
            </a:r>
            <a:r>
              <a:rPr sz="2700" spc="-10" dirty="0">
                <a:latin typeface="Calibri"/>
                <a:cs typeface="Calibri"/>
              </a:rPr>
              <a:t>jabatan, </a:t>
            </a:r>
            <a:r>
              <a:rPr sz="2700" spc="-5" dirty="0">
                <a:latin typeface="Calibri"/>
                <a:cs typeface="Calibri"/>
              </a:rPr>
              <a:t>bahasa </a:t>
            </a:r>
            <a:r>
              <a:rPr sz="2700" spc="-10" dirty="0">
                <a:latin typeface="Calibri"/>
                <a:cs typeface="Calibri"/>
              </a:rPr>
              <a:t>yang digunakan, </a:t>
            </a:r>
            <a:r>
              <a:rPr sz="2700" spc="-5" dirty="0">
                <a:latin typeface="Calibri"/>
                <a:cs typeface="Calibri"/>
              </a:rPr>
              <a:t>bahasa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nonverbal yang </a:t>
            </a:r>
            <a:r>
              <a:rPr sz="2700" spc="-5" dirty="0">
                <a:latin typeface="Calibri"/>
                <a:cs typeface="Calibri"/>
              </a:rPr>
              <a:t>sering </a:t>
            </a:r>
            <a:r>
              <a:rPr sz="2700" spc="-10" dirty="0">
                <a:latin typeface="Calibri"/>
                <a:cs typeface="Calibri"/>
              </a:rPr>
              <a:t>ditunjukkan </a:t>
            </a:r>
            <a:r>
              <a:rPr sz="2700" dirty="0">
                <a:latin typeface="Calibri"/>
                <a:cs typeface="Calibri"/>
              </a:rPr>
              <a:t>klien, </a:t>
            </a:r>
            <a:r>
              <a:rPr sz="2700" spc="-10" dirty="0">
                <a:latin typeface="Calibri"/>
                <a:cs typeface="Calibri"/>
              </a:rPr>
              <a:t>kebiasaan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membersihkan </a:t>
            </a:r>
            <a:r>
              <a:rPr sz="2700" spc="-5" dirty="0">
                <a:latin typeface="Calibri"/>
                <a:cs typeface="Calibri"/>
              </a:rPr>
              <a:t>diri, </a:t>
            </a:r>
            <a:r>
              <a:rPr sz="2700" spc="-10" dirty="0">
                <a:latin typeface="Calibri"/>
                <a:cs typeface="Calibri"/>
              </a:rPr>
              <a:t>kebiasaan makan, </a:t>
            </a:r>
            <a:r>
              <a:rPr sz="2700" spc="-15" dirty="0">
                <a:latin typeface="Calibri"/>
                <a:cs typeface="Calibri"/>
              </a:rPr>
              <a:t>pantang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terhadap </a:t>
            </a:r>
            <a:r>
              <a:rPr sz="2700" spc="-10" dirty="0">
                <a:latin typeface="Calibri"/>
                <a:cs typeface="Calibri"/>
              </a:rPr>
              <a:t>makanan </a:t>
            </a:r>
            <a:r>
              <a:rPr sz="2700" spc="-15" dirty="0">
                <a:latin typeface="Calibri"/>
                <a:cs typeface="Calibri"/>
              </a:rPr>
              <a:t>tertentu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15" dirty="0">
                <a:latin typeface="Calibri"/>
                <a:cs typeface="Calibri"/>
              </a:rPr>
              <a:t>terkait dengan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kondisi </a:t>
            </a:r>
            <a:r>
              <a:rPr sz="2700" dirty="0">
                <a:latin typeface="Calibri"/>
                <a:cs typeface="Calibri"/>
              </a:rPr>
              <a:t>tubuh, </a:t>
            </a:r>
            <a:r>
              <a:rPr sz="2700" spc="-15" dirty="0">
                <a:latin typeface="Calibri"/>
                <a:cs typeface="Calibri"/>
              </a:rPr>
              <a:t>sarana hiburan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15" dirty="0">
                <a:latin typeface="Calibri"/>
                <a:cs typeface="Calibri"/>
              </a:rPr>
              <a:t>dimanfaatkan,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persepsi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sakit </a:t>
            </a:r>
            <a:r>
              <a:rPr sz="2700" spc="-15" dirty="0">
                <a:latin typeface="Calibri"/>
                <a:cs typeface="Calibri"/>
              </a:rPr>
              <a:t>berkaitan dengan</a:t>
            </a:r>
            <a:r>
              <a:rPr sz="2700" spc="-10" dirty="0">
                <a:latin typeface="Calibri"/>
                <a:cs typeface="Calibri"/>
              </a:rPr>
              <a:t> aktivitas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sehari-hari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618" y="461899"/>
            <a:ext cx="727329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FAKTOR</a:t>
            </a:r>
            <a:r>
              <a:rPr sz="4400" spc="-20" dirty="0"/>
              <a:t> </a:t>
            </a:r>
            <a:r>
              <a:rPr sz="4400" spc="-10" dirty="0"/>
              <a:t>KEBIJAKAN</a:t>
            </a:r>
            <a:r>
              <a:rPr sz="4400" spc="-35" dirty="0"/>
              <a:t> </a:t>
            </a:r>
            <a:r>
              <a:rPr sz="4400" spc="-40" dirty="0"/>
              <a:t>DAN</a:t>
            </a:r>
            <a:r>
              <a:rPr sz="4400" spc="-15" dirty="0"/>
              <a:t> LEGAL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4438650"/>
            <a:ext cx="798830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Mengenai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25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spc="-25" dirty="0">
                <a:latin typeface="Calibri"/>
                <a:cs typeface="Calibri"/>
              </a:rPr>
              <a:t>Peraturan </a:t>
            </a:r>
            <a:r>
              <a:rPr sz="2700" spc="-5" dirty="0">
                <a:latin typeface="Calibri"/>
                <a:cs typeface="Calibri"/>
              </a:rPr>
              <a:t>dan </a:t>
            </a:r>
            <a:r>
              <a:rPr sz="2700" spc="-15" dirty="0">
                <a:latin typeface="Calibri"/>
                <a:cs typeface="Calibri"/>
              </a:rPr>
              <a:t>kebijakan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15" dirty="0">
                <a:latin typeface="Calibri"/>
                <a:cs typeface="Calibri"/>
              </a:rPr>
              <a:t>berkaitan dengan </a:t>
            </a:r>
            <a:r>
              <a:rPr sz="2700" spc="-5" dirty="0">
                <a:latin typeface="Calibri"/>
                <a:cs typeface="Calibri"/>
              </a:rPr>
              <a:t>jam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berkunjung,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jumlah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anggota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keluarga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boleh </a:t>
            </a:r>
            <a:r>
              <a:rPr sz="2700" dirty="0">
                <a:latin typeface="Calibri"/>
                <a:cs typeface="Calibri"/>
              </a:rPr>
              <a:t> menunggu,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cara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pembayaran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untuk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klien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20" dirty="0">
                <a:latin typeface="Calibri"/>
                <a:cs typeface="Calibri"/>
              </a:rPr>
              <a:t>dirawat.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988" y="1274064"/>
            <a:ext cx="4168140" cy="35844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064" y="461899"/>
            <a:ext cx="429514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FAKTOR</a:t>
            </a:r>
            <a:r>
              <a:rPr sz="4400" spc="-50" dirty="0"/>
              <a:t> </a:t>
            </a:r>
            <a:r>
              <a:rPr sz="4400" spc="-30" dirty="0"/>
              <a:t>EKONOMI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4573904"/>
            <a:ext cx="7787640" cy="13011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700" spc="-5" dirty="0">
                <a:latin typeface="Calibri"/>
                <a:cs typeface="Calibri"/>
              </a:rPr>
              <a:t>Mengenai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spc="-15" dirty="0">
                <a:latin typeface="Calibri"/>
                <a:cs typeface="Calibri"/>
              </a:rPr>
              <a:t>Pekerjaan </a:t>
            </a:r>
            <a:r>
              <a:rPr sz="2700" dirty="0">
                <a:latin typeface="Calibri"/>
                <a:cs typeface="Calibri"/>
              </a:rPr>
              <a:t>klien, </a:t>
            </a:r>
            <a:r>
              <a:rPr sz="2700" spc="-5" dirty="0">
                <a:latin typeface="Calibri"/>
                <a:cs typeface="Calibri"/>
              </a:rPr>
              <a:t>sumber </a:t>
            </a:r>
            <a:r>
              <a:rPr sz="2700" spc="-20" dirty="0">
                <a:latin typeface="Calibri"/>
                <a:cs typeface="Calibri"/>
              </a:rPr>
              <a:t>biaya </a:t>
            </a:r>
            <a:r>
              <a:rPr sz="2700" spc="-15" dirty="0">
                <a:latin typeface="Calibri"/>
                <a:cs typeface="Calibri"/>
              </a:rPr>
              <a:t>pengobatan, </a:t>
            </a:r>
            <a:r>
              <a:rPr sz="2700" spc="-10" dirty="0">
                <a:latin typeface="Calibri"/>
                <a:cs typeface="Calibri"/>
              </a:rPr>
              <a:t>kebiasaan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menabung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dan jumlah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tabungan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sebulan.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1604727"/>
            <a:ext cx="4853939" cy="26746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61899"/>
            <a:ext cx="492950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FAKTOR</a:t>
            </a:r>
            <a:r>
              <a:rPr sz="4400" spc="-60" dirty="0"/>
              <a:t> </a:t>
            </a:r>
            <a:r>
              <a:rPr sz="4400" spc="-5" dirty="0"/>
              <a:t>PENDIDIKAN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7288" y="1294638"/>
            <a:ext cx="7646034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Mengenai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spc="-15" dirty="0">
                <a:latin typeface="Calibri"/>
                <a:cs typeface="Calibri"/>
              </a:rPr>
              <a:t>Tingkat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pendidikan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terakhir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spc="-10" dirty="0">
                <a:latin typeface="Calibri"/>
                <a:cs typeface="Calibri"/>
              </a:rPr>
              <a:t>Pelatihan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yang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pernah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didapat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650"/>
              </a:spcBef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dirty="0">
                <a:latin typeface="Calibri"/>
                <a:cs typeface="Calibri"/>
              </a:rPr>
              <a:t>Jenis </a:t>
            </a:r>
            <a:r>
              <a:rPr sz="2700" spc="-10" dirty="0">
                <a:latin typeface="Calibri"/>
                <a:cs typeface="Calibri"/>
              </a:rPr>
              <a:t>pendidikan </a:t>
            </a:r>
            <a:r>
              <a:rPr sz="2700" spc="-15" dirty="0">
                <a:latin typeface="Calibri"/>
                <a:cs typeface="Calibri"/>
              </a:rPr>
              <a:t>serta kemampuannya </a:t>
            </a:r>
            <a:r>
              <a:rPr sz="2700" spc="-10" dirty="0">
                <a:latin typeface="Calibri"/>
                <a:cs typeface="Calibri"/>
              </a:rPr>
              <a:t>untuk </a:t>
            </a:r>
            <a:r>
              <a:rPr sz="2700" spc="-5" dirty="0">
                <a:latin typeface="Calibri"/>
                <a:cs typeface="Calibri"/>
              </a:rPr>
              <a:t>belajar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secara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aktif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mandiri.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0" y="3904487"/>
            <a:ext cx="5905499" cy="29535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PROSES</a:t>
            </a:r>
            <a:r>
              <a:rPr spc="-30" dirty="0"/>
              <a:t> </a:t>
            </a:r>
            <a:r>
              <a:rPr spc="-80" dirty="0"/>
              <a:t>KEPERAWATAN</a:t>
            </a:r>
            <a:r>
              <a:rPr spc="-5" dirty="0"/>
              <a:t> </a:t>
            </a:r>
            <a:r>
              <a:rPr spc="-25" dirty="0"/>
              <a:t>TRANSKULTURAL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55609" cy="3519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DIAGNOSA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KEPERAWATAN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Gangguan</a:t>
            </a:r>
            <a:r>
              <a:rPr sz="2400" spc="-15" dirty="0">
                <a:latin typeface="Calibri"/>
                <a:cs typeface="Calibri"/>
              </a:rPr>
              <a:t> komunikasi </a:t>
            </a:r>
            <a:r>
              <a:rPr sz="2400" spc="-5" dirty="0">
                <a:latin typeface="Calibri"/>
                <a:cs typeface="Calibri"/>
              </a:rPr>
              <a:t>verbal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berhubungan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dengan</a:t>
            </a:r>
            <a:r>
              <a:rPr sz="2400" dirty="0">
                <a:latin typeface="Calibri"/>
                <a:cs typeface="Calibri"/>
              </a:rPr>
              <a:t> perbedaan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kultur</a:t>
            </a:r>
            <a:endParaRPr sz="2400">
              <a:latin typeface="Calibri"/>
              <a:cs typeface="Calibri"/>
            </a:endParaRPr>
          </a:p>
          <a:p>
            <a:pPr marL="355600" marR="1339850" indent="-3429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Gangguan </a:t>
            </a:r>
            <a:r>
              <a:rPr sz="2400" spc="-15" dirty="0">
                <a:latin typeface="Calibri"/>
                <a:cs typeface="Calibri"/>
              </a:rPr>
              <a:t>interaksi </a:t>
            </a:r>
            <a:r>
              <a:rPr sz="2400" spc="-5" dirty="0">
                <a:latin typeface="Calibri"/>
                <a:cs typeface="Calibri"/>
              </a:rPr>
              <a:t>sosial </a:t>
            </a:r>
            <a:r>
              <a:rPr sz="2400" spc="-10" dirty="0">
                <a:latin typeface="Calibri"/>
                <a:cs typeface="Calibri"/>
              </a:rPr>
              <a:t>berhubungan disorientasi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sosiokultural</a:t>
            </a:r>
            <a:endParaRPr sz="2400">
              <a:latin typeface="Calibri"/>
              <a:cs typeface="Calibri"/>
            </a:endParaRPr>
          </a:p>
          <a:p>
            <a:pPr marL="355600" marR="572770" indent="-3429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10" dirty="0">
                <a:latin typeface="Calibri"/>
                <a:cs typeface="Calibri"/>
              </a:rPr>
              <a:t>Ketidak </a:t>
            </a:r>
            <a:r>
              <a:rPr sz="2400" spc="-5" dirty="0">
                <a:latin typeface="Calibri"/>
                <a:cs typeface="Calibri"/>
              </a:rPr>
              <a:t>patuhan dalam </a:t>
            </a:r>
            <a:r>
              <a:rPr sz="2400" spc="-10" dirty="0">
                <a:latin typeface="Calibri"/>
                <a:cs typeface="Calibri"/>
              </a:rPr>
              <a:t>pengobatan berhubungan </a:t>
            </a:r>
            <a:r>
              <a:rPr sz="2400" spc="-15" dirty="0">
                <a:latin typeface="Calibri"/>
                <a:cs typeface="Calibri"/>
              </a:rPr>
              <a:t>dengan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sistem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nilai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diyakini.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333" y="461899"/>
            <a:ext cx="303530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PENGERTIAN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59090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25" dirty="0">
                <a:latin typeface="Calibri"/>
                <a:cs typeface="Calibri"/>
              </a:rPr>
              <a:t>Transkultural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Lintas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Budaya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20" dirty="0">
                <a:latin typeface="Calibri"/>
                <a:cs typeface="Calibri"/>
              </a:rPr>
              <a:t>Budaya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Ciri </a:t>
            </a:r>
            <a:r>
              <a:rPr sz="3200" b="1" dirty="0">
                <a:latin typeface="Calibri"/>
                <a:cs typeface="Calibri"/>
              </a:rPr>
              <a:t>khas </a:t>
            </a:r>
            <a:r>
              <a:rPr sz="3200" b="1" spc="-5" dirty="0">
                <a:latin typeface="Calibri"/>
                <a:cs typeface="Calibri"/>
              </a:rPr>
              <a:t>suatu </a:t>
            </a:r>
            <a:r>
              <a:rPr sz="3200" b="1" spc="-15" dirty="0">
                <a:latin typeface="Calibri"/>
                <a:cs typeface="Calibri"/>
              </a:rPr>
              <a:t>kelompok yang </a:t>
            </a:r>
            <a:r>
              <a:rPr sz="3200" b="1" spc="-10" dirty="0">
                <a:latin typeface="Calibri"/>
                <a:cs typeface="Calibri"/>
              </a:rPr>
              <a:t>membedakan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antara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kelompok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yang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satu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dengan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yang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lain.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4552" y="4133406"/>
            <a:ext cx="2658139" cy="2724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PROSES</a:t>
            </a:r>
            <a:r>
              <a:rPr spc="-30" dirty="0"/>
              <a:t> </a:t>
            </a:r>
            <a:r>
              <a:rPr spc="-80" dirty="0"/>
              <a:t>KEPERAWATAN</a:t>
            </a:r>
            <a:r>
              <a:rPr spc="-5" dirty="0"/>
              <a:t> </a:t>
            </a:r>
            <a:r>
              <a:rPr spc="-25" dirty="0"/>
              <a:t>TRANSKULTURAL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97700"/>
            <a:ext cx="7795895" cy="267843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3200" b="1" spc="-10" dirty="0">
                <a:latin typeface="Calibri"/>
                <a:cs typeface="Calibri"/>
              </a:rPr>
              <a:t>INTERVENSI</a:t>
            </a:r>
            <a:endParaRPr sz="3200">
              <a:latin typeface="Calibri"/>
              <a:cs typeface="Calibri"/>
            </a:endParaRPr>
          </a:p>
          <a:p>
            <a:pPr marL="355600" marR="299720" indent="-342900">
              <a:lnSpc>
                <a:spcPts val="286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5" dirty="0">
                <a:latin typeface="Calibri"/>
                <a:cs typeface="Calibri"/>
              </a:rPr>
              <a:t>Mempertahankan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budaya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Bila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menguntungkan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tidak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bertentangan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5" dirty="0">
                <a:latin typeface="Calibri"/>
                <a:cs typeface="Calibri"/>
              </a:rPr>
              <a:t>Negosiasi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budaya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akomodasi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bila</a:t>
            </a:r>
            <a:r>
              <a:rPr sz="2400" spc="-15" dirty="0">
                <a:latin typeface="Calibri"/>
                <a:cs typeface="Calibri"/>
              </a:rPr>
              <a:t> kurang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menguntungkan</a:t>
            </a:r>
            <a:endParaRPr sz="2400">
              <a:latin typeface="Calibri"/>
              <a:cs typeface="Calibri"/>
            </a:endParaRPr>
          </a:p>
          <a:p>
            <a:pPr marL="355600" marR="592455" indent="-342900">
              <a:lnSpc>
                <a:spcPts val="286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15" dirty="0">
                <a:latin typeface="Calibri"/>
                <a:cs typeface="Calibri"/>
              </a:rPr>
              <a:t>Rekonstruksi budaya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ubah bila </a:t>
            </a:r>
            <a:r>
              <a:rPr sz="2400" spc="-15" dirty="0">
                <a:latin typeface="Calibri"/>
                <a:cs typeface="Calibri"/>
              </a:rPr>
              <a:t>bertentangan dengan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kesehatan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398" y="461899"/>
            <a:ext cx="277431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Pendekatan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482697"/>
            <a:ext cx="4875530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dirty="0">
                <a:latin typeface="Calibri"/>
                <a:cs typeface="Calibri"/>
              </a:rPr>
              <a:t>Self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Awareness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10" dirty="0">
                <a:latin typeface="Calibri"/>
                <a:cs typeface="Calibri"/>
              </a:rPr>
              <a:t>Nonjudgemental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approach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10" dirty="0">
                <a:latin typeface="Calibri"/>
                <a:cs typeface="Calibri"/>
              </a:rPr>
              <a:t>Client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education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4552" y="4133406"/>
            <a:ext cx="2658139" cy="2724591"/>
          </a:xfrm>
          <a:prstGeom prst="rect">
            <a:avLst/>
          </a:prstGeom>
        </p:spPr>
      </p:pic>
      <p:pic>
        <p:nvPicPr>
          <p:cNvPr id="5" name="Picture 4" descr="Perawat Lucu Menunjuk Jari Telunjuk Ke Atas Memandu Informasi Ilustrasi  Stok - Unduh Gambar Sekarang - iStoc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238" y="288162"/>
            <a:ext cx="2287905" cy="635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/>
              <a:t>P</a:t>
            </a:r>
            <a:r>
              <a:rPr sz="4000" spc="-10" dirty="0"/>
              <a:t>en</a:t>
            </a:r>
            <a:r>
              <a:rPr sz="4000" spc="5" dirty="0"/>
              <a:t>e</a:t>
            </a:r>
            <a:r>
              <a:rPr sz="4000" spc="-95" dirty="0"/>
              <a:t>r</a:t>
            </a:r>
            <a:r>
              <a:rPr sz="4000" spc="-5" dirty="0"/>
              <a:t>apan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1071372"/>
            <a:ext cx="7761732" cy="56860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PROSES</a:t>
            </a:r>
            <a:r>
              <a:rPr spc="-30" dirty="0"/>
              <a:t> </a:t>
            </a:r>
            <a:r>
              <a:rPr spc="-80" dirty="0"/>
              <a:t>KEPERAWATAN</a:t>
            </a:r>
            <a:r>
              <a:rPr spc="-5" dirty="0"/>
              <a:t> </a:t>
            </a:r>
            <a:r>
              <a:rPr spc="-25" dirty="0"/>
              <a:t>TRANSKULTURAL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721940"/>
            <a:ext cx="1655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17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75" dirty="0">
                <a:latin typeface="Calibri"/>
                <a:cs typeface="Calibri"/>
              </a:rPr>
              <a:t>L</a:t>
            </a:r>
            <a:r>
              <a:rPr sz="3200" b="1" spc="-90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ASI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74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3874770"/>
            <a:ext cx="123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Dil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7082" y="3874770"/>
            <a:ext cx="1153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terhadap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7727" y="387477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3400" algn="l"/>
                <a:tab pos="4173220" algn="l"/>
              </a:tabLst>
            </a:pP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hasila</a:t>
            </a:r>
            <a:r>
              <a:rPr sz="2400" dirty="0">
                <a:latin typeface="Calibri"/>
                <a:cs typeface="Calibri"/>
              </a:rPr>
              <a:t>n	individu/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elu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5" dirty="0">
                <a:latin typeface="Calibri"/>
                <a:cs typeface="Calibri"/>
              </a:rPr>
              <a:t>dalam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4240225"/>
            <a:ext cx="2237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5871" y="4240225"/>
            <a:ext cx="5321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1250" algn="l"/>
                <a:tab pos="1892935" algn="l"/>
                <a:tab pos="2856230" algn="l"/>
                <a:tab pos="3972560" algn="l"/>
              </a:tabLst>
            </a:pPr>
            <a:r>
              <a:rPr sz="2400" spc="-5" dirty="0">
                <a:latin typeface="Calibri"/>
                <a:cs typeface="Calibri"/>
              </a:rPr>
              <a:t>bud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	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esuai	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	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eseh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4606544"/>
            <a:ext cx="77304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negosiasi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terhadap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budaya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tertentu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menguntungkan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kesehatan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restrukturisasi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budaya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bertentangan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dengan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kesehatan.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Picture 10" descr="Perawat Lucu Menunjuk Jari Telunjuk Ke Atas Memandu Informasi Ilustrasi  Stok - Unduh Gambar Sekarang - iStoc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668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700" y="461899"/>
            <a:ext cx="630428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KELUARGA</a:t>
            </a:r>
            <a:r>
              <a:rPr sz="4400" spc="-30" dirty="0"/>
              <a:t> </a:t>
            </a:r>
            <a:r>
              <a:rPr sz="4400" spc="-5" dirty="0"/>
              <a:t>DI</a:t>
            </a:r>
            <a:r>
              <a:rPr sz="4400" spc="-15" dirty="0"/>
              <a:t> </a:t>
            </a:r>
            <a:r>
              <a:rPr sz="4400" spc="-114" dirty="0"/>
              <a:t>JAWA</a:t>
            </a:r>
            <a:r>
              <a:rPr sz="4400" spc="-40" dirty="0"/>
              <a:t> </a:t>
            </a:r>
            <a:r>
              <a:rPr sz="4400" spc="-5" dirty="0"/>
              <a:t>TIMUR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9180"/>
            <a:ext cx="7872730" cy="42246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700" b="1" spc="-5" dirty="0">
                <a:latin typeface="Calibri"/>
                <a:cs typeface="Calibri"/>
              </a:rPr>
              <a:t>Nilai-nilai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keluarga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Jawa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Timur </a:t>
            </a:r>
            <a:r>
              <a:rPr sz="2700" b="1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20" dirty="0">
                <a:latin typeface="Calibri"/>
                <a:cs typeface="Calibri"/>
              </a:rPr>
              <a:t>Keluarga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merupakan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kesatuan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antara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suami-istri</a:t>
            </a:r>
            <a:r>
              <a:rPr sz="2700" b="1" dirty="0">
                <a:latin typeface="Calibri"/>
                <a:cs typeface="Calibri"/>
              </a:rPr>
              <a:t> dan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anak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belum </a:t>
            </a:r>
            <a:r>
              <a:rPr sz="2700" b="1" spc="-10" dirty="0">
                <a:latin typeface="Calibri"/>
                <a:cs typeface="Calibri"/>
              </a:rPr>
              <a:t>menikah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 </a:t>
            </a:r>
            <a:r>
              <a:rPr sz="2700" b="1" spc="-5" dirty="0">
                <a:latin typeface="Calibri"/>
                <a:cs typeface="Calibri"/>
              </a:rPr>
              <a:t>tinggal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serumah.</a:t>
            </a:r>
            <a:endParaRPr sz="2700">
              <a:latin typeface="Calibri"/>
              <a:cs typeface="Calibri"/>
            </a:endParaRPr>
          </a:p>
          <a:p>
            <a:pPr marL="355600" marR="744855" indent="-342900">
              <a:lnSpc>
                <a:spcPts val="292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15" dirty="0">
                <a:latin typeface="Calibri"/>
                <a:cs typeface="Calibri"/>
              </a:rPr>
              <a:t>Sistem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nilai dan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ideologi </a:t>
            </a:r>
            <a:r>
              <a:rPr sz="2700" b="1" spc="-20" dirty="0">
                <a:latin typeface="Calibri"/>
                <a:cs typeface="Calibri"/>
              </a:rPr>
              <a:t>keluarga/budaya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jatim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dipengaruhi oleh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budaya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sebelum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islam.</a:t>
            </a:r>
            <a:endParaRPr sz="2700">
              <a:latin typeface="Calibri"/>
              <a:cs typeface="Calibri"/>
            </a:endParaRPr>
          </a:p>
          <a:p>
            <a:pPr marL="355600" marR="212725" indent="-342900">
              <a:lnSpc>
                <a:spcPts val="292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dirty="0">
                <a:latin typeface="Calibri"/>
                <a:cs typeface="Calibri"/>
              </a:rPr>
              <a:t>Figur suami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dan bapak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dalam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keluarga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jatim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sangat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dominan.</a:t>
            </a:r>
            <a:endParaRPr sz="2700">
              <a:latin typeface="Calibri"/>
              <a:cs typeface="Calibri"/>
            </a:endParaRPr>
          </a:p>
          <a:p>
            <a:pPr marL="355600" marR="754380" indent="-342900">
              <a:lnSpc>
                <a:spcPts val="292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5" dirty="0">
                <a:latin typeface="Calibri"/>
                <a:cs typeface="Calibri"/>
              </a:rPr>
              <a:t>Komitmen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kuat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untuk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saling </a:t>
            </a:r>
            <a:r>
              <a:rPr sz="2700" b="1" dirty="0">
                <a:latin typeface="Calibri"/>
                <a:cs typeface="Calibri"/>
              </a:rPr>
              <a:t>menolong </a:t>
            </a:r>
            <a:r>
              <a:rPr sz="2700" b="1" spc="-5" dirty="0">
                <a:latin typeface="Calibri"/>
                <a:cs typeface="Calibri"/>
              </a:rPr>
              <a:t>anggota </a:t>
            </a:r>
            <a:r>
              <a:rPr sz="2700" b="1" spc="-60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keluarga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membutuhkan.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15" dirty="0">
                <a:latin typeface="Calibri"/>
                <a:cs typeface="Calibri"/>
              </a:rPr>
              <a:t>Pejah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gesang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derek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kyai.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17" y="496950"/>
            <a:ext cx="7750809" cy="635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BUDAYA</a:t>
            </a:r>
            <a:r>
              <a:rPr sz="4000" spc="-15" dirty="0"/>
              <a:t> </a:t>
            </a:r>
            <a:r>
              <a:rPr sz="4000" spc="-80" dirty="0"/>
              <a:t>KESEHATAN</a:t>
            </a:r>
            <a:r>
              <a:rPr sz="4000" spc="10" dirty="0"/>
              <a:t> </a:t>
            </a:r>
            <a:r>
              <a:rPr sz="4000" spc="-5" dirty="0"/>
              <a:t>DI</a:t>
            </a:r>
            <a:r>
              <a:rPr sz="4000" spc="-15" dirty="0"/>
              <a:t> </a:t>
            </a:r>
            <a:r>
              <a:rPr sz="4000" spc="-110" dirty="0"/>
              <a:t>JAWA</a:t>
            </a:r>
            <a:r>
              <a:rPr sz="4000" dirty="0"/>
              <a:t> </a:t>
            </a:r>
            <a:r>
              <a:rPr sz="4000" spc="-10" dirty="0"/>
              <a:t>TIMUR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8"/>
            <a:ext cx="7842250" cy="207263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723265" indent="-342900">
              <a:lnSpc>
                <a:spcPts val="3820"/>
              </a:lnSpc>
              <a:spcBef>
                <a:spcPts val="25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dirty="0">
                <a:latin typeface="Calibri"/>
                <a:cs typeface="Calibri"/>
              </a:rPr>
              <a:t>Gangguan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kesehatan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ringan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Wingdings"/>
                <a:cs typeface="Wingdings"/>
              </a:rPr>
              <a:t>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istirahat,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minum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jamu,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atau </a:t>
            </a:r>
            <a:r>
              <a:rPr sz="3200" b="1" spc="-5" dirty="0">
                <a:latin typeface="Calibri"/>
                <a:cs typeface="Calibri"/>
              </a:rPr>
              <a:t>pijat.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820"/>
              </a:lnSpc>
              <a:spcBef>
                <a:spcPts val="78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dirty="0">
                <a:latin typeface="Calibri"/>
                <a:cs typeface="Calibri"/>
              </a:rPr>
              <a:t>Gangguan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kesehatan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berat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Wingdings"/>
                <a:cs typeface="Wingdings"/>
              </a:rPr>
              <a:t>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ke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dukun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atau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kyai.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461899"/>
            <a:ext cx="603250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IMPLIKASI</a:t>
            </a:r>
            <a:r>
              <a:rPr sz="4400" spc="-35" dirty="0"/>
              <a:t> </a:t>
            </a:r>
            <a:r>
              <a:rPr sz="4400" spc="-100" dirty="0"/>
              <a:t>KEPERAWATAN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2924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5" dirty="0">
                <a:latin typeface="Calibri"/>
                <a:cs typeface="Calibri"/>
              </a:rPr>
              <a:t>Dalam </a:t>
            </a:r>
            <a:r>
              <a:rPr sz="3200" b="1" spc="-10" dirty="0">
                <a:latin typeface="Calibri"/>
                <a:cs typeface="Calibri"/>
              </a:rPr>
              <a:t>melakukan </a:t>
            </a:r>
            <a:r>
              <a:rPr sz="3200" b="1" dirty="0">
                <a:latin typeface="Calibri"/>
                <a:cs typeface="Calibri"/>
              </a:rPr>
              <a:t>asuhan </a:t>
            </a:r>
            <a:r>
              <a:rPr sz="3200" b="1" spc="-25" dirty="0">
                <a:latin typeface="Calibri"/>
                <a:cs typeface="Calibri"/>
              </a:rPr>
              <a:t>keperawatan </a:t>
            </a:r>
            <a:r>
              <a:rPr sz="3200" b="1" dirty="0">
                <a:latin typeface="Calibri"/>
                <a:cs typeface="Calibri"/>
              </a:rPr>
              <a:t>pada </a:t>
            </a:r>
            <a:r>
              <a:rPr sz="3200" b="1" spc="-7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keluarga </a:t>
            </a:r>
            <a:r>
              <a:rPr sz="3200" b="1" spc="-5" dirty="0">
                <a:latin typeface="Calibri"/>
                <a:cs typeface="Calibri"/>
              </a:rPr>
              <a:t>Jatim, </a:t>
            </a:r>
            <a:r>
              <a:rPr sz="3200" b="1" spc="-20" dirty="0">
                <a:latin typeface="Calibri"/>
                <a:cs typeface="Calibri"/>
              </a:rPr>
              <a:t>perawat </a:t>
            </a:r>
            <a:r>
              <a:rPr sz="3200" b="1" spc="-10" dirty="0">
                <a:latin typeface="Calibri"/>
                <a:cs typeface="Calibri"/>
              </a:rPr>
              <a:t>seharusnya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melibatkan </a:t>
            </a:r>
            <a:r>
              <a:rPr sz="3200" b="1" spc="-25" dirty="0">
                <a:latin typeface="Calibri"/>
                <a:cs typeface="Calibri"/>
              </a:rPr>
              <a:t>keluarga </a:t>
            </a:r>
            <a:r>
              <a:rPr sz="3200" b="1" spc="-5" dirty="0">
                <a:latin typeface="Calibri"/>
                <a:cs typeface="Calibri"/>
              </a:rPr>
              <a:t>inti </a:t>
            </a:r>
            <a:r>
              <a:rPr sz="3200" b="1" spc="-10" dirty="0">
                <a:latin typeface="Calibri"/>
                <a:cs typeface="Calibri"/>
              </a:rPr>
              <a:t>(terutama </a:t>
            </a:r>
            <a:r>
              <a:rPr sz="3200" b="1" dirty="0">
                <a:latin typeface="Calibri"/>
                <a:cs typeface="Calibri"/>
              </a:rPr>
              <a:t>bapak)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dan </a:t>
            </a:r>
            <a:r>
              <a:rPr sz="3200" b="1" spc="-25" dirty="0">
                <a:latin typeface="Calibri"/>
                <a:cs typeface="Calibri"/>
              </a:rPr>
              <a:t>keluarga </a:t>
            </a:r>
            <a:r>
              <a:rPr sz="3200" b="1" spc="-40" dirty="0">
                <a:latin typeface="Calibri"/>
                <a:cs typeface="Calibri"/>
              </a:rPr>
              <a:t>besar, </a:t>
            </a:r>
            <a:r>
              <a:rPr sz="3200" b="1" spc="-5" dirty="0">
                <a:latin typeface="Calibri"/>
                <a:cs typeface="Calibri"/>
              </a:rPr>
              <a:t>termasuk </a:t>
            </a:r>
            <a:r>
              <a:rPr sz="3200" b="1" spc="-15" dirty="0">
                <a:latin typeface="Calibri"/>
                <a:cs typeface="Calibri"/>
              </a:rPr>
              <a:t>kyai </a:t>
            </a:r>
            <a:r>
              <a:rPr sz="3200" b="1" spc="-5" dirty="0">
                <a:latin typeface="Calibri"/>
                <a:cs typeface="Calibri"/>
              </a:rPr>
              <a:t>sebagai </a:t>
            </a:r>
            <a:r>
              <a:rPr sz="3200" b="1" dirty="0">
                <a:latin typeface="Calibri"/>
                <a:cs typeface="Calibri"/>
              </a:rPr>
              <a:t> pembimbing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spiritual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mereka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61899"/>
            <a:ext cx="636397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KELUARGA</a:t>
            </a:r>
            <a:r>
              <a:rPr sz="4400" spc="-50" dirty="0"/>
              <a:t> </a:t>
            </a:r>
            <a:r>
              <a:rPr sz="4400" spc="-15" dirty="0"/>
              <a:t>MINANGKABAU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89581"/>
            <a:ext cx="7919084" cy="35921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Calibri"/>
                <a:cs typeface="Calibri"/>
              </a:rPr>
              <a:t>Nilai-nilai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keluarga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Minangkabau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b="1" dirty="0">
                <a:latin typeface="Calibri"/>
                <a:cs typeface="Calibri"/>
              </a:rPr>
              <a:t>Ibu </a:t>
            </a:r>
            <a:r>
              <a:rPr sz="3000" b="1" spc="-10" dirty="0">
                <a:latin typeface="Calibri"/>
                <a:cs typeface="Calibri"/>
              </a:rPr>
              <a:t>memegang peran sentral </a:t>
            </a:r>
            <a:r>
              <a:rPr sz="3000" b="1" spc="-5" dirty="0">
                <a:latin typeface="Calibri"/>
                <a:cs typeface="Calibri"/>
              </a:rPr>
              <a:t>dalam pendidikan,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pengamanan </a:t>
            </a:r>
            <a:r>
              <a:rPr sz="3000" b="1" spc="-35" dirty="0">
                <a:latin typeface="Calibri"/>
                <a:cs typeface="Calibri"/>
              </a:rPr>
              <a:t>kekayaan</a:t>
            </a:r>
            <a:r>
              <a:rPr sz="3000" b="1" dirty="0">
                <a:latin typeface="Calibri"/>
                <a:cs typeface="Calibri"/>
              </a:rPr>
              <a:t> dan </a:t>
            </a:r>
            <a:r>
              <a:rPr sz="3000" b="1" spc="-20" dirty="0">
                <a:latin typeface="Calibri"/>
                <a:cs typeface="Calibri"/>
              </a:rPr>
              <a:t>kesejahteraan 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keluarga </a:t>
            </a:r>
            <a:r>
              <a:rPr sz="3000" b="1" spc="-10" dirty="0">
                <a:latin typeface="Calibri"/>
                <a:cs typeface="Calibri"/>
              </a:rPr>
              <a:t>(termasuk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kesehatan).</a:t>
            </a:r>
            <a:endParaRPr sz="3000">
              <a:latin typeface="Calibri"/>
              <a:cs typeface="Calibri"/>
            </a:endParaRPr>
          </a:p>
          <a:p>
            <a:pPr marL="355600" marR="347980" indent="-342900">
              <a:lnSpc>
                <a:spcPct val="100699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b="1" dirty="0">
                <a:latin typeface="Calibri"/>
                <a:cs typeface="Calibri"/>
              </a:rPr>
              <a:t>Sejak </a:t>
            </a:r>
            <a:r>
              <a:rPr sz="3000" b="1" spc="-20" dirty="0">
                <a:latin typeface="Calibri"/>
                <a:cs typeface="Calibri"/>
              </a:rPr>
              <a:t>kecil </a:t>
            </a:r>
            <a:r>
              <a:rPr sz="3000" b="1" dirty="0">
                <a:latin typeface="Calibri"/>
                <a:cs typeface="Calibri"/>
              </a:rPr>
              <a:t>anak </a:t>
            </a:r>
            <a:r>
              <a:rPr sz="3000" b="1" spc="-5" dirty="0">
                <a:latin typeface="Calibri"/>
                <a:cs typeface="Calibri"/>
              </a:rPr>
              <a:t>dididik untuk tinggal terpisah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dari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30" dirty="0">
                <a:latin typeface="Calibri"/>
                <a:cs typeface="Calibri"/>
              </a:rPr>
              <a:t>keluarganya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Wingdings"/>
                <a:cs typeface="Wingdings"/>
              </a:rPr>
              <a:t></a:t>
            </a:r>
            <a:r>
              <a:rPr sz="3000" b="1" spc="-80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perantau.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b="1" spc="-10" dirty="0">
                <a:latin typeface="Calibri"/>
                <a:cs typeface="Calibri"/>
              </a:rPr>
              <a:t>Adat </a:t>
            </a:r>
            <a:r>
              <a:rPr sz="3000" b="1" dirty="0">
                <a:latin typeface="Calibri"/>
                <a:cs typeface="Calibri"/>
              </a:rPr>
              <a:t>basandi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65" dirty="0">
                <a:latin typeface="Calibri"/>
                <a:cs typeface="Calibri"/>
              </a:rPr>
              <a:t>syara’,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30" dirty="0">
                <a:latin typeface="Calibri"/>
                <a:cs typeface="Calibri"/>
              </a:rPr>
              <a:t>syara’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basandi </a:t>
            </a:r>
            <a:r>
              <a:rPr sz="3000" b="1" spc="-5" dirty="0">
                <a:latin typeface="Calibri"/>
                <a:cs typeface="Calibri"/>
              </a:rPr>
              <a:t>kitabullah.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530478"/>
            <a:ext cx="7543800" cy="574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BUDAYA</a:t>
            </a:r>
            <a:r>
              <a:rPr spc="-5" dirty="0"/>
              <a:t> </a:t>
            </a:r>
            <a:r>
              <a:rPr spc="-70" dirty="0"/>
              <a:t>KESEHATAN</a:t>
            </a:r>
            <a:r>
              <a:rPr spc="-10"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15" dirty="0"/>
              <a:t>MINANGKABAU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6891"/>
            <a:ext cx="6624955" cy="12033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10" dirty="0">
                <a:latin typeface="Calibri"/>
                <a:cs typeface="Calibri"/>
              </a:rPr>
              <a:t>Dipengaruhi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oleh </a:t>
            </a:r>
            <a:r>
              <a:rPr sz="3200" b="1" spc="-10" dirty="0">
                <a:latin typeface="Calibri"/>
                <a:cs typeface="Calibri"/>
              </a:rPr>
              <a:t>agama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islam.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dirty="0">
                <a:latin typeface="Calibri"/>
                <a:cs typeface="Calibri"/>
              </a:rPr>
              <a:t>Gangguan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kesehatan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Wingdings"/>
                <a:cs typeface="Wingdings"/>
              </a:rPr>
              <a:t>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dukun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islam.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461899"/>
            <a:ext cx="603250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IMPLIKASI</a:t>
            </a:r>
            <a:r>
              <a:rPr sz="4400" spc="-35" dirty="0"/>
              <a:t> </a:t>
            </a:r>
            <a:r>
              <a:rPr sz="4400" spc="-100" dirty="0"/>
              <a:t>KEPERAWATAN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1306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5" dirty="0">
                <a:latin typeface="Calibri"/>
                <a:cs typeface="Calibri"/>
              </a:rPr>
              <a:t>Dalam </a:t>
            </a:r>
            <a:r>
              <a:rPr sz="3200" b="1" spc="-10" dirty="0">
                <a:latin typeface="Calibri"/>
                <a:cs typeface="Calibri"/>
              </a:rPr>
              <a:t>melakukan </a:t>
            </a:r>
            <a:r>
              <a:rPr sz="3200" b="1" dirty="0">
                <a:latin typeface="Calibri"/>
                <a:cs typeface="Calibri"/>
              </a:rPr>
              <a:t>asuhan </a:t>
            </a:r>
            <a:r>
              <a:rPr sz="3200" b="1" spc="-25" dirty="0">
                <a:latin typeface="Calibri"/>
                <a:cs typeface="Calibri"/>
              </a:rPr>
              <a:t>keperawatan </a:t>
            </a:r>
            <a:r>
              <a:rPr sz="3200" b="1" dirty="0">
                <a:latin typeface="Calibri"/>
                <a:cs typeface="Calibri"/>
              </a:rPr>
              <a:t>pada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keluarga </a:t>
            </a:r>
            <a:r>
              <a:rPr sz="3200" b="1" spc="-5" dirty="0">
                <a:latin typeface="Calibri"/>
                <a:cs typeface="Calibri"/>
              </a:rPr>
              <a:t>Minangkabau, </a:t>
            </a:r>
            <a:r>
              <a:rPr sz="3200" b="1" spc="-20" dirty="0">
                <a:latin typeface="Calibri"/>
                <a:cs typeface="Calibri"/>
              </a:rPr>
              <a:t>perawat </a:t>
            </a:r>
            <a:r>
              <a:rPr sz="3200" b="1" spc="-10" dirty="0">
                <a:latin typeface="Calibri"/>
                <a:cs typeface="Calibri"/>
              </a:rPr>
              <a:t>seharusnya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melibatkan </a:t>
            </a:r>
            <a:r>
              <a:rPr sz="3200" b="1" spc="-25" dirty="0">
                <a:latin typeface="Calibri"/>
                <a:cs typeface="Calibri"/>
              </a:rPr>
              <a:t>keluarga </a:t>
            </a:r>
            <a:r>
              <a:rPr sz="3200" b="1" spc="-5" dirty="0">
                <a:latin typeface="Calibri"/>
                <a:cs typeface="Calibri"/>
              </a:rPr>
              <a:t>inti </a:t>
            </a:r>
            <a:r>
              <a:rPr sz="3200" b="1" spc="-10" dirty="0">
                <a:latin typeface="Calibri"/>
                <a:cs typeface="Calibri"/>
              </a:rPr>
              <a:t>(terutama </a:t>
            </a:r>
            <a:r>
              <a:rPr sz="3200" b="1" dirty="0">
                <a:latin typeface="Calibri"/>
                <a:cs typeface="Calibri"/>
              </a:rPr>
              <a:t>dari pihak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ibu)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keluarga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besar,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serta disesuaikan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dengan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ajaran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agama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islam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50" y="461899"/>
            <a:ext cx="7601584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/>
              <a:t>KEPERAWATAN</a:t>
            </a:r>
            <a:r>
              <a:rPr sz="4400" spc="-35" dirty="0"/>
              <a:t> TRANSKULTURAL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7955280" cy="31568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alibri"/>
                <a:cs typeface="Calibri"/>
              </a:rPr>
              <a:t>Ilmu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0" dirty="0">
                <a:latin typeface="Calibri"/>
                <a:cs typeface="Calibri"/>
              </a:rPr>
              <a:t>kiat yang </a:t>
            </a:r>
            <a:r>
              <a:rPr sz="3200" spc="-5" dirty="0">
                <a:latin typeface="Calibri"/>
                <a:cs typeface="Calibri"/>
              </a:rPr>
              <a:t>humanis, </a:t>
            </a:r>
            <a:r>
              <a:rPr sz="3200" spc="-10" dirty="0">
                <a:latin typeface="Calibri"/>
                <a:cs typeface="Calibri"/>
              </a:rPr>
              <a:t>yang </a:t>
            </a:r>
            <a:r>
              <a:rPr sz="3200" spc="-20" dirty="0">
                <a:latin typeface="Calibri"/>
                <a:cs typeface="Calibri"/>
              </a:rPr>
              <a:t>difokuskan </a:t>
            </a:r>
            <a:r>
              <a:rPr sz="3200" spc="-5" dirty="0">
                <a:latin typeface="Calibri"/>
                <a:cs typeface="Calibri"/>
              </a:rPr>
              <a:t>pada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perilaku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individu </a:t>
            </a:r>
            <a:r>
              <a:rPr sz="3200" b="1" spc="-15" dirty="0">
                <a:latin typeface="Calibri"/>
                <a:cs typeface="Calibri"/>
              </a:rPr>
              <a:t>atau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kelompok</a:t>
            </a:r>
            <a:r>
              <a:rPr sz="3200" spc="-2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serta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proses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untuk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mempertahankan/meningkatkan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perilaku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sehat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atau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perilaku </a:t>
            </a:r>
            <a:r>
              <a:rPr sz="3200" spc="-5" dirty="0">
                <a:latin typeface="Calibri"/>
                <a:cs typeface="Calibri"/>
              </a:rPr>
              <a:t>sakit </a:t>
            </a:r>
            <a:r>
              <a:rPr sz="3200" spc="-20" dirty="0">
                <a:latin typeface="Calibri"/>
                <a:cs typeface="Calibri"/>
              </a:rPr>
              <a:t>secara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25" dirty="0">
                <a:latin typeface="Calibri"/>
                <a:cs typeface="Calibri"/>
              </a:rPr>
              <a:t>psikokultural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sesuai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latar </a:t>
            </a:r>
            <a:r>
              <a:rPr sz="3200" b="1" spc="-59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belakang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budaya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(</a:t>
            </a:r>
            <a:r>
              <a:rPr sz="3200" spc="-30">
                <a:latin typeface="Calibri"/>
                <a:cs typeface="Calibri"/>
              </a:rPr>
              <a:t>Leininger</a:t>
            </a:r>
            <a:r>
              <a:rPr sz="3200" spc="-30" smtClean="0">
                <a:latin typeface="Calibri"/>
                <a:cs typeface="Calibri"/>
              </a:rPr>
              <a:t>,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spc="-15" dirty="0" smtClean="0">
                <a:latin typeface="Calibri"/>
                <a:cs typeface="Calibri"/>
              </a:rPr>
              <a:t>2002)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447800"/>
            <a:ext cx="4325620" cy="75212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800" spc="-50" dirty="0" smtClean="0"/>
              <a:t>_TERIMA KASIH_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0261" y="461899"/>
            <a:ext cx="190373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</a:t>
            </a:r>
            <a:r>
              <a:rPr sz="4400" spc="-65" dirty="0"/>
              <a:t>U</a:t>
            </a:r>
            <a:r>
              <a:rPr sz="4400" spc="-5" dirty="0"/>
              <a:t>J</a:t>
            </a:r>
            <a:r>
              <a:rPr sz="4400" spc="-114" dirty="0"/>
              <a:t>U</a:t>
            </a:r>
            <a:r>
              <a:rPr sz="4400" dirty="0"/>
              <a:t>AN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22604" y="1295400"/>
            <a:ext cx="8098790" cy="526554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68935" marR="318770" indent="-342900">
              <a:lnSpc>
                <a:spcPct val="80000"/>
              </a:lnSpc>
              <a:spcBef>
                <a:spcPts val="620"/>
              </a:spcBef>
              <a:tabLst>
                <a:tab pos="368300" algn="l"/>
              </a:tabLst>
            </a:pPr>
            <a:r>
              <a:rPr spc="-5" dirty="0">
                <a:latin typeface="Arial"/>
                <a:cs typeface="Arial"/>
              </a:rPr>
              <a:t>•	</a:t>
            </a:r>
            <a:r>
              <a:rPr sz="3200" spc="-5" dirty="0"/>
              <a:t>Membantu</a:t>
            </a:r>
            <a:r>
              <a:rPr sz="3200" spc="15" dirty="0"/>
              <a:t> </a:t>
            </a:r>
            <a:r>
              <a:rPr sz="3200" spc="-10" dirty="0"/>
              <a:t>individu/keluarga</a:t>
            </a:r>
            <a:r>
              <a:rPr sz="3200" spc="-5" dirty="0"/>
              <a:t> </a:t>
            </a:r>
            <a:r>
              <a:rPr sz="3200" spc="-15" dirty="0"/>
              <a:t>dengan</a:t>
            </a:r>
            <a:r>
              <a:rPr sz="3200" spc="-70" dirty="0"/>
              <a:t> </a:t>
            </a:r>
            <a:r>
              <a:rPr sz="3200" b="1" spc="-20" dirty="0">
                <a:latin typeface="Calibri"/>
                <a:cs typeface="Calibri"/>
              </a:rPr>
              <a:t>budaya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yang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berbeda-beda </a:t>
            </a:r>
            <a:r>
              <a:rPr sz="3200" b="1" spc="-484" dirty="0">
                <a:latin typeface="Calibri"/>
                <a:cs typeface="Calibri"/>
              </a:rPr>
              <a:t> </a:t>
            </a:r>
            <a:r>
              <a:rPr sz="3200" spc="-10" dirty="0"/>
              <a:t>untuk</a:t>
            </a:r>
            <a:r>
              <a:rPr sz="3200" spc="-5" dirty="0"/>
              <a:t> </a:t>
            </a:r>
            <a:r>
              <a:rPr sz="3200" b="1" spc="-10" dirty="0">
                <a:latin typeface="Calibri"/>
                <a:cs typeface="Calibri"/>
              </a:rPr>
              <a:t>mampu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memahami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kebutuhannya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spc="-10" dirty="0"/>
              <a:t>terhadap</a:t>
            </a:r>
            <a:r>
              <a:rPr sz="3200" dirty="0"/>
              <a:t> </a:t>
            </a:r>
            <a:r>
              <a:rPr sz="3200" spc="-5" dirty="0"/>
              <a:t>asuhan </a:t>
            </a:r>
            <a:r>
              <a:rPr sz="3200" dirty="0"/>
              <a:t> </a:t>
            </a:r>
            <a:r>
              <a:rPr sz="3200" spc="-20" dirty="0"/>
              <a:t>keperawatan</a:t>
            </a:r>
            <a:r>
              <a:rPr sz="3200" spc="5" dirty="0"/>
              <a:t> </a:t>
            </a:r>
            <a:r>
              <a:rPr sz="3200" spc="-5" dirty="0"/>
              <a:t>dan </a:t>
            </a:r>
            <a:r>
              <a:rPr sz="3200" spc="-15" dirty="0"/>
              <a:t>kesehatan.</a:t>
            </a:r>
          </a:p>
          <a:p>
            <a:pPr marL="368935" marR="438150" indent="-342900">
              <a:lnSpc>
                <a:spcPct val="80000"/>
              </a:lnSpc>
              <a:spcBef>
                <a:spcPts val="530"/>
              </a:spcBef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•	</a:t>
            </a:r>
            <a:r>
              <a:rPr sz="3200" spc="-10" dirty="0"/>
              <a:t>Membantu</a:t>
            </a:r>
            <a:r>
              <a:rPr sz="3200" spc="10" dirty="0"/>
              <a:t> </a:t>
            </a:r>
            <a:r>
              <a:rPr sz="3200" spc="-20" dirty="0"/>
              <a:t>perawat</a:t>
            </a:r>
            <a:r>
              <a:rPr sz="3200" spc="-5" dirty="0"/>
              <a:t> dalam</a:t>
            </a:r>
            <a:r>
              <a:rPr sz="3200" spc="-30" dirty="0"/>
              <a:t> </a:t>
            </a:r>
            <a:r>
              <a:rPr sz="3200" b="1" spc="-10" dirty="0">
                <a:latin typeface="Calibri"/>
                <a:cs typeface="Calibri"/>
              </a:rPr>
              <a:t>mengambil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keputusan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selama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pemberian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asuhan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keperawatan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spc="-5" dirty="0"/>
              <a:t>pada</a:t>
            </a:r>
            <a:r>
              <a:rPr sz="3200" spc="10" dirty="0"/>
              <a:t> </a:t>
            </a:r>
            <a:r>
              <a:rPr sz="3200" spc="-15" dirty="0"/>
              <a:t>individu/keluarga</a:t>
            </a:r>
            <a:r>
              <a:rPr sz="3200" spc="-20" dirty="0"/>
              <a:t> </a:t>
            </a:r>
            <a:r>
              <a:rPr sz="3200" spc="-5" dirty="0"/>
              <a:t>melalui </a:t>
            </a:r>
            <a:r>
              <a:rPr sz="3200" spc="-484" dirty="0"/>
              <a:t> </a:t>
            </a:r>
            <a:r>
              <a:rPr sz="3200" spc="-10" dirty="0"/>
              <a:t>pengkajian</a:t>
            </a:r>
            <a:r>
              <a:rPr sz="3200" spc="5" dirty="0"/>
              <a:t> </a:t>
            </a:r>
            <a:r>
              <a:rPr sz="3200" spc="-30" dirty="0"/>
              <a:t>gaya</a:t>
            </a:r>
            <a:r>
              <a:rPr sz="3200" spc="5" dirty="0"/>
              <a:t> </a:t>
            </a:r>
            <a:r>
              <a:rPr sz="3200" spc="-10" dirty="0"/>
              <a:t>hidup, </a:t>
            </a:r>
            <a:r>
              <a:rPr sz="3200" spc="-15" dirty="0"/>
              <a:t>keyakinan</a:t>
            </a:r>
            <a:r>
              <a:rPr sz="3200" spc="10" dirty="0"/>
              <a:t> </a:t>
            </a:r>
            <a:r>
              <a:rPr sz="3200" spc="-15" dirty="0"/>
              <a:t>tentang</a:t>
            </a:r>
            <a:r>
              <a:rPr sz="3200" spc="25" dirty="0"/>
              <a:t> </a:t>
            </a:r>
            <a:r>
              <a:rPr sz="3200" spc="-20" dirty="0"/>
              <a:t>kesehatan</a:t>
            </a:r>
            <a:r>
              <a:rPr sz="3200" spc="15" dirty="0"/>
              <a:t> </a:t>
            </a:r>
            <a:r>
              <a:rPr sz="3200" spc="-5" dirty="0"/>
              <a:t>dan</a:t>
            </a:r>
            <a:r>
              <a:rPr sz="3200" spc="5" dirty="0"/>
              <a:t> </a:t>
            </a:r>
            <a:r>
              <a:rPr sz="3200" spc="-15" dirty="0"/>
              <a:t>praktik </a:t>
            </a:r>
            <a:r>
              <a:rPr sz="3200" spc="-480" dirty="0"/>
              <a:t> </a:t>
            </a:r>
            <a:r>
              <a:rPr sz="3200" spc="-20" dirty="0"/>
              <a:t>kesehatan</a:t>
            </a:r>
            <a:r>
              <a:rPr sz="3200" spc="5" dirty="0"/>
              <a:t> </a:t>
            </a:r>
            <a:r>
              <a:rPr sz="3200" spc="-5" dirty="0"/>
              <a:t>klien.</a:t>
            </a:r>
          </a:p>
          <a:p>
            <a:pPr marL="368935" marR="5080" indent="-342900">
              <a:lnSpc>
                <a:spcPts val="2110"/>
              </a:lnSpc>
              <a:spcBef>
                <a:spcPts val="515"/>
              </a:spcBef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•	</a:t>
            </a:r>
            <a:r>
              <a:rPr sz="3200" b="1" spc="-5" dirty="0">
                <a:latin typeface="Calibri"/>
                <a:cs typeface="Calibri"/>
              </a:rPr>
              <a:t>Asuhan </a:t>
            </a:r>
            <a:r>
              <a:rPr sz="3200" b="1" spc="-25" dirty="0">
                <a:latin typeface="Calibri"/>
                <a:cs typeface="Calibri"/>
              </a:rPr>
              <a:t>keperawatan</a:t>
            </a:r>
            <a:r>
              <a:rPr sz="3200" b="1" spc="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yang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relevan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dengan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budaya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dan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sensitif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spc="-5" dirty="0"/>
              <a:t>terhadap </a:t>
            </a:r>
            <a:r>
              <a:rPr sz="3200" spc="-15" dirty="0"/>
              <a:t>kebutuhan</a:t>
            </a:r>
            <a:r>
              <a:rPr sz="3200" spc="10" dirty="0"/>
              <a:t> </a:t>
            </a:r>
            <a:r>
              <a:rPr sz="3200" spc="-5" dirty="0"/>
              <a:t>klien</a:t>
            </a:r>
            <a:r>
              <a:rPr sz="3200" spc="5" dirty="0"/>
              <a:t> </a:t>
            </a:r>
            <a:r>
              <a:rPr sz="3200" spc="-15" dirty="0"/>
              <a:t>akan</a:t>
            </a:r>
            <a:r>
              <a:rPr sz="3200" spc="-10" dirty="0"/>
              <a:t> </a:t>
            </a:r>
            <a:r>
              <a:rPr sz="3200" spc="-5" dirty="0"/>
              <a:t>menurunkan</a:t>
            </a:r>
            <a:r>
              <a:rPr sz="3200" spc="10" dirty="0"/>
              <a:t> </a:t>
            </a:r>
            <a:r>
              <a:rPr sz="3200" spc="-10" dirty="0"/>
              <a:t>kemungkinan</a:t>
            </a:r>
            <a:r>
              <a:rPr sz="3200" spc="20" dirty="0"/>
              <a:t> </a:t>
            </a:r>
            <a:r>
              <a:rPr sz="3200" spc="-15" dirty="0"/>
              <a:t>stres</a:t>
            </a:r>
            <a:r>
              <a:rPr sz="3200" spc="5" dirty="0"/>
              <a:t> </a:t>
            </a:r>
            <a:r>
              <a:rPr sz="3200" spc="-10" dirty="0"/>
              <a:t>dan </a:t>
            </a:r>
            <a:r>
              <a:rPr sz="3200" spc="-484" dirty="0"/>
              <a:t> </a:t>
            </a:r>
            <a:r>
              <a:rPr sz="3200" spc="-20" dirty="0"/>
              <a:t>konflik</a:t>
            </a:r>
            <a:r>
              <a:rPr sz="3200" spc="-5" dirty="0"/>
              <a:t> </a:t>
            </a:r>
            <a:r>
              <a:rPr sz="3200" spc="-15" dirty="0"/>
              <a:t>karena</a:t>
            </a:r>
            <a:r>
              <a:rPr sz="3200" spc="5" dirty="0"/>
              <a:t> </a:t>
            </a:r>
            <a:r>
              <a:rPr sz="3200" spc="-10" dirty="0"/>
              <a:t>kesalahpahaman </a:t>
            </a:r>
            <a:r>
              <a:rPr sz="3200" spc="-15" dirty="0"/>
              <a:t>budaya.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845" y="3467098"/>
            <a:ext cx="4580372" cy="3270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1957" y="461899"/>
            <a:ext cx="372237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UNSUR</a:t>
            </a:r>
            <a:r>
              <a:rPr sz="4400" spc="-90" dirty="0"/>
              <a:t> </a:t>
            </a:r>
            <a:r>
              <a:rPr sz="4400" spc="-140" dirty="0"/>
              <a:t>BUDAYA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06226"/>
            <a:ext cx="6346825" cy="3251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10" dirty="0">
                <a:latin typeface="Calibri"/>
                <a:cs typeface="Calibri"/>
              </a:rPr>
              <a:t>Material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Berupa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objek.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Mis: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Pakaian,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Makanan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b="1" spc="-10" dirty="0">
                <a:latin typeface="Calibri"/>
                <a:cs typeface="Calibri"/>
              </a:rPr>
              <a:t>Non-Material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Kepercayaan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Kebiasaan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Bahasa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61898"/>
            <a:ext cx="7696200" cy="69057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5" smtClean="0"/>
              <a:t>KARAKTERISTIK</a:t>
            </a:r>
            <a:r>
              <a:rPr sz="4400" spc="-75" smtClean="0"/>
              <a:t> </a:t>
            </a:r>
            <a:r>
              <a:rPr sz="4400" spc="-140" smtClean="0"/>
              <a:t>BUDAYA</a:t>
            </a:r>
            <a:endParaRPr sz="4400"/>
          </a:p>
        </p:txBody>
      </p:sp>
      <p:sp>
        <p:nvSpPr>
          <p:cNvPr id="4" name="Down Arrow 3"/>
          <p:cNvSpPr/>
          <p:nvPr/>
        </p:nvSpPr>
        <p:spPr>
          <a:xfrm>
            <a:off x="3733800" y="1676400"/>
            <a:ext cx="1371600" cy="289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5235"/>
            <a:ext cx="7785100" cy="641816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163830" indent="-342900">
              <a:lnSpc>
                <a:spcPct val="80000"/>
              </a:lnSpc>
              <a:spcBef>
                <a:spcPts val="820"/>
              </a:spcBef>
              <a:tabLst>
                <a:tab pos="354965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600" spc="-20" dirty="0">
                <a:latin typeface="Calibri"/>
                <a:cs typeface="Calibri"/>
              </a:rPr>
              <a:t>Budaya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menggambarkan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cara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seseorang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mempersepsikan </a:t>
            </a:r>
            <a:r>
              <a:rPr sz="3600" spc="-5" dirty="0">
                <a:latin typeface="Calibri"/>
                <a:cs typeface="Calibri"/>
              </a:rPr>
              <a:t>sesuatu, </a:t>
            </a:r>
            <a:r>
              <a:rPr sz="3600" spc="-10" dirty="0">
                <a:latin typeface="Calibri"/>
                <a:cs typeface="Calibri"/>
              </a:rPr>
              <a:t>bertingkah laku, </a:t>
            </a:r>
            <a:r>
              <a:rPr sz="3600" spc="-5" dirty="0">
                <a:latin typeface="Calibri"/>
                <a:cs typeface="Calibri"/>
              </a:rPr>
              <a:t>dan </a:t>
            </a:r>
            <a:r>
              <a:rPr sz="3600" spc="-66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menilai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sesuatu</a:t>
            </a:r>
            <a:r>
              <a:rPr sz="3600" spc="-15" dirty="0">
                <a:latin typeface="Calibri"/>
                <a:cs typeface="Calibri"/>
              </a:rPr>
              <a:t> yang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ada </a:t>
            </a:r>
            <a:r>
              <a:rPr sz="3600" spc="-5" dirty="0">
                <a:latin typeface="Calibri"/>
                <a:cs typeface="Calibri"/>
              </a:rPr>
              <a:t>di </a:t>
            </a:r>
            <a:r>
              <a:rPr sz="3600" spc="-10" dirty="0">
                <a:latin typeface="Calibri"/>
                <a:cs typeface="Calibri"/>
              </a:rPr>
              <a:t>sekitar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mereka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alibri"/>
              <a:cs typeface="Calibri"/>
            </a:endParaRPr>
          </a:p>
          <a:p>
            <a:pPr marL="355600" marR="1243965" indent="-342900">
              <a:lnSpc>
                <a:spcPts val="2880"/>
              </a:lnSpc>
              <a:tabLst>
                <a:tab pos="354965" algn="l"/>
              </a:tabLst>
            </a:pPr>
            <a:r>
              <a:rPr sz="3600" dirty="0">
                <a:latin typeface="Arial"/>
                <a:cs typeface="Arial"/>
              </a:rPr>
              <a:t>•	</a:t>
            </a:r>
            <a:r>
              <a:rPr sz="3600" spc="-20" dirty="0">
                <a:latin typeface="Calibri"/>
                <a:cs typeface="Calibri"/>
              </a:rPr>
              <a:t>Budaya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menentukan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perilaku</a:t>
            </a:r>
            <a:r>
              <a:rPr sz="3600" spc="-15" dirty="0">
                <a:latin typeface="Calibri"/>
                <a:cs typeface="Calibri"/>
              </a:rPr>
              <a:t> kesehatan </a:t>
            </a:r>
            <a:r>
              <a:rPr sz="3600" spc="-6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seseorang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Calibri"/>
              <a:cs typeface="Calibri"/>
            </a:endParaRPr>
          </a:p>
          <a:p>
            <a:pPr marL="355600" marR="331470" indent="-342900">
              <a:lnSpc>
                <a:spcPct val="80000"/>
              </a:lnSpc>
              <a:tabLst>
                <a:tab pos="354965" algn="l"/>
              </a:tabLst>
            </a:pPr>
            <a:r>
              <a:rPr sz="3600" dirty="0">
                <a:latin typeface="Arial"/>
                <a:cs typeface="Arial"/>
              </a:rPr>
              <a:t>•	</a:t>
            </a:r>
            <a:r>
              <a:rPr sz="3600" spc="-10" dirty="0">
                <a:latin typeface="Calibri"/>
                <a:cs typeface="Calibri"/>
              </a:rPr>
              <a:t>Untuk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memberikan</a:t>
            </a:r>
            <a:r>
              <a:rPr sz="3600" spc="-5" dirty="0">
                <a:latin typeface="Calibri"/>
                <a:cs typeface="Calibri"/>
              </a:rPr>
              <a:t> asuhan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keperawatan</a:t>
            </a:r>
            <a:r>
              <a:rPr sz="3600" spc="-15" dirty="0">
                <a:latin typeface="Calibri"/>
                <a:cs typeface="Calibri"/>
              </a:rPr>
              <a:t> yang </a:t>
            </a:r>
            <a:r>
              <a:rPr sz="3600" spc="-66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tepat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dan</a:t>
            </a:r>
            <a:r>
              <a:rPr sz="3600" spc="-10" dirty="0">
                <a:latin typeface="Calibri"/>
                <a:cs typeface="Calibri"/>
              </a:rPr>
              <a:t> berkualitas</a:t>
            </a:r>
            <a:r>
              <a:rPr sz="3600" spc="-5" dirty="0">
                <a:latin typeface="Calibri"/>
                <a:cs typeface="Calibri"/>
              </a:rPr>
              <a:t> pada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keluarga,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perawat 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harus </a:t>
            </a:r>
            <a:r>
              <a:rPr sz="3600" dirty="0">
                <a:latin typeface="Calibri"/>
                <a:cs typeface="Calibri"/>
              </a:rPr>
              <a:t>memahami </a:t>
            </a:r>
            <a:r>
              <a:rPr sz="3600" spc="-25" dirty="0">
                <a:latin typeface="Calibri"/>
                <a:cs typeface="Calibri"/>
              </a:rPr>
              <a:t>budaya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keluarga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310" y="461899"/>
            <a:ext cx="266319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INDON</a:t>
            </a:r>
            <a:r>
              <a:rPr sz="4400" spc="-50" dirty="0"/>
              <a:t>E</a:t>
            </a:r>
            <a:r>
              <a:rPr sz="4400" dirty="0"/>
              <a:t>SIA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4027754"/>
            <a:ext cx="7613650" cy="23754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400" spc="-15" dirty="0">
                <a:latin typeface="Calibri"/>
                <a:cs typeface="Calibri"/>
              </a:rPr>
              <a:t>Negara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kepulauan.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spc="-40" dirty="0">
                <a:latin typeface="Calibri"/>
                <a:cs typeface="Calibri"/>
              </a:rPr>
              <a:t>Terdiri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dari</a:t>
            </a:r>
            <a:r>
              <a:rPr sz="2400" spc="-5" dirty="0">
                <a:latin typeface="Calibri"/>
                <a:cs typeface="Calibri"/>
              </a:rPr>
              <a:t> 13.000</a:t>
            </a:r>
            <a:r>
              <a:rPr sz="2400" spc="-10" dirty="0">
                <a:latin typeface="Calibri"/>
                <a:cs typeface="Calibri"/>
              </a:rPr>
              <a:t> pulau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kepulauan.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spc="-40" dirty="0">
                <a:latin typeface="Calibri"/>
                <a:cs typeface="Calibri"/>
              </a:rPr>
              <a:t>Terdiri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dari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250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lebih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suku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bangsa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dengan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budaya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yang</a:t>
            </a:r>
            <a:r>
              <a:rPr sz="2400" spc="20">
                <a:latin typeface="Calibri"/>
                <a:cs typeface="Calibri"/>
              </a:rPr>
              <a:t> </a:t>
            </a:r>
            <a:r>
              <a:rPr lang="en-US" sz="2400" spc="20" dirty="0" smtClean="0">
                <a:latin typeface="Calibri"/>
                <a:cs typeface="Calibri"/>
              </a:rPr>
              <a:t>    	</a:t>
            </a:r>
            <a:r>
              <a:rPr sz="2400" spc="-10" smtClean="0">
                <a:latin typeface="Calibri"/>
                <a:cs typeface="Calibri"/>
              </a:rPr>
              <a:t>berbeda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37210" indent="-342900">
              <a:lnSpc>
                <a:spcPts val="2110"/>
              </a:lnSpc>
              <a:spcBef>
                <a:spcPts val="509"/>
              </a:spcBef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spc="-15" dirty="0">
                <a:latin typeface="Calibri"/>
                <a:cs typeface="Calibri"/>
              </a:rPr>
              <a:t>Keluarga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merupakan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kelompok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kecil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menyusun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sistem </a:t>
            </a:r>
            <a:r>
              <a:rPr sz="2400" spc="-48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kesukuan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Tiap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keluarga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memiliki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budaya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masing-masing.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933" y="1207008"/>
            <a:ext cx="6493761" cy="26471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339</Words>
  <Application>Microsoft Office PowerPoint</Application>
  <PresentationFormat>On-screen Show (4:3)</PresentationFormat>
  <Paragraphs>148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PENGERTIAN</vt:lpstr>
      <vt:lpstr>KEPERAWATAN TRANSKULTURAL</vt:lpstr>
      <vt:lpstr>TUJUAN</vt:lpstr>
      <vt:lpstr>UNSUR BUDAYA</vt:lpstr>
      <vt:lpstr>KARAKTERISTIK BUDAYA</vt:lpstr>
      <vt:lpstr>Slide 8</vt:lpstr>
      <vt:lpstr>INDONESIA</vt:lpstr>
      <vt:lpstr>PARADIGMA TRANSKULTURAL NURSING</vt:lpstr>
      <vt:lpstr>Manusia</vt:lpstr>
      <vt:lpstr>Sehat</vt:lpstr>
      <vt:lpstr>Lingkungan</vt:lpstr>
      <vt:lpstr>Ada tiga bentuk lingkungan:</vt:lpstr>
      <vt:lpstr>Keperawatan</vt:lpstr>
      <vt:lpstr>KOMPETENSI BUDAYA</vt:lpstr>
      <vt:lpstr>STRATEGI</vt:lpstr>
      <vt:lpstr>Strategi I :  Perlindungan/mempertahankan budaya</vt:lpstr>
      <vt:lpstr>Strategi II :  Mengakomodasi/negosiasi budaya</vt:lpstr>
      <vt:lpstr>Strategi III :  Mengubah/mengganti budaya klien</vt:lpstr>
      <vt:lpstr>PROSES KEPERAWATAN TRANSKULTURAL</vt:lpstr>
      <vt:lpstr>FAKTOR TEKNOLOGI</vt:lpstr>
      <vt:lpstr>FAKTOR AGAMA DAN FILOSOFI</vt:lpstr>
      <vt:lpstr>FAKTOR KEKELUARGAAN DAN SOSIAL</vt:lpstr>
      <vt:lpstr>FAKTOR NILAI BUDAYA DAN GAYA HIDUP</vt:lpstr>
      <vt:lpstr>FAKTOR KEBIJAKAN DAN LEGAL</vt:lpstr>
      <vt:lpstr>FAKTOR EKONOMI</vt:lpstr>
      <vt:lpstr>FAKTOR PENDIDIKAN</vt:lpstr>
      <vt:lpstr>PROSES KEPERAWATAN TRANSKULTURAL</vt:lpstr>
      <vt:lpstr>PROSES KEPERAWATAN TRANSKULTURAL</vt:lpstr>
      <vt:lpstr>Pendekatan</vt:lpstr>
      <vt:lpstr>Penerapan</vt:lpstr>
      <vt:lpstr>PROSES KEPERAWATAN TRANSKULTURAL</vt:lpstr>
      <vt:lpstr>KELUARGA DI JAWA TIMUR</vt:lpstr>
      <vt:lpstr>BUDAYA KESEHATAN DI JAWA TIMUR</vt:lpstr>
      <vt:lpstr>IMPLIKASI KEPERAWATAN</vt:lpstr>
      <vt:lpstr>KELUARGA MINANGKABAU</vt:lpstr>
      <vt:lpstr>BUDAYA KESEHATAN DI MINANGKABAU</vt:lpstr>
      <vt:lpstr>IMPLIKASI KEPERAWATAN</vt:lpstr>
      <vt:lpstr>_TERIMA KASIH_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TRANSKULTURAL NURSING</dc:title>
  <dc:creator>playmaker</dc:creator>
  <cp:lastModifiedBy>User</cp:lastModifiedBy>
  <cp:revision>6</cp:revision>
  <dcterms:created xsi:type="dcterms:W3CDTF">2022-12-12T14:29:08Z</dcterms:created>
  <dcterms:modified xsi:type="dcterms:W3CDTF">2022-12-12T15:20:35Z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2022-12-12T00:00:00Z</vt:filetime>
  </property>
</Properties>
</file>