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45"/>
  </p:notesMasterIdLst>
  <p:sldIdLst>
    <p:sldId id="256" r:id="rId2"/>
    <p:sldId id="257" r:id="rId3"/>
    <p:sldId id="261" r:id="rId4"/>
    <p:sldId id="259" r:id="rId5"/>
    <p:sldId id="262" r:id="rId6"/>
    <p:sldId id="263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5" r:id="rId15"/>
    <p:sldId id="276" r:id="rId16"/>
    <p:sldId id="277" r:id="rId17"/>
    <p:sldId id="278" r:id="rId18"/>
    <p:sldId id="279" r:id="rId19"/>
    <p:sldId id="280" r:id="rId20"/>
    <p:sldId id="281" r:id="rId21"/>
    <p:sldId id="283" r:id="rId22"/>
    <p:sldId id="284" r:id="rId23"/>
    <p:sldId id="285" r:id="rId24"/>
    <p:sldId id="286" r:id="rId25"/>
    <p:sldId id="287" r:id="rId26"/>
    <p:sldId id="288" r:id="rId27"/>
    <p:sldId id="290" r:id="rId28"/>
    <p:sldId id="292" r:id="rId29"/>
    <p:sldId id="293" r:id="rId30"/>
    <p:sldId id="294" r:id="rId31"/>
    <p:sldId id="295" r:id="rId32"/>
    <p:sldId id="296" r:id="rId33"/>
    <p:sldId id="297" r:id="rId34"/>
    <p:sldId id="298" r:id="rId35"/>
    <p:sldId id="299" r:id="rId36"/>
    <p:sldId id="300" r:id="rId37"/>
    <p:sldId id="301" r:id="rId38"/>
    <p:sldId id="302" r:id="rId39"/>
    <p:sldId id="303" r:id="rId40"/>
    <p:sldId id="304" r:id="rId41"/>
    <p:sldId id="305" r:id="rId42"/>
    <p:sldId id="306" r:id="rId43"/>
    <p:sldId id="307" r:id="rId44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5DEC"/>
    <a:srgbClr val="00E6F2"/>
    <a:srgbClr val="FE9202"/>
    <a:srgbClr val="FFF189"/>
    <a:srgbClr val="CE284C"/>
    <a:srgbClr val="FF5DC5"/>
    <a:srgbClr val="D979FF"/>
    <a:srgbClr val="C10B32"/>
    <a:srgbClr val="FF0000"/>
    <a:srgbClr val="007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940" y="3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D4929DE-F7E7-4474-A9A5-8DF3B4BD0332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D"/>
        </a:p>
      </dgm:t>
    </dgm:pt>
    <dgm:pt modelId="{45CEC316-03D3-40C9-8992-DD0677C8629A}">
      <dgm:prSet phldrT="[Text]" custT="1"/>
      <dgm:spPr>
        <a:solidFill>
          <a:srgbClr val="FFFF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b="1" dirty="0" err="1">
              <a:solidFill>
                <a:schemeClr val="tx1"/>
              </a:solidFill>
              <a:latin typeface="Arial Narrow" panose="020B0606020202030204" pitchFamily="34" charset="0"/>
            </a:rPr>
            <a:t>Risiko</a:t>
          </a:r>
          <a:r>
            <a:rPr lang="en-US" sz="2800" b="1" dirty="0">
              <a:solidFill>
                <a:schemeClr val="tx1"/>
              </a:solidFill>
              <a:latin typeface="Arial Narrow" panose="020B0606020202030204" pitchFamily="34" charset="0"/>
            </a:rPr>
            <a:t> &amp; Hazard </a:t>
          </a:r>
          <a:r>
            <a:rPr lang="en-US" sz="2800" b="1" dirty="0" err="1">
              <a:solidFill>
                <a:schemeClr val="tx1"/>
              </a:solidFill>
              <a:latin typeface="Arial Narrow" panose="020B0606020202030204" pitchFamily="34" charset="0"/>
            </a:rPr>
            <a:t>dalam</a:t>
          </a:r>
          <a:r>
            <a:rPr lang="en-US" sz="2800" b="1" dirty="0">
              <a:solidFill>
                <a:schemeClr val="tx1"/>
              </a:solidFill>
              <a:latin typeface="Arial Narrow" panose="020B0606020202030204" pitchFamily="34" charset="0"/>
            </a:rPr>
            <a:t> </a:t>
          </a:r>
          <a:r>
            <a:rPr lang="en-US" sz="2800" b="1" dirty="0" err="1">
              <a:solidFill>
                <a:schemeClr val="tx1"/>
              </a:solidFill>
              <a:latin typeface="Arial Narrow" panose="020B0606020202030204" pitchFamily="34" charset="0"/>
            </a:rPr>
            <a:t>Pengkajian</a:t>
          </a:r>
          <a:r>
            <a:rPr lang="en-US" sz="2800" b="1" dirty="0">
              <a:solidFill>
                <a:schemeClr val="tx1"/>
              </a:solidFill>
              <a:latin typeface="Arial Narrow" panose="020B0606020202030204" pitchFamily="34" charset="0"/>
            </a:rPr>
            <a:t> </a:t>
          </a:r>
          <a:r>
            <a:rPr lang="en-US" sz="2800" b="1" dirty="0" err="1">
              <a:solidFill>
                <a:schemeClr val="tx1"/>
              </a:solidFill>
              <a:latin typeface="Arial Narrow" panose="020B0606020202030204" pitchFamily="34" charset="0"/>
            </a:rPr>
            <a:t>Asuhan</a:t>
          </a:r>
          <a:r>
            <a:rPr lang="en-US" sz="2800" b="1" dirty="0">
              <a:solidFill>
                <a:schemeClr val="tx1"/>
              </a:solidFill>
              <a:latin typeface="Arial Narrow" panose="020B0606020202030204" pitchFamily="34" charset="0"/>
            </a:rPr>
            <a:t> </a:t>
          </a:r>
          <a:r>
            <a:rPr lang="en-US" sz="2800" b="1" dirty="0" err="1">
              <a:solidFill>
                <a:schemeClr val="tx1"/>
              </a:solidFill>
              <a:latin typeface="Arial Narrow" panose="020B0606020202030204" pitchFamily="34" charset="0"/>
            </a:rPr>
            <a:t>Keperawatan</a:t>
          </a:r>
          <a:r>
            <a:rPr lang="en-US" sz="2800" b="1" dirty="0">
              <a:solidFill>
                <a:schemeClr val="tx1"/>
              </a:solidFill>
              <a:latin typeface="Arial Narrow" panose="020B0606020202030204" pitchFamily="34" charset="0"/>
            </a:rPr>
            <a:t> </a:t>
          </a:r>
          <a:endParaRPr lang="en-ID" sz="2800" b="1" dirty="0">
            <a:solidFill>
              <a:schemeClr val="tx1"/>
            </a:solidFill>
            <a:latin typeface="Arial Narrow" panose="020B0606020202030204" pitchFamily="34" charset="0"/>
          </a:endParaRPr>
        </a:p>
      </dgm:t>
    </dgm:pt>
    <dgm:pt modelId="{2FB81E33-C25C-49A2-883C-A20C3437B958}" type="parTrans" cxnId="{A5731F7D-193A-41F0-9744-16D803EF6C28}">
      <dgm:prSet/>
      <dgm:spPr/>
      <dgm:t>
        <a:bodyPr/>
        <a:lstStyle/>
        <a:p>
          <a:endParaRPr lang="en-ID"/>
        </a:p>
      </dgm:t>
    </dgm:pt>
    <dgm:pt modelId="{6A4C8D8F-74BB-4533-8A47-E82C4CEE36FC}" type="sibTrans" cxnId="{A5731F7D-193A-41F0-9744-16D803EF6C28}">
      <dgm:prSet/>
      <dgm:spPr/>
      <dgm:t>
        <a:bodyPr/>
        <a:lstStyle/>
        <a:p>
          <a:endParaRPr lang="en-ID"/>
        </a:p>
      </dgm:t>
    </dgm:pt>
    <dgm:pt modelId="{092E29D9-C673-447E-8547-D8F185775964}">
      <dgm:prSet phldrT="[Text]" phldr="1"/>
      <dgm:spPr/>
      <dgm:t>
        <a:bodyPr/>
        <a:lstStyle/>
        <a:p>
          <a:endParaRPr lang="en-ID" dirty="0"/>
        </a:p>
      </dgm:t>
    </dgm:pt>
    <dgm:pt modelId="{C4374BEF-CFC4-4734-9B99-33EA40B62BB6}" type="parTrans" cxnId="{043346AF-D3BC-4DD2-897A-2E56223C14B8}">
      <dgm:prSet/>
      <dgm:spPr/>
      <dgm:t>
        <a:bodyPr/>
        <a:lstStyle/>
        <a:p>
          <a:endParaRPr lang="en-ID"/>
        </a:p>
      </dgm:t>
    </dgm:pt>
    <dgm:pt modelId="{1D7FE41F-82D1-44CB-8B2E-3E1BF980C96A}" type="sibTrans" cxnId="{043346AF-D3BC-4DD2-897A-2E56223C14B8}">
      <dgm:prSet/>
      <dgm:spPr/>
      <dgm:t>
        <a:bodyPr/>
        <a:lstStyle/>
        <a:p>
          <a:endParaRPr lang="en-ID"/>
        </a:p>
      </dgm:t>
    </dgm:pt>
    <dgm:pt modelId="{CC1E6B66-6091-466E-9B87-6789EBC879B2}">
      <dgm:prSet phldrT="[Text]" custT="1"/>
      <dgm:spPr>
        <a:solidFill>
          <a:srgbClr val="92D05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b="1" dirty="0" err="1">
              <a:solidFill>
                <a:schemeClr val="tx1"/>
              </a:solidFill>
              <a:latin typeface="Arial Narrow" panose="020B0606020202030204" pitchFamily="34" charset="0"/>
            </a:rPr>
            <a:t>Risiko</a:t>
          </a:r>
          <a:r>
            <a:rPr lang="en-US" sz="2800" b="1" dirty="0">
              <a:solidFill>
                <a:schemeClr val="tx1"/>
              </a:solidFill>
              <a:latin typeface="Arial Narrow" panose="020B0606020202030204" pitchFamily="34" charset="0"/>
            </a:rPr>
            <a:t> &amp; Hazard </a:t>
          </a:r>
          <a:r>
            <a:rPr lang="en-US" sz="2800" b="1" dirty="0" err="1">
              <a:solidFill>
                <a:schemeClr val="tx1"/>
              </a:solidFill>
              <a:latin typeface="Arial Narrow" panose="020B0606020202030204" pitchFamily="34" charset="0"/>
            </a:rPr>
            <a:t>dalam</a:t>
          </a:r>
          <a:r>
            <a:rPr lang="en-US" sz="2800" b="1" dirty="0">
              <a:solidFill>
                <a:schemeClr val="tx1"/>
              </a:solidFill>
              <a:latin typeface="Arial Narrow" panose="020B0606020202030204" pitchFamily="34" charset="0"/>
            </a:rPr>
            <a:t> </a:t>
          </a:r>
          <a:r>
            <a:rPr lang="en-US" sz="2800" b="1" dirty="0" err="1">
              <a:solidFill>
                <a:schemeClr val="tx1"/>
              </a:solidFill>
              <a:latin typeface="Arial Narrow" panose="020B0606020202030204" pitchFamily="34" charset="0"/>
            </a:rPr>
            <a:t>Perencanaan</a:t>
          </a:r>
          <a:r>
            <a:rPr lang="en-US" sz="2800" b="1" dirty="0">
              <a:solidFill>
                <a:schemeClr val="tx1"/>
              </a:solidFill>
              <a:latin typeface="Arial Narrow" panose="020B0606020202030204" pitchFamily="34" charset="0"/>
            </a:rPr>
            <a:t> </a:t>
          </a:r>
          <a:r>
            <a:rPr lang="en-US" sz="2800" b="1" dirty="0" err="1">
              <a:solidFill>
                <a:schemeClr val="tx1"/>
              </a:solidFill>
              <a:latin typeface="Arial Narrow" panose="020B0606020202030204" pitchFamily="34" charset="0"/>
            </a:rPr>
            <a:t>Asuhan</a:t>
          </a:r>
          <a:r>
            <a:rPr lang="en-US" sz="2800" b="1" dirty="0">
              <a:solidFill>
                <a:schemeClr val="tx1"/>
              </a:solidFill>
              <a:latin typeface="Arial Narrow" panose="020B0606020202030204" pitchFamily="34" charset="0"/>
            </a:rPr>
            <a:t> </a:t>
          </a:r>
          <a:r>
            <a:rPr lang="en-US" sz="2800" b="1" dirty="0" err="1">
              <a:solidFill>
                <a:schemeClr val="tx1"/>
              </a:solidFill>
              <a:latin typeface="Arial Narrow" panose="020B0606020202030204" pitchFamily="34" charset="0"/>
            </a:rPr>
            <a:t>Keperawatan</a:t>
          </a:r>
          <a:endParaRPr lang="en-ID" sz="2800" b="1" dirty="0">
            <a:solidFill>
              <a:schemeClr val="tx1"/>
            </a:solidFill>
            <a:latin typeface="Arial Narrow" panose="020B0606020202030204" pitchFamily="34" charset="0"/>
          </a:endParaRPr>
        </a:p>
      </dgm:t>
    </dgm:pt>
    <dgm:pt modelId="{341769DF-B0AD-403F-A609-63E5FAA4E176}" type="parTrans" cxnId="{D3400D3D-C04C-45CC-8430-CEBA5AED4B64}">
      <dgm:prSet/>
      <dgm:spPr/>
      <dgm:t>
        <a:bodyPr/>
        <a:lstStyle/>
        <a:p>
          <a:endParaRPr lang="en-ID"/>
        </a:p>
      </dgm:t>
    </dgm:pt>
    <dgm:pt modelId="{F2891E4B-FAFF-4849-B29E-675A06228B55}" type="sibTrans" cxnId="{D3400D3D-C04C-45CC-8430-CEBA5AED4B64}">
      <dgm:prSet/>
      <dgm:spPr/>
      <dgm:t>
        <a:bodyPr/>
        <a:lstStyle/>
        <a:p>
          <a:endParaRPr lang="en-ID"/>
        </a:p>
      </dgm:t>
    </dgm:pt>
    <dgm:pt modelId="{69516A2D-9EEB-4600-9391-0B145A170152}">
      <dgm:prSet phldrT="[Text]" phldr="1"/>
      <dgm:spPr/>
      <dgm:t>
        <a:bodyPr/>
        <a:lstStyle/>
        <a:p>
          <a:endParaRPr lang="en-ID"/>
        </a:p>
      </dgm:t>
    </dgm:pt>
    <dgm:pt modelId="{A297419C-ACEE-4A13-830D-6095ADACEDB7}" type="parTrans" cxnId="{6470A37B-C71B-4F63-A46C-97514EEE125D}">
      <dgm:prSet/>
      <dgm:spPr/>
      <dgm:t>
        <a:bodyPr/>
        <a:lstStyle/>
        <a:p>
          <a:endParaRPr lang="en-ID"/>
        </a:p>
      </dgm:t>
    </dgm:pt>
    <dgm:pt modelId="{60B83903-40B8-4D50-AD46-F60DF343DB0B}" type="sibTrans" cxnId="{6470A37B-C71B-4F63-A46C-97514EEE125D}">
      <dgm:prSet/>
      <dgm:spPr/>
      <dgm:t>
        <a:bodyPr/>
        <a:lstStyle/>
        <a:p>
          <a:endParaRPr lang="en-ID"/>
        </a:p>
      </dgm:t>
    </dgm:pt>
    <dgm:pt modelId="{D9177F6A-73DE-4BAC-8C56-8A174A761C5B}" type="pres">
      <dgm:prSet presAssocID="{AD4929DE-F7E7-4474-A9A5-8DF3B4BD0332}" presName="linear" presStyleCnt="0">
        <dgm:presLayoutVars>
          <dgm:animLvl val="lvl"/>
          <dgm:resizeHandles val="exact"/>
        </dgm:presLayoutVars>
      </dgm:prSet>
      <dgm:spPr/>
    </dgm:pt>
    <dgm:pt modelId="{5A327F0C-6090-4B14-85FF-324171E1F539}" type="pres">
      <dgm:prSet presAssocID="{45CEC316-03D3-40C9-8992-DD0677C8629A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7C294FAA-1714-4943-92A7-AFF96EA3D8A6}" type="pres">
      <dgm:prSet presAssocID="{45CEC316-03D3-40C9-8992-DD0677C8629A}" presName="childText" presStyleLbl="revTx" presStyleIdx="0" presStyleCnt="2">
        <dgm:presLayoutVars>
          <dgm:bulletEnabled val="1"/>
        </dgm:presLayoutVars>
      </dgm:prSet>
      <dgm:spPr/>
    </dgm:pt>
    <dgm:pt modelId="{2F240962-5417-47D5-8556-368967E14051}" type="pres">
      <dgm:prSet presAssocID="{CC1E6B66-6091-466E-9B87-6789EBC879B2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B5913CFB-FF91-4712-AB0A-101C3CB083B3}" type="pres">
      <dgm:prSet presAssocID="{CC1E6B66-6091-466E-9B87-6789EBC879B2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D3400D3D-C04C-45CC-8430-CEBA5AED4B64}" srcId="{AD4929DE-F7E7-4474-A9A5-8DF3B4BD0332}" destId="{CC1E6B66-6091-466E-9B87-6789EBC879B2}" srcOrd="1" destOrd="0" parTransId="{341769DF-B0AD-403F-A609-63E5FAA4E176}" sibTransId="{F2891E4B-FAFF-4849-B29E-675A06228B55}"/>
    <dgm:cxn modelId="{3DD16A45-CADA-46CC-B860-7A5637942B1C}" type="presOf" srcId="{69516A2D-9EEB-4600-9391-0B145A170152}" destId="{B5913CFB-FF91-4712-AB0A-101C3CB083B3}" srcOrd="0" destOrd="0" presId="urn:microsoft.com/office/officeart/2005/8/layout/vList2"/>
    <dgm:cxn modelId="{6FE10548-328B-4C2A-A838-B51CB0457C3A}" type="presOf" srcId="{45CEC316-03D3-40C9-8992-DD0677C8629A}" destId="{5A327F0C-6090-4B14-85FF-324171E1F539}" srcOrd="0" destOrd="0" presId="urn:microsoft.com/office/officeart/2005/8/layout/vList2"/>
    <dgm:cxn modelId="{BE635A48-B887-4F4F-9EC2-C972B58C0F85}" type="presOf" srcId="{CC1E6B66-6091-466E-9B87-6789EBC879B2}" destId="{2F240962-5417-47D5-8556-368967E14051}" srcOrd="0" destOrd="0" presId="urn:microsoft.com/office/officeart/2005/8/layout/vList2"/>
    <dgm:cxn modelId="{6470A37B-C71B-4F63-A46C-97514EEE125D}" srcId="{CC1E6B66-6091-466E-9B87-6789EBC879B2}" destId="{69516A2D-9EEB-4600-9391-0B145A170152}" srcOrd="0" destOrd="0" parTransId="{A297419C-ACEE-4A13-830D-6095ADACEDB7}" sibTransId="{60B83903-40B8-4D50-AD46-F60DF343DB0B}"/>
    <dgm:cxn modelId="{A5731F7D-193A-41F0-9744-16D803EF6C28}" srcId="{AD4929DE-F7E7-4474-A9A5-8DF3B4BD0332}" destId="{45CEC316-03D3-40C9-8992-DD0677C8629A}" srcOrd="0" destOrd="0" parTransId="{2FB81E33-C25C-49A2-883C-A20C3437B958}" sibTransId="{6A4C8D8F-74BB-4533-8A47-E82C4CEE36FC}"/>
    <dgm:cxn modelId="{043346AF-D3BC-4DD2-897A-2E56223C14B8}" srcId="{45CEC316-03D3-40C9-8992-DD0677C8629A}" destId="{092E29D9-C673-447E-8547-D8F185775964}" srcOrd="0" destOrd="0" parTransId="{C4374BEF-CFC4-4734-9B99-33EA40B62BB6}" sibTransId="{1D7FE41F-82D1-44CB-8B2E-3E1BF980C96A}"/>
    <dgm:cxn modelId="{A0C3BDCC-72FC-4EFD-BAB1-C278E7A79832}" type="presOf" srcId="{092E29D9-C673-447E-8547-D8F185775964}" destId="{7C294FAA-1714-4943-92A7-AFF96EA3D8A6}" srcOrd="0" destOrd="0" presId="urn:microsoft.com/office/officeart/2005/8/layout/vList2"/>
    <dgm:cxn modelId="{6C45D8EA-7B7F-4034-84AA-08D89392DFD8}" type="presOf" srcId="{AD4929DE-F7E7-4474-A9A5-8DF3B4BD0332}" destId="{D9177F6A-73DE-4BAC-8C56-8A174A761C5B}" srcOrd="0" destOrd="0" presId="urn:microsoft.com/office/officeart/2005/8/layout/vList2"/>
    <dgm:cxn modelId="{4F8BB42E-0BAA-4625-8F2E-92637DC03979}" type="presParOf" srcId="{D9177F6A-73DE-4BAC-8C56-8A174A761C5B}" destId="{5A327F0C-6090-4B14-85FF-324171E1F539}" srcOrd="0" destOrd="0" presId="urn:microsoft.com/office/officeart/2005/8/layout/vList2"/>
    <dgm:cxn modelId="{4F39FCA0-AF43-4058-A1EC-650F6F59B4AB}" type="presParOf" srcId="{D9177F6A-73DE-4BAC-8C56-8A174A761C5B}" destId="{7C294FAA-1714-4943-92A7-AFF96EA3D8A6}" srcOrd="1" destOrd="0" presId="urn:microsoft.com/office/officeart/2005/8/layout/vList2"/>
    <dgm:cxn modelId="{087878D3-C13B-4A0E-BE54-ACA4D3F865CA}" type="presParOf" srcId="{D9177F6A-73DE-4BAC-8C56-8A174A761C5B}" destId="{2F240962-5417-47D5-8556-368967E14051}" srcOrd="2" destOrd="0" presId="urn:microsoft.com/office/officeart/2005/8/layout/vList2"/>
    <dgm:cxn modelId="{6CA31ED1-E53B-47BB-AA38-65C0251DBAF0}" type="presParOf" srcId="{D9177F6A-73DE-4BAC-8C56-8A174A761C5B}" destId="{B5913CFB-FF91-4712-AB0A-101C3CB083B3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265C63E-CF76-447C-BFE8-56B4E7A78E97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D"/>
        </a:p>
      </dgm:t>
    </dgm:pt>
    <dgm:pt modelId="{AF51746C-9D43-424C-952A-E36F7EF16983}">
      <dgm:prSet phldrT="[Text]"/>
      <dgm:spPr>
        <a:solidFill>
          <a:srgbClr val="92D05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b="1" dirty="0" err="1">
              <a:solidFill>
                <a:schemeClr val="tx1"/>
              </a:solidFill>
              <a:latin typeface="Arial Narrow" panose="020B0606020202030204" pitchFamily="34" charset="0"/>
            </a:rPr>
            <a:t>Risiko</a:t>
          </a:r>
          <a:r>
            <a:rPr lang="en-US" b="1" dirty="0">
              <a:solidFill>
                <a:schemeClr val="tx1"/>
              </a:solidFill>
              <a:latin typeface="Arial Narrow" panose="020B0606020202030204" pitchFamily="34" charset="0"/>
            </a:rPr>
            <a:t> &amp; Hazard </a:t>
          </a:r>
          <a:r>
            <a:rPr lang="en-US" b="1" dirty="0" err="1">
              <a:solidFill>
                <a:schemeClr val="tx1"/>
              </a:solidFill>
              <a:latin typeface="Arial Narrow" panose="020B0606020202030204" pitchFamily="34" charset="0"/>
            </a:rPr>
            <a:t>dalam</a:t>
          </a:r>
          <a:r>
            <a:rPr lang="en-US" b="1" dirty="0">
              <a:solidFill>
                <a:schemeClr val="tx1"/>
              </a:solidFill>
              <a:latin typeface="Arial Narrow" panose="020B0606020202030204" pitchFamily="34" charset="0"/>
            </a:rPr>
            <a:t> </a:t>
          </a:r>
          <a:r>
            <a:rPr lang="en-US" b="1" dirty="0" err="1">
              <a:solidFill>
                <a:schemeClr val="tx1"/>
              </a:solidFill>
              <a:latin typeface="Arial Narrow" panose="020B0606020202030204" pitchFamily="34" charset="0"/>
            </a:rPr>
            <a:t>Implementasi</a:t>
          </a:r>
          <a:r>
            <a:rPr lang="en-US" b="1" dirty="0">
              <a:solidFill>
                <a:schemeClr val="tx1"/>
              </a:solidFill>
              <a:latin typeface="Arial Narrow" panose="020B0606020202030204" pitchFamily="34" charset="0"/>
            </a:rPr>
            <a:t> </a:t>
          </a:r>
          <a:r>
            <a:rPr lang="en-US" b="1" dirty="0" err="1">
              <a:solidFill>
                <a:schemeClr val="tx1"/>
              </a:solidFill>
              <a:latin typeface="Arial Narrow" panose="020B0606020202030204" pitchFamily="34" charset="0"/>
            </a:rPr>
            <a:t>Asuhan</a:t>
          </a:r>
          <a:r>
            <a:rPr lang="en-US" b="1" dirty="0">
              <a:solidFill>
                <a:schemeClr val="tx1"/>
              </a:solidFill>
              <a:latin typeface="Arial Narrow" panose="020B0606020202030204" pitchFamily="34" charset="0"/>
            </a:rPr>
            <a:t> </a:t>
          </a:r>
          <a:r>
            <a:rPr lang="en-US" b="1" dirty="0" err="1">
              <a:solidFill>
                <a:schemeClr val="tx1"/>
              </a:solidFill>
              <a:latin typeface="Arial Narrow" panose="020B0606020202030204" pitchFamily="34" charset="0"/>
            </a:rPr>
            <a:t>Keperawatan</a:t>
          </a:r>
          <a:r>
            <a:rPr lang="en-US" b="1" dirty="0">
              <a:solidFill>
                <a:schemeClr val="tx1"/>
              </a:solidFill>
              <a:latin typeface="Arial Narrow" panose="020B0606020202030204" pitchFamily="34" charset="0"/>
            </a:rPr>
            <a:t> </a:t>
          </a:r>
          <a:endParaRPr lang="en-ID" b="1" dirty="0">
            <a:solidFill>
              <a:schemeClr val="tx1"/>
            </a:solidFill>
            <a:latin typeface="Arial Narrow" panose="020B0606020202030204" pitchFamily="34" charset="0"/>
          </a:endParaRPr>
        </a:p>
      </dgm:t>
    </dgm:pt>
    <dgm:pt modelId="{31A0DED7-5A79-4729-BB3F-BD4D7256D2FF}" type="parTrans" cxnId="{740A18A0-CBEC-45C9-8FB3-C57EC403A098}">
      <dgm:prSet/>
      <dgm:spPr/>
      <dgm:t>
        <a:bodyPr/>
        <a:lstStyle/>
        <a:p>
          <a:endParaRPr lang="en-ID"/>
        </a:p>
      </dgm:t>
    </dgm:pt>
    <dgm:pt modelId="{939AE75B-217A-426C-B33B-AFF3465897D0}" type="sibTrans" cxnId="{740A18A0-CBEC-45C9-8FB3-C57EC403A098}">
      <dgm:prSet/>
      <dgm:spPr/>
      <dgm:t>
        <a:bodyPr/>
        <a:lstStyle/>
        <a:p>
          <a:endParaRPr lang="en-ID"/>
        </a:p>
      </dgm:t>
    </dgm:pt>
    <dgm:pt modelId="{133E5106-D856-421D-A5F8-122661E72BF6}">
      <dgm:prSet phldrT="[Text]" phldr="1"/>
      <dgm:spPr/>
      <dgm:t>
        <a:bodyPr/>
        <a:lstStyle/>
        <a:p>
          <a:endParaRPr lang="en-ID"/>
        </a:p>
      </dgm:t>
    </dgm:pt>
    <dgm:pt modelId="{E86CC129-C9D6-41EA-838C-09FD87A8D4EF}" type="parTrans" cxnId="{21171F07-B39B-4A7C-AD2B-B9DAF4C33941}">
      <dgm:prSet/>
      <dgm:spPr/>
      <dgm:t>
        <a:bodyPr/>
        <a:lstStyle/>
        <a:p>
          <a:endParaRPr lang="en-ID"/>
        </a:p>
      </dgm:t>
    </dgm:pt>
    <dgm:pt modelId="{000663A7-0F01-43D3-81C8-8DEE60F3DA72}" type="sibTrans" cxnId="{21171F07-B39B-4A7C-AD2B-B9DAF4C33941}">
      <dgm:prSet/>
      <dgm:spPr/>
      <dgm:t>
        <a:bodyPr/>
        <a:lstStyle/>
        <a:p>
          <a:endParaRPr lang="en-ID"/>
        </a:p>
      </dgm:t>
    </dgm:pt>
    <dgm:pt modelId="{34A8DED7-2904-4944-8C29-5982927315CC}">
      <dgm:prSet phldrT="[Text]"/>
      <dgm:spPr>
        <a:solidFill>
          <a:srgbClr val="FFFF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b="1" dirty="0" err="1">
              <a:solidFill>
                <a:schemeClr val="tx1"/>
              </a:solidFill>
              <a:latin typeface="Arial Narrow" panose="020B0606020202030204" pitchFamily="34" charset="0"/>
            </a:rPr>
            <a:t>Risiko</a:t>
          </a:r>
          <a:r>
            <a:rPr lang="en-US" b="1" dirty="0">
              <a:solidFill>
                <a:schemeClr val="tx1"/>
              </a:solidFill>
              <a:latin typeface="Arial Narrow" panose="020B0606020202030204" pitchFamily="34" charset="0"/>
            </a:rPr>
            <a:t> &amp; Hazard </a:t>
          </a:r>
          <a:r>
            <a:rPr lang="en-US" b="1" dirty="0" err="1">
              <a:solidFill>
                <a:schemeClr val="tx1"/>
              </a:solidFill>
              <a:latin typeface="Arial Narrow" panose="020B0606020202030204" pitchFamily="34" charset="0"/>
            </a:rPr>
            <a:t>dalam</a:t>
          </a:r>
          <a:r>
            <a:rPr lang="en-US" b="1" dirty="0">
              <a:solidFill>
                <a:schemeClr val="tx1"/>
              </a:solidFill>
              <a:latin typeface="Arial Narrow" panose="020B0606020202030204" pitchFamily="34" charset="0"/>
            </a:rPr>
            <a:t> </a:t>
          </a:r>
          <a:r>
            <a:rPr lang="en-US" b="1" dirty="0" err="1">
              <a:solidFill>
                <a:schemeClr val="tx1"/>
              </a:solidFill>
              <a:latin typeface="Arial Narrow" panose="020B0606020202030204" pitchFamily="34" charset="0"/>
            </a:rPr>
            <a:t>Evaluasi</a:t>
          </a:r>
          <a:r>
            <a:rPr lang="en-US" b="1" dirty="0">
              <a:solidFill>
                <a:schemeClr val="tx1"/>
              </a:solidFill>
              <a:latin typeface="Arial Narrow" panose="020B0606020202030204" pitchFamily="34" charset="0"/>
            </a:rPr>
            <a:t> </a:t>
          </a:r>
          <a:r>
            <a:rPr lang="en-US" b="1" dirty="0" err="1">
              <a:solidFill>
                <a:schemeClr val="tx1"/>
              </a:solidFill>
              <a:latin typeface="Arial Narrow" panose="020B0606020202030204" pitchFamily="34" charset="0"/>
            </a:rPr>
            <a:t>Asuhan</a:t>
          </a:r>
          <a:r>
            <a:rPr lang="en-US" b="1" dirty="0">
              <a:solidFill>
                <a:schemeClr val="tx1"/>
              </a:solidFill>
              <a:latin typeface="Arial Narrow" panose="020B0606020202030204" pitchFamily="34" charset="0"/>
            </a:rPr>
            <a:t> </a:t>
          </a:r>
          <a:r>
            <a:rPr lang="en-US" b="1" dirty="0" err="1">
              <a:solidFill>
                <a:schemeClr val="tx1"/>
              </a:solidFill>
              <a:latin typeface="Arial Narrow" panose="020B0606020202030204" pitchFamily="34" charset="0"/>
            </a:rPr>
            <a:t>Keperawatan</a:t>
          </a:r>
          <a:r>
            <a:rPr lang="en-US" b="1" dirty="0">
              <a:solidFill>
                <a:schemeClr val="tx1"/>
              </a:solidFill>
              <a:latin typeface="Arial Narrow" panose="020B0606020202030204" pitchFamily="34" charset="0"/>
            </a:rPr>
            <a:t> </a:t>
          </a:r>
          <a:endParaRPr lang="en-ID" b="1" dirty="0">
            <a:solidFill>
              <a:schemeClr val="tx1"/>
            </a:solidFill>
            <a:latin typeface="Arial Narrow" panose="020B0606020202030204" pitchFamily="34" charset="0"/>
          </a:endParaRPr>
        </a:p>
      </dgm:t>
    </dgm:pt>
    <dgm:pt modelId="{03847E0C-8D9F-458D-9753-DACEE652D552}" type="parTrans" cxnId="{3047725F-6C6B-4758-9199-594F9EBDA162}">
      <dgm:prSet/>
      <dgm:spPr/>
      <dgm:t>
        <a:bodyPr/>
        <a:lstStyle/>
        <a:p>
          <a:endParaRPr lang="en-ID"/>
        </a:p>
      </dgm:t>
    </dgm:pt>
    <dgm:pt modelId="{E5810860-E4CD-4503-BF88-F90E24BC45CC}" type="sibTrans" cxnId="{3047725F-6C6B-4758-9199-594F9EBDA162}">
      <dgm:prSet/>
      <dgm:spPr/>
      <dgm:t>
        <a:bodyPr/>
        <a:lstStyle/>
        <a:p>
          <a:endParaRPr lang="en-ID"/>
        </a:p>
      </dgm:t>
    </dgm:pt>
    <dgm:pt modelId="{3221F155-5F9F-4929-84BA-DAFA4A6C20B7}">
      <dgm:prSet phldrT="[Text]" phldr="1"/>
      <dgm:spPr/>
      <dgm:t>
        <a:bodyPr/>
        <a:lstStyle/>
        <a:p>
          <a:endParaRPr lang="en-ID"/>
        </a:p>
      </dgm:t>
    </dgm:pt>
    <dgm:pt modelId="{40FAE8E5-98FC-4A11-A81C-03547C4E49A7}" type="parTrans" cxnId="{AC1A90E4-094F-49E2-A5C1-2BD7E87E3DF8}">
      <dgm:prSet/>
      <dgm:spPr/>
      <dgm:t>
        <a:bodyPr/>
        <a:lstStyle/>
        <a:p>
          <a:endParaRPr lang="en-ID"/>
        </a:p>
      </dgm:t>
    </dgm:pt>
    <dgm:pt modelId="{EAAB736C-37F1-436B-8D0A-226D646D6D5E}" type="sibTrans" cxnId="{AC1A90E4-094F-49E2-A5C1-2BD7E87E3DF8}">
      <dgm:prSet/>
      <dgm:spPr/>
      <dgm:t>
        <a:bodyPr/>
        <a:lstStyle/>
        <a:p>
          <a:endParaRPr lang="en-ID"/>
        </a:p>
      </dgm:t>
    </dgm:pt>
    <dgm:pt modelId="{C42F2E6B-DF1F-4F39-9EDD-40F92576C765}" type="pres">
      <dgm:prSet presAssocID="{2265C63E-CF76-447C-BFE8-56B4E7A78E97}" presName="linear" presStyleCnt="0">
        <dgm:presLayoutVars>
          <dgm:animLvl val="lvl"/>
          <dgm:resizeHandles val="exact"/>
        </dgm:presLayoutVars>
      </dgm:prSet>
      <dgm:spPr/>
    </dgm:pt>
    <dgm:pt modelId="{0BE45A35-1EA3-4A9E-A1C1-B9129E394701}" type="pres">
      <dgm:prSet presAssocID="{AF51746C-9D43-424C-952A-E36F7EF16983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50CF760A-DE6C-4CAB-BFBF-83E8A347D1CF}" type="pres">
      <dgm:prSet presAssocID="{AF51746C-9D43-424C-952A-E36F7EF16983}" presName="childText" presStyleLbl="revTx" presStyleIdx="0" presStyleCnt="2">
        <dgm:presLayoutVars>
          <dgm:bulletEnabled val="1"/>
        </dgm:presLayoutVars>
      </dgm:prSet>
      <dgm:spPr/>
    </dgm:pt>
    <dgm:pt modelId="{77871EED-A963-4597-A30A-D56791262990}" type="pres">
      <dgm:prSet presAssocID="{34A8DED7-2904-4944-8C29-5982927315CC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5C45C0B4-4056-4CEE-BB9D-286158738EDC}" type="pres">
      <dgm:prSet presAssocID="{34A8DED7-2904-4944-8C29-5982927315CC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21171F07-B39B-4A7C-AD2B-B9DAF4C33941}" srcId="{AF51746C-9D43-424C-952A-E36F7EF16983}" destId="{133E5106-D856-421D-A5F8-122661E72BF6}" srcOrd="0" destOrd="0" parTransId="{E86CC129-C9D6-41EA-838C-09FD87A8D4EF}" sibTransId="{000663A7-0F01-43D3-81C8-8DEE60F3DA72}"/>
    <dgm:cxn modelId="{3047725F-6C6B-4758-9199-594F9EBDA162}" srcId="{2265C63E-CF76-447C-BFE8-56B4E7A78E97}" destId="{34A8DED7-2904-4944-8C29-5982927315CC}" srcOrd="1" destOrd="0" parTransId="{03847E0C-8D9F-458D-9753-DACEE652D552}" sibTransId="{E5810860-E4CD-4503-BF88-F90E24BC45CC}"/>
    <dgm:cxn modelId="{19408952-C3C8-4B12-81E1-43E5FD52DE97}" type="presOf" srcId="{3221F155-5F9F-4929-84BA-DAFA4A6C20B7}" destId="{5C45C0B4-4056-4CEE-BB9D-286158738EDC}" srcOrd="0" destOrd="0" presId="urn:microsoft.com/office/officeart/2005/8/layout/vList2"/>
    <dgm:cxn modelId="{49513283-6C49-4C8E-9E25-CFD099C0D318}" type="presOf" srcId="{133E5106-D856-421D-A5F8-122661E72BF6}" destId="{50CF760A-DE6C-4CAB-BFBF-83E8A347D1CF}" srcOrd="0" destOrd="0" presId="urn:microsoft.com/office/officeart/2005/8/layout/vList2"/>
    <dgm:cxn modelId="{740A18A0-CBEC-45C9-8FB3-C57EC403A098}" srcId="{2265C63E-CF76-447C-BFE8-56B4E7A78E97}" destId="{AF51746C-9D43-424C-952A-E36F7EF16983}" srcOrd="0" destOrd="0" parTransId="{31A0DED7-5A79-4729-BB3F-BD4D7256D2FF}" sibTransId="{939AE75B-217A-426C-B33B-AFF3465897D0}"/>
    <dgm:cxn modelId="{F0F84AA0-AFCE-44EA-A275-CFB16F84D11B}" type="presOf" srcId="{AF51746C-9D43-424C-952A-E36F7EF16983}" destId="{0BE45A35-1EA3-4A9E-A1C1-B9129E394701}" srcOrd="0" destOrd="0" presId="urn:microsoft.com/office/officeart/2005/8/layout/vList2"/>
    <dgm:cxn modelId="{4C8262D6-1CDA-4E1A-8E71-3734A2DF3E10}" type="presOf" srcId="{2265C63E-CF76-447C-BFE8-56B4E7A78E97}" destId="{C42F2E6B-DF1F-4F39-9EDD-40F92576C765}" srcOrd="0" destOrd="0" presId="urn:microsoft.com/office/officeart/2005/8/layout/vList2"/>
    <dgm:cxn modelId="{FAA9EDD8-06D5-4CA0-AE20-834281032214}" type="presOf" srcId="{34A8DED7-2904-4944-8C29-5982927315CC}" destId="{77871EED-A963-4597-A30A-D56791262990}" srcOrd="0" destOrd="0" presId="urn:microsoft.com/office/officeart/2005/8/layout/vList2"/>
    <dgm:cxn modelId="{AC1A90E4-094F-49E2-A5C1-2BD7E87E3DF8}" srcId="{34A8DED7-2904-4944-8C29-5982927315CC}" destId="{3221F155-5F9F-4929-84BA-DAFA4A6C20B7}" srcOrd="0" destOrd="0" parTransId="{40FAE8E5-98FC-4A11-A81C-03547C4E49A7}" sibTransId="{EAAB736C-37F1-436B-8D0A-226D646D6D5E}"/>
    <dgm:cxn modelId="{110EFA26-7AEB-4C8F-9BE2-D48FD2D2582F}" type="presParOf" srcId="{C42F2E6B-DF1F-4F39-9EDD-40F92576C765}" destId="{0BE45A35-1EA3-4A9E-A1C1-B9129E394701}" srcOrd="0" destOrd="0" presId="urn:microsoft.com/office/officeart/2005/8/layout/vList2"/>
    <dgm:cxn modelId="{2D11E2C1-D9A8-4327-AD8C-8D77C19CEF6B}" type="presParOf" srcId="{C42F2E6B-DF1F-4F39-9EDD-40F92576C765}" destId="{50CF760A-DE6C-4CAB-BFBF-83E8A347D1CF}" srcOrd="1" destOrd="0" presId="urn:microsoft.com/office/officeart/2005/8/layout/vList2"/>
    <dgm:cxn modelId="{F0AA754D-B5BB-4F4C-9B51-BB58D7CCDC79}" type="presParOf" srcId="{C42F2E6B-DF1F-4F39-9EDD-40F92576C765}" destId="{77871EED-A963-4597-A30A-D56791262990}" srcOrd="2" destOrd="0" presId="urn:microsoft.com/office/officeart/2005/8/layout/vList2"/>
    <dgm:cxn modelId="{1C0A9CF7-1FD5-499F-9411-0857673BD0B8}" type="presParOf" srcId="{C42F2E6B-DF1F-4F39-9EDD-40F92576C765}" destId="{5C45C0B4-4056-4CEE-BB9D-286158738EDC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758CD50-8CAF-49BE-A61E-55BE00C34789}" type="doc">
      <dgm:prSet loTypeId="urn:microsoft.com/office/officeart/2005/8/layout/pyramid2" loCatId="list" qsTypeId="urn:microsoft.com/office/officeart/2005/8/quickstyle/simple1" qsCatId="simple" csTypeId="urn:microsoft.com/office/officeart/2005/8/colors/accent1_2" csCatId="accent1" phldr="1"/>
      <dgm:spPr/>
    </dgm:pt>
    <dgm:pt modelId="{3127654E-4300-4632-99D2-BDDD05F5A434}">
      <dgm:prSet phldrT="[Text]"/>
      <dgm:spPr>
        <a:solidFill>
          <a:schemeClr val="accent2">
            <a:lumMod val="40000"/>
            <a:lumOff val="60000"/>
            <a:alpha val="90000"/>
          </a:schemeClr>
        </a:solidFill>
        <a:ln w="12700"/>
      </dgm:spPr>
      <dgm:t>
        <a:bodyPr/>
        <a:lstStyle/>
        <a:p>
          <a:r>
            <a:rPr lang="en-US" b="1" dirty="0" err="1">
              <a:solidFill>
                <a:schemeClr val="tx1"/>
              </a:solidFill>
              <a:latin typeface="Arial Narrow" panose="020B0606020202030204" pitchFamily="34" charset="0"/>
            </a:rPr>
            <a:t>Identifikasi</a:t>
          </a:r>
          <a:r>
            <a:rPr lang="en-US" b="1" dirty="0">
              <a:solidFill>
                <a:schemeClr val="tx1"/>
              </a:solidFill>
              <a:latin typeface="Arial Narrow" panose="020B0606020202030204" pitchFamily="34" charset="0"/>
            </a:rPr>
            <a:t> </a:t>
          </a:r>
          <a:r>
            <a:rPr lang="en-US" b="1" dirty="0" err="1">
              <a:solidFill>
                <a:schemeClr val="tx1"/>
              </a:solidFill>
              <a:latin typeface="Arial Narrow" panose="020B0606020202030204" pitchFamily="34" charset="0"/>
            </a:rPr>
            <a:t>Bahaya</a:t>
          </a:r>
          <a:r>
            <a:rPr lang="en-US" b="1" dirty="0">
              <a:solidFill>
                <a:schemeClr val="tx1"/>
              </a:solidFill>
              <a:latin typeface="Arial Narrow" panose="020B0606020202030204" pitchFamily="34" charset="0"/>
            </a:rPr>
            <a:t> </a:t>
          </a:r>
          <a:endParaRPr lang="en-ID" b="1" dirty="0">
            <a:solidFill>
              <a:schemeClr val="tx1"/>
            </a:solidFill>
            <a:latin typeface="Arial Narrow" panose="020B0606020202030204" pitchFamily="34" charset="0"/>
          </a:endParaRPr>
        </a:p>
      </dgm:t>
    </dgm:pt>
    <dgm:pt modelId="{E54CEEF3-AC95-4C00-9F19-B80926E5D51B}" type="parTrans" cxnId="{91F4D2DF-3C96-4851-8BA1-9166AD00B1F8}">
      <dgm:prSet/>
      <dgm:spPr/>
      <dgm:t>
        <a:bodyPr/>
        <a:lstStyle/>
        <a:p>
          <a:endParaRPr lang="en-ID"/>
        </a:p>
      </dgm:t>
    </dgm:pt>
    <dgm:pt modelId="{711F9A1C-254F-4B80-AAC6-146E149538E6}" type="sibTrans" cxnId="{91F4D2DF-3C96-4851-8BA1-9166AD00B1F8}">
      <dgm:prSet/>
      <dgm:spPr/>
      <dgm:t>
        <a:bodyPr/>
        <a:lstStyle/>
        <a:p>
          <a:endParaRPr lang="en-ID"/>
        </a:p>
      </dgm:t>
    </dgm:pt>
    <dgm:pt modelId="{25934E17-7497-49C8-AB07-B1038A16A974}">
      <dgm:prSet phldrT="[Text]"/>
      <dgm:spPr>
        <a:solidFill>
          <a:srgbClr val="92D050">
            <a:alpha val="90000"/>
          </a:srgbClr>
        </a:solidFill>
        <a:ln w="12700"/>
      </dgm:spPr>
      <dgm:t>
        <a:bodyPr/>
        <a:lstStyle/>
        <a:p>
          <a:r>
            <a:rPr lang="en-US" b="1" dirty="0" err="1">
              <a:latin typeface="Arial Narrow" panose="020B0606020202030204" pitchFamily="34" charset="0"/>
            </a:rPr>
            <a:t>Penilaian</a:t>
          </a:r>
          <a:r>
            <a:rPr lang="en-US" b="1" dirty="0">
              <a:latin typeface="Arial Narrow" panose="020B0606020202030204" pitchFamily="34" charset="0"/>
            </a:rPr>
            <a:t> </a:t>
          </a:r>
          <a:r>
            <a:rPr lang="en-US" b="1" dirty="0" err="1">
              <a:latin typeface="Arial Narrow" panose="020B0606020202030204" pitchFamily="34" charset="0"/>
            </a:rPr>
            <a:t>Risiko</a:t>
          </a:r>
          <a:r>
            <a:rPr lang="en-US" b="1" dirty="0">
              <a:latin typeface="Arial Narrow" panose="020B0606020202030204" pitchFamily="34" charset="0"/>
            </a:rPr>
            <a:t> </a:t>
          </a:r>
          <a:endParaRPr lang="en-ID" b="1" dirty="0">
            <a:latin typeface="Arial Narrow" panose="020B0606020202030204" pitchFamily="34" charset="0"/>
          </a:endParaRPr>
        </a:p>
      </dgm:t>
    </dgm:pt>
    <dgm:pt modelId="{55C068BB-B39F-4701-BF1D-04216FF9A5C5}" type="parTrans" cxnId="{CA3FFC91-1979-4D2C-98E1-A34A9AFF1896}">
      <dgm:prSet/>
      <dgm:spPr/>
      <dgm:t>
        <a:bodyPr/>
        <a:lstStyle/>
        <a:p>
          <a:endParaRPr lang="en-ID"/>
        </a:p>
      </dgm:t>
    </dgm:pt>
    <dgm:pt modelId="{31CEEEF3-DAB8-4E9A-AC46-B170B9E18A1D}" type="sibTrans" cxnId="{CA3FFC91-1979-4D2C-98E1-A34A9AFF1896}">
      <dgm:prSet/>
      <dgm:spPr/>
      <dgm:t>
        <a:bodyPr/>
        <a:lstStyle/>
        <a:p>
          <a:endParaRPr lang="en-ID"/>
        </a:p>
      </dgm:t>
    </dgm:pt>
    <dgm:pt modelId="{E59CD5F5-5172-4E9D-BEA6-150800CA7D97}">
      <dgm:prSet phldrT="[Text]"/>
      <dgm:spPr>
        <a:solidFill>
          <a:srgbClr val="FF5DEC">
            <a:alpha val="90000"/>
          </a:srgbClr>
        </a:solidFill>
        <a:ln w="12700"/>
      </dgm:spPr>
      <dgm:t>
        <a:bodyPr/>
        <a:lstStyle/>
        <a:p>
          <a:r>
            <a:rPr lang="en-US" b="1" dirty="0" err="1">
              <a:solidFill>
                <a:schemeClr val="tx1"/>
              </a:solidFill>
              <a:latin typeface="Arial Narrow" panose="020B0606020202030204" pitchFamily="34" charset="0"/>
            </a:rPr>
            <a:t>Pengendalian</a:t>
          </a:r>
          <a:r>
            <a:rPr lang="en-US" b="1" dirty="0">
              <a:solidFill>
                <a:schemeClr val="tx1"/>
              </a:solidFill>
              <a:latin typeface="Arial Narrow" panose="020B0606020202030204" pitchFamily="34" charset="0"/>
            </a:rPr>
            <a:t> </a:t>
          </a:r>
          <a:r>
            <a:rPr lang="en-US" b="1" dirty="0" err="1">
              <a:solidFill>
                <a:schemeClr val="tx1"/>
              </a:solidFill>
              <a:latin typeface="Arial Narrow" panose="020B0606020202030204" pitchFamily="34" charset="0"/>
            </a:rPr>
            <a:t>Risiko</a:t>
          </a:r>
          <a:r>
            <a:rPr lang="en-US" b="1" dirty="0">
              <a:solidFill>
                <a:schemeClr val="tx1"/>
              </a:solidFill>
              <a:latin typeface="Arial Narrow" panose="020B0606020202030204" pitchFamily="34" charset="0"/>
            </a:rPr>
            <a:t> </a:t>
          </a:r>
          <a:endParaRPr lang="en-ID" b="1" dirty="0">
            <a:solidFill>
              <a:schemeClr val="tx1"/>
            </a:solidFill>
            <a:latin typeface="Arial Narrow" panose="020B0606020202030204" pitchFamily="34" charset="0"/>
          </a:endParaRPr>
        </a:p>
      </dgm:t>
    </dgm:pt>
    <dgm:pt modelId="{3F886912-7F6A-4B19-8E43-5030EA1231ED}" type="parTrans" cxnId="{4DD64D60-7040-4B9B-BCB8-822DCD936D22}">
      <dgm:prSet/>
      <dgm:spPr/>
      <dgm:t>
        <a:bodyPr/>
        <a:lstStyle/>
        <a:p>
          <a:endParaRPr lang="en-ID"/>
        </a:p>
      </dgm:t>
    </dgm:pt>
    <dgm:pt modelId="{362095BA-8A77-43D0-8B21-B2C2C7580CCC}" type="sibTrans" cxnId="{4DD64D60-7040-4B9B-BCB8-822DCD936D22}">
      <dgm:prSet/>
      <dgm:spPr/>
      <dgm:t>
        <a:bodyPr/>
        <a:lstStyle/>
        <a:p>
          <a:endParaRPr lang="en-ID"/>
        </a:p>
      </dgm:t>
    </dgm:pt>
    <dgm:pt modelId="{F5D0AC5F-E428-4932-9BDF-3B3E88C79D07}" type="pres">
      <dgm:prSet presAssocID="{2758CD50-8CAF-49BE-A61E-55BE00C34789}" presName="compositeShape" presStyleCnt="0">
        <dgm:presLayoutVars>
          <dgm:dir/>
          <dgm:resizeHandles/>
        </dgm:presLayoutVars>
      </dgm:prSet>
      <dgm:spPr/>
    </dgm:pt>
    <dgm:pt modelId="{F7371890-3CD6-4750-A1C4-91FC07687B64}" type="pres">
      <dgm:prSet presAssocID="{2758CD50-8CAF-49BE-A61E-55BE00C34789}" presName="pyramid" presStyleLbl="node1" presStyleIdx="0" presStyleCnt="1"/>
      <dgm:spPr>
        <a:ln w="12700"/>
      </dgm:spPr>
    </dgm:pt>
    <dgm:pt modelId="{3B8073E5-FF76-4FAE-9A1E-80A275BD75B1}" type="pres">
      <dgm:prSet presAssocID="{2758CD50-8CAF-49BE-A61E-55BE00C34789}" presName="theList" presStyleCnt="0"/>
      <dgm:spPr/>
    </dgm:pt>
    <dgm:pt modelId="{5661F185-8DE4-4812-831F-9A7A61C40559}" type="pres">
      <dgm:prSet presAssocID="{3127654E-4300-4632-99D2-BDDD05F5A434}" presName="aNode" presStyleLbl="fgAcc1" presStyleIdx="0" presStyleCnt="3">
        <dgm:presLayoutVars>
          <dgm:bulletEnabled val="1"/>
        </dgm:presLayoutVars>
      </dgm:prSet>
      <dgm:spPr/>
    </dgm:pt>
    <dgm:pt modelId="{5D43A2AB-252B-4CFF-9515-502952E71B6F}" type="pres">
      <dgm:prSet presAssocID="{3127654E-4300-4632-99D2-BDDD05F5A434}" presName="aSpace" presStyleCnt="0"/>
      <dgm:spPr/>
    </dgm:pt>
    <dgm:pt modelId="{4F0209A4-2131-4118-A7C6-99DACCDCCA13}" type="pres">
      <dgm:prSet presAssocID="{25934E17-7497-49C8-AB07-B1038A16A974}" presName="aNode" presStyleLbl="fgAcc1" presStyleIdx="1" presStyleCnt="3">
        <dgm:presLayoutVars>
          <dgm:bulletEnabled val="1"/>
        </dgm:presLayoutVars>
      </dgm:prSet>
      <dgm:spPr/>
    </dgm:pt>
    <dgm:pt modelId="{ADE00C67-5255-4231-A2DF-F8264E8DB0F2}" type="pres">
      <dgm:prSet presAssocID="{25934E17-7497-49C8-AB07-B1038A16A974}" presName="aSpace" presStyleCnt="0"/>
      <dgm:spPr/>
    </dgm:pt>
    <dgm:pt modelId="{DF71EFBB-FF1E-4AD7-8516-0FD26CA4032C}" type="pres">
      <dgm:prSet presAssocID="{E59CD5F5-5172-4E9D-BEA6-150800CA7D97}" presName="aNode" presStyleLbl="fgAcc1" presStyleIdx="2" presStyleCnt="3">
        <dgm:presLayoutVars>
          <dgm:bulletEnabled val="1"/>
        </dgm:presLayoutVars>
      </dgm:prSet>
      <dgm:spPr/>
    </dgm:pt>
    <dgm:pt modelId="{A7CA3A42-83CE-4A78-A56E-EDDFE9B65B60}" type="pres">
      <dgm:prSet presAssocID="{E59CD5F5-5172-4E9D-BEA6-150800CA7D97}" presName="aSpace" presStyleCnt="0"/>
      <dgm:spPr/>
    </dgm:pt>
  </dgm:ptLst>
  <dgm:cxnLst>
    <dgm:cxn modelId="{562EE80B-5A47-4201-A78C-208CB55BAFD2}" type="presOf" srcId="{E59CD5F5-5172-4E9D-BEA6-150800CA7D97}" destId="{DF71EFBB-FF1E-4AD7-8516-0FD26CA4032C}" srcOrd="0" destOrd="0" presId="urn:microsoft.com/office/officeart/2005/8/layout/pyramid2"/>
    <dgm:cxn modelId="{4DD64D60-7040-4B9B-BCB8-822DCD936D22}" srcId="{2758CD50-8CAF-49BE-A61E-55BE00C34789}" destId="{E59CD5F5-5172-4E9D-BEA6-150800CA7D97}" srcOrd="2" destOrd="0" parTransId="{3F886912-7F6A-4B19-8E43-5030EA1231ED}" sibTransId="{362095BA-8A77-43D0-8B21-B2C2C7580CCC}"/>
    <dgm:cxn modelId="{9F25E681-130E-4754-95D8-5499700E68CF}" type="presOf" srcId="{3127654E-4300-4632-99D2-BDDD05F5A434}" destId="{5661F185-8DE4-4812-831F-9A7A61C40559}" srcOrd="0" destOrd="0" presId="urn:microsoft.com/office/officeart/2005/8/layout/pyramid2"/>
    <dgm:cxn modelId="{CA3FFC91-1979-4D2C-98E1-A34A9AFF1896}" srcId="{2758CD50-8CAF-49BE-A61E-55BE00C34789}" destId="{25934E17-7497-49C8-AB07-B1038A16A974}" srcOrd="1" destOrd="0" parTransId="{55C068BB-B39F-4701-BF1D-04216FF9A5C5}" sibTransId="{31CEEEF3-DAB8-4E9A-AC46-B170B9E18A1D}"/>
    <dgm:cxn modelId="{12A7E3DE-B5A9-435E-B803-A63E26A3B486}" type="presOf" srcId="{2758CD50-8CAF-49BE-A61E-55BE00C34789}" destId="{F5D0AC5F-E428-4932-9BDF-3B3E88C79D07}" srcOrd="0" destOrd="0" presId="urn:microsoft.com/office/officeart/2005/8/layout/pyramid2"/>
    <dgm:cxn modelId="{91F4D2DF-3C96-4851-8BA1-9166AD00B1F8}" srcId="{2758CD50-8CAF-49BE-A61E-55BE00C34789}" destId="{3127654E-4300-4632-99D2-BDDD05F5A434}" srcOrd="0" destOrd="0" parTransId="{E54CEEF3-AC95-4C00-9F19-B80926E5D51B}" sibTransId="{711F9A1C-254F-4B80-AAC6-146E149538E6}"/>
    <dgm:cxn modelId="{4E11B5E5-2002-4300-94FC-5FC6CA2B1D0C}" type="presOf" srcId="{25934E17-7497-49C8-AB07-B1038A16A974}" destId="{4F0209A4-2131-4118-A7C6-99DACCDCCA13}" srcOrd="0" destOrd="0" presId="urn:microsoft.com/office/officeart/2005/8/layout/pyramid2"/>
    <dgm:cxn modelId="{7348D384-8EA7-45AA-9CF8-D00E99C076B2}" type="presParOf" srcId="{F5D0AC5F-E428-4932-9BDF-3B3E88C79D07}" destId="{F7371890-3CD6-4750-A1C4-91FC07687B64}" srcOrd="0" destOrd="0" presId="urn:microsoft.com/office/officeart/2005/8/layout/pyramid2"/>
    <dgm:cxn modelId="{7281A3AA-33CF-49E4-8F0B-0FDCC8639451}" type="presParOf" srcId="{F5D0AC5F-E428-4932-9BDF-3B3E88C79D07}" destId="{3B8073E5-FF76-4FAE-9A1E-80A275BD75B1}" srcOrd="1" destOrd="0" presId="urn:microsoft.com/office/officeart/2005/8/layout/pyramid2"/>
    <dgm:cxn modelId="{28FC74E8-20FC-41DE-9248-33C5E7383916}" type="presParOf" srcId="{3B8073E5-FF76-4FAE-9A1E-80A275BD75B1}" destId="{5661F185-8DE4-4812-831F-9A7A61C40559}" srcOrd="0" destOrd="0" presId="urn:microsoft.com/office/officeart/2005/8/layout/pyramid2"/>
    <dgm:cxn modelId="{B8523C45-CC06-449E-971C-B10213C44E41}" type="presParOf" srcId="{3B8073E5-FF76-4FAE-9A1E-80A275BD75B1}" destId="{5D43A2AB-252B-4CFF-9515-502952E71B6F}" srcOrd="1" destOrd="0" presId="urn:microsoft.com/office/officeart/2005/8/layout/pyramid2"/>
    <dgm:cxn modelId="{AA962808-691F-41E1-81E9-5071E3868429}" type="presParOf" srcId="{3B8073E5-FF76-4FAE-9A1E-80A275BD75B1}" destId="{4F0209A4-2131-4118-A7C6-99DACCDCCA13}" srcOrd="2" destOrd="0" presId="urn:microsoft.com/office/officeart/2005/8/layout/pyramid2"/>
    <dgm:cxn modelId="{7D123D68-8BDA-4259-83F2-DA12DAEC04DE}" type="presParOf" srcId="{3B8073E5-FF76-4FAE-9A1E-80A275BD75B1}" destId="{ADE00C67-5255-4231-A2DF-F8264E8DB0F2}" srcOrd="3" destOrd="0" presId="urn:microsoft.com/office/officeart/2005/8/layout/pyramid2"/>
    <dgm:cxn modelId="{FC230DFF-C83A-47E2-BDD1-816738744F5F}" type="presParOf" srcId="{3B8073E5-FF76-4FAE-9A1E-80A275BD75B1}" destId="{DF71EFBB-FF1E-4AD7-8516-0FD26CA4032C}" srcOrd="4" destOrd="0" presId="urn:microsoft.com/office/officeart/2005/8/layout/pyramid2"/>
    <dgm:cxn modelId="{4653A40B-1A1F-4483-A45C-E50A7D1238FF}" type="presParOf" srcId="{3B8073E5-FF76-4FAE-9A1E-80A275BD75B1}" destId="{A7CA3A42-83CE-4A78-A56E-EDDFE9B65B60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EADCD61-D86E-4492-81E9-184B2AE16A25}" type="doc">
      <dgm:prSet loTypeId="urn:microsoft.com/office/officeart/2005/8/layout/hList9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D"/>
        </a:p>
      </dgm:t>
    </dgm:pt>
    <dgm:pt modelId="{EC174F85-3C16-4C3B-B991-687768AE749C}">
      <dgm:prSet phldrT="[Text]" phldr="1"/>
      <dgm:spPr>
        <a:solidFill>
          <a:srgbClr val="FFC000"/>
        </a:solidFill>
        <a:ln w="19050"/>
      </dgm:spPr>
      <dgm:t>
        <a:bodyPr/>
        <a:lstStyle/>
        <a:p>
          <a:endParaRPr lang="en-ID" dirty="0"/>
        </a:p>
      </dgm:t>
    </dgm:pt>
    <dgm:pt modelId="{1FC14A15-395C-479C-9FFD-65F1234F649A}" type="parTrans" cxnId="{8565F3F8-2494-4D44-A0EB-5638A8F503E8}">
      <dgm:prSet/>
      <dgm:spPr/>
      <dgm:t>
        <a:bodyPr/>
        <a:lstStyle/>
        <a:p>
          <a:endParaRPr lang="en-ID"/>
        </a:p>
      </dgm:t>
    </dgm:pt>
    <dgm:pt modelId="{5E2149AE-165E-4835-BD73-4A0036F8204F}" type="sibTrans" cxnId="{8565F3F8-2494-4D44-A0EB-5638A8F503E8}">
      <dgm:prSet/>
      <dgm:spPr/>
      <dgm:t>
        <a:bodyPr/>
        <a:lstStyle/>
        <a:p>
          <a:endParaRPr lang="en-ID"/>
        </a:p>
      </dgm:t>
    </dgm:pt>
    <dgm:pt modelId="{D36D7961-67FB-403F-8650-74F3F8AAF51A}">
      <dgm:prSet phldrT="[Text]"/>
      <dgm:spPr>
        <a:solidFill>
          <a:srgbClr val="00E6F2">
            <a:alpha val="90000"/>
          </a:srgbClr>
        </a:solidFill>
        <a:ln w="28575"/>
      </dgm:spPr>
      <dgm:t>
        <a:bodyPr/>
        <a:lstStyle/>
        <a:p>
          <a:r>
            <a:rPr lang="en-US" b="1" dirty="0" err="1">
              <a:latin typeface="Arial Narrow" panose="020B0606020202030204" pitchFamily="34" charset="0"/>
            </a:rPr>
            <a:t>Biologis</a:t>
          </a:r>
          <a:r>
            <a:rPr lang="en-US" b="1" dirty="0">
              <a:latin typeface="Arial Narrow" panose="020B0606020202030204" pitchFamily="34" charset="0"/>
            </a:rPr>
            <a:t> </a:t>
          </a:r>
          <a:endParaRPr lang="en-ID" b="1" dirty="0">
            <a:latin typeface="Arial Narrow" panose="020B0606020202030204" pitchFamily="34" charset="0"/>
          </a:endParaRPr>
        </a:p>
      </dgm:t>
    </dgm:pt>
    <dgm:pt modelId="{3F91927A-7780-43EB-9D93-8102C858E2C3}" type="parTrans" cxnId="{B7DBB311-2199-4745-9B1B-7C62A9619402}">
      <dgm:prSet/>
      <dgm:spPr/>
      <dgm:t>
        <a:bodyPr/>
        <a:lstStyle/>
        <a:p>
          <a:endParaRPr lang="en-ID"/>
        </a:p>
      </dgm:t>
    </dgm:pt>
    <dgm:pt modelId="{D3DAB857-1D11-4A1A-89E4-1AEC048F41B4}" type="sibTrans" cxnId="{B7DBB311-2199-4745-9B1B-7C62A9619402}">
      <dgm:prSet/>
      <dgm:spPr/>
      <dgm:t>
        <a:bodyPr/>
        <a:lstStyle/>
        <a:p>
          <a:endParaRPr lang="en-ID"/>
        </a:p>
      </dgm:t>
    </dgm:pt>
    <dgm:pt modelId="{49BEB064-AC68-45AA-8D5C-06A92173FAF6}">
      <dgm:prSet phldrT="[Text]" phldr="1"/>
      <dgm:spPr>
        <a:solidFill>
          <a:srgbClr val="FFC000"/>
        </a:solidFill>
        <a:ln w="12700"/>
      </dgm:spPr>
      <dgm:t>
        <a:bodyPr/>
        <a:lstStyle/>
        <a:p>
          <a:endParaRPr lang="en-ID" dirty="0"/>
        </a:p>
      </dgm:t>
    </dgm:pt>
    <dgm:pt modelId="{48B9974B-FC94-40E3-BD0D-466AD2E78A47}" type="parTrans" cxnId="{98F38970-3BB7-46DF-84DD-AD6ED1FF4887}">
      <dgm:prSet/>
      <dgm:spPr/>
      <dgm:t>
        <a:bodyPr/>
        <a:lstStyle/>
        <a:p>
          <a:endParaRPr lang="en-ID"/>
        </a:p>
      </dgm:t>
    </dgm:pt>
    <dgm:pt modelId="{5B68D97F-F62C-466C-AF3B-4DE9538F92FE}" type="sibTrans" cxnId="{98F38970-3BB7-46DF-84DD-AD6ED1FF4887}">
      <dgm:prSet/>
      <dgm:spPr/>
      <dgm:t>
        <a:bodyPr/>
        <a:lstStyle/>
        <a:p>
          <a:endParaRPr lang="en-ID"/>
        </a:p>
      </dgm:t>
    </dgm:pt>
    <dgm:pt modelId="{6622D88C-B707-4059-9E6D-5C99326D2A50}">
      <dgm:prSet phldrT="[Text]"/>
      <dgm:spPr>
        <a:solidFill>
          <a:srgbClr val="FF5DEC"/>
        </a:solidFill>
        <a:ln w="12700"/>
      </dgm:spPr>
      <dgm:t>
        <a:bodyPr/>
        <a:lstStyle/>
        <a:p>
          <a:r>
            <a:rPr lang="en-US" b="1" dirty="0">
              <a:solidFill>
                <a:schemeClr val="tx1"/>
              </a:solidFill>
              <a:latin typeface="Arial Narrow" panose="020B0606020202030204" pitchFamily="34" charset="0"/>
            </a:rPr>
            <a:t>Non </a:t>
          </a:r>
          <a:r>
            <a:rPr lang="en-US" b="1" dirty="0" err="1">
              <a:solidFill>
                <a:schemeClr val="tx1"/>
              </a:solidFill>
              <a:latin typeface="Arial Narrow" panose="020B0606020202030204" pitchFamily="34" charset="0"/>
            </a:rPr>
            <a:t>Biologis</a:t>
          </a:r>
          <a:endParaRPr lang="en-ID" b="1" dirty="0">
            <a:solidFill>
              <a:schemeClr val="tx1"/>
            </a:solidFill>
            <a:latin typeface="Arial Narrow" panose="020B0606020202030204" pitchFamily="34" charset="0"/>
          </a:endParaRPr>
        </a:p>
      </dgm:t>
    </dgm:pt>
    <dgm:pt modelId="{4839CD83-DE60-4550-B9A7-DF39C5C2AE36}" type="parTrans" cxnId="{C57CA15A-65F9-4151-A9D1-7C94BC1800A5}">
      <dgm:prSet/>
      <dgm:spPr/>
      <dgm:t>
        <a:bodyPr/>
        <a:lstStyle/>
        <a:p>
          <a:endParaRPr lang="en-ID"/>
        </a:p>
      </dgm:t>
    </dgm:pt>
    <dgm:pt modelId="{E2C8F2AC-0180-4D73-9C40-B201542247F8}" type="sibTrans" cxnId="{C57CA15A-65F9-4151-A9D1-7C94BC1800A5}">
      <dgm:prSet/>
      <dgm:spPr/>
      <dgm:t>
        <a:bodyPr/>
        <a:lstStyle/>
        <a:p>
          <a:endParaRPr lang="en-ID"/>
        </a:p>
      </dgm:t>
    </dgm:pt>
    <dgm:pt modelId="{B9458853-D273-4BA5-82A1-9FC9E5B17C9F}" type="pres">
      <dgm:prSet presAssocID="{8EADCD61-D86E-4492-81E9-184B2AE16A25}" presName="list" presStyleCnt="0">
        <dgm:presLayoutVars>
          <dgm:dir/>
          <dgm:animLvl val="lvl"/>
        </dgm:presLayoutVars>
      </dgm:prSet>
      <dgm:spPr/>
    </dgm:pt>
    <dgm:pt modelId="{23B72280-C390-4769-9DE8-039E69CF6366}" type="pres">
      <dgm:prSet presAssocID="{EC174F85-3C16-4C3B-B991-687768AE749C}" presName="posSpace" presStyleCnt="0"/>
      <dgm:spPr/>
    </dgm:pt>
    <dgm:pt modelId="{D70121C1-DCC3-4039-8AF7-2C85CC383FFD}" type="pres">
      <dgm:prSet presAssocID="{EC174F85-3C16-4C3B-B991-687768AE749C}" presName="vertFlow" presStyleCnt="0"/>
      <dgm:spPr/>
    </dgm:pt>
    <dgm:pt modelId="{E3CB77C6-7158-42BE-9F11-8CF21B72B38A}" type="pres">
      <dgm:prSet presAssocID="{EC174F85-3C16-4C3B-B991-687768AE749C}" presName="topSpace" presStyleCnt="0"/>
      <dgm:spPr/>
    </dgm:pt>
    <dgm:pt modelId="{68B67EFD-6B98-44A2-9CA9-95356D4728F8}" type="pres">
      <dgm:prSet presAssocID="{EC174F85-3C16-4C3B-B991-687768AE749C}" presName="firstComp" presStyleCnt="0"/>
      <dgm:spPr/>
    </dgm:pt>
    <dgm:pt modelId="{06197F2B-E8A7-4360-B29C-F3333107C69C}" type="pres">
      <dgm:prSet presAssocID="{EC174F85-3C16-4C3B-B991-687768AE749C}" presName="firstChild" presStyleLbl="bgAccFollowNode1" presStyleIdx="0" presStyleCnt="2"/>
      <dgm:spPr/>
    </dgm:pt>
    <dgm:pt modelId="{C58F0EAD-7108-48E8-A563-965A0A36AA69}" type="pres">
      <dgm:prSet presAssocID="{EC174F85-3C16-4C3B-B991-687768AE749C}" presName="firstChildTx" presStyleLbl="bgAccFollowNode1" presStyleIdx="0" presStyleCnt="2">
        <dgm:presLayoutVars>
          <dgm:bulletEnabled val="1"/>
        </dgm:presLayoutVars>
      </dgm:prSet>
      <dgm:spPr/>
    </dgm:pt>
    <dgm:pt modelId="{F7BC2070-8BE6-49FF-AD5C-EA5C6EEE98D6}" type="pres">
      <dgm:prSet presAssocID="{EC174F85-3C16-4C3B-B991-687768AE749C}" presName="negSpace" presStyleCnt="0"/>
      <dgm:spPr/>
    </dgm:pt>
    <dgm:pt modelId="{645CA042-B42B-46DC-909F-4102CFB7D472}" type="pres">
      <dgm:prSet presAssocID="{EC174F85-3C16-4C3B-B991-687768AE749C}" presName="circle" presStyleLbl="node1" presStyleIdx="0" presStyleCnt="2"/>
      <dgm:spPr/>
    </dgm:pt>
    <dgm:pt modelId="{99672990-5DC0-406A-866A-BCF980D41CDF}" type="pres">
      <dgm:prSet presAssocID="{5E2149AE-165E-4835-BD73-4A0036F8204F}" presName="transSpace" presStyleCnt="0"/>
      <dgm:spPr/>
    </dgm:pt>
    <dgm:pt modelId="{A5175C09-D990-498A-87EF-42CEB06F5245}" type="pres">
      <dgm:prSet presAssocID="{49BEB064-AC68-45AA-8D5C-06A92173FAF6}" presName="posSpace" presStyleCnt="0"/>
      <dgm:spPr/>
    </dgm:pt>
    <dgm:pt modelId="{240ED268-BBAC-42B9-A314-D2EA48E5879B}" type="pres">
      <dgm:prSet presAssocID="{49BEB064-AC68-45AA-8D5C-06A92173FAF6}" presName="vertFlow" presStyleCnt="0"/>
      <dgm:spPr/>
    </dgm:pt>
    <dgm:pt modelId="{D55C4870-9114-4B58-A469-84357AC0011F}" type="pres">
      <dgm:prSet presAssocID="{49BEB064-AC68-45AA-8D5C-06A92173FAF6}" presName="topSpace" presStyleCnt="0"/>
      <dgm:spPr/>
    </dgm:pt>
    <dgm:pt modelId="{E6067E9B-D7A3-4884-B82C-64DB2BD1E1AF}" type="pres">
      <dgm:prSet presAssocID="{49BEB064-AC68-45AA-8D5C-06A92173FAF6}" presName="firstComp" presStyleCnt="0"/>
      <dgm:spPr/>
    </dgm:pt>
    <dgm:pt modelId="{23EB3451-7BE8-47CD-8E1C-F8A1AB1ADAEB}" type="pres">
      <dgm:prSet presAssocID="{49BEB064-AC68-45AA-8D5C-06A92173FAF6}" presName="firstChild" presStyleLbl="bgAccFollowNode1" presStyleIdx="1" presStyleCnt="2"/>
      <dgm:spPr/>
    </dgm:pt>
    <dgm:pt modelId="{28455498-B7E1-465D-A1AB-410CAC5E848A}" type="pres">
      <dgm:prSet presAssocID="{49BEB064-AC68-45AA-8D5C-06A92173FAF6}" presName="firstChildTx" presStyleLbl="bgAccFollowNode1" presStyleIdx="1" presStyleCnt="2">
        <dgm:presLayoutVars>
          <dgm:bulletEnabled val="1"/>
        </dgm:presLayoutVars>
      </dgm:prSet>
      <dgm:spPr/>
    </dgm:pt>
    <dgm:pt modelId="{D44DC26B-F990-409C-92BB-A56F11546453}" type="pres">
      <dgm:prSet presAssocID="{49BEB064-AC68-45AA-8D5C-06A92173FAF6}" presName="negSpace" presStyleCnt="0"/>
      <dgm:spPr/>
    </dgm:pt>
    <dgm:pt modelId="{D8BCA2AB-0A82-4149-9174-EED0FF222125}" type="pres">
      <dgm:prSet presAssocID="{49BEB064-AC68-45AA-8D5C-06A92173FAF6}" presName="circle" presStyleLbl="node1" presStyleIdx="1" presStyleCnt="2"/>
      <dgm:spPr/>
    </dgm:pt>
  </dgm:ptLst>
  <dgm:cxnLst>
    <dgm:cxn modelId="{B7DBB311-2199-4745-9B1B-7C62A9619402}" srcId="{EC174F85-3C16-4C3B-B991-687768AE749C}" destId="{D36D7961-67FB-403F-8650-74F3F8AAF51A}" srcOrd="0" destOrd="0" parTransId="{3F91927A-7780-43EB-9D93-8102C858E2C3}" sibTransId="{D3DAB857-1D11-4A1A-89E4-1AEC048F41B4}"/>
    <dgm:cxn modelId="{C61AC316-2776-4882-A9A1-3D6E53B5A337}" type="presOf" srcId="{6622D88C-B707-4059-9E6D-5C99326D2A50}" destId="{28455498-B7E1-465D-A1AB-410CAC5E848A}" srcOrd="1" destOrd="0" presId="urn:microsoft.com/office/officeart/2005/8/layout/hList9"/>
    <dgm:cxn modelId="{E2959E4C-0AD0-4D4D-A028-7809EAC08F1D}" type="presOf" srcId="{8EADCD61-D86E-4492-81E9-184B2AE16A25}" destId="{B9458853-D273-4BA5-82A1-9FC9E5B17C9F}" srcOrd="0" destOrd="0" presId="urn:microsoft.com/office/officeart/2005/8/layout/hList9"/>
    <dgm:cxn modelId="{98F38970-3BB7-46DF-84DD-AD6ED1FF4887}" srcId="{8EADCD61-D86E-4492-81E9-184B2AE16A25}" destId="{49BEB064-AC68-45AA-8D5C-06A92173FAF6}" srcOrd="1" destOrd="0" parTransId="{48B9974B-FC94-40E3-BD0D-466AD2E78A47}" sibTransId="{5B68D97F-F62C-466C-AF3B-4DE9538F92FE}"/>
    <dgm:cxn modelId="{C57CA15A-65F9-4151-A9D1-7C94BC1800A5}" srcId="{49BEB064-AC68-45AA-8D5C-06A92173FAF6}" destId="{6622D88C-B707-4059-9E6D-5C99326D2A50}" srcOrd="0" destOrd="0" parTransId="{4839CD83-DE60-4550-B9A7-DF39C5C2AE36}" sibTransId="{E2C8F2AC-0180-4D73-9C40-B201542247F8}"/>
    <dgm:cxn modelId="{BBE95D93-729B-4EF6-9C76-4C2C6F5BC383}" type="presOf" srcId="{D36D7961-67FB-403F-8650-74F3F8AAF51A}" destId="{C58F0EAD-7108-48E8-A563-965A0A36AA69}" srcOrd="1" destOrd="0" presId="urn:microsoft.com/office/officeart/2005/8/layout/hList9"/>
    <dgm:cxn modelId="{98B7BEA2-CE51-4AD8-B4E9-78735CB6844B}" type="presOf" srcId="{D36D7961-67FB-403F-8650-74F3F8AAF51A}" destId="{06197F2B-E8A7-4360-B29C-F3333107C69C}" srcOrd="0" destOrd="0" presId="urn:microsoft.com/office/officeart/2005/8/layout/hList9"/>
    <dgm:cxn modelId="{B1487DC3-7931-46D8-9473-342571791299}" type="presOf" srcId="{EC174F85-3C16-4C3B-B991-687768AE749C}" destId="{645CA042-B42B-46DC-909F-4102CFB7D472}" srcOrd="0" destOrd="0" presId="urn:microsoft.com/office/officeart/2005/8/layout/hList9"/>
    <dgm:cxn modelId="{5040EAC9-E1F4-4218-AB7E-71A5CD6FA31E}" type="presOf" srcId="{6622D88C-B707-4059-9E6D-5C99326D2A50}" destId="{23EB3451-7BE8-47CD-8E1C-F8A1AB1ADAEB}" srcOrd="0" destOrd="0" presId="urn:microsoft.com/office/officeart/2005/8/layout/hList9"/>
    <dgm:cxn modelId="{CCC991E1-B8A5-4CB8-BB30-35B6C83D515D}" type="presOf" srcId="{49BEB064-AC68-45AA-8D5C-06A92173FAF6}" destId="{D8BCA2AB-0A82-4149-9174-EED0FF222125}" srcOrd="0" destOrd="0" presId="urn:microsoft.com/office/officeart/2005/8/layout/hList9"/>
    <dgm:cxn modelId="{8565F3F8-2494-4D44-A0EB-5638A8F503E8}" srcId="{8EADCD61-D86E-4492-81E9-184B2AE16A25}" destId="{EC174F85-3C16-4C3B-B991-687768AE749C}" srcOrd="0" destOrd="0" parTransId="{1FC14A15-395C-479C-9FFD-65F1234F649A}" sibTransId="{5E2149AE-165E-4835-BD73-4A0036F8204F}"/>
    <dgm:cxn modelId="{FB144FBA-26EE-4909-A3B8-1775F0AEF383}" type="presParOf" srcId="{B9458853-D273-4BA5-82A1-9FC9E5B17C9F}" destId="{23B72280-C390-4769-9DE8-039E69CF6366}" srcOrd="0" destOrd="0" presId="urn:microsoft.com/office/officeart/2005/8/layout/hList9"/>
    <dgm:cxn modelId="{896FF559-EA61-491F-B61C-CC5F32A5E44B}" type="presParOf" srcId="{B9458853-D273-4BA5-82A1-9FC9E5B17C9F}" destId="{D70121C1-DCC3-4039-8AF7-2C85CC383FFD}" srcOrd="1" destOrd="0" presId="urn:microsoft.com/office/officeart/2005/8/layout/hList9"/>
    <dgm:cxn modelId="{43294511-468B-436D-8262-1CDD87BE2653}" type="presParOf" srcId="{D70121C1-DCC3-4039-8AF7-2C85CC383FFD}" destId="{E3CB77C6-7158-42BE-9F11-8CF21B72B38A}" srcOrd="0" destOrd="0" presId="urn:microsoft.com/office/officeart/2005/8/layout/hList9"/>
    <dgm:cxn modelId="{2B98FDA7-4CDE-44E0-B34B-FB18D7B17883}" type="presParOf" srcId="{D70121C1-DCC3-4039-8AF7-2C85CC383FFD}" destId="{68B67EFD-6B98-44A2-9CA9-95356D4728F8}" srcOrd="1" destOrd="0" presId="urn:microsoft.com/office/officeart/2005/8/layout/hList9"/>
    <dgm:cxn modelId="{CC1B6BB4-85A3-4870-80CD-25E06C632CA9}" type="presParOf" srcId="{68B67EFD-6B98-44A2-9CA9-95356D4728F8}" destId="{06197F2B-E8A7-4360-B29C-F3333107C69C}" srcOrd="0" destOrd="0" presId="urn:microsoft.com/office/officeart/2005/8/layout/hList9"/>
    <dgm:cxn modelId="{E6B8B55D-973D-4D60-B6B2-39F16C7B3C1B}" type="presParOf" srcId="{68B67EFD-6B98-44A2-9CA9-95356D4728F8}" destId="{C58F0EAD-7108-48E8-A563-965A0A36AA69}" srcOrd="1" destOrd="0" presId="urn:microsoft.com/office/officeart/2005/8/layout/hList9"/>
    <dgm:cxn modelId="{9450FA80-54D6-4FDE-898E-630B3A4AC370}" type="presParOf" srcId="{B9458853-D273-4BA5-82A1-9FC9E5B17C9F}" destId="{F7BC2070-8BE6-49FF-AD5C-EA5C6EEE98D6}" srcOrd="2" destOrd="0" presId="urn:microsoft.com/office/officeart/2005/8/layout/hList9"/>
    <dgm:cxn modelId="{A709C4FF-411D-4D49-BDA7-29F03CEE578A}" type="presParOf" srcId="{B9458853-D273-4BA5-82A1-9FC9E5B17C9F}" destId="{645CA042-B42B-46DC-909F-4102CFB7D472}" srcOrd="3" destOrd="0" presId="urn:microsoft.com/office/officeart/2005/8/layout/hList9"/>
    <dgm:cxn modelId="{A0E5A033-06C5-4DAC-A8D3-EB79F94D80AE}" type="presParOf" srcId="{B9458853-D273-4BA5-82A1-9FC9E5B17C9F}" destId="{99672990-5DC0-406A-866A-BCF980D41CDF}" srcOrd="4" destOrd="0" presId="urn:microsoft.com/office/officeart/2005/8/layout/hList9"/>
    <dgm:cxn modelId="{80C457C1-9062-4187-AA96-533B023BDED8}" type="presParOf" srcId="{B9458853-D273-4BA5-82A1-9FC9E5B17C9F}" destId="{A5175C09-D990-498A-87EF-42CEB06F5245}" srcOrd="5" destOrd="0" presId="urn:microsoft.com/office/officeart/2005/8/layout/hList9"/>
    <dgm:cxn modelId="{368EF79F-9C86-4191-AB3A-0433567C3972}" type="presParOf" srcId="{B9458853-D273-4BA5-82A1-9FC9E5B17C9F}" destId="{240ED268-BBAC-42B9-A314-D2EA48E5879B}" srcOrd="6" destOrd="0" presId="urn:microsoft.com/office/officeart/2005/8/layout/hList9"/>
    <dgm:cxn modelId="{8F142BC9-B0D2-44F5-B5D5-2A63219B0258}" type="presParOf" srcId="{240ED268-BBAC-42B9-A314-D2EA48E5879B}" destId="{D55C4870-9114-4B58-A469-84357AC0011F}" srcOrd="0" destOrd="0" presId="urn:microsoft.com/office/officeart/2005/8/layout/hList9"/>
    <dgm:cxn modelId="{6934F7BD-9DB9-46B8-8D06-D63983833CEA}" type="presParOf" srcId="{240ED268-BBAC-42B9-A314-D2EA48E5879B}" destId="{E6067E9B-D7A3-4884-B82C-64DB2BD1E1AF}" srcOrd="1" destOrd="0" presId="urn:microsoft.com/office/officeart/2005/8/layout/hList9"/>
    <dgm:cxn modelId="{4D2F5B14-0438-4E7E-BF44-0447F859B894}" type="presParOf" srcId="{E6067E9B-D7A3-4884-B82C-64DB2BD1E1AF}" destId="{23EB3451-7BE8-47CD-8E1C-F8A1AB1ADAEB}" srcOrd="0" destOrd="0" presId="urn:microsoft.com/office/officeart/2005/8/layout/hList9"/>
    <dgm:cxn modelId="{11103118-132F-4781-B84A-736188CAB4CA}" type="presParOf" srcId="{E6067E9B-D7A3-4884-B82C-64DB2BD1E1AF}" destId="{28455498-B7E1-465D-A1AB-410CAC5E848A}" srcOrd="1" destOrd="0" presId="urn:microsoft.com/office/officeart/2005/8/layout/hList9"/>
    <dgm:cxn modelId="{6EB3F060-F888-4615-9CCE-CE2987E41CAD}" type="presParOf" srcId="{B9458853-D273-4BA5-82A1-9FC9E5B17C9F}" destId="{D44DC26B-F990-409C-92BB-A56F11546453}" srcOrd="7" destOrd="0" presId="urn:microsoft.com/office/officeart/2005/8/layout/hList9"/>
    <dgm:cxn modelId="{6024D343-FEF6-40A7-9382-FBFF5AFBEEB0}" type="presParOf" srcId="{B9458853-D273-4BA5-82A1-9FC9E5B17C9F}" destId="{D8BCA2AB-0A82-4149-9174-EED0FF222125}" srcOrd="8" destOrd="0" presId="urn:microsoft.com/office/officeart/2005/8/layout/hList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327F0C-6090-4B14-85FF-324171E1F539}">
      <dsp:nvSpPr>
        <dsp:cNvPr id="0" name=""/>
        <dsp:cNvSpPr/>
      </dsp:nvSpPr>
      <dsp:spPr>
        <a:xfrm>
          <a:off x="0" y="6353"/>
          <a:ext cx="8245475" cy="1065796"/>
        </a:xfrm>
        <a:prstGeom prst="roundRect">
          <a:avLst/>
        </a:prstGeom>
        <a:solidFill>
          <a:srgbClr val="FFFF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kern="1200" dirty="0" err="1">
              <a:solidFill>
                <a:schemeClr val="tx1"/>
              </a:solidFill>
              <a:latin typeface="Arial Narrow" panose="020B0606020202030204" pitchFamily="34" charset="0"/>
            </a:rPr>
            <a:t>Risiko</a:t>
          </a:r>
          <a:r>
            <a:rPr lang="en-US" sz="2800" b="1" kern="1200" dirty="0">
              <a:solidFill>
                <a:schemeClr val="tx1"/>
              </a:solidFill>
              <a:latin typeface="Arial Narrow" panose="020B0606020202030204" pitchFamily="34" charset="0"/>
            </a:rPr>
            <a:t> &amp; Hazard </a:t>
          </a:r>
          <a:r>
            <a:rPr lang="en-US" sz="2800" b="1" kern="1200" dirty="0" err="1">
              <a:solidFill>
                <a:schemeClr val="tx1"/>
              </a:solidFill>
              <a:latin typeface="Arial Narrow" panose="020B0606020202030204" pitchFamily="34" charset="0"/>
            </a:rPr>
            <a:t>dalam</a:t>
          </a:r>
          <a:r>
            <a:rPr lang="en-US" sz="2800" b="1" kern="1200" dirty="0">
              <a:solidFill>
                <a:schemeClr val="tx1"/>
              </a:solidFill>
              <a:latin typeface="Arial Narrow" panose="020B0606020202030204" pitchFamily="34" charset="0"/>
            </a:rPr>
            <a:t> </a:t>
          </a:r>
          <a:r>
            <a:rPr lang="en-US" sz="2800" b="1" kern="1200" dirty="0" err="1">
              <a:solidFill>
                <a:schemeClr val="tx1"/>
              </a:solidFill>
              <a:latin typeface="Arial Narrow" panose="020B0606020202030204" pitchFamily="34" charset="0"/>
            </a:rPr>
            <a:t>Pengkajian</a:t>
          </a:r>
          <a:r>
            <a:rPr lang="en-US" sz="2800" b="1" kern="1200" dirty="0">
              <a:solidFill>
                <a:schemeClr val="tx1"/>
              </a:solidFill>
              <a:latin typeface="Arial Narrow" panose="020B0606020202030204" pitchFamily="34" charset="0"/>
            </a:rPr>
            <a:t> </a:t>
          </a:r>
          <a:r>
            <a:rPr lang="en-US" sz="2800" b="1" kern="1200" dirty="0" err="1">
              <a:solidFill>
                <a:schemeClr val="tx1"/>
              </a:solidFill>
              <a:latin typeface="Arial Narrow" panose="020B0606020202030204" pitchFamily="34" charset="0"/>
            </a:rPr>
            <a:t>Asuhan</a:t>
          </a:r>
          <a:r>
            <a:rPr lang="en-US" sz="2800" b="1" kern="1200" dirty="0">
              <a:solidFill>
                <a:schemeClr val="tx1"/>
              </a:solidFill>
              <a:latin typeface="Arial Narrow" panose="020B0606020202030204" pitchFamily="34" charset="0"/>
            </a:rPr>
            <a:t> </a:t>
          </a:r>
          <a:r>
            <a:rPr lang="en-US" sz="2800" b="1" kern="1200" dirty="0" err="1">
              <a:solidFill>
                <a:schemeClr val="tx1"/>
              </a:solidFill>
              <a:latin typeface="Arial Narrow" panose="020B0606020202030204" pitchFamily="34" charset="0"/>
            </a:rPr>
            <a:t>Keperawatan</a:t>
          </a:r>
          <a:r>
            <a:rPr lang="en-US" sz="2800" b="1" kern="1200" dirty="0">
              <a:solidFill>
                <a:schemeClr val="tx1"/>
              </a:solidFill>
              <a:latin typeface="Arial Narrow" panose="020B0606020202030204" pitchFamily="34" charset="0"/>
            </a:rPr>
            <a:t> </a:t>
          </a:r>
          <a:endParaRPr lang="en-ID" sz="2800" b="1" kern="1200" dirty="0">
            <a:solidFill>
              <a:schemeClr val="tx1"/>
            </a:solidFill>
            <a:latin typeface="Arial Narrow" panose="020B0606020202030204" pitchFamily="34" charset="0"/>
          </a:endParaRPr>
        </a:p>
      </dsp:txBody>
      <dsp:txXfrm>
        <a:off x="52028" y="58381"/>
        <a:ext cx="8141419" cy="961740"/>
      </dsp:txXfrm>
    </dsp:sp>
    <dsp:sp modelId="{7C294FAA-1714-4943-92A7-AFF96EA3D8A6}">
      <dsp:nvSpPr>
        <dsp:cNvPr id="0" name=""/>
        <dsp:cNvSpPr/>
      </dsp:nvSpPr>
      <dsp:spPr>
        <a:xfrm>
          <a:off x="0" y="1072149"/>
          <a:ext cx="8245475" cy="3312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794" tIns="25400" rIns="142240" bIns="2540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endParaRPr lang="en-ID" sz="1600" kern="1200" dirty="0"/>
        </a:p>
      </dsp:txBody>
      <dsp:txXfrm>
        <a:off x="0" y="1072149"/>
        <a:ext cx="8245475" cy="331200"/>
      </dsp:txXfrm>
    </dsp:sp>
    <dsp:sp modelId="{2F240962-5417-47D5-8556-368967E14051}">
      <dsp:nvSpPr>
        <dsp:cNvPr id="0" name=""/>
        <dsp:cNvSpPr/>
      </dsp:nvSpPr>
      <dsp:spPr>
        <a:xfrm>
          <a:off x="0" y="1403350"/>
          <a:ext cx="8245475" cy="1065796"/>
        </a:xfrm>
        <a:prstGeom prst="roundRect">
          <a:avLst/>
        </a:prstGeom>
        <a:solidFill>
          <a:srgbClr val="92D05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kern="1200" dirty="0" err="1">
              <a:solidFill>
                <a:schemeClr val="tx1"/>
              </a:solidFill>
              <a:latin typeface="Arial Narrow" panose="020B0606020202030204" pitchFamily="34" charset="0"/>
            </a:rPr>
            <a:t>Risiko</a:t>
          </a:r>
          <a:r>
            <a:rPr lang="en-US" sz="2800" b="1" kern="1200" dirty="0">
              <a:solidFill>
                <a:schemeClr val="tx1"/>
              </a:solidFill>
              <a:latin typeface="Arial Narrow" panose="020B0606020202030204" pitchFamily="34" charset="0"/>
            </a:rPr>
            <a:t> &amp; Hazard </a:t>
          </a:r>
          <a:r>
            <a:rPr lang="en-US" sz="2800" b="1" kern="1200" dirty="0" err="1">
              <a:solidFill>
                <a:schemeClr val="tx1"/>
              </a:solidFill>
              <a:latin typeface="Arial Narrow" panose="020B0606020202030204" pitchFamily="34" charset="0"/>
            </a:rPr>
            <a:t>dalam</a:t>
          </a:r>
          <a:r>
            <a:rPr lang="en-US" sz="2800" b="1" kern="1200" dirty="0">
              <a:solidFill>
                <a:schemeClr val="tx1"/>
              </a:solidFill>
              <a:latin typeface="Arial Narrow" panose="020B0606020202030204" pitchFamily="34" charset="0"/>
            </a:rPr>
            <a:t> </a:t>
          </a:r>
          <a:r>
            <a:rPr lang="en-US" sz="2800" b="1" kern="1200" dirty="0" err="1">
              <a:solidFill>
                <a:schemeClr val="tx1"/>
              </a:solidFill>
              <a:latin typeface="Arial Narrow" panose="020B0606020202030204" pitchFamily="34" charset="0"/>
            </a:rPr>
            <a:t>Perencanaan</a:t>
          </a:r>
          <a:r>
            <a:rPr lang="en-US" sz="2800" b="1" kern="1200" dirty="0">
              <a:solidFill>
                <a:schemeClr val="tx1"/>
              </a:solidFill>
              <a:latin typeface="Arial Narrow" panose="020B0606020202030204" pitchFamily="34" charset="0"/>
            </a:rPr>
            <a:t> </a:t>
          </a:r>
          <a:r>
            <a:rPr lang="en-US" sz="2800" b="1" kern="1200" dirty="0" err="1">
              <a:solidFill>
                <a:schemeClr val="tx1"/>
              </a:solidFill>
              <a:latin typeface="Arial Narrow" panose="020B0606020202030204" pitchFamily="34" charset="0"/>
            </a:rPr>
            <a:t>Asuhan</a:t>
          </a:r>
          <a:r>
            <a:rPr lang="en-US" sz="2800" b="1" kern="1200" dirty="0">
              <a:solidFill>
                <a:schemeClr val="tx1"/>
              </a:solidFill>
              <a:latin typeface="Arial Narrow" panose="020B0606020202030204" pitchFamily="34" charset="0"/>
            </a:rPr>
            <a:t> </a:t>
          </a:r>
          <a:r>
            <a:rPr lang="en-US" sz="2800" b="1" kern="1200" dirty="0" err="1">
              <a:solidFill>
                <a:schemeClr val="tx1"/>
              </a:solidFill>
              <a:latin typeface="Arial Narrow" panose="020B0606020202030204" pitchFamily="34" charset="0"/>
            </a:rPr>
            <a:t>Keperawatan</a:t>
          </a:r>
          <a:endParaRPr lang="en-ID" sz="2800" b="1" kern="1200" dirty="0">
            <a:solidFill>
              <a:schemeClr val="tx1"/>
            </a:solidFill>
            <a:latin typeface="Arial Narrow" panose="020B0606020202030204" pitchFamily="34" charset="0"/>
          </a:endParaRPr>
        </a:p>
      </dsp:txBody>
      <dsp:txXfrm>
        <a:off x="52028" y="1455378"/>
        <a:ext cx="8141419" cy="961740"/>
      </dsp:txXfrm>
    </dsp:sp>
    <dsp:sp modelId="{B5913CFB-FF91-4712-AB0A-101C3CB083B3}">
      <dsp:nvSpPr>
        <dsp:cNvPr id="0" name=""/>
        <dsp:cNvSpPr/>
      </dsp:nvSpPr>
      <dsp:spPr>
        <a:xfrm>
          <a:off x="0" y="2469146"/>
          <a:ext cx="8245475" cy="3312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794" tIns="25400" rIns="142240" bIns="2540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endParaRPr lang="en-ID" sz="1600" kern="1200"/>
        </a:p>
      </dsp:txBody>
      <dsp:txXfrm>
        <a:off x="0" y="2469146"/>
        <a:ext cx="8245475" cy="3312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BE45A35-1EA3-4A9E-A1C1-B9129E394701}">
      <dsp:nvSpPr>
        <dsp:cNvPr id="0" name=""/>
        <dsp:cNvSpPr/>
      </dsp:nvSpPr>
      <dsp:spPr>
        <a:xfrm>
          <a:off x="0" y="324430"/>
          <a:ext cx="8245475" cy="631800"/>
        </a:xfrm>
        <a:prstGeom prst="roundRect">
          <a:avLst/>
        </a:prstGeom>
        <a:solidFill>
          <a:srgbClr val="92D05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b="1" kern="1200" dirty="0" err="1">
              <a:solidFill>
                <a:schemeClr val="tx1"/>
              </a:solidFill>
              <a:latin typeface="Arial Narrow" panose="020B0606020202030204" pitchFamily="34" charset="0"/>
            </a:rPr>
            <a:t>Risiko</a:t>
          </a:r>
          <a:r>
            <a:rPr lang="en-US" sz="2700" b="1" kern="1200" dirty="0">
              <a:solidFill>
                <a:schemeClr val="tx1"/>
              </a:solidFill>
              <a:latin typeface="Arial Narrow" panose="020B0606020202030204" pitchFamily="34" charset="0"/>
            </a:rPr>
            <a:t> &amp; Hazard </a:t>
          </a:r>
          <a:r>
            <a:rPr lang="en-US" sz="2700" b="1" kern="1200" dirty="0" err="1">
              <a:solidFill>
                <a:schemeClr val="tx1"/>
              </a:solidFill>
              <a:latin typeface="Arial Narrow" panose="020B0606020202030204" pitchFamily="34" charset="0"/>
            </a:rPr>
            <a:t>dalam</a:t>
          </a:r>
          <a:r>
            <a:rPr lang="en-US" sz="2700" b="1" kern="1200" dirty="0">
              <a:solidFill>
                <a:schemeClr val="tx1"/>
              </a:solidFill>
              <a:latin typeface="Arial Narrow" panose="020B0606020202030204" pitchFamily="34" charset="0"/>
            </a:rPr>
            <a:t> </a:t>
          </a:r>
          <a:r>
            <a:rPr lang="en-US" sz="2700" b="1" kern="1200" dirty="0" err="1">
              <a:solidFill>
                <a:schemeClr val="tx1"/>
              </a:solidFill>
              <a:latin typeface="Arial Narrow" panose="020B0606020202030204" pitchFamily="34" charset="0"/>
            </a:rPr>
            <a:t>Implementasi</a:t>
          </a:r>
          <a:r>
            <a:rPr lang="en-US" sz="2700" b="1" kern="1200" dirty="0">
              <a:solidFill>
                <a:schemeClr val="tx1"/>
              </a:solidFill>
              <a:latin typeface="Arial Narrow" panose="020B0606020202030204" pitchFamily="34" charset="0"/>
            </a:rPr>
            <a:t> </a:t>
          </a:r>
          <a:r>
            <a:rPr lang="en-US" sz="2700" b="1" kern="1200" dirty="0" err="1">
              <a:solidFill>
                <a:schemeClr val="tx1"/>
              </a:solidFill>
              <a:latin typeface="Arial Narrow" panose="020B0606020202030204" pitchFamily="34" charset="0"/>
            </a:rPr>
            <a:t>Asuhan</a:t>
          </a:r>
          <a:r>
            <a:rPr lang="en-US" sz="2700" b="1" kern="1200" dirty="0">
              <a:solidFill>
                <a:schemeClr val="tx1"/>
              </a:solidFill>
              <a:latin typeface="Arial Narrow" panose="020B0606020202030204" pitchFamily="34" charset="0"/>
            </a:rPr>
            <a:t> </a:t>
          </a:r>
          <a:r>
            <a:rPr lang="en-US" sz="2700" b="1" kern="1200" dirty="0" err="1">
              <a:solidFill>
                <a:schemeClr val="tx1"/>
              </a:solidFill>
              <a:latin typeface="Arial Narrow" panose="020B0606020202030204" pitchFamily="34" charset="0"/>
            </a:rPr>
            <a:t>Keperawatan</a:t>
          </a:r>
          <a:r>
            <a:rPr lang="en-US" sz="2700" b="1" kern="1200" dirty="0">
              <a:solidFill>
                <a:schemeClr val="tx1"/>
              </a:solidFill>
              <a:latin typeface="Arial Narrow" panose="020B0606020202030204" pitchFamily="34" charset="0"/>
            </a:rPr>
            <a:t> </a:t>
          </a:r>
          <a:endParaRPr lang="en-ID" sz="2700" b="1" kern="1200" dirty="0">
            <a:solidFill>
              <a:schemeClr val="tx1"/>
            </a:solidFill>
            <a:latin typeface="Arial Narrow" panose="020B0606020202030204" pitchFamily="34" charset="0"/>
          </a:endParaRPr>
        </a:p>
      </dsp:txBody>
      <dsp:txXfrm>
        <a:off x="30842" y="355272"/>
        <a:ext cx="8183791" cy="570116"/>
      </dsp:txXfrm>
    </dsp:sp>
    <dsp:sp modelId="{50CF760A-DE6C-4CAB-BFBF-83E8A347D1CF}">
      <dsp:nvSpPr>
        <dsp:cNvPr id="0" name=""/>
        <dsp:cNvSpPr/>
      </dsp:nvSpPr>
      <dsp:spPr>
        <a:xfrm>
          <a:off x="0" y="956230"/>
          <a:ext cx="8245475" cy="4471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794" tIns="34290" rIns="192024" bIns="34290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endParaRPr lang="en-ID" sz="2100" kern="1200"/>
        </a:p>
      </dsp:txBody>
      <dsp:txXfrm>
        <a:off x="0" y="956230"/>
        <a:ext cx="8245475" cy="447120"/>
      </dsp:txXfrm>
    </dsp:sp>
    <dsp:sp modelId="{77871EED-A963-4597-A30A-D56791262990}">
      <dsp:nvSpPr>
        <dsp:cNvPr id="0" name=""/>
        <dsp:cNvSpPr/>
      </dsp:nvSpPr>
      <dsp:spPr>
        <a:xfrm>
          <a:off x="0" y="1403350"/>
          <a:ext cx="8245475" cy="631800"/>
        </a:xfrm>
        <a:prstGeom prst="roundRect">
          <a:avLst/>
        </a:prstGeom>
        <a:solidFill>
          <a:srgbClr val="FFFF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b="1" kern="1200" dirty="0" err="1">
              <a:solidFill>
                <a:schemeClr val="tx1"/>
              </a:solidFill>
              <a:latin typeface="Arial Narrow" panose="020B0606020202030204" pitchFamily="34" charset="0"/>
            </a:rPr>
            <a:t>Risiko</a:t>
          </a:r>
          <a:r>
            <a:rPr lang="en-US" sz="2700" b="1" kern="1200" dirty="0">
              <a:solidFill>
                <a:schemeClr val="tx1"/>
              </a:solidFill>
              <a:latin typeface="Arial Narrow" panose="020B0606020202030204" pitchFamily="34" charset="0"/>
            </a:rPr>
            <a:t> &amp; Hazard </a:t>
          </a:r>
          <a:r>
            <a:rPr lang="en-US" sz="2700" b="1" kern="1200" dirty="0" err="1">
              <a:solidFill>
                <a:schemeClr val="tx1"/>
              </a:solidFill>
              <a:latin typeface="Arial Narrow" panose="020B0606020202030204" pitchFamily="34" charset="0"/>
            </a:rPr>
            <a:t>dalam</a:t>
          </a:r>
          <a:r>
            <a:rPr lang="en-US" sz="2700" b="1" kern="1200" dirty="0">
              <a:solidFill>
                <a:schemeClr val="tx1"/>
              </a:solidFill>
              <a:latin typeface="Arial Narrow" panose="020B0606020202030204" pitchFamily="34" charset="0"/>
            </a:rPr>
            <a:t> </a:t>
          </a:r>
          <a:r>
            <a:rPr lang="en-US" sz="2700" b="1" kern="1200" dirty="0" err="1">
              <a:solidFill>
                <a:schemeClr val="tx1"/>
              </a:solidFill>
              <a:latin typeface="Arial Narrow" panose="020B0606020202030204" pitchFamily="34" charset="0"/>
            </a:rPr>
            <a:t>Evaluasi</a:t>
          </a:r>
          <a:r>
            <a:rPr lang="en-US" sz="2700" b="1" kern="1200" dirty="0">
              <a:solidFill>
                <a:schemeClr val="tx1"/>
              </a:solidFill>
              <a:latin typeface="Arial Narrow" panose="020B0606020202030204" pitchFamily="34" charset="0"/>
            </a:rPr>
            <a:t> </a:t>
          </a:r>
          <a:r>
            <a:rPr lang="en-US" sz="2700" b="1" kern="1200" dirty="0" err="1">
              <a:solidFill>
                <a:schemeClr val="tx1"/>
              </a:solidFill>
              <a:latin typeface="Arial Narrow" panose="020B0606020202030204" pitchFamily="34" charset="0"/>
            </a:rPr>
            <a:t>Asuhan</a:t>
          </a:r>
          <a:r>
            <a:rPr lang="en-US" sz="2700" b="1" kern="1200" dirty="0">
              <a:solidFill>
                <a:schemeClr val="tx1"/>
              </a:solidFill>
              <a:latin typeface="Arial Narrow" panose="020B0606020202030204" pitchFamily="34" charset="0"/>
            </a:rPr>
            <a:t> </a:t>
          </a:r>
          <a:r>
            <a:rPr lang="en-US" sz="2700" b="1" kern="1200" dirty="0" err="1">
              <a:solidFill>
                <a:schemeClr val="tx1"/>
              </a:solidFill>
              <a:latin typeface="Arial Narrow" panose="020B0606020202030204" pitchFamily="34" charset="0"/>
            </a:rPr>
            <a:t>Keperawatan</a:t>
          </a:r>
          <a:r>
            <a:rPr lang="en-US" sz="2700" b="1" kern="1200" dirty="0">
              <a:solidFill>
                <a:schemeClr val="tx1"/>
              </a:solidFill>
              <a:latin typeface="Arial Narrow" panose="020B0606020202030204" pitchFamily="34" charset="0"/>
            </a:rPr>
            <a:t> </a:t>
          </a:r>
          <a:endParaRPr lang="en-ID" sz="2700" b="1" kern="1200" dirty="0">
            <a:solidFill>
              <a:schemeClr val="tx1"/>
            </a:solidFill>
            <a:latin typeface="Arial Narrow" panose="020B0606020202030204" pitchFamily="34" charset="0"/>
          </a:endParaRPr>
        </a:p>
      </dsp:txBody>
      <dsp:txXfrm>
        <a:off x="30842" y="1434192"/>
        <a:ext cx="8183791" cy="570116"/>
      </dsp:txXfrm>
    </dsp:sp>
    <dsp:sp modelId="{5C45C0B4-4056-4CEE-BB9D-286158738EDC}">
      <dsp:nvSpPr>
        <dsp:cNvPr id="0" name=""/>
        <dsp:cNvSpPr/>
      </dsp:nvSpPr>
      <dsp:spPr>
        <a:xfrm>
          <a:off x="0" y="2035150"/>
          <a:ext cx="8245475" cy="4471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794" tIns="34290" rIns="192024" bIns="34290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endParaRPr lang="en-ID" sz="2100" kern="1200"/>
        </a:p>
      </dsp:txBody>
      <dsp:txXfrm>
        <a:off x="0" y="2035150"/>
        <a:ext cx="8245475" cy="44712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7371890-3CD6-4750-A1C4-91FC07687B64}">
      <dsp:nvSpPr>
        <dsp:cNvPr id="0" name=""/>
        <dsp:cNvSpPr/>
      </dsp:nvSpPr>
      <dsp:spPr>
        <a:xfrm>
          <a:off x="1222414" y="0"/>
          <a:ext cx="3576638" cy="3576638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rgbClr r="0" g="0" b="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661F185-8DE4-4812-831F-9A7A61C40559}">
      <dsp:nvSpPr>
        <dsp:cNvPr id="0" name=""/>
        <dsp:cNvSpPr/>
      </dsp:nvSpPr>
      <dsp:spPr>
        <a:xfrm>
          <a:off x="3010733" y="359584"/>
          <a:ext cx="2324814" cy="846657"/>
        </a:xfrm>
        <a:prstGeom prst="roundRect">
          <a:avLst/>
        </a:prstGeom>
        <a:solidFill>
          <a:schemeClr val="accent2">
            <a:lumMod val="40000"/>
            <a:lumOff val="60000"/>
            <a:alpha val="90000"/>
          </a:schemeClr>
        </a:solidFill>
        <a:ln w="12700" cap="flat" cmpd="sng" algn="ctr">
          <a:solidFill>
            <a:scrgbClr r="0" g="0" b="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b="1" kern="1200" dirty="0" err="1">
              <a:solidFill>
                <a:schemeClr val="tx1"/>
              </a:solidFill>
              <a:latin typeface="Arial Narrow" panose="020B0606020202030204" pitchFamily="34" charset="0"/>
            </a:rPr>
            <a:t>Identifikasi</a:t>
          </a:r>
          <a:r>
            <a:rPr lang="en-US" sz="2200" b="1" kern="1200" dirty="0">
              <a:solidFill>
                <a:schemeClr val="tx1"/>
              </a:solidFill>
              <a:latin typeface="Arial Narrow" panose="020B0606020202030204" pitchFamily="34" charset="0"/>
            </a:rPr>
            <a:t> </a:t>
          </a:r>
          <a:r>
            <a:rPr lang="en-US" sz="2200" b="1" kern="1200" dirty="0" err="1">
              <a:solidFill>
                <a:schemeClr val="tx1"/>
              </a:solidFill>
              <a:latin typeface="Arial Narrow" panose="020B0606020202030204" pitchFamily="34" charset="0"/>
            </a:rPr>
            <a:t>Bahaya</a:t>
          </a:r>
          <a:r>
            <a:rPr lang="en-US" sz="2200" b="1" kern="1200" dirty="0">
              <a:solidFill>
                <a:schemeClr val="tx1"/>
              </a:solidFill>
              <a:latin typeface="Arial Narrow" panose="020B0606020202030204" pitchFamily="34" charset="0"/>
            </a:rPr>
            <a:t> </a:t>
          </a:r>
          <a:endParaRPr lang="en-ID" sz="2200" b="1" kern="1200" dirty="0">
            <a:solidFill>
              <a:schemeClr val="tx1"/>
            </a:solidFill>
            <a:latin typeface="Arial Narrow" panose="020B0606020202030204" pitchFamily="34" charset="0"/>
          </a:endParaRPr>
        </a:p>
      </dsp:txBody>
      <dsp:txXfrm>
        <a:off x="3052063" y="400914"/>
        <a:ext cx="2242154" cy="763997"/>
      </dsp:txXfrm>
    </dsp:sp>
    <dsp:sp modelId="{4F0209A4-2131-4118-A7C6-99DACCDCCA13}">
      <dsp:nvSpPr>
        <dsp:cNvPr id="0" name=""/>
        <dsp:cNvSpPr/>
      </dsp:nvSpPr>
      <dsp:spPr>
        <a:xfrm>
          <a:off x="3010733" y="1312074"/>
          <a:ext cx="2324814" cy="846657"/>
        </a:xfrm>
        <a:prstGeom prst="roundRect">
          <a:avLst/>
        </a:prstGeom>
        <a:solidFill>
          <a:srgbClr val="92D050">
            <a:alpha val="90000"/>
          </a:srgbClr>
        </a:solidFill>
        <a:ln w="12700" cap="flat" cmpd="sng" algn="ctr">
          <a:solidFill>
            <a:scrgbClr r="0" g="0" b="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b="1" kern="1200" dirty="0" err="1">
              <a:latin typeface="Arial Narrow" panose="020B0606020202030204" pitchFamily="34" charset="0"/>
            </a:rPr>
            <a:t>Penilaian</a:t>
          </a:r>
          <a:r>
            <a:rPr lang="en-US" sz="2200" b="1" kern="1200" dirty="0">
              <a:latin typeface="Arial Narrow" panose="020B0606020202030204" pitchFamily="34" charset="0"/>
            </a:rPr>
            <a:t> </a:t>
          </a:r>
          <a:r>
            <a:rPr lang="en-US" sz="2200" b="1" kern="1200" dirty="0" err="1">
              <a:latin typeface="Arial Narrow" panose="020B0606020202030204" pitchFamily="34" charset="0"/>
            </a:rPr>
            <a:t>Risiko</a:t>
          </a:r>
          <a:r>
            <a:rPr lang="en-US" sz="2200" b="1" kern="1200" dirty="0">
              <a:latin typeface="Arial Narrow" panose="020B0606020202030204" pitchFamily="34" charset="0"/>
            </a:rPr>
            <a:t> </a:t>
          </a:r>
          <a:endParaRPr lang="en-ID" sz="2200" b="1" kern="1200" dirty="0">
            <a:latin typeface="Arial Narrow" panose="020B0606020202030204" pitchFamily="34" charset="0"/>
          </a:endParaRPr>
        </a:p>
      </dsp:txBody>
      <dsp:txXfrm>
        <a:off x="3052063" y="1353404"/>
        <a:ext cx="2242154" cy="763997"/>
      </dsp:txXfrm>
    </dsp:sp>
    <dsp:sp modelId="{DF71EFBB-FF1E-4AD7-8516-0FD26CA4032C}">
      <dsp:nvSpPr>
        <dsp:cNvPr id="0" name=""/>
        <dsp:cNvSpPr/>
      </dsp:nvSpPr>
      <dsp:spPr>
        <a:xfrm>
          <a:off x="3010733" y="2264563"/>
          <a:ext cx="2324814" cy="846657"/>
        </a:xfrm>
        <a:prstGeom prst="roundRect">
          <a:avLst/>
        </a:prstGeom>
        <a:solidFill>
          <a:srgbClr val="FF5DEC">
            <a:alpha val="90000"/>
          </a:srgbClr>
        </a:solidFill>
        <a:ln w="12700" cap="flat" cmpd="sng" algn="ctr">
          <a:solidFill>
            <a:scrgbClr r="0" g="0" b="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b="1" kern="1200" dirty="0" err="1">
              <a:solidFill>
                <a:schemeClr val="tx1"/>
              </a:solidFill>
              <a:latin typeface="Arial Narrow" panose="020B0606020202030204" pitchFamily="34" charset="0"/>
            </a:rPr>
            <a:t>Pengendalian</a:t>
          </a:r>
          <a:r>
            <a:rPr lang="en-US" sz="2200" b="1" kern="1200" dirty="0">
              <a:solidFill>
                <a:schemeClr val="tx1"/>
              </a:solidFill>
              <a:latin typeface="Arial Narrow" panose="020B0606020202030204" pitchFamily="34" charset="0"/>
            </a:rPr>
            <a:t> </a:t>
          </a:r>
          <a:r>
            <a:rPr lang="en-US" sz="2200" b="1" kern="1200" dirty="0" err="1">
              <a:solidFill>
                <a:schemeClr val="tx1"/>
              </a:solidFill>
              <a:latin typeface="Arial Narrow" panose="020B0606020202030204" pitchFamily="34" charset="0"/>
            </a:rPr>
            <a:t>Risiko</a:t>
          </a:r>
          <a:r>
            <a:rPr lang="en-US" sz="2200" b="1" kern="1200" dirty="0">
              <a:solidFill>
                <a:schemeClr val="tx1"/>
              </a:solidFill>
              <a:latin typeface="Arial Narrow" panose="020B0606020202030204" pitchFamily="34" charset="0"/>
            </a:rPr>
            <a:t> </a:t>
          </a:r>
          <a:endParaRPr lang="en-ID" sz="2200" b="1" kern="1200" dirty="0">
            <a:solidFill>
              <a:schemeClr val="tx1"/>
            </a:solidFill>
            <a:latin typeface="Arial Narrow" panose="020B0606020202030204" pitchFamily="34" charset="0"/>
          </a:endParaRPr>
        </a:p>
      </dsp:txBody>
      <dsp:txXfrm>
        <a:off x="3052063" y="2305893"/>
        <a:ext cx="2242154" cy="76399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6197F2B-E8A7-4360-B29C-F3333107C69C}">
      <dsp:nvSpPr>
        <dsp:cNvPr id="0" name=""/>
        <dsp:cNvSpPr/>
      </dsp:nvSpPr>
      <dsp:spPr>
        <a:xfrm>
          <a:off x="1093847" y="1378265"/>
          <a:ext cx="2048562" cy="1366391"/>
        </a:xfrm>
        <a:prstGeom prst="rect">
          <a:avLst/>
        </a:prstGeom>
        <a:solidFill>
          <a:srgbClr val="00E6F2">
            <a:alpha val="90000"/>
          </a:srgbClr>
        </a:solidFill>
        <a:ln w="28575" cap="flat" cmpd="sng" algn="ctr">
          <a:solidFill>
            <a:scrgbClr r="0" g="0" b="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234696" rIns="234696" bIns="234696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b="1" kern="1200" dirty="0" err="1">
              <a:latin typeface="Arial Narrow" panose="020B0606020202030204" pitchFamily="34" charset="0"/>
            </a:rPr>
            <a:t>Biologis</a:t>
          </a:r>
          <a:r>
            <a:rPr lang="en-US" sz="3300" b="1" kern="1200" dirty="0">
              <a:latin typeface="Arial Narrow" panose="020B0606020202030204" pitchFamily="34" charset="0"/>
            </a:rPr>
            <a:t> </a:t>
          </a:r>
          <a:endParaRPr lang="en-ID" sz="3300" b="1" kern="1200" dirty="0">
            <a:latin typeface="Arial Narrow" panose="020B0606020202030204" pitchFamily="34" charset="0"/>
          </a:endParaRPr>
        </a:p>
      </dsp:txBody>
      <dsp:txXfrm>
        <a:off x="1421617" y="1378265"/>
        <a:ext cx="1720792" cy="1366391"/>
      </dsp:txXfrm>
    </dsp:sp>
    <dsp:sp modelId="{645CA042-B42B-46DC-909F-4102CFB7D472}">
      <dsp:nvSpPr>
        <dsp:cNvPr id="0" name=""/>
        <dsp:cNvSpPr/>
      </dsp:nvSpPr>
      <dsp:spPr>
        <a:xfrm>
          <a:off x="1280" y="831981"/>
          <a:ext cx="1365708" cy="1365708"/>
        </a:xfrm>
        <a:prstGeom prst="ellipse">
          <a:avLst/>
        </a:prstGeom>
        <a:solidFill>
          <a:srgbClr val="FFC000"/>
        </a:solidFill>
        <a:ln w="19050" cap="flat" cmpd="sng" algn="ctr">
          <a:solidFill>
            <a:scrgbClr r="0" g="0" b="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D" sz="3300" kern="1200" dirty="0"/>
        </a:p>
      </dsp:txBody>
      <dsp:txXfrm>
        <a:off x="201283" y="1031984"/>
        <a:ext cx="965702" cy="965702"/>
      </dsp:txXfrm>
    </dsp:sp>
    <dsp:sp modelId="{23EB3451-7BE8-47CD-8E1C-F8A1AB1ADAEB}">
      <dsp:nvSpPr>
        <dsp:cNvPr id="0" name=""/>
        <dsp:cNvSpPr/>
      </dsp:nvSpPr>
      <dsp:spPr>
        <a:xfrm>
          <a:off x="4508118" y="1378265"/>
          <a:ext cx="2048562" cy="1366391"/>
        </a:xfrm>
        <a:prstGeom prst="rect">
          <a:avLst/>
        </a:prstGeom>
        <a:solidFill>
          <a:srgbClr val="FF5DEC"/>
        </a:solidFill>
        <a:ln w="12700" cap="flat" cmpd="sng" algn="ctr">
          <a:solidFill>
            <a:scrgbClr r="0" g="0" b="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234696" rIns="234696" bIns="234696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b="1" kern="1200" dirty="0">
              <a:solidFill>
                <a:schemeClr val="tx1"/>
              </a:solidFill>
              <a:latin typeface="Arial Narrow" panose="020B0606020202030204" pitchFamily="34" charset="0"/>
            </a:rPr>
            <a:t>Non </a:t>
          </a:r>
          <a:r>
            <a:rPr lang="en-US" sz="3300" b="1" kern="1200" dirty="0" err="1">
              <a:solidFill>
                <a:schemeClr val="tx1"/>
              </a:solidFill>
              <a:latin typeface="Arial Narrow" panose="020B0606020202030204" pitchFamily="34" charset="0"/>
            </a:rPr>
            <a:t>Biologis</a:t>
          </a:r>
          <a:endParaRPr lang="en-ID" sz="3300" b="1" kern="1200" dirty="0">
            <a:solidFill>
              <a:schemeClr val="tx1"/>
            </a:solidFill>
            <a:latin typeface="Arial Narrow" panose="020B0606020202030204" pitchFamily="34" charset="0"/>
          </a:endParaRPr>
        </a:p>
      </dsp:txBody>
      <dsp:txXfrm>
        <a:off x="4835888" y="1378265"/>
        <a:ext cx="1720792" cy="1366391"/>
      </dsp:txXfrm>
    </dsp:sp>
    <dsp:sp modelId="{D8BCA2AB-0A82-4149-9174-EED0FF222125}">
      <dsp:nvSpPr>
        <dsp:cNvPr id="0" name=""/>
        <dsp:cNvSpPr/>
      </dsp:nvSpPr>
      <dsp:spPr>
        <a:xfrm>
          <a:off x="3415551" y="831981"/>
          <a:ext cx="1365708" cy="1365708"/>
        </a:xfrm>
        <a:prstGeom prst="ellipse">
          <a:avLst/>
        </a:prstGeom>
        <a:solidFill>
          <a:srgbClr val="FFC000"/>
        </a:solidFill>
        <a:ln w="12700" cap="flat" cmpd="sng" algn="ctr">
          <a:solidFill>
            <a:scrgbClr r="0" g="0" b="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D" sz="3300" kern="1200" dirty="0"/>
        </a:p>
      </dsp:txBody>
      <dsp:txXfrm>
        <a:off x="3615554" y="1031984"/>
        <a:ext cx="965702" cy="96570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9">
  <dgm:title val=""/>
  <dgm:desc val=""/>
  <dgm:catLst>
    <dgm:cat type="list" pri="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3" srcId="0" destId="1" srcOrd="0" destOrd="0"/>
        <dgm:cxn modelId="4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2"/>
        <dgm:pt modelId="21"/>
        <dgm:pt modelId="22"/>
        <dgm:pt modelId="23"/>
        <dgm:pt modelId="24"/>
        <dgm:pt modelId="3"/>
        <dgm:pt modelId="31"/>
        <dgm:pt modelId="32"/>
        <dgm:pt modelId="33"/>
        <dgm:pt modelId="34"/>
      </dgm:ptLst>
      <dgm:cxnLst>
        <dgm:cxn modelId="4" srcId="0" destId="1" srcOrd="0" destOrd="0"/>
        <dgm:cxn modelId="5" srcId="0" destId="2" srcOrd="1" destOrd="0"/>
        <dgm:cxn modelId="6" srcId="0" destId="3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18" srcId="1" destId="14" srcOrd="0" destOrd="0"/>
        <dgm:cxn modelId="25" srcId="2" destId="21" srcOrd="0" destOrd="0"/>
        <dgm:cxn modelId="26" srcId="2" destId="22" srcOrd="0" destOrd="0"/>
        <dgm:cxn modelId="27" srcId="2" destId="23" srcOrd="0" destOrd="0"/>
        <dgm:cxn modelId="28" srcId="2" destId="24" srcOrd="0" destOrd="0"/>
        <dgm:cxn modelId="35" srcId="3" destId="31" srcOrd="0" destOrd="0"/>
        <dgm:cxn modelId="36" srcId="3" destId="32" srcOrd="0" destOrd="0"/>
        <dgm:cxn modelId="37" srcId="3" destId="33" srcOrd="0" destOrd="0"/>
        <dgm:cxn modelId="38" srcId="3" destId="34" srcOrd="0" destOrd="0"/>
      </dgm:cxnLst>
      <dgm:bg/>
      <dgm:whole/>
    </dgm:dataModel>
  </dgm:clrData>
  <dgm:layoutNode name="list">
    <dgm:varLst>
      <dgm:dir/>
      <dgm:animLvl val="lvl"/>
    </dgm:varLst>
    <dgm:choose name="Name0">
      <dgm:if name="Name1" func="var" arg="dir" op="equ" val="norm">
        <dgm:alg type="lin">
          <dgm:param type="linDir" val="fromL"/>
          <dgm:param type="fallback" val="2D"/>
          <dgm:param type="nodeVertAlign" val="t"/>
        </dgm:alg>
      </dgm:if>
      <dgm:else name="Name2">
        <dgm:alg type="lin">
          <dgm:param type="linDir" val="fromR"/>
          <dgm:param type="fallback" val="2D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ircle" refType="w" fact="0.5"/>
      <dgm:constr type="w" for="ch" forName="vertFlow" refType="w" fact="0.75"/>
      <dgm:constr type="h" for="des" forName="firstComp" refType="w" refFor="ch" refForName="vertFlow" fact="0.667"/>
      <dgm:constr type="h" for="des" forName="comp" refType="h" refFor="des" refForName="firstComp" op="equ"/>
      <dgm:constr type="h" for="des" forName="topSpace" refType="w" refFor="ch" refForName="circle" op="equ" fact="0.4"/>
      <dgm:constr type="w" for="ch" forName="posSpace" refType="w" fact="0.4"/>
      <dgm:constr type="w" for="ch" forName="negSpace" refType="w" fact="-1.15"/>
      <dgm:constr type="w" for="ch" forName="transSpace" refType="w" fact="0.75"/>
      <dgm:constr type="primFontSz" for="ch" forName="circle" op="equ" val="65"/>
      <dgm:constr type="primFontSz" for="des" forName="firstChildTx" val="65"/>
      <dgm:constr type="primFontSz" for="des" forName="childTx" refType="primFontSz" refFor="des" refForName="firstChildTx" op="equ"/>
    </dgm:constrLst>
    <dgm:ruleLst/>
    <dgm:forEach name="Name3" axis="ch" ptType="node">
      <dgm:layoutNode name="pos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vertFlow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firstComp" refType="w"/>
          <dgm:constr type="w" for="ch" forName="comp" refType="w"/>
        </dgm:constrLst>
        <dgm:ruleLst/>
        <dgm:layoutNode name="top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firstComp">
          <dgm:alg type="composite"/>
          <dgm:shape xmlns:r="http://schemas.openxmlformats.org/officeDocument/2006/relationships" r:blip="">
            <dgm:adjLst/>
          </dgm:shape>
          <dgm:presOf/>
          <dgm:choose name="Name4">
            <dgm:if name="Name5" func="var" arg="dir" op="equ" val="norm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 refType="w" fact="0.16"/>
                <dgm:constr type="r" for="ch" forName="firstChildTx" refType="w"/>
                <dgm:constr type="h" for="ch" forName="firstChildTx" refFor="ch" refForName="firstChild" op="equ"/>
              </dgm:constrLst>
            </dgm:if>
            <dgm:else name="Name6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/>
                <dgm:constr type="r" for="ch" forName="firstChildTx" refType="w" fact="0.825"/>
                <dgm:constr type="h" for="ch" forName="firstChildTx" refFor="ch" refForName="firstChild" op="equ"/>
              </dgm:constrLst>
            </dgm:else>
          </dgm:choose>
          <dgm:ruleLst/>
          <dgm:layoutNode name="firstChild" styleLbl="bgAccFollowNode1">
            <dgm:alg type="sp"/>
            <dgm:shape xmlns:r="http://schemas.openxmlformats.org/officeDocument/2006/relationships" type="rect" r:blip="">
              <dgm:adjLst/>
            </dgm:shape>
            <dgm:presOf axis="ch desOrSelf" ptType="node node" cnt="1 0"/>
            <dgm:constrLst/>
            <dgm:ruleLst/>
          </dgm:layoutNode>
          <dgm:layoutNode name="firstChildTx" styleLbl="bgAccFollowNode1">
            <dgm:varLst>
              <dgm:bulletEnabled val="1"/>
            </dgm:varLst>
            <dgm:alg type="tx">
              <dgm:param type="parTxLTRAlign" val="l"/>
            </dgm:alg>
            <dgm:shape xmlns:r="http://schemas.openxmlformats.org/officeDocument/2006/relationships" type="rect" r:blip="" hideGeom="1">
              <dgm:adjLst/>
            </dgm:shape>
            <dgm:presOf axis="ch desOrSelf" ptType="node node" cnt="1 0"/>
            <dgm:choose name="Name7">
              <dgm:if name="Name8" func="var" arg="dir" op="equ" val="norm">
                <dgm:constrLst>
                  <dgm:constr type="primFontSz" val="65"/>
                  <dgm:constr type="lMarg"/>
                </dgm:constrLst>
              </dgm:if>
              <dgm:else name="Name9">
                <dgm:constrLst>
                  <dgm:constr type="primFontSz" val="65"/>
                  <dgm:constr type="rMarg"/>
                </dgm:constrLst>
              </dgm:else>
            </dgm:choose>
            <dgm:ruleLst>
              <dgm:rule type="primFontSz" val="5" fact="NaN" max="NaN"/>
            </dgm:ruleLst>
          </dgm:layoutNode>
        </dgm:layoutNode>
        <dgm:forEach name="Name10" axis="ch" ptType="node" st="2">
          <dgm:layoutNode name="comp">
            <dgm:alg type="composite"/>
            <dgm:shape xmlns:r="http://schemas.openxmlformats.org/officeDocument/2006/relationships" r:blip="">
              <dgm:adjLst/>
            </dgm:shape>
            <dgm:presOf/>
            <dgm:choose name="Name11">
              <dgm:if name="Name12" func="var" arg="dir" op="equ" val="norm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 refType="w" fact="0.16"/>
                  <dgm:constr type="r" for="ch" forName="childTx" refType="w"/>
                  <dgm:constr type="h" for="ch" forName="childTx" refFor="ch" refForName="child" op="equ"/>
                </dgm:constrLst>
              </dgm:if>
              <dgm:else name="Name13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/>
                  <dgm:constr type="r" for="ch" forName="childTx" refType="w" fact="0.825"/>
                  <dgm:constr type="h" for="ch" forName="childTx" refFor="ch" refForName="child" op="equ"/>
                </dgm:constrLst>
              </dgm:else>
            </dgm:choose>
            <dgm:ruleLst/>
            <dgm:layoutNode name="child" styleLbl="bgAccFollowNode1">
              <dgm:alg type="sp"/>
              <dgm:shape xmlns:r="http://schemas.openxmlformats.org/officeDocument/2006/relationships" type="rect" r:blip="">
                <dgm:adjLst/>
              </dgm:shape>
              <dgm:presOf axis="desOrSelf" ptType="node"/>
              <dgm:constrLst/>
              <dgm:ruleLst/>
            </dgm:layoutNode>
            <dgm:layoutNode name="childTx" styleLbl="bgAccFollowNode1">
              <dgm:varLst>
                <dgm:bulletEnabled val="1"/>
              </dgm:varLst>
              <dgm:alg type="tx">
                <dgm:param type="parTxLTRAlign" val="l"/>
              </dgm:alg>
              <dgm:shape xmlns:r="http://schemas.openxmlformats.org/officeDocument/2006/relationships" type="rect" r:blip="" hideGeom="1">
                <dgm:adjLst/>
              </dgm:shape>
              <dgm:presOf axis="desOrSelf" ptType="node"/>
              <dgm:choose name="Name14">
                <dgm:if name="Name15" func="var" arg="dir" op="equ" val="norm">
                  <dgm:constrLst>
                    <dgm:constr type="primFontSz" val="65"/>
                    <dgm:constr type="lMarg"/>
                  </dgm:constrLst>
                </dgm:if>
                <dgm:else name="Name16">
                  <dgm:constrLst>
                    <dgm:constr type="primFontSz" val="65"/>
                    <dgm:constr type="rMarg"/>
                  </dgm:constrLst>
                </dgm:else>
              </dgm:choose>
              <dgm:ruleLst>
                <dgm:rule type="primFontSz" val="5" fact="NaN" max="NaN"/>
              </dgm:ruleLst>
            </dgm:layoutNode>
          </dgm:layoutNode>
        </dgm:forEach>
      </dgm:layoutNode>
      <dgm:layoutNode name="neg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ircle" styleLbl="node1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lMarg"/>
          <dgm:constr type="rMarg"/>
          <dgm:constr type="tMarg"/>
          <dgm:constr type="bMarg"/>
          <dgm:constr type="h" refType="w"/>
        </dgm:constrLst>
        <dgm:ruleLst>
          <dgm:rule type="primFontSz" val="5" fact="NaN" max="NaN"/>
        </dgm:ruleLst>
      </dgm:layoutNode>
      <dgm:forEach name="Name17" axis="followSib" ptType="sibTrans" cnt="1">
        <dgm:layoutNode name="trans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D18E60-4300-4729-A0D7-6AB984C3922D}" type="datetimeFigureOut">
              <a:rPr lang="en-US" smtClean="0"/>
              <a:t>10/17/2023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533E96-F078-4B3D-A8F4-F1AF21EBC3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3001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1" y="3335275"/>
            <a:ext cx="8229600" cy="870821"/>
          </a:xfr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ctr">
              <a:defRPr sz="3600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2" y="4206097"/>
            <a:ext cx="8229600" cy="744815"/>
          </a:xfrm>
        </p:spPr>
        <p:txBody>
          <a:bodyPr>
            <a:normAutofit/>
          </a:bodyPr>
          <a:lstStyle>
            <a:lvl1pPr marL="0" indent="0" algn="ctr">
              <a:buNone/>
              <a:defRPr sz="2800" b="0" i="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E:\websites\free-power-point-templates\2012\logos.png">
            <a:extLst>
              <a:ext uri="{FF2B5EF4-FFF2-40B4-BE49-F238E27FC236}">
                <a16:creationId xmlns:a16="http://schemas.microsoft.com/office/drawing/2014/main" id="{08B89D22-1D6E-450B-881F-4D2A4C527F7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08475" y="2326213"/>
            <a:ext cx="1463784" cy="526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0730" y="1197405"/>
            <a:ext cx="8246070" cy="763524"/>
          </a:xfrm>
        </p:spPr>
        <p:txBody>
          <a:bodyPr>
            <a:normAutofit/>
          </a:bodyPr>
          <a:lstStyle>
            <a:lvl1pPr algn="ctr">
              <a:defRPr sz="3600" baseline="0">
                <a:solidFill>
                  <a:schemeClr val="accent2">
                    <a:lumMod val="5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1960929"/>
            <a:ext cx="8246070" cy="2806331"/>
          </a:xfrm>
        </p:spPr>
        <p:txBody>
          <a:bodyPr/>
          <a:lstStyle>
            <a:lvl1pPr algn="ctr">
              <a:defRPr sz="2800">
                <a:solidFill>
                  <a:schemeClr val="bg1">
                    <a:lumMod val="50000"/>
                  </a:schemeClr>
                </a:solidFill>
              </a:defRPr>
            </a:lvl1pPr>
            <a:lvl2pPr algn="ctr">
              <a:defRPr>
                <a:solidFill>
                  <a:schemeClr val="bg1">
                    <a:lumMod val="50000"/>
                  </a:schemeClr>
                </a:solidFill>
              </a:defRPr>
            </a:lvl2pPr>
            <a:lvl3pPr algn="ctr">
              <a:defRPr>
                <a:solidFill>
                  <a:schemeClr val="bg1">
                    <a:lumMod val="50000"/>
                  </a:schemeClr>
                </a:solidFill>
              </a:defRPr>
            </a:lvl3pPr>
            <a:lvl4pPr algn="ctr">
              <a:defRPr>
                <a:solidFill>
                  <a:schemeClr val="bg1">
                    <a:lumMod val="50000"/>
                  </a:schemeClr>
                </a:solidFill>
              </a:defRPr>
            </a:lvl4pPr>
            <a:lvl5pPr algn="ctr">
              <a:defRPr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8719" y="376237"/>
            <a:ext cx="6558080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28720" y="1197405"/>
            <a:ext cx="6558080" cy="3576168"/>
          </a:xfrm>
        </p:spPr>
        <p:txBody>
          <a:bodyPr/>
          <a:lstStyle>
            <a:lvl1pPr algn="l">
              <a:defRPr sz="2800">
                <a:solidFill>
                  <a:schemeClr val="bg1"/>
                </a:solidFill>
              </a:defRPr>
            </a:lvl1pPr>
            <a:lvl2pPr algn="l">
              <a:defRPr>
                <a:solidFill>
                  <a:schemeClr val="bg1"/>
                </a:solidFill>
              </a:defRPr>
            </a:lvl2pPr>
            <a:lvl3pPr algn="l">
              <a:defRPr>
                <a:solidFill>
                  <a:schemeClr val="bg1"/>
                </a:solidFill>
              </a:defRPr>
            </a:lvl3pPr>
            <a:lvl4pPr algn="l">
              <a:defRPr>
                <a:solidFill>
                  <a:schemeClr val="bg1"/>
                </a:solidFill>
              </a:defRPr>
            </a:lvl4pPr>
            <a:lvl5pPr algn="l"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5614" y="1197404"/>
            <a:ext cx="8076896" cy="763525"/>
          </a:xfrm>
        </p:spPr>
        <p:txBody>
          <a:bodyPr>
            <a:normAutofit/>
          </a:bodyPr>
          <a:lstStyle>
            <a:lvl1pPr algn="ctr">
              <a:defRPr sz="3600" baseline="0">
                <a:solidFill>
                  <a:schemeClr val="accent2">
                    <a:lumMod val="5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6879" y="1960929"/>
            <a:ext cx="4040188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6879" y="2433326"/>
            <a:ext cx="4040188" cy="2276294"/>
          </a:xfrm>
        </p:spPr>
        <p:txBody>
          <a:bodyPr/>
          <a:lstStyle>
            <a:lvl1pPr algn="ctr">
              <a:defRPr sz="2400">
                <a:solidFill>
                  <a:schemeClr val="bg1">
                    <a:lumMod val="50000"/>
                  </a:schemeClr>
                </a:solidFill>
              </a:defRPr>
            </a:lvl1pPr>
            <a:lvl2pPr algn="ctr">
              <a:defRPr sz="2000">
                <a:solidFill>
                  <a:schemeClr val="bg1">
                    <a:lumMod val="50000"/>
                  </a:schemeClr>
                </a:solidFill>
              </a:defRPr>
            </a:lvl2pPr>
            <a:lvl3pPr algn="ctr">
              <a:defRPr sz="1800">
                <a:solidFill>
                  <a:schemeClr val="bg1">
                    <a:lumMod val="50000"/>
                  </a:schemeClr>
                </a:solidFill>
              </a:defRPr>
            </a:lvl3pPr>
            <a:lvl4pPr algn="ctr">
              <a:defRPr sz="1600">
                <a:solidFill>
                  <a:schemeClr val="bg1">
                    <a:lumMod val="50000"/>
                  </a:schemeClr>
                </a:solidFill>
              </a:defRPr>
            </a:lvl4pPr>
            <a:lvl5pPr algn="ctr">
              <a:defRPr sz="1600">
                <a:solidFill>
                  <a:schemeClr val="bg1">
                    <a:lumMod val="5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0" y="1960929"/>
            <a:ext cx="4041775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2433326"/>
            <a:ext cx="4041775" cy="2276294"/>
          </a:xfrm>
        </p:spPr>
        <p:txBody>
          <a:bodyPr/>
          <a:lstStyle>
            <a:lvl1pPr algn="ctr">
              <a:defRPr sz="2400">
                <a:solidFill>
                  <a:schemeClr val="bg1">
                    <a:lumMod val="50000"/>
                  </a:schemeClr>
                </a:solidFill>
              </a:defRPr>
            </a:lvl1pPr>
            <a:lvl2pPr algn="ctr">
              <a:defRPr sz="2000">
                <a:solidFill>
                  <a:schemeClr val="bg1">
                    <a:lumMod val="50000"/>
                  </a:schemeClr>
                </a:solidFill>
              </a:defRPr>
            </a:lvl2pPr>
            <a:lvl3pPr algn="ctr">
              <a:defRPr sz="1800">
                <a:solidFill>
                  <a:schemeClr val="bg1">
                    <a:lumMod val="50000"/>
                  </a:schemeClr>
                </a:solidFill>
              </a:defRPr>
            </a:lvl3pPr>
            <a:lvl4pPr algn="ctr">
              <a:defRPr sz="1600">
                <a:solidFill>
                  <a:schemeClr val="bg1">
                    <a:lumMod val="50000"/>
                  </a:schemeClr>
                </a:solidFill>
              </a:defRPr>
            </a:lvl4pPr>
            <a:lvl5pPr algn="ctr">
              <a:defRPr sz="1600">
                <a:solidFill>
                  <a:schemeClr val="bg1">
                    <a:lumMod val="5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10/17/2023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10/17/2023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10/17/2023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10/17/2023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1E867DF-3DCA-4725-94F0-F2B6BD747A82}"/>
              </a:ext>
            </a:extLst>
          </p:cNvPr>
          <p:cNvSpPr txBox="1"/>
          <p:nvPr userDrawn="1"/>
        </p:nvSpPr>
        <p:spPr>
          <a:xfrm>
            <a:off x="-9150" y="5213747"/>
            <a:ext cx="83896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This presentation uses a free template provided by FPPT.com</a:t>
            </a:r>
          </a:p>
          <a:p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www.free-power-point-templates.com</a:t>
            </a:r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1" y="3487980"/>
            <a:ext cx="8229600" cy="1068935"/>
          </a:xfrm>
          <a:solidFill>
            <a:srgbClr val="FFFF00"/>
          </a:solidFill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pPr marL="92710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/>
            </a:pPr>
            <a:br>
              <a:rPr kumimoji="0" lang="en-ID" sz="3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kumimoji="0" lang="en-ID" sz="31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Risiko</a:t>
            </a:r>
            <a:r>
              <a:rPr kumimoji="0" lang="en-ID" sz="3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dan Hazard </a:t>
            </a:r>
            <a:br>
              <a:rPr kumimoji="0" lang="en-ID" sz="3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kumimoji="0" lang="en-ID" sz="31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dalam</a:t>
            </a:r>
            <a:r>
              <a:rPr kumimoji="0" lang="en-ID" sz="3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ID" sz="31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Tahap</a:t>
            </a:r>
            <a:r>
              <a:rPr kumimoji="0" lang="en-ID" sz="3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ID" sz="31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Asuhan</a:t>
            </a:r>
            <a:r>
              <a:rPr kumimoji="0" lang="en-ID" sz="3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ID" sz="31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Keperawatan</a:t>
            </a:r>
            <a:br>
              <a:rPr kumimoji="0" lang="en-ID" sz="5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2" y="4556915"/>
            <a:ext cx="8229600" cy="393997"/>
          </a:xfrm>
          <a:solidFill>
            <a:srgbClr val="92D050"/>
          </a:solidFill>
          <a:ln>
            <a:solidFill>
              <a:schemeClr val="tx1"/>
            </a:solidFill>
          </a:ln>
        </p:spPr>
        <p:txBody>
          <a:bodyPr>
            <a:normAutofit fontScale="85000" lnSpcReduction="20000"/>
          </a:bodyPr>
          <a:lstStyle/>
          <a:p>
            <a:r>
              <a:rPr lang="en-US" b="1" dirty="0">
                <a:solidFill>
                  <a:schemeClr val="tx1"/>
                </a:solidFill>
                <a:latin typeface="Arial Narrow" panose="020B0606020202030204" pitchFamily="34" charset="0"/>
              </a:rPr>
              <a:t>            Eva </a:t>
            </a:r>
            <a:r>
              <a:rPr lang="en-US" b="1" dirty="0" err="1">
                <a:solidFill>
                  <a:schemeClr val="tx1"/>
                </a:solidFill>
                <a:latin typeface="Arial Narrow" panose="020B0606020202030204" pitchFamily="34" charset="0"/>
              </a:rPr>
              <a:t>Nurlina</a:t>
            </a:r>
            <a:r>
              <a:rPr lang="en-US" b="1" dirty="0">
                <a:solidFill>
                  <a:schemeClr val="tx1"/>
                </a:solidFill>
                <a:latin typeface="Arial Narrow" panose="020B0606020202030204" pitchFamily="34" charset="0"/>
              </a:rPr>
              <a:t> Aprilia, M.</a:t>
            </a:r>
            <a:r>
              <a:rPr lang="en-US" b="1" dirty="0" err="1">
                <a:solidFill>
                  <a:schemeClr val="tx1"/>
                </a:solidFill>
                <a:latin typeface="Arial Narrow" panose="020B0606020202030204" pitchFamily="34" charset="0"/>
              </a:rPr>
              <a:t>Kep</a:t>
            </a:r>
            <a:r>
              <a:rPr lang="en-US" b="1" dirty="0">
                <a:solidFill>
                  <a:schemeClr val="tx1"/>
                </a:solidFill>
                <a:latin typeface="Arial Narrow" panose="020B0606020202030204" pitchFamily="34" charset="0"/>
              </a:rPr>
              <a:t>.,Ns.,</a:t>
            </a:r>
            <a:r>
              <a:rPr lang="en-US" b="1" dirty="0" err="1">
                <a:solidFill>
                  <a:schemeClr val="tx1"/>
                </a:solidFill>
                <a:latin typeface="Arial Narrow" panose="020B0606020202030204" pitchFamily="34" charset="0"/>
              </a:rPr>
              <a:t>Sp.Kep.Kom</a:t>
            </a:r>
            <a:endParaRPr lang="en-US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EEF4C0-1316-0F0B-534A-F83C1445EC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0730" y="1502815"/>
            <a:ext cx="8246070" cy="458114"/>
          </a:xfrm>
          <a:solidFill>
            <a:srgbClr val="FFFF00"/>
          </a:solidFill>
          <a:ln w="12700"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en-US" b="1" dirty="0">
                <a:latin typeface="Arial Narrow" panose="020B0606020202030204" pitchFamily="34" charset="0"/>
              </a:rPr>
              <a:t>PENILAIAN RISIKO </a:t>
            </a:r>
            <a:endParaRPr lang="en-ID" b="1" dirty="0">
              <a:latin typeface="Arial Narrow" panose="020B0606020202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53DDB5-AB2B-678F-E694-EF85180E023F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bg1">
              <a:lumMod val="85000"/>
            </a:schemeClr>
          </a:solidFill>
          <a:ln w="1905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l"/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Proses </a:t>
            </a:r>
            <a:r>
              <a:rPr lang="en-US" dirty="0" err="1">
                <a:solidFill>
                  <a:schemeClr val="tx1"/>
                </a:solidFill>
                <a:latin typeface="Arial Narrow" panose="020B0606020202030204" pitchFamily="34" charset="0"/>
              </a:rPr>
              <a:t>untuk</a:t>
            </a:r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 Narrow" panose="020B0606020202030204" pitchFamily="34" charset="0"/>
              </a:rPr>
              <a:t>menentukan</a:t>
            </a:r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 Narrow" panose="020B0606020202030204" pitchFamily="34" charset="0"/>
              </a:rPr>
              <a:t>pengendalian</a:t>
            </a:r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 Narrow" panose="020B0606020202030204" pitchFamily="34" charset="0"/>
              </a:rPr>
              <a:t>terhadap</a:t>
            </a:r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 Narrow" panose="020B0606020202030204" pitchFamily="34" charset="0"/>
              </a:rPr>
              <a:t>tingkat</a:t>
            </a:r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 Narrow" panose="020B0606020202030204" pitchFamily="34" charset="0"/>
              </a:rPr>
              <a:t>risiko</a:t>
            </a:r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 Narrow" panose="020B0606020202030204" pitchFamily="34" charset="0"/>
              </a:rPr>
              <a:t>kecelakaan</a:t>
            </a:r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 Narrow" panose="020B0606020202030204" pitchFamily="34" charset="0"/>
              </a:rPr>
              <a:t>kerja</a:t>
            </a:r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 Narrow" panose="020B0606020202030204" pitchFamily="34" charset="0"/>
              </a:rPr>
              <a:t>atau</a:t>
            </a:r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 Narrow" panose="020B0606020202030204" pitchFamily="34" charset="0"/>
              </a:rPr>
              <a:t>penyakit</a:t>
            </a:r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 Narrow" panose="020B0606020202030204" pitchFamily="34" charset="0"/>
              </a:rPr>
              <a:t>akibat</a:t>
            </a:r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 Narrow" panose="020B0606020202030204" pitchFamily="34" charset="0"/>
              </a:rPr>
              <a:t>kerja</a:t>
            </a:r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. </a:t>
            </a:r>
          </a:p>
          <a:p>
            <a:pPr algn="l"/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Proses </a:t>
            </a:r>
            <a:r>
              <a:rPr lang="en-US" dirty="0" err="1">
                <a:solidFill>
                  <a:schemeClr val="tx1"/>
                </a:solidFill>
                <a:latin typeface="Arial Narrow" panose="020B0606020202030204" pitchFamily="34" charset="0"/>
              </a:rPr>
              <a:t>evaluasi</a:t>
            </a:r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 risiko2 </a:t>
            </a:r>
            <a:r>
              <a:rPr lang="en-US" dirty="0" err="1">
                <a:solidFill>
                  <a:schemeClr val="tx1"/>
                </a:solidFill>
                <a:latin typeface="Arial Narrow" panose="020B0606020202030204" pitchFamily="34" charset="0"/>
              </a:rPr>
              <a:t>yg</a:t>
            </a:r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 Narrow" panose="020B0606020202030204" pitchFamily="34" charset="0"/>
              </a:rPr>
              <a:t>diakibatkan</a:t>
            </a:r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 Narrow" panose="020B0606020202030204" pitchFamily="34" charset="0"/>
              </a:rPr>
              <a:t>adanya</a:t>
            </a:r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 bahaya2 </a:t>
            </a:r>
            <a:r>
              <a:rPr lang="en-US" dirty="0" err="1">
                <a:solidFill>
                  <a:schemeClr val="tx1"/>
                </a:solidFill>
                <a:latin typeface="Arial Narrow" panose="020B0606020202030204" pitchFamily="34" charset="0"/>
              </a:rPr>
              <a:t>dgn</a:t>
            </a:r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 Narrow" panose="020B0606020202030204" pitchFamily="34" charset="0"/>
              </a:rPr>
              <a:t>memperhatikan</a:t>
            </a:r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 Narrow" panose="020B0606020202030204" pitchFamily="34" charset="0"/>
              </a:rPr>
              <a:t>kecukupan</a:t>
            </a:r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 Narrow" panose="020B0606020202030204" pitchFamily="34" charset="0"/>
              </a:rPr>
              <a:t>pengendalian</a:t>
            </a:r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 Narrow" panose="020B0606020202030204" pitchFamily="34" charset="0"/>
              </a:rPr>
              <a:t>yg</a:t>
            </a:r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 Narrow" panose="020B0606020202030204" pitchFamily="34" charset="0"/>
              </a:rPr>
              <a:t>dimiliki</a:t>
            </a:r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 dan </a:t>
            </a:r>
            <a:r>
              <a:rPr lang="en-US" dirty="0" err="1">
                <a:solidFill>
                  <a:schemeClr val="tx1"/>
                </a:solidFill>
                <a:latin typeface="Arial Narrow" panose="020B0606020202030204" pitchFamily="34" charset="0"/>
              </a:rPr>
              <a:t>menentukan</a:t>
            </a:r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 Narrow" panose="020B0606020202030204" pitchFamily="34" charset="0"/>
              </a:rPr>
              <a:t>apakah</a:t>
            </a:r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 Narrow" panose="020B0606020202030204" pitchFamily="34" charset="0"/>
              </a:rPr>
              <a:t>risiko</a:t>
            </a:r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 Narrow" panose="020B0606020202030204" pitchFamily="34" charset="0"/>
              </a:rPr>
              <a:t>dpt</a:t>
            </a:r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 Narrow" panose="020B0606020202030204" pitchFamily="34" charset="0"/>
              </a:rPr>
              <a:t>diterima</a:t>
            </a:r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 Narrow" panose="020B0606020202030204" pitchFamily="34" charset="0"/>
              </a:rPr>
              <a:t>atau</a:t>
            </a:r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 Narrow" panose="020B0606020202030204" pitchFamily="34" charset="0"/>
              </a:rPr>
              <a:t>tidak</a:t>
            </a:r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 (</a:t>
            </a:r>
            <a:r>
              <a:rPr lang="en-US" dirty="0" err="1">
                <a:solidFill>
                  <a:schemeClr val="tx1"/>
                </a:solidFill>
                <a:latin typeface="Arial Narrow" panose="020B0606020202030204" pitchFamily="34" charset="0"/>
              </a:rPr>
              <a:t>Puspitasari</a:t>
            </a:r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, 2010)</a:t>
            </a:r>
            <a:endParaRPr lang="en-ID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49115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569FDE-5850-491B-827E-B1B92D913E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0730" y="1502815"/>
            <a:ext cx="8246070" cy="458114"/>
          </a:xfrm>
          <a:solidFill>
            <a:srgbClr val="FFFF00"/>
          </a:solidFill>
          <a:ln w="12700"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en-US" b="1" dirty="0">
                <a:latin typeface="Arial Narrow" panose="020B0606020202030204" pitchFamily="34" charset="0"/>
              </a:rPr>
              <a:t>PENGENDALIAN RISIKO</a:t>
            </a:r>
            <a:endParaRPr lang="en-ID" b="1" dirty="0">
              <a:latin typeface="Arial Narrow" panose="020B0606020202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D99E33-F79A-B459-B0E8-FA9E1AA9FA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8965" y="2113635"/>
            <a:ext cx="8246070" cy="2653625"/>
          </a:xfrm>
          <a:solidFill>
            <a:schemeClr val="tx2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txBody>
          <a:bodyPr/>
          <a:lstStyle/>
          <a:p>
            <a:pPr algn="l"/>
            <a:r>
              <a:rPr lang="en-US" dirty="0" err="1">
                <a:solidFill>
                  <a:schemeClr val="tx1"/>
                </a:solidFill>
                <a:latin typeface="Arial Narrow" panose="020B0606020202030204" pitchFamily="34" charset="0"/>
              </a:rPr>
              <a:t>Pengendalian</a:t>
            </a:r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 Narrow" panose="020B0606020202030204" pitchFamily="34" charset="0"/>
              </a:rPr>
              <a:t>risiko</a:t>
            </a:r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 Narrow" panose="020B0606020202030204" pitchFamily="34" charset="0"/>
              </a:rPr>
              <a:t>terhadap</a:t>
            </a:r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 Narrow" panose="020B0606020202030204" pitchFamily="34" charset="0"/>
              </a:rPr>
              <a:t>bahaya</a:t>
            </a:r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 yang </a:t>
            </a:r>
            <a:r>
              <a:rPr lang="en-US" dirty="0" err="1">
                <a:solidFill>
                  <a:schemeClr val="tx1"/>
                </a:solidFill>
                <a:latin typeface="Arial Narrow" panose="020B0606020202030204" pitchFamily="34" charset="0"/>
              </a:rPr>
              <a:t>teridentifikasi</a:t>
            </a:r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 Narrow" panose="020B0606020202030204" pitchFamily="34" charset="0"/>
              </a:rPr>
              <a:t>dilakukan</a:t>
            </a:r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 Narrow" panose="020B0606020202030204" pitchFamily="34" charset="0"/>
              </a:rPr>
              <a:t>setelah</a:t>
            </a:r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 Narrow" panose="020B0606020202030204" pitchFamily="34" charset="0"/>
              </a:rPr>
              <a:t>penilaian</a:t>
            </a:r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 Narrow" panose="020B0606020202030204" pitchFamily="34" charset="0"/>
              </a:rPr>
              <a:t>sebelumnya</a:t>
            </a:r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, </a:t>
            </a:r>
            <a:r>
              <a:rPr lang="en-US" dirty="0" err="1">
                <a:solidFill>
                  <a:schemeClr val="tx1"/>
                </a:solidFill>
                <a:latin typeface="Arial Narrow" panose="020B0606020202030204" pitchFamily="34" charset="0"/>
              </a:rPr>
              <a:t>sehingga</a:t>
            </a:r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 Narrow" panose="020B0606020202030204" pitchFamily="34" charset="0"/>
              </a:rPr>
              <a:t>pengendalian</a:t>
            </a:r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 Narrow" panose="020B0606020202030204" pitchFamily="34" charset="0"/>
              </a:rPr>
              <a:t>risiko</a:t>
            </a:r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 Narrow" panose="020B0606020202030204" pitchFamily="34" charset="0"/>
              </a:rPr>
              <a:t>bahaya</a:t>
            </a:r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 Narrow" panose="020B0606020202030204" pitchFamily="34" charset="0"/>
              </a:rPr>
              <a:t>diprioritaskan</a:t>
            </a:r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 pada </a:t>
            </a:r>
            <a:r>
              <a:rPr lang="en-US" dirty="0" err="1">
                <a:solidFill>
                  <a:schemeClr val="tx1"/>
                </a:solidFill>
                <a:latin typeface="Arial Narrow" panose="020B0606020202030204" pitchFamily="34" charset="0"/>
              </a:rPr>
              <a:t>bahaya</a:t>
            </a:r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 Narrow" panose="020B0606020202030204" pitchFamily="34" charset="0"/>
              </a:rPr>
              <a:t>dgn</a:t>
            </a:r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 Narrow" panose="020B0606020202030204" pitchFamily="34" charset="0"/>
              </a:rPr>
              <a:t>kategori</a:t>
            </a:r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 paling </a:t>
            </a:r>
            <a:r>
              <a:rPr lang="en-US" dirty="0" err="1">
                <a:solidFill>
                  <a:schemeClr val="tx1"/>
                </a:solidFill>
                <a:latin typeface="Arial Narrow" panose="020B0606020202030204" pitchFamily="34" charset="0"/>
              </a:rPr>
              <a:t>tinggi</a:t>
            </a:r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 Narrow" panose="020B0606020202030204" pitchFamily="34" charset="0"/>
              </a:rPr>
              <a:t>ke</a:t>
            </a:r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 Narrow" panose="020B0606020202030204" pitchFamily="34" charset="0"/>
              </a:rPr>
              <a:t>rendah</a:t>
            </a:r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 (Hanafi &amp; </a:t>
            </a:r>
            <a:r>
              <a:rPr lang="en-US" dirty="0" err="1">
                <a:solidFill>
                  <a:schemeClr val="tx1"/>
                </a:solidFill>
                <a:latin typeface="Arial Narrow" panose="020B0606020202030204" pitchFamily="34" charset="0"/>
              </a:rPr>
              <a:t>Partawibawa</a:t>
            </a:r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, 2016). </a:t>
            </a:r>
            <a:endParaRPr lang="en-ID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73251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A2477D-9EBA-3C64-2E5A-2D34B4EB57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0730" y="1502815"/>
            <a:ext cx="8246070" cy="458114"/>
          </a:xfrm>
          <a:solidFill>
            <a:srgbClr val="FFFF00"/>
          </a:solidFill>
          <a:ln w="12700"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tx1"/>
                </a:solidFill>
                <a:latin typeface="Arial Narrow" panose="020B0606020202030204" pitchFamily="34" charset="0"/>
              </a:rPr>
              <a:t>IDENTIFIKASI DAN ANALISA RISIKO </a:t>
            </a:r>
            <a:endParaRPr lang="en-ID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399FFC-FE7C-8C2E-41CD-C06D6E4FD7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8965" y="2113635"/>
            <a:ext cx="8246070" cy="2653625"/>
          </a:xfrm>
          <a:solidFill>
            <a:schemeClr val="accent3">
              <a:lumMod val="40000"/>
              <a:lumOff val="60000"/>
            </a:schemeClr>
          </a:solidFill>
          <a:ln w="1270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l"/>
            <a:r>
              <a:rPr lang="en-US" sz="2000" dirty="0" err="1">
                <a:solidFill>
                  <a:schemeClr val="tx1"/>
                </a:solidFill>
                <a:latin typeface="Arial Narrow" panose="020B0606020202030204" pitchFamily="34" charset="0"/>
              </a:rPr>
              <a:t>Suatu</a:t>
            </a:r>
            <a:r>
              <a:rPr lang="en-US" sz="2000" dirty="0">
                <a:solidFill>
                  <a:schemeClr val="tx1"/>
                </a:solidFill>
                <a:latin typeface="Arial Narrow" panose="020B0606020202030204" pitchFamily="34" charset="0"/>
              </a:rPr>
              <a:t> proses </a:t>
            </a:r>
            <a:r>
              <a:rPr lang="en-US" sz="2000" dirty="0" err="1">
                <a:solidFill>
                  <a:schemeClr val="tx1"/>
                </a:solidFill>
                <a:latin typeface="Arial Narrow" panose="020B0606020202030204" pitchFamily="34" charset="0"/>
              </a:rPr>
              <a:t>yg</a:t>
            </a:r>
            <a:r>
              <a:rPr lang="en-US" sz="20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Arial Narrow" panose="020B0606020202030204" pitchFamily="34" charset="0"/>
              </a:rPr>
              <a:t>secara</a:t>
            </a:r>
            <a:r>
              <a:rPr lang="en-US" sz="20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Arial Narrow" panose="020B0606020202030204" pitchFamily="34" charset="0"/>
              </a:rPr>
              <a:t>sistematis</a:t>
            </a:r>
            <a:r>
              <a:rPr lang="en-US" sz="2000" dirty="0">
                <a:solidFill>
                  <a:schemeClr val="tx1"/>
                </a:solidFill>
                <a:latin typeface="Arial Narrow" panose="020B0606020202030204" pitchFamily="34" charset="0"/>
              </a:rPr>
              <a:t> dan </a:t>
            </a:r>
            <a:r>
              <a:rPr lang="en-US" sz="2000" dirty="0" err="1">
                <a:solidFill>
                  <a:schemeClr val="tx1"/>
                </a:solidFill>
                <a:latin typeface="Arial Narrow" panose="020B0606020202030204" pitchFamily="34" charset="0"/>
              </a:rPr>
              <a:t>terus</a:t>
            </a:r>
            <a:r>
              <a:rPr lang="en-US" sz="20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Arial Narrow" panose="020B0606020202030204" pitchFamily="34" charset="0"/>
              </a:rPr>
              <a:t>menerus</a:t>
            </a:r>
            <a:r>
              <a:rPr lang="en-US" sz="20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Arial Narrow" panose="020B0606020202030204" pitchFamily="34" charset="0"/>
              </a:rPr>
              <a:t>dilakukan</a:t>
            </a:r>
            <a:r>
              <a:rPr lang="en-US" sz="20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Arial Narrow" panose="020B0606020202030204" pitchFamily="34" charset="0"/>
              </a:rPr>
              <a:t>utk</a:t>
            </a:r>
            <a:r>
              <a:rPr lang="en-US" sz="20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Arial Narrow" panose="020B0606020202030204" pitchFamily="34" charset="0"/>
              </a:rPr>
              <a:t>mengidentifikasi</a:t>
            </a:r>
            <a:r>
              <a:rPr lang="en-US" sz="20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Arial Narrow" panose="020B0606020202030204" pitchFamily="34" charset="0"/>
              </a:rPr>
              <a:t>kemungkinan</a:t>
            </a:r>
            <a:r>
              <a:rPr lang="en-US" sz="20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Arial Narrow" panose="020B0606020202030204" pitchFamily="34" charset="0"/>
              </a:rPr>
              <a:t>timbulnya</a:t>
            </a:r>
            <a:r>
              <a:rPr lang="en-US" sz="20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Arial Narrow" panose="020B0606020202030204" pitchFamily="34" charset="0"/>
              </a:rPr>
              <a:t>risiko</a:t>
            </a:r>
            <a:r>
              <a:rPr lang="en-US" sz="20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Arial Narrow" panose="020B0606020202030204" pitchFamily="34" charset="0"/>
              </a:rPr>
              <a:t>atau</a:t>
            </a:r>
            <a:r>
              <a:rPr lang="en-US" sz="20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Arial Narrow" panose="020B0606020202030204" pitchFamily="34" charset="0"/>
              </a:rPr>
              <a:t>kerugian</a:t>
            </a:r>
            <a:r>
              <a:rPr lang="en-US" sz="20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Arial Narrow" panose="020B0606020202030204" pitchFamily="34" charset="0"/>
              </a:rPr>
              <a:t>terhadap</a:t>
            </a:r>
            <a:r>
              <a:rPr lang="en-US" sz="20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Arial Narrow" panose="020B0606020202030204" pitchFamily="34" charset="0"/>
              </a:rPr>
              <a:t>kekayaan</a:t>
            </a:r>
            <a:r>
              <a:rPr lang="en-US" sz="2000" dirty="0">
                <a:solidFill>
                  <a:schemeClr val="tx1"/>
                </a:solidFill>
                <a:latin typeface="Arial Narrow" panose="020B0606020202030204" pitchFamily="34" charset="0"/>
              </a:rPr>
              <a:t>, </a:t>
            </a:r>
            <a:r>
              <a:rPr lang="en-US" sz="2000" dirty="0" err="1">
                <a:solidFill>
                  <a:schemeClr val="tx1"/>
                </a:solidFill>
                <a:latin typeface="Arial Narrow" panose="020B0606020202030204" pitchFamily="34" charset="0"/>
              </a:rPr>
              <a:t>hutang</a:t>
            </a:r>
            <a:r>
              <a:rPr lang="en-US" sz="2000" dirty="0">
                <a:solidFill>
                  <a:schemeClr val="tx1"/>
                </a:solidFill>
                <a:latin typeface="Arial Narrow" panose="020B0606020202030204" pitchFamily="34" charset="0"/>
              </a:rPr>
              <a:t> dan </a:t>
            </a:r>
            <a:r>
              <a:rPr lang="en-US" sz="2000" dirty="0" err="1">
                <a:solidFill>
                  <a:schemeClr val="tx1"/>
                </a:solidFill>
                <a:latin typeface="Arial Narrow" panose="020B0606020202030204" pitchFamily="34" charset="0"/>
              </a:rPr>
              <a:t>personil</a:t>
            </a:r>
            <a:r>
              <a:rPr lang="en-US" sz="20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Arial Narrow" panose="020B0606020202030204" pitchFamily="34" charset="0"/>
              </a:rPr>
              <a:t>perusahaan</a:t>
            </a:r>
            <a:r>
              <a:rPr lang="en-US" sz="2000" dirty="0">
                <a:solidFill>
                  <a:schemeClr val="tx1"/>
                </a:solidFill>
                <a:latin typeface="Arial Narrow" panose="020B0606020202030204" pitchFamily="34" charset="0"/>
              </a:rPr>
              <a:t>. </a:t>
            </a:r>
          </a:p>
          <a:p>
            <a:pPr algn="l"/>
            <a:r>
              <a:rPr lang="en-US" sz="2000" dirty="0" err="1">
                <a:solidFill>
                  <a:schemeClr val="tx1"/>
                </a:solidFill>
                <a:latin typeface="Arial Narrow" panose="020B0606020202030204" pitchFamily="34" charset="0"/>
              </a:rPr>
              <a:t>Merupakan</a:t>
            </a:r>
            <a:r>
              <a:rPr lang="en-US" sz="2000" dirty="0">
                <a:solidFill>
                  <a:schemeClr val="tx1"/>
                </a:solidFill>
                <a:latin typeface="Arial Narrow" panose="020B0606020202030204" pitchFamily="34" charset="0"/>
              </a:rPr>
              <a:t> proses </a:t>
            </a:r>
            <a:r>
              <a:rPr lang="en-US" sz="2000" dirty="0" err="1">
                <a:solidFill>
                  <a:schemeClr val="tx1"/>
                </a:solidFill>
                <a:latin typeface="Arial Narrow" panose="020B0606020202030204" pitchFamily="34" charset="0"/>
              </a:rPr>
              <a:t>terpenting</a:t>
            </a:r>
            <a:r>
              <a:rPr lang="en-US" sz="20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Arial Narrow" panose="020B0606020202030204" pitchFamily="34" charset="0"/>
              </a:rPr>
              <a:t>karena</a:t>
            </a:r>
            <a:r>
              <a:rPr lang="en-US" sz="20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Arial Narrow" panose="020B0606020202030204" pitchFamily="34" charset="0"/>
              </a:rPr>
              <a:t>dari</a:t>
            </a:r>
            <a:r>
              <a:rPr lang="en-US" sz="2000" dirty="0">
                <a:solidFill>
                  <a:schemeClr val="tx1"/>
                </a:solidFill>
                <a:latin typeface="Arial Narrow" panose="020B0606020202030204" pitchFamily="34" charset="0"/>
              </a:rPr>
              <a:t> proses </a:t>
            </a:r>
            <a:r>
              <a:rPr lang="en-US" sz="2000" dirty="0" err="1">
                <a:solidFill>
                  <a:schemeClr val="tx1"/>
                </a:solidFill>
                <a:latin typeface="Arial Narrow" panose="020B0606020202030204" pitchFamily="34" charset="0"/>
              </a:rPr>
              <a:t>tsb</a:t>
            </a:r>
            <a:r>
              <a:rPr lang="en-US" sz="20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Arial Narrow" panose="020B0606020202030204" pitchFamily="34" charset="0"/>
              </a:rPr>
              <a:t>semua</a:t>
            </a:r>
            <a:r>
              <a:rPr lang="en-US" sz="20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Arial Narrow" panose="020B0606020202030204" pitchFamily="34" charset="0"/>
              </a:rPr>
              <a:t>risiko</a:t>
            </a:r>
            <a:r>
              <a:rPr lang="en-US" sz="20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Arial Narrow" panose="020B0606020202030204" pitchFamily="34" charset="0"/>
              </a:rPr>
              <a:t>yg</a:t>
            </a:r>
            <a:r>
              <a:rPr lang="en-US" sz="20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Arial Narrow" panose="020B0606020202030204" pitchFamily="34" charset="0"/>
              </a:rPr>
              <a:t>ada</a:t>
            </a:r>
            <a:r>
              <a:rPr lang="en-US" sz="2000" dirty="0">
                <a:solidFill>
                  <a:schemeClr val="tx1"/>
                </a:solidFill>
                <a:latin typeface="Arial Narrow" panose="020B0606020202030204" pitchFamily="34" charset="0"/>
              </a:rPr>
              <a:t> dan </a:t>
            </a:r>
            <a:r>
              <a:rPr lang="en-US" sz="2000" dirty="0" err="1">
                <a:solidFill>
                  <a:schemeClr val="tx1"/>
                </a:solidFill>
                <a:latin typeface="Arial Narrow" panose="020B0606020202030204" pitchFamily="34" charset="0"/>
              </a:rPr>
              <a:t>mungkin</a:t>
            </a:r>
            <a:r>
              <a:rPr lang="en-US" sz="20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Arial Narrow" panose="020B0606020202030204" pitchFamily="34" charset="0"/>
              </a:rPr>
              <a:t>terjadi</a:t>
            </a:r>
            <a:r>
              <a:rPr lang="en-US" sz="2000" dirty="0">
                <a:solidFill>
                  <a:schemeClr val="tx1"/>
                </a:solidFill>
                <a:latin typeface="Arial Narrow" panose="020B0606020202030204" pitchFamily="34" charset="0"/>
              </a:rPr>
              <a:t> pada </a:t>
            </a:r>
            <a:r>
              <a:rPr lang="en-US" sz="2000" dirty="0" err="1">
                <a:solidFill>
                  <a:schemeClr val="tx1"/>
                </a:solidFill>
                <a:latin typeface="Arial Narrow" panose="020B0606020202030204" pitchFamily="34" charset="0"/>
              </a:rPr>
              <a:t>suatu</a:t>
            </a:r>
            <a:r>
              <a:rPr lang="en-US" sz="20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Arial Narrow" panose="020B0606020202030204" pitchFamily="34" charset="0"/>
              </a:rPr>
              <a:t>proyek</a:t>
            </a:r>
            <a:r>
              <a:rPr lang="en-US" sz="20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Arial Narrow" panose="020B0606020202030204" pitchFamily="34" charset="0"/>
              </a:rPr>
              <a:t>harus</a:t>
            </a:r>
            <a:r>
              <a:rPr lang="en-US" sz="20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Arial Narrow" panose="020B0606020202030204" pitchFamily="34" charset="0"/>
              </a:rPr>
              <a:t>diidentifikasi</a:t>
            </a:r>
            <a:r>
              <a:rPr lang="en-US" sz="2000" dirty="0">
                <a:solidFill>
                  <a:schemeClr val="tx1"/>
                </a:solidFill>
                <a:latin typeface="Arial Narrow" panose="020B0606020202030204" pitchFamily="34" charset="0"/>
              </a:rPr>
              <a:t>. </a:t>
            </a:r>
          </a:p>
          <a:p>
            <a:pPr algn="l"/>
            <a:r>
              <a:rPr lang="en-US" sz="2000" dirty="0">
                <a:solidFill>
                  <a:schemeClr val="tx1"/>
                </a:solidFill>
                <a:latin typeface="Arial Narrow" panose="020B0606020202030204" pitchFamily="34" charset="0"/>
              </a:rPr>
              <a:t>Proses </a:t>
            </a:r>
            <a:r>
              <a:rPr lang="en-US" sz="2000" dirty="0" err="1">
                <a:solidFill>
                  <a:schemeClr val="tx1"/>
                </a:solidFill>
                <a:latin typeface="Arial Narrow" panose="020B0606020202030204" pitchFamily="34" charset="0"/>
              </a:rPr>
              <a:t>identifikasi</a:t>
            </a:r>
            <a:r>
              <a:rPr lang="en-US" sz="20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Arial Narrow" panose="020B0606020202030204" pitchFamily="34" charset="0"/>
              </a:rPr>
              <a:t>ini</a:t>
            </a:r>
            <a:r>
              <a:rPr lang="en-US" sz="20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Arial Narrow" panose="020B0606020202030204" pitchFamily="34" charset="0"/>
              </a:rPr>
              <a:t>harus</a:t>
            </a:r>
            <a:r>
              <a:rPr lang="en-US" sz="20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Arial Narrow" panose="020B0606020202030204" pitchFamily="34" charset="0"/>
              </a:rPr>
              <a:t>dilakukan</a:t>
            </a:r>
            <a:r>
              <a:rPr lang="en-US" sz="20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Arial Narrow" panose="020B0606020202030204" pitchFamily="34" charset="0"/>
              </a:rPr>
              <a:t>secara</a:t>
            </a:r>
            <a:r>
              <a:rPr lang="en-US" sz="20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Arial Narrow" panose="020B0606020202030204" pitchFamily="34" charset="0"/>
              </a:rPr>
              <a:t>cermat</a:t>
            </a:r>
            <a:r>
              <a:rPr lang="en-US" sz="2000" dirty="0">
                <a:solidFill>
                  <a:schemeClr val="tx1"/>
                </a:solidFill>
                <a:latin typeface="Arial Narrow" panose="020B0606020202030204" pitchFamily="34" charset="0"/>
              </a:rPr>
              <a:t> dan </a:t>
            </a:r>
            <a:r>
              <a:rPr lang="en-US" sz="2000" dirty="0" err="1">
                <a:solidFill>
                  <a:schemeClr val="tx1"/>
                </a:solidFill>
                <a:latin typeface="Arial Narrow" panose="020B0606020202030204" pitchFamily="34" charset="0"/>
              </a:rPr>
              <a:t>komprehensif</a:t>
            </a:r>
            <a:r>
              <a:rPr lang="en-US" sz="20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Arial Narrow" panose="020B0606020202030204" pitchFamily="34" charset="0"/>
              </a:rPr>
              <a:t>sehingga</a:t>
            </a:r>
            <a:r>
              <a:rPr lang="en-US" sz="20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Arial Narrow" panose="020B0606020202030204" pitchFamily="34" charset="0"/>
              </a:rPr>
              <a:t>tidak</a:t>
            </a:r>
            <a:r>
              <a:rPr lang="en-US" sz="20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Arial Narrow" panose="020B0606020202030204" pitchFamily="34" charset="0"/>
              </a:rPr>
              <a:t>ada</a:t>
            </a:r>
            <a:r>
              <a:rPr lang="en-US" sz="20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Arial Narrow" panose="020B0606020202030204" pitchFamily="34" charset="0"/>
              </a:rPr>
              <a:t>risiko</a:t>
            </a:r>
            <a:r>
              <a:rPr lang="en-US" sz="20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Arial Narrow" panose="020B0606020202030204" pitchFamily="34" charset="0"/>
              </a:rPr>
              <a:t>yg</a:t>
            </a:r>
            <a:r>
              <a:rPr lang="en-US" sz="20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Arial Narrow" panose="020B0606020202030204" pitchFamily="34" charset="0"/>
              </a:rPr>
              <a:t>terlewatkan</a:t>
            </a:r>
            <a:r>
              <a:rPr lang="en-US" sz="2000" dirty="0">
                <a:solidFill>
                  <a:schemeClr val="tx1"/>
                </a:solidFill>
                <a:latin typeface="Arial Narrow" panose="020B0606020202030204" pitchFamily="34" charset="0"/>
              </a:rPr>
              <a:t> dan juga </a:t>
            </a:r>
            <a:r>
              <a:rPr lang="en-US" sz="2000" dirty="0" err="1">
                <a:solidFill>
                  <a:schemeClr val="tx1"/>
                </a:solidFill>
                <a:latin typeface="Arial Narrow" panose="020B0606020202030204" pitchFamily="34" charset="0"/>
              </a:rPr>
              <a:t>tidak</a:t>
            </a:r>
            <a:r>
              <a:rPr lang="en-US" sz="20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Arial Narrow" panose="020B0606020202030204" pitchFamily="34" charset="0"/>
              </a:rPr>
              <a:t>teridentifikasi</a:t>
            </a:r>
            <a:r>
              <a:rPr lang="en-US" sz="20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endParaRPr lang="en-ID" sz="2000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66195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10732F-EF53-6D7E-D2AA-7CCB6E7E87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28719" y="376237"/>
            <a:ext cx="6558080" cy="407534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Arial Narrow" panose="020B0606020202030204" pitchFamily="34" charset="0"/>
              </a:rPr>
              <a:t>HAZARD </a:t>
            </a:r>
            <a:endParaRPr lang="en-ID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06D6B1-5703-7B50-9B3E-3B6022D105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28720" y="891995"/>
            <a:ext cx="6558080" cy="3881578"/>
          </a:xfrm>
        </p:spPr>
        <p:txBody>
          <a:bodyPr>
            <a:normAutofit/>
          </a:bodyPr>
          <a:lstStyle/>
          <a:p>
            <a:r>
              <a:rPr lang="en-US" sz="2400" dirty="0" err="1">
                <a:latin typeface="Arial Narrow" panose="020B0606020202030204" pitchFamily="34" charset="0"/>
              </a:rPr>
              <a:t>Suatu</a:t>
            </a:r>
            <a:r>
              <a:rPr lang="en-US" sz="2400" dirty="0"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latin typeface="Arial Narrow" panose="020B0606020202030204" pitchFamily="34" charset="0"/>
              </a:rPr>
              <a:t>kondisi</a:t>
            </a:r>
            <a:r>
              <a:rPr lang="en-US" sz="2400" dirty="0"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latin typeface="Arial Narrow" panose="020B0606020202030204" pitchFamily="34" charset="0"/>
              </a:rPr>
              <a:t>secara</a:t>
            </a:r>
            <a:r>
              <a:rPr lang="en-US" sz="2400" dirty="0"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latin typeface="Arial Narrow" panose="020B0606020202030204" pitchFamily="34" charset="0"/>
              </a:rPr>
              <a:t>alamiah</a:t>
            </a:r>
            <a:r>
              <a:rPr lang="en-US" sz="2400" dirty="0"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latin typeface="Arial Narrow" panose="020B0606020202030204" pitchFamily="34" charset="0"/>
              </a:rPr>
              <a:t>maupun</a:t>
            </a:r>
            <a:r>
              <a:rPr lang="en-US" sz="2400" dirty="0"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latin typeface="Arial Narrow" panose="020B0606020202030204" pitchFamily="34" charset="0"/>
              </a:rPr>
              <a:t>krn</a:t>
            </a:r>
            <a:r>
              <a:rPr lang="en-US" sz="2400" dirty="0"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latin typeface="Arial Narrow" panose="020B0606020202030204" pitchFamily="34" charset="0"/>
              </a:rPr>
              <a:t>ulah</a:t>
            </a:r>
            <a:r>
              <a:rPr lang="en-US" sz="2400" dirty="0"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latin typeface="Arial Narrow" panose="020B0606020202030204" pitchFamily="34" charset="0"/>
              </a:rPr>
              <a:t>manusia</a:t>
            </a:r>
            <a:r>
              <a:rPr lang="en-US" sz="2400" dirty="0"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latin typeface="Arial Narrow" panose="020B0606020202030204" pitchFamily="34" charset="0"/>
              </a:rPr>
              <a:t>yg</a:t>
            </a:r>
            <a:r>
              <a:rPr lang="en-US" sz="2400" dirty="0"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latin typeface="Arial Narrow" panose="020B0606020202030204" pitchFamily="34" charset="0"/>
              </a:rPr>
              <a:t>berpotensi</a:t>
            </a:r>
            <a:r>
              <a:rPr lang="en-US" sz="2400" dirty="0"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latin typeface="Arial Narrow" panose="020B0606020202030204" pitchFamily="34" charset="0"/>
              </a:rPr>
              <a:t>menimbulkan</a:t>
            </a:r>
            <a:r>
              <a:rPr lang="en-US" sz="2400" dirty="0"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latin typeface="Arial Narrow" panose="020B0606020202030204" pitchFamily="34" charset="0"/>
              </a:rPr>
              <a:t>kerusakan</a:t>
            </a:r>
            <a:r>
              <a:rPr lang="en-US" sz="2400" dirty="0">
                <a:latin typeface="Arial Narrow" panose="020B0606020202030204" pitchFamily="34" charset="0"/>
              </a:rPr>
              <a:t>/</a:t>
            </a:r>
            <a:r>
              <a:rPr lang="en-US" sz="2400" dirty="0" err="1">
                <a:latin typeface="Arial Narrow" panose="020B0606020202030204" pitchFamily="34" charset="0"/>
              </a:rPr>
              <a:t>kerugian</a:t>
            </a:r>
            <a:r>
              <a:rPr lang="en-US" sz="2400" dirty="0">
                <a:latin typeface="Arial Narrow" panose="020B0606020202030204" pitchFamily="34" charset="0"/>
              </a:rPr>
              <a:t> &amp; </a:t>
            </a:r>
            <a:r>
              <a:rPr lang="en-US" sz="2400" dirty="0" err="1">
                <a:latin typeface="Arial Narrow" panose="020B0606020202030204" pitchFamily="34" charset="0"/>
              </a:rPr>
              <a:t>kehilangan</a:t>
            </a:r>
            <a:r>
              <a:rPr lang="en-US" sz="2400" dirty="0"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latin typeface="Arial Narrow" panose="020B0606020202030204" pitchFamily="34" charset="0"/>
              </a:rPr>
              <a:t>jiwa</a:t>
            </a:r>
            <a:r>
              <a:rPr lang="en-US" sz="2400" dirty="0"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latin typeface="Arial Narrow" panose="020B0606020202030204" pitchFamily="34" charset="0"/>
              </a:rPr>
              <a:t>manusia</a:t>
            </a:r>
            <a:r>
              <a:rPr lang="en-US" sz="2400" dirty="0">
                <a:latin typeface="Arial Narrow" panose="020B0606020202030204" pitchFamily="34" charset="0"/>
              </a:rPr>
              <a:t> (BNPB, 2008)</a:t>
            </a:r>
          </a:p>
          <a:p>
            <a:r>
              <a:rPr lang="en-US" sz="2400" dirty="0" err="1">
                <a:latin typeface="Arial Narrow" panose="020B0606020202030204" pitchFamily="34" charset="0"/>
              </a:rPr>
              <a:t>Bahaya</a:t>
            </a:r>
            <a:r>
              <a:rPr lang="en-US" sz="2400" dirty="0"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latin typeface="Arial Narrow" panose="020B0606020202030204" pitchFamily="34" charset="0"/>
              </a:rPr>
              <a:t>berpotensi</a:t>
            </a:r>
            <a:r>
              <a:rPr lang="en-US" sz="2400" dirty="0"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latin typeface="Arial Narrow" panose="020B0606020202030204" pitchFamily="34" charset="0"/>
              </a:rPr>
              <a:t>menimbulkan</a:t>
            </a:r>
            <a:r>
              <a:rPr lang="en-US" sz="2400" dirty="0"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latin typeface="Arial Narrow" panose="020B0606020202030204" pitchFamily="34" charset="0"/>
              </a:rPr>
              <a:t>bencana</a:t>
            </a:r>
            <a:r>
              <a:rPr lang="en-US" sz="2400" dirty="0"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latin typeface="Arial Narrow" panose="020B0606020202030204" pitchFamily="34" charset="0"/>
              </a:rPr>
              <a:t>tetapi</a:t>
            </a:r>
            <a:r>
              <a:rPr lang="en-US" sz="2400" dirty="0"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latin typeface="Arial Narrow" panose="020B0606020202030204" pitchFamily="34" charset="0"/>
              </a:rPr>
              <a:t>tdk</a:t>
            </a:r>
            <a:r>
              <a:rPr lang="en-US" sz="2400" dirty="0"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latin typeface="Arial Narrow" panose="020B0606020202030204" pitchFamily="34" charset="0"/>
              </a:rPr>
              <a:t>semua</a:t>
            </a:r>
            <a:r>
              <a:rPr lang="en-US" sz="2400" dirty="0"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latin typeface="Arial Narrow" panose="020B0606020202030204" pitchFamily="34" charset="0"/>
              </a:rPr>
              <a:t>bahaya</a:t>
            </a:r>
            <a:r>
              <a:rPr lang="en-US" sz="2400" dirty="0"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latin typeface="Arial Narrow" panose="020B0606020202030204" pitchFamily="34" charset="0"/>
              </a:rPr>
              <a:t>selalu</a:t>
            </a:r>
            <a:r>
              <a:rPr lang="en-US" sz="2400" dirty="0"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latin typeface="Arial Narrow" panose="020B0606020202030204" pitchFamily="34" charset="0"/>
              </a:rPr>
              <a:t>menjadi</a:t>
            </a:r>
            <a:r>
              <a:rPr lang="en-US" sz="2400" dirty="0"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latin typeface="Arial Narrow" panose="020B0606020202030204" pitchFamily="34" charset="0"/>
              </a:rPr>
              <a:t>bencana</a:t>
            </a:r>
            <a:r>
              <a:rPr lang="en-US" sz="2400" dirty="0">
                <a:latin typeface="Arial Narrow" panose="020B0606020202030204" pitchFamily="34" charset="0"/>
              </a:rPr>
              <a:t> </a:t>
            </a:r>
          </a:p>
          <a:p>
            <a:r>
              <a:rPr lang="en-US" sz="2400" dirty="0">
                <a:latin typeface="Arial Narrow" panose="020B0606020202030204" pitchFamily="34" charset="0"/>
              </a:rPr>
              <a:t>Sumber </a:t>
            </a:r>
            <a:r>
              <a:rPr lang="en-US" sz="2400" dirty="0" err="1">
                <a:latin typeface="Arial Narrow" panose="020B0606020202030204" pitchFamily="34" charset="0"/>
              </a:rPr>
              <a:t>bahaya</a:t>
            </a:r>
            <a:r>
              <a:rPr lang="en-US" sz="2400" dirty="0"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latin typeface="Arial Narrow" panose="020B0606020202030204" pitchFamily="34" charset="0"/>
              </a:rPr>
              <a:t>suatu</a:t>
            </a:r>
            <a:r>
              <a:rPr lang="en-US" sz="2400" dirty="0"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latin typeface="Arial Narrow" panose="020B0606020202030204" pitchFamily="34" charset="0"/>
              </a:rPr>
              <a:t>peristiwa</a:t>
            </a:r>
            <a:r>
              <a:rPr lang="en-US" sz="2400" dirty="0"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latin typeface="Arial Narrow" panose="020B0606020202030204" pitchFamily="34" charset="0"/>
              </a:rPr>
              <a:t>yg</a:t>
            </a:r>
            <a:r>
              <a:rPr lang="en-US" sz="2400" dirty="0"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latin typeface="Arial Narrow" panose="020B0606020202030204" pitchFamily="34" charset="0"/>
              </a:rPr>
              <a:t>hebat</a:t>
            </a:r>
            <a:r>
              <a:rPr lang="en-US" sz="2400" dirty="0"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latin typeface="Arial Narrow" panose="020B0606020202030204" pitchFamily="34" charset="0"/>
              </a:rPr>
              <a:t>atau</a:t>
            </a:r>
            <a:r>
              <a:rPr lang="en-US" sz="2400" dirty="0"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latin typeface="Arial Narrow" panose="020B0606020202030204" pitchFamily="34" charset="0"/>
              </a:rPr>
              <a:t>kemungkinan</a:t>
            </a:r>
            <a:r>
              <a:rPr lang="en-US" sz="2400" dirty="0"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latin typeface="Arial Narrow" panose="020B0606020202030204" pitchFamily="34" charset="0"/>
              </a:rPr>
              <a:t>menimbulkan</a:t>
            </a:r>
            <a:r>
              <a:rPr lang="en-US" sz="2400" dirty="0"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latin typeface="Arial Narrow" panose="020B0606020202030204" pitchFamily="34" charset="0"/>
              </a:rPr>
              <a:t>kerugian</a:t>
            </a:r>
            <a:r>
              <a:rPr lang="en-US" sz="2400" dirty="0"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latin typeface="Arial Narrow" panose="020B0606020202030204" pitchFamily="34" charset="0"/>
              </a:rPr>
              <a:t>atau</a:t>
            </a:r>
            <a:r>
              <a:rPr lang="en-US" sz="2400" dirty="0">
                <a:latin typeface="Arial Narrow" panose="020B0606020202030204" pitchFamily="34" charset="0"/>
              </a:rPr>
              <a:t> korban </a:t>
            </a:r>
            <a:r>
              <a:rPr lang="en-US" sz="2400" dirty="0" err="1">
                <a:latin typeface="Arial Narrow" panose="020B0606020202030204" pitchFamily="34" charset="0"/>
              </a:rPr>
              <a:t>manusia</a:t>
            </a:r>
            <a:r>
              <a:rPr lang="en-US" sz="2400" dirty="0">
                <a:latin typeface="Arial Narrow" panose="020B0606020202030204" pitchFamily="34" charset="0"/>
              </a:rPr>
              <a:t> (DIRJEN </a:t>
            </a:r>
            <a:r>
              <a:rPr lang="en-US" sz="2400" dirty="0" err="1">
                <a:latin typeface="Arial Narrow" panose="020B0606020202030204" pitchFamily="34" charset="0"/>
              </a:rPr>
              <a:t>Yanmedik</a:t>
            </a:r>
            <a:r>
              <a:rPr lang="en-US" sz="2400" dirty="0">
                <a:latin typeface="Arial Narrow" panose="020B0606020202030204" pitchFamily="34" charset="0"/>
              </a:rPr>
              <a:t>, 2007)</a:t>
            </a:r>
            <a:endParaRPr lang="en-ID" sz="240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76039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B1D9AC-5FB1-DF55-98AE-35A0BD256E0C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  <a:ln w="12700"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Arial Narrow" panose="020B0606020202030204" pitchFamily="34" charset="0"/>
              </a:rPr>
              <a:t>KLASIFIKASI HAZARD </a:t>
            </a:r>
            <a:br>
              <a:rPr lang="en-US" b="1" dirty="0">
                <a:solidFill>
                  <a:schemeClr val="tx1"/>
                </a:solidFill>
                <a:latin typeface="Arial Narrow" panose="020B0606020202030204" pitchFamily="34" charset="0"/>
              </a:rPr>
            </a:br>
            <a:r>
              <a:rPr lang="en-US" b="1" dirty="0">
                <a:solidFill>
                  <a:schemeClr val="tx1"/>
                </a:solidFill>
                <a:latin typeface="Arial Narrow" panose="020B0606020202030204" pitchFamily="34" charset="0"/>
              </a:rPr>
              <a:t>(</a:t>
            </a:r>
            <a:r>
              <a:rPr lang="en-US" b="1" dirty="0" err="1">
                <a:solidFill>
                  <a:schemeClr val="tx1"/>
                </a:solidFill>
                <a:latin typeface="Arial Narrow" panose="020B0606020202030204" pitchFamily="34" charset="0"/>
              </a:rPr>
              <a:t>Ndejjo</a:t>
            </a:r>
            <a:r>
              <a:rPr lang="en-US" b="1" dirty="0">
                <a:solidFill>
                  <a:schemeClr val="tx1"/>
                </a:solidFill>
                <a:latin typeface="Arial Narrow" panose="020B0606020202030204" pitchFamily="34" charset="0"/>
              </a:rPr>
              <a:t>, 2015)</a:t>
            </a:r>
            <a:endParaRPr lang="en-ID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DBF70E6C-1C7B-F1F8-7BBF-6CF4254A65A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53258172"/>
              </p:ext>
            </p:extLst>
          </p:nvPr>
        </p:nvGraphicFramePr>
        <p:xfrm>
          <a:off x="2128838" y="1196975"/>
          <a:ext cx="6557962" cy="35766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288503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F7CA12-D4F0-4E54-439E-DAF90673BF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75050" y="1655519"/>
            <a:ext cx="5111750" cy="3206805"/>
          </a:xfr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</a:ln>
        </p:spPr>
        <p:txBody>
          <a:bodyPr>
            <a:normAutofit fontScale="85000" lnSpcReduction="10000"/>
          </a:bodyPr>
          <a:lstStyle/>
          <a:p>
            <a:r>
              <a:rPr lang="en-US" dirty="0">
                <a:latin typeface="Arial Narrow" panose="020B0606020202030204" pitchFamily="34" charset="0"/>
              </a:rPr>
              <a:t>Luka </a:t>
            </a:r>
            <a:r>
              <a:rPr lang="en-US" dirty="0" err="1">
                <a:latin typeface="Arial Narrow" panose="020B0606020202030204" pitchFamily="34" charset="0"/>
              </a:rPr>
              <a:t>laserasi</a:t>
            </a:r>
            <a:r>
              <a:rPr lang="en-US" dirty="0">
                <a:latin typeface="Arial Narrow" panose="020B0606020202030204" pitchFamily="34" charset="0"/>
              </a:rPr>
              <a:t>, </a:t>
            </a:r>
            <a:r>
              <a:rPr lang="en-US" dirty="0" err="1">
                <a:latin typeface="Arial Narrow" panose="020B0606020202030204" pitchFamily="34" charset="0"/>
              </a:rPr>
              <a:t>luka</a:t>
            </a:r>
            <a:r>
              <a:rPr lang="en-US" dirty="0">
                <a:latin typeface="Arial Narrow" panose="020B0606020202030204" pitchFamily="34" charset="0"/>
              </a:rPr>
              <a:t> </a:t>
            </a:r>
            <a:r>
              <a:rPr lang="en-US" dirty="0" err="1">
                <a:latin typeface="Arial Narrow" panose="020B0606020202030204" pitchFamily="34" charset="0"/>
              </a:rPr>
              <a:t>tajam</a:t>
            </a:r>
            <a:r>
              <a:rPr lang="en-US" dirty="0">
                <a:latin typeface="Arial Narrow" panose="020B0606020202030204" pitchFamily="34" charset="0"/>
              </a:rPr>
              <a:t>, </a:t>
            </a:r>
            <a:r>
              <a:rPr lang="en-US" dirty="0" err="1">
                <a:latin typeface="Arial Narrow" panose="020B0606020202030204" pitchFamily="34" charset="0"/>
              </a:rPr>
              <a:t>kontak</a:t>
            </a:r>
            <a:r>
              <a:rPr lang="en-US" dirty="0">
                <a:latin typeface="Arial Narrow" panose="020B0606020202030204" pitchFamily="34" charset="0"/>
              </a:rPr>
              <a:t> </a:t>
            </a:r>
            <a:r>
              <a:rPr lang="en-US" dirty="0" err="1">
                <a:latin typeface="Arial Narrow" panose="020B0606020202030204" pitchFamily="34" charset="0"/>
              </a:rPr>
              <a:t>langsung</a:t>
            </a:r>
            <a:r>
              <a:rPr lang="en-US" dirty="0">
                <a:latin typeface="Arial Narrow" panose="020B0606020202030204" pitchFamily="34" charset="0"/>
              </a:rPr>
              <a:t> </a:t>
            </a:r>
            <a:r>
              <a:rPr lang="en-US" dirty="0" err="1">
                <a:latin typeface="Arial Narrow" panose="020B0606020202030204" pitchFamily="34" charset="0"/>
              </a:rPr>
              <a:t>dgn</a:t>
            </a:r>
            <a:r>
              <a:rPr lang="en-US" dirty="0">
                <a:latin typeface="Arial Narrow" panose="020B0606020202030204" pitchFamily="34" charset="0"/>
              </a:rPr>
              <a:t> specimen </a:t>
            </a:r>
            <a:r>
              <a:rPr lang="en-US" dirty="0" err="1">
                <a:latin typeface="Arial Narrow" panose="020B0606020202030204" pitchFamily="34" charset="0"/>
              </a:rPr>
              <a:t>yg</a:t>
            </a:r>
            <a:r>
              <a:rPr lang="en-US" dirty="0">
                <a:latin typeface="Arial Narrow" panose="020B0606020202030204" pitchFamily="34" charset="0"/>
              </a:rPr>
              <a:t> </a:t>
            </a:r>
            <a:r>
              <a:rPr lang="en-US" dirty="0" err="1">
                <a:latin typeface="Arial Narrow" panose="020B0606020202030204" pitchFamily="34" charset="0"/>
              </a:rPr>
              <a:t>terkontaminasi</a:t>
            </a:r>
            <a:r>
              <a:rPr lang="en-US" dirty="0">
                <a:latin typeface="Arial Narrow" panose="020B0606020202030204" pitchFamily="34" charset="0"/>
              </a:rPr>
              <a:t> </a:t>
            </a:r>
            <a:r>
              <a:rPr lang="en-US" dirty="0" err="1">
                <a:latin typeface="Arial Narrow" panose="020B0606020202030204" pitchFamily="34" charset="0"/>
              </a:rPr>
              <a:t>bahan</a:t>
            </a:r>
            <a:r>
              <a:rPr lang="en-US" dirty="0">
                <a:latin typeface="Arial Narrow" panose="020B0606020202030204" pitchFamily="34" charset="0"/>
              </a:rPr>
              <a:t> biohazardous, </a:t>
            </a:r>
            <a:r>
              <a:rPr lang="en-US" dirty="0" err="1">
                <a:latin typeface="Arial Narrow" panose="020B0606020202030204" pitchFamily="34" charset="0"/>
              </a:rPr>
              <a:t>bioterorisme</a:t>
            </a:r>
            <a:r>
              <a:rPr lang="en-US" dirty="0">
                <a:latin typeface="Arial Narrow" panose="020B0606020202030204" pitchFamily="34" charset="0"/>
              </a:rPr>
              <a:t> </a:t>
            </a:r>
            <a:r>
              <a:rPr lang="en-US" dirty="0" err="1">
                <a:latin typeface="Arial Narrow" panose="020B0606020202030204" pitchFamily="34" charset="0"/>
              </a:rPr>
              <a:t>yg</a:t>
            </a:r>
            <a:r>
              <a:rPr lang="en-US" dirty="0">
                <a:latin typeface="Arial Narrow" panose="020B0606020202030204" pitchFamily="34" charset="0"/>
              </a:rPr>
              <a:t> </a:t>
            </a:r>
            <a:r>
              <a:rPr lang="en-US" dirty="0" err="1">
                <a:latin typeface="Arial Narrow" panose="020B0606020202030204" pitchFamily="34" charset="0"/>
              </a:rPr>
              <a:t>ditularkan</a:t>
            </a:r>
            <a:r>
              <a:rPr lang="en-US" dirty="0">
                <a:latin typeface="Arial Narrow" panose="020B0606020202030204" pitchFamily="34" charset="0"/>
              </a:rPr>
              <a:t> </a:t>
            </a:r>
            <a:r>
              <a:rPr lang="en-US" dirty="0" err="1">
                <a:latin typeface="Arial Narrow" panose="020B0606020202030204" pitchFamily="34" charset="0"/>
              </a:rPr>
              <a:t>melalui</a:t>
            </a:r>
            <a:r>
              <a:rPr lang="en-US" dirty="0">
                <a:latin typeface="Arial Narrow" panose="020B0606020202030204" pitchFamily="34" charset="0"/>
              </a:rPr>
              <a:t> </a:t>
            </a:r>
            <a:r>
              <a:rPr lang="en-US" dirty="0" err="1">
                <a:latin typeface="Arial Narrow" panose="020B0606020202030204" pitchFamily="34" charset="0"/>
              </a:rPr>
              <a:t>darah</a:t>
            </a:r>
            <a:r>
              <a:rPr lang="en-US" dirty="0">
                <a:latin typeface="Arial Narrow" panose="020B0606020202030204" pitchFamily="34" charset="0"/>
              </a:rPr>
              <a:t> pathogen, </a:t>
            </a:r>
            <a:r>
              <a:rPr lang="en-US" dirty="0" err="1">
                <a:latin typeface="Arial Narrow" panose="020B0606020202030204" pitchFamily="34" charset="0"/>
              </a:rPr>
              <a:t>penyakit</a:t>
            </a:r>
            <a:r>
              <a:rPr lang="en-US" dirty="0">
                <a:latin typeface="Arial Narrow" panose="020B0606020202030204" pitchFamily="34" charset="0"/>
              </a:rPr>
              <a:t> </a:t>
            </a:r>
            <a:r>
              <a:rPr lang="en-US" dirty="0" err="1">
                <a:latin typeface="Arial Narrow" panose="020B0606020202030204" pitchFamily="34" charset="0"/>
              </a:rPr>
              <a:t>infeksi</a:t>
            </a:r>
            <a:r>
              <a:rPr lang="en-US" dirty="0">
                <a:latin typeface="Arial Narrow" panose="020B0606020202030204" pitchFamily="34" charset="0"/>
              </a:rPr>
              <a:t>, </a:t>
            </a:r>
            <a:r>
              <a:rPr lang="en-US" dirty="0" err="1">
                <a:latin typeface="Arial Narrow" panose="020B0606020202030204" pitchFamily="34" charset="0"/>
              </a:rPr>
              <a:t>penyakit</a:t>
            </a:r>
            <a:r>
              <a:rPr lang="en-US" dirty="0">
                <a:latin typeface="Arial Narrow" panose="020B0606020202030204" pitchFamily="34" charset="0"/>
              </a:rPr>
              <a:t> </a:t>
            </a:r>
            <a:r>
              <a:rPr lang="en-US" dirty="0" err="1">
                <a:latin typeface="Arial Narrow" panose="020B0606020202030204" pitchFamily="34" charset="0"/>
              </a:rPr>
              <a:t>udara</a:t>
            </a:r>
            <a:r>
              <a:rPr lang="en-US" dirty="0">
                <a:latin typeface="Arial Narrow" panose="020B0606020202030204" pitchFamily="34" charset="0"/>
              </a:rPr>
              <a:t>, </a:t>
            </a:r>
            <a:r>
              <a:rPr lang="en-US" dirty="0" err="1">
                <a:latin typeface="Arial Narrow" panose="020B0606020202030204" pitchFamily="34" charset="0"/>
              </a:rPr>
              <a:t>penyakit</a:t>
            </a:r>
            <a:r>
              <a:rPr lang="en-US" dirty="0">
                <a:latin typeface="Arial Narrow" panose="020B0606020202030204" pitchFamily="34" charset="0"/>
              </a:rPr>
              <a:t> vector </a:t>
            </a:r>
            <a:r>
              <a:rPr lang="en-US" dirty="0" err="1">
                <a:latin typeface="Arial Narrow" panose="020B0606020202030204" pitchFamily="34" charset="0"/>
              </a:rPr>
              <a:t>yg</a:t>
            </a:r>
            <a:r>
              <a:rPr lang="en-US" dirty="0">
                <a:latin typeface="Arial Narrow" panose="020B0606020202030204" pitchFamily="34" charset="0"/>
              </a:rPr>
              <a:t> </a:t>
            </a:r>
            <a:r>
              <a:rPr lang="en-US" dirty="0" err="1">
                <a:latin typeface="Arial Narrow" panose="020B0606020202030204" pitchFamily="34" charset="0"/>
              </a:rPr>
              <a:t>ditanggung</a:t>
            </a:r>
            <a:r>
              <a:rPr lang="en-US" dirty="0">
                <a:latin typeface="Arial Narrow" panose="020B0606020202030204" pitchFamily="34" charset="0"/>
              </a:rPr>
              <a:t> dan </a:t>
            </a:r>
            <a:r>
              <a:rPr lang="en-US" dirty="0" err="1">
                <a:latin typeface="Arial Narrow" panose="020B0606020202030204" pitchFamily="34" charset="0"/>
              </a:rPr>
              <a:t>kontaminasi</a:t>
            </a:r>
            <a:r>
              <a:rPr lang="en-US" dirty="0">
                <a:latin typeface="Arial Narrow" panose="020B0606020202030204" pitchFamily="34" charset="0"/>
              </a:rPr>
              <a:t> </a:t>
            </a:r>
            <a:r>
              <a:rPr lang="en-US" dirty="0" err="1">
                <a:latin typeface="Arial Narrow" panose="020B0606020202030204" pitchFamily="34" charset="0"/>
              </a:rPr>
              <a:t>silang</a:t>
            </a:r>
            <a:r>
              <a:rPr lang="en-US" dirty="0">
                <a:latin typeface="Arial Narrow" panose="020B0606020202030204" pitchFamily="34" charset="0"/>
              </a:rPr>
              <a:t> </a:t>
            </a:r>
            <a:r>
              <a:rPr lang="en-US" dirty="0" err="1">
                <a:latin typeface="Arial Narrow" panose="020B0606020202030204" pitchFamily="34" charset="0"/>
              </a:rPr>
              <a:t>dari</a:t>
            </a:r>
            <a:r>
              <a:rPr lang="en-US" dirty="0">
                <a:latin typeface="Arial Narrow" panose="020B0606020202030204" pitchFamily="34" charset="0"/>
              </a:rPr>
              <a:t> material </a:t>
            </a:r>
            <a:r>
              <a:rPr lang="en-US" dirty="0" err="1">
                <a:latin typeface="Arial Narrow" panose="020B0606020202030204" pitchFamily="34" charset="0"/>
              </a:rPr>
              <a:t>kotor</a:t>
            </a:r>
            <a:r>
              <a:rPr lang="en-US" dirty="0">
                <a:latin typeface="Arial Narrow" panose="020B0606020202030204" pitchFamily="34" charset="0"/>
              </a:rPr>
              <a:t> </a:t>
            </a:r>
            <a:endParaRPr lang="en-ID" dirty="0">
              <a:latin typeface="Arial Narrow" panose="020B0606020202030204" pitchFamily="34" charset="0"/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C596201-A802-93F5-D869-B191E7B2C3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57201" y="2113634"/>
            <a:ext cx="3008313" cy="1527051"/>
          </a:xfrm>
          <a:solidFill>
            <a:srgbClr val="FFFF00"/>
          </a:solidFill>
          <a:ln w="1270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en-US" sz="3600" b="1" dirty="0" err="1">
                <a:latin typeface="Arial Narrow" panose="020B0606020202030204" pitchFamily="34" charset="0"/>
              </a:rPr>
              <a:t>Bahaya</a:t>
            </a:r>
            <a:endParaRPr lang="en-US" sz="3600" b="1" dirty="0">
              <a:latin typeface="Arial Narrow" panose="020B0606020202030204" pitchFamily="34" charset="0"/>
            </a:endParaRPr>
          </a:p>
          <a:p>
            <a:pPr algn="ctr"/>
            <a:r>
              <a:rPr lang="en-US" sz="3600" b="1" dirty="0">
                <a:latin typeface="Arial Narrow" panose="020B0606020202030204" pitchFamily="34" charset="0"/>
              </a:rPr>
              <a:t> </a:t>
            </a:r>
            <a:r>
              <a:rPr lang="en-US" sz="3600" b="1" dirty="0" err="1">
                <a:latin typeface="Arial Narrow" panose="020B0606020202030204" pitchFamily="34" charset="0"/>
              </a:rPr>
              <a:t>Biologis</a:t>
            </a:r>
            <a:r>
              <a:rPr lang="en-US" sz="3600" b="1" dirty="0">
                <a:latin typeface="Arial Narrow" panose="020B0606020202030204" pitchFamily="34" charset="0"/>
              </a:rPr>
              <a:t> </a:t>
            </a:r>
            <a:endParaRPr lang="en-ID" sz="3600" b="1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22834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FE96CA-9F40-7538-1F84-7F3F8E3C50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75050" y="1502815"/>
            <a:ext cx="5111750" cy="3359510"/>
          </a:xfrm>
          <a:solidFill>
            <a:schemeClr val="accent5">
              <a:lumMod val="40000"/>
              <a:lumOff val="60000"/>
            </a:schemeClr>
          </a:solidFill>
          <a:ln w="12700"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r>
              <a:rPr lang="en-US" b="1" dirty="0" err="1">
                <a:latin typeface="Arial Narrow" panose="020B0606020202030204" pitchFamily="34" charset="0"/>
              </a:rPr>
              <a:t>Bahaya</a:t>
            </a:r>
            <a:r>
              <a:rPr lang="en-US" b="1" dirty="0">
                <a:latin typeface="Arial Narrow" panose="020B0606020202030204" pitchFamily="34" charset="0"/>
              </a:rPr>
              <a:t> </a:t>
            </a:r>
            <a:r>
              <a:rPr lang="en-US" b="1" dirty="0" err="1">
                <a:latin typeface="Arial Narrow" panose="020B0606020202030204" pitchFamily="34" charset="0"/>
              </a:rPr>
              <a:t>Fisik</a:t>
            </a:r>
            <a:r>
              <a:rPr lang="en-US" b="1" dirty="0">
                <a:latin typeface="Arial Narrow" panose="020B0606020202030204" pitchFamily="34" charset="0"/>
              </a:rPr>
              <a:t> : </a:t>
            </a:r>
          </a:p>
          <a:p>
            <a:pPr>
              <a:buFontTx/>
              <a:buChar char="-"/>
            </a:pPr>
            <a:r>
              <a:rPr lang="en-US" sz="2000" dirty="0">
                <a:latin typeface="Arial Narrow" panose="020B0606020202030204" pitchFamily="34" charset="0"/>
              </a:rPr>
              <a:t>Slip </a:t>
            </a:r>
          </a:p>
          <a:p>
            <a:pPr>
              <a:buFontTx/>
              <a:buChar char="-"/>
            </a:pPr>
            <a:r>
              <a:rPr lang="en-US" sz="2000" dirty="0" err="1">
                <a:latin typeface="Arial Narrow" panose="020B0606020202030204" pitchFamily="34" charset="0"/>
              </a:rPr>
              <a:t>Perjalanan</a:t>
            </a:r>
            <a:r>
              <a:rPr lang="en-US" sz="2000" dirty="0">
                <a:latin typeface="Arial Narrow" panose="020B0606020202030204" pitchFamily="34" charset="0"/>
              </a:rPr>
              <a:t> </a:t>
            </a:r>
          </a:p>
          <a:p>
            <a:pPr>
              <a:buFontTx/>
              <a:buChar char="-"/>
            </a:pPr>
            <a:r>
              <a:rPr lang="en-US" sz="2000" dirty="0" err="1">
                <a:latin typeface="Arial Narrow" panose="020B0606020202030204" pitchFamily="34" charset="0"/>
              </a:rPr>
              <a:t>Jatuh</a:t>
            </a:r>
            <a:r>
              <a:rPr lang="en-US" sz="2000" dirty="0">
                <a:latin typeface="Arial Narrow" panose="020B0606020202030204" pitchFamily="34" charset="0"/>
              </a:rPr>
              <a:t> </a:t>
            </a:r>
          </a:p>
          <a:p>
            <a:pPr>
              <a:buFontTx/>
              <a:buChar char="-"/>
            </a:pPr>
            <a:r>
              <a:rPr lang="en-US" sz="2000" dirty="0">
                <a:latin typeface="Arial Narrow" panose="020B0606020202030204" pitchFamily="34" charset="0"/>
              </a:rPr>
              <a:t>Luka </a:t>
            </a:r>
            <a:r>
              <a:rPr lang="en-US" sz="2000" dirty="0" err="1">
                <a:latin typeface="Arial Narrow" panose="020B0606020202030204" pitchFamily="34" charset="0"/>
              </a:rPr>
              <a:t>bakar</a:t>
            </a:r>
            <a:endParaRPr lang="en-US" sz="2000" dirty="0">
              <a:latin typeface="Arial Narrow" panose="020B0606020202030204" pitchFamily="34" charset="0"/>
            </a:endParaRPr>
          </a:p>
          <a:p>
            <a:pPr>
              <a:buFontTx/>
              <a:buChar char="-"/>
            </a:pPr>
            <a:r>
              <a:rPr lang="en-US" sz="2000" dirty="0">
                <a:latin typeface="Arial Narrow" panose="020B0606020202030204" pitchFamily="34" charset="0"/>
              </a:rPr>
              <a:t>Fraktur </a:t>
            </a:r>
          </a:p>
          <a:p>
            <a:pPr>
              <a:buFontTx/>
              <a:buChar char="-"/>
            </a:pPr>
            <a:r>
              <a:rPr lang="en-US" sz="2000" dirty="0" err="1">
                <a:latin typeface="Arial Narrow" panose="020B0606020202030204" pitchFamily="34" charset="0"/>
              </a:rPr>
              <a:t>Radiasi</a:t>
            </a:r>
            <a:r>
              <a:rPr lang="en-US" sz="2000" dirty="0">
                <a:latin typeface="Arial Narrow" panose="020B0606020202030204" pitchFamily="34" charset="0"/>
              </a:rPr>
              <a:t> </a:t>
            </a:r>
            <a:r>
              <a:rPr lang="en-US" sz="2000" dirty="0" err="1">
                <a:latin typeface="Arial Narrow" panose="020B0606020202030204" pitchFamily="34" charset="0"/>
              </a:rPr>
              <a:t>dari</a:t>
            </a:r>
            <a:r>
              <a:rPr lang="en-US" sz="2000" dirty="0">
                <a:latin typeface="Arial Narrow" panose="020B0606020202030204" pitchFamily="34" charset="0"/>
              </a:rPr>
              <a:t> </a:t>
            </a:r>
            <a:r>
              <a:rPr lang="en-US" sz="2000" dirty="0" err="1">
                <a:latin typeface="Arial Narrow" panose="020B0606020202030204" pitchFamily="34" charset="0"/>
              </a:rPr>
              <a:t>Sinar</a:t>
            </a:r>
            <a:r>
              <a:rPr lang="en-US" sz="2000" dirty="0">
                <a:latin typeface="Arial Narrow" panose="020B0606020202030204" pitchFamily="34" charset="0"/>
              </a:rPr>
              <a:t>-X</a:t>
            </a:r>
          </a:p>
          <a:p>
            <a:pPr>
              <a:buFontTx/>
              <a:buChar char="-"/>
            </a:pPr>
            <a:r>
              <a:rPr lang="en-US" sz="2000" dirty="0" err="1">
                <a:latin typeface="Arial Narrow" panose="020B0606020202030204" pitchFamily="34" charset="0"/>
              </a:rPr>
              <a:t>Kebisingan</a:t>
            </a:r>
            <a:r>
              <a:rPr lang="en-US" sz="2000" dirty="0">
                <a:latin typeface="Arial Narrow" panose="020B0606020202030204" pitchFamily="34" charset="0"/>
              </a:rPr>
              <a:t> </a:t>
            </a:r>
          </a:p>
          <a:p>
            <a:pPr>
              <a:buFontTx/>
              <a:buChar char="-"/>
            </a:pPr>
            <a:r>
              <a:rPr lang="en-US" sz="2000" dirty="0" err="1">
                <a:latin typeface="Arial Narrow" panose="020B0606020202030204" pitchFamily="34" charset="0"/>
              </a:rPr>
              <a:t>Radiasi</a:t>
            </a:r>
            <a:r>
              <a:rPr lang="en-US" sz="2000" dirty="0">
                <a:latin typeface="Arial Narrow" panose="020B0606020202030204" pitchFamily="34" charset="0"/>
              </a:rPr>
              <a:t> Non </a:t>
            </a:r>
            <a:r>
              <a:rPr lang="en-US" sz="2000" dirty="0" err="1">
                <a:latin typeface="Arial Narrow" panose="020B0606020202030204" pitchFamily="34" charset="0"/>
              </a:rPr>
              <a:t>Ionisasi</a:t>
            </a:r>
            <a:r>
              <a:rPr lang="en-US" sz="2000" dirty="0">
                <a:latin typeface="Arial Narrow" panose="020B0606020202030204" pitchFamily="34" charset="0"/>
              </a:rPr>
              <a:t> </a:t>
            </a:r>
          </a:p>
          <a:p>
            <a:pPr>
              <a:buFontTx/>
              <a:buChar char="-"/>
            </a:pPr>
            <a:endParaRPr lang="en-ID" sz="2400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66B827E-D7EF-8453-7DED-31D3BE647B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57201" y="1655520"/>
            <a:ext cx="3008313" cy="1985165"/>
          </a:xfrm>
          <a:solidFill>
            <a:srgbClr val="FFFF00"/>
          </a:solidFill>
          <a:ln w="1270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endParaRPr lang="en-US" sz="3200" b="1" dirty="0">
              <a:latin typeface="Arial Narrow" panose="020B0606020202030204" pitchFamily="34" charset="0"/>
            </a:endParaRPr>
          </a:p>
          <a:p>
            <a:pPr algn="ctr"/>
            <a:r>
              <a:rPr lang="en-US" sz="3200" b="1" dirty="0" err="1">
                <a:latin typeface="Arial Narrow" panose="020B0606020202030204" pitchFamily="34" charset="0"/>
              </a:rPr>
              <a:t>Bahaya</a:t>
            </a:r>
            <a:r>
              <a:rPr lang="en-US" sz="3200" b="1" dirty="0">
                <a:latin typeface="Arial Narrow" panose="020B0606020202030204" pitchFamily="34" charset="0"/>
              </a:rPr>
              <a:t> Non </a:t>
            </a:r>
            <a:r>
              <a:rPr lang="en-US" sz="3200" b="1" dirty="0" err="1">
                <a:latin typeface="Arial Narrow" panose="020B0606020202030204" pitchFamily="34" charset="0"/>
              </a:rPr>
              <a:t>Biologis</a:t>
            </a:r>
            <a:endParaRPr lang="en-ID" sz="3200" b="1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179185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12CBAC-90C1-7B4A-FF75-3DA8E9898B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75050" y="1960931"/>
            <a:ext cx="5111750" cy="1832459"/>
          </a:xfrm>
          <a:solidFill>
            <a:schemeClr val="accent1">
              <a:lumMod val="40000"/>
              <a:lumOff val="60000"/>
            </a:schemeClr>
          </a:solidFill>
          <a:ln w="12700">
            <a:solidFill>
              <a:schemeClr val="tx1"/>
            </a:solidFill>
          </a:ln>
        </p:spPr>
        <p:txBody>
          <a:bodyPr/>
          <a:lstStyle/>
          <a:p>
            <a:r>
              <a:rPr lang="en-US" dirty="0" err="1">
                <a:latin typeface="Arial Narrow" panose="020B0606020202030204" pitchFamily="34" charset="0"/>
              </a:rPr>
              <a:t>Fisik</a:t>
            </a:r>
            <a:r>
              <a:rPr lang="en-US" dirty="0">
                <a:latin typeface="Arial Narrow" panose="020B0606020202030204" pitchFamily="34" charset="0"/>
              </a:rPr>
              <a:t>, </a:t>
            </a:r>
            <a:r>
              <a:rPr lang="en-US" dirty="0" err="1">
                <a:latin typeface="Arial Narrow" panose="020B0606020202030204" pitchFamily="34" charset="0"/>
              </a:rPr>
              <a:t>Penyalahgunaan</a:t>
            </a:r>
            <a:r>
              <a:rPr lang="en-US" dirty="0">
                <a:latin typeface="Arial Narrow" panose="020B0606020202030204" pitchFamily="34" charset="0"/>
              </a:rPr>
              <a:t> </a:t>
            </a:r>
            <a:r>
              <a:rPr lang="en-US" dirty="0" err="1">
                <a:latin typeface="Arial Narrow" panose="020B0606020202030204" pitchFamily="34" charset="0"/>
              </a:rPr>
              <a:t>psikososial</a:t>
            </a:r>
            <a:r>
              <a:rPr lang="en-US" dirty="0">
                <a:latin typeface="Arial Narrow" panose="020B0606020202030204" pitchFamily="34" charset="0"/>
              </a:rPr>
              <a:t>, </a:t>
            </a:r>
            <a:r>
              <a:rPr lang="en-US" dirty="0" err="1">
                <a:latin typeface="Arial Narrow" panose="020B0606020202030204" pitchFamily="34" charset="0"/>
              </a:rPr>
              <a:t>seksual</a:t>
            </a:r>
            <a:r>
              <a:rPr lang="en-US" dirty="0">
                <a:latin typeface="Arial Narrow" panose="020B0606020202030204" pitchFamily="34" charset="0"/>
              </a:rPr>
              <a:t> dan Verbal</a:t>
            </a:r>
            <a:endParaRPr lang="en-ID" dirty="0">
              <a:latin typeface="Arial Narrow" panose="020B0606020202030204" pitchFamily="34" charset="0"/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6D66CD-87A8-32AE-2B3C-71590585C0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57201" y="1960931"/>
            <a:ext cx="3008313" cy="1985164"/>
          </a:xfrm>
          <a:solidFill>
            <a:srgbClr val="FFFF00"/>
          </a:solidFill>
          <a:ln w="1270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en-US" sz="3200" b="1" dirty="0" err="1">
                <a:latin typeface="Arial Narrow" panose="020B0606020202030204" pitchFamily="34" charset="0"/>
              </a:rPr>
              <a:t>Bahaya</a:t>
            </a:r>
            <a:r>
              <a:rPr lang="en-US" sz="3200" b="1" dirty="0">
                <a:latin typeface="Arial Narrow" panose="020B0606020202030204" pitchFamily="34" charset="0"/>
              </a:rPr>
              <a:t> </a:t>
            </a:r>
            <a:r>
              <a:rPr lang="en-US" sz="3200" b="1" dirty="0" err="1">
                <a:latin typeface="Arial Narrow" panose="020B0606020202030204" pitchFamily="34" charset="0"/>
              </a:rPr>
              <a:t>Psikososial</a:t>
            </a:r>
            <a:r>
              <a:rPr lang="en-US" sz="3200" b="1" dirty="0">
                <a:latin typeface="Arial Narrow" panose="020B0606020202030204" pitchFamily="34" charset="0"/>
              </a:rPr>
              <a:t> </a:t>
            </a:r>
            <a:endParaRPr lang="en-ID" sz="3200" b="1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220368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F8D26C-31DA-12DA-C041-10DE6593A6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75050" y="2571749"/>
            <a:ext cx="5111750" cy="1374345"/>
          </a:xfrm>
          <a:solidFill>
            <a:schemeClr val="accent1">
              <a:lumMod val="40000"/>
              <a:lumOff val="60000"/>
            </a:schemeClr>
          </a:solidFill>
          <a:ln w="12700">
            <a:solidFill>
              <a:schemeClr val="accent1"/>
            </a:solidFill>
          </a:ln>
        </p:spPr>
        <p:txBody>
          <a:bodyPr/>
          <a:lstStyle/>
          <a:p>
            <a:r>
              <a:rPr lang="en-US" dirty="0">
                <a:latin typeface="Arial Narrow" panose="020B0606020202030204" pitchFamily="34" charset="0"/>
              </a:rPr>
              <a:t>Skeletal </a:t>
            </a:r>
            <a:r>
              <a:rPr lang="en-US" dirty="0" err="1">
                <a:latin typeface="Arial Narrow" panose="020B0606020202030204" pitchFamily="34" charset="0"/>
              </a:rPr>
              <a:t>Cidera</a:t>
            </a:r>
            <a:r>
              <a:rPr lang="en-US" dirty="0">
                <a:latin typeface="Arial Narrow" panose="020B0606020202030204" pitchFamily="34" charset="0"/>
              </a:rPr>
              <a:t> : Nyeri </a:t>
            </a:r>
            <a:r>
              <a:rPr lang="en-US" dirty="0" err="1">
                <a:latin typeface="Arial Narrow" panose="020B0606020202030204" pitchFamily="34" charset="0"/>
              </a:rPr>
              <a:t>otot</a:t>
            </a:r>
            <a:r>
              <a:rPr lang="en-US" dirty="0">
                <a:latin typeface="Arial Narrow" panose="020B0606020202030204" pitchFamily="34" charset="0"/>
              </a:rPr>
              <a:t>, Strain </a:t>
            </a:r>
            <a:r>
              <a:rPr lang="en-US" dirty="0" err="1">
                <a:latin typeface="Arial Narrow" panose="020B0606020202030204" pitchFamily="34" charset="0"/>
              </a:rPr>
              <a:t>atau</a:t>
            </a:r>
            <a:r>
              <a:rPr lang="en-US" dirty="0">
                <a:latin typeface="Arial Narrow" panose="020B0606020202030204" pitchFamily="34" charset="0"/>
              </a:rPr>
              <a:t> </a:t>
            </a:r>
            <a:r>
              <a:rPr lang="en-US" dirty="0" err="1">
                <a:latin typeface="Arial Narrow" panose="020B0606020202030204" pitchFamily="34" charset="0"/>
              </a:rPr>
              <a:t>Terkilir</a:t>
            </a:r>
            <a:r>
              <a:rPr lang="en-US" dirty="0">
                <a:latin typeface="Arial Narrow" panose="020B0606020202030204" pitchFamily="34" charset="0"/>
              </a:rPr>
              <a:t> </a:t>
            </a:r>
            <a:endParaRPr lang="en-ID" dirty="0">
              <a:latin typeface="Arial Narrow" panose="020B0606020202030204" pitchFamily="34" charset="0"/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8C63E75-0A94-4DC9-026F-0E4AAD4301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57201" y="1502815"/>
            <a:ext cx="3008313" cy="3091808"/>
          </a:xfrm>
          <a:solidFill>
            <a:srgbClr val="FFFF00"/>
          </a:solidFill>
          <a:ln w="1270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endParaRPr lang="en-US" sz="2800" dirty="0">
              <a:latin typeface="Arial Narrow" panose="020B0606020202030204" pitchFamily="34" charset="0"/>
            </a:endParaRPr>
          </a:p>
          <a:p>
            <a:pPr algn="ctr"/>
            <a:endParaRPr lang="en-US" sz="2800" dirty="0">
              <a:latin typeface="Arial Narrow" panose="020B0606020202030204" pitchFamily="34" charset="0"/>
            </a:endParaRPr>
          </a:p>
          <a:p>
            <a:pPr algn="ctr"/>
            <a:r>
              <a:rPr lang="en-US" sz="3200" b="1" dirty="0" err="1">
                <a:latin typeface="Arial Narrow" panose="020B0606020202030204" pitchFamily="34" charset="0"/>
              </a:rPr>
              <a:t>Bahaya</a:t>
            </a:r>
            <a:r>
              <a:rPr lang="en-US" sz="3200" b="1" dirty="0">
                <a:latin typeface="Arial Narrow" panose="020B0606020202030204" pitchFamily="34" charset="0"/>
              </a:rPr>
              <a:t> </a:t>
            </a:r>
          </a:p>
          <a:p>
            <a:pPr algn="ctr"/>
            <a:r>
              <a:rPr lang="en-US" sz="3200" b="1" dirty="0" err="1">
                <a:latin typeface="Arial Narrow" panose="020B0606020202030204" pitchFamily="34" charset="0"/>
              </a:rPr>
              <a:t>Ergonomis</a:t>
            </a:r>
            <a:r>
              <a:rPr lang="en-US" sz="3200" b="1" dirty="0">
                <a:latin typeface="Arial Narrow" panose="020B0606020202030204" pitchFamily="34" charset="0"/>
              </a:rPr>
              <a:t> </a:t>
            </a:r>
            <a:endParaRPr lang="en-ID" sz="3200" b="1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710852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DB27A1-2D8D-2CD4-EA91-7A1D9AA92975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Arial Narrow" panose="020B0606020202030204" pitchFamily="34" charset="0"/>
              </a:rPr>
              <a:t>IDENTIFIKASI HAZARD </a:t>
            </a:r>
            <a:endParaRPr lang="en-ID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C15D8F-A26E-4D53-868A-10D7B05CE9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>
                <a:latin typeface="Arial Narrow" panose="020B0606020202030204" pitchFamily="34" charset="0"/>
              </a:rPr>
              <a:t>Mengidentifikasi</a:t>
            </a:r>
            <a:r>
              <a:rPr lang="en-US" dirty="0">
                <a:latin typeface="Arial Narrow" panose="020B0606020202030204" pitchFamily="34" charset="0"/>
              </a:rPr>
              <a:t> </a:t>
            </a:r>
            <a:r>
              <a:rPr lang="en-US" dirty="0" err="1">
                <a:latin typeface="Arial Narrow" panose="020B0606020202030204" pitchFamily="34" charset="0"/>
              </a:rPr>
              <a:t>suatu</a:t>
            </a:r>
            <a:r>
              <a:rPr lang="en-US" dirty="0">
                <a:latin typeface="Arial Narrow" panose="020B0606020202030204" pitchFamily="34" charset="0"/>
              </a:rPr>
              <a:t> </a:t>
            </a:r>
            <a:r>
              <a:rPr lang="en-US" dirty="0" err="1">
                <a:latin typeface="Arial Narrow" panose="020B0606020202030204" pitchFamily="34" charset="0"/>
              </a:rPr>
              <a:t>bahaya</a:t>
            </a:r>
            <a:r>
              <a:rPr lang="en-US" dirty="0">
                <a:latin typeface="Arial Narrow" panose="020B0606020202030204" pitchFamily="34" charset="0"/>
              </a:rPr>
              <a:t> </a:t>
            </a:r>
            <a:r>
              <a:rPr lang="en-US" dirty="0" err="1">
                <a:latin typeface="Arial Narrow" panose="020B0606020202030204" pitchFamily="34" charset="0"/>
              </a:rPr>
              <a:t>adalah</a:t>
            </a:r>
            <a:r>
              <a:rPr lang="en-US" dirty="0">
                <a:latin typeface="Arial Narrow" panose="020B0606020202030204" pitchFamily="34" charset="0"/>
              </a:rPr>
              <a:t> </a:t>
            </a:r>
            <a:r>
              <a:rPr lang="en-US" dirty="0" err="1">
                <a:latin typeface="Arial Narrow" panose="020B0606020202030204" pitchFamily="34" charset="0"/>
              </a:rPr>
              <a:t>upaya</a:t>
            </a:r>
            <a:r>
              <a:rPr lang="en-US" dirty="0">
                <a:latin typeface="Arial Narrow" panose="020B0606020202030204" pitchFamily="34" charset="0"/>
              </a:rPr>
              <a:t> </a:t>
            </a:r>
            <a:r>
              <a:rPr lang="en-US" dirty="0" err="1">
                <a:latin typeface="Arial Narrow" panose="020B0606020202030204" pitchFamily="34" charset="0"/>
              </a:rPr>
              <a:t>sistematis</a:t>
            </a:r>
            <a:r>
              <a:rPr lang="en-US" dirty="0">
                <a:latin typeface="Arial Narrow" panose="020B0606020202030204" pitchFamily="34" charset="0"/>
              </a:rPr>
              <a:t> </a:t>
            </a:r>
            <a:r>
              <a:rPr lang="en-US" dirty="0" err="1">
                <a:latin typeface="Arial Narrow" panose="020B0606020202030204" pitchFamily="34" charset="0"/>
              </a:rPr>
              <a:t>utk</a:t>
            </a:r>
            <a:r>
              <a:rPr lang="en-US" dirty="0">
                <a:latin typeface="Arial Narrow" panose="020B0606020202030204" pitchFamily="34" charset="0"/>
              </a:rPr>
              <a:t> </a:t>
            </a:r>
            <a:r>
              <a:rPr lang="en-US" dirty="0" err="1">
                <a:latin typeface="Arial Narrow" panose="020B0606020202030204" pitchFamily="34" charset="0"/>
              </a:rPr>
              <a:t>mengetahui</a:t>
            </a:r>
            <a:r>
              <a:rPr lang="en-US" dirty="0">
                <a:latin typeface="Arial Narrow" panose="020B0606020202030204" pitchFamily="34" charset="0"/>
              </a:rPr>
              <a:t> </a:t>
            </a:r>
            <a:r>
              <a:rPr lang="en-US" dirty="0" err="1">
                <a:latin typeface="Arial Narrow" panose="020B0606020202030204" pitchFamily="34" charset="0"/>
              </a:rPr>
              <a:t>potensi</a:t>
            </a:r>
            <a:r>
              <a:rPr lang="en-US" dirty="0">
                <a:latin typeface="Arial Narrow" panose="020B0606020202030204" pitchFamily="34" charset="0"/>
              </a:rPr>
              <a:t> </a:t>
            </a:r>
            <a:r>
              <a:rPr lang="en-US" dirty="0" err="1">
                <a:latin typeface="Arial Narrow" panose="020B0606020202030204" pitchFamily="34" charset="0"/>
              </a:rPr>
              <a:t>bahaya</a:t>
            </a:r>
            <a:r>
              <a:rPr lang="en-US" dirty="0">
                <a:latin typeface="Arial Narrow" panose="020B0606020202030204" pitchFamily="34" charset="0"/>
              </a:rPr>
              <a:t> </a:t>
            </a:r>
            <a:r>
              <a:rPr lang="en-US" dirty="0" err="1">
                <a:latin typeface="Arial Narrow" panose="020B0606020202030204" pitchFamily="34" charset="0"/>
              </a:rPr>
              <a:t>yg</a:t>
            </a:r>
            <a:r>
              <a:rPr lang="en-US" dirty="0">
                <a:latin typeface="Arial Narrow" panose="020B0606020202030204" pitchFamily="34" charset="0"/>
              </a:rPr>
              <a:t> </a:t>
            </a:r>
            <a:r>
              <a:rPr lang="en-US" dirty="0" err="1">
                <a:latin typeface="Arial Narrow" panose="020B0606020202030204" pitchFamily="34" charset="0"/>
              </a:rPr>
              <a:t>ada</a:t>
            </a:r>
            <a:r>
              <a:rPr lang="en-US" dirty="0">
                <a:latin typeface="Arial Narrow" panose="020B0606020202030204" pitchFamily="34" charset="0"/>
              </a:rPr>
              <a:t> di </a:t>
            </a:r>
            <a:r>
              <a:rPr lang="en-US" dirty="0" err="1">
                <a:latin typeface="Arial Narrow" panose="020B0606020202030204" pitchFamily="34" charset="0"/>
              </a:rPr>
              <a:t>lingkungan</a:t>
            </a:r>
            <a:r>
              <a:rPr lang="en-US" dirty="0">
                <a:latin typeface="Arial Narrow" panose="020B0606020202030204" pitchFamily="34" charset="0"/>
              </a:rPr>
              <a:t> </a:t>
            </a:r>
            <a:r>
              <a:rPr lang="en-US" dirty="0" err="1">
                <a:latin typeface="Arial Narrow" panose="020B0606020202030204" pitchFamily="34" charset="0"/>
              </a:rPr>
              <a:t>kerja</a:t>
            </a:r>
            <a:r>
              <a:rPr lang="en-US" dirty="0">
                <a:latin typeface="Arial Narrow" panose="020B0606020202030204" pitchFamily="34" charset="0"/>
              </a:rPr>
              <a:t>. </a:t>
            </a:r>
          </a:p>
          <a:p>
            <a:r>
              <a:rPr lang="en-US" dirty="0" err="1">
                <a:latin typeface="Arial Narrow" panose="020B0606020202030204" pitchFamily="34" charset="0"/>
              </a:rPr>
              <a:t>Dengan</a:t>
            </a:r>
            <a:r>
              <a:rPr lang="en-US" dirty="0">
                <a:latin typeface="Arial Narrow" panose="020B0606020202030204" pitchFamily="34" charset="0"/>
              </a:rPr>
              <a:t> </a:t>
            </a:r>
            <a:r>
              <a:rPr lang="en-US" dirty="0" err="1">
                <a:latin typeface="Arial Narrow" panose="020B0606020202030204" pitchFamily="34" charset="0"/>
              </a:rPr>
              <a:t>mengetahui</a:t>
            </a:r>
            <a:r>
              <a:rPr lang="en-US" dirty="0">
                <a:latin typeface="Arial Narrow" panose="020B0606020202030204" pitchFamily="34" charset="0"/>
              </a:rPr>
              <a:t> </a:t>
            </a:r>
            <a:r>
              <a:rPr lang="en-US" dirty="0" err="1">
                <a:latin typeface="Arial Narrow" panose="020B0606020202030204" pitchFamily="34" charset="0"/>
              </a:rPr>
              <a:t>sifat</a:t>
            </a:r>
            <a:r>
              <a:rPr lang="en-US" dirty="0">
                <a:latin typeface="Arial Narrow" panose="020B0606020202030204" pitchFamily="34" charset="0"/>
              </a:rPr>
              <a:t> dan </a:t>
            </a:r>
            <a:r>
              <a:rPr lang="en-US" dirty="0" err="1">
                <a:latin typeface="Arial Narrow" panose="020B0606020202030204" pitchFamily="34" charset="0"/>
              </a:rPr>
              <a:t>karakteristik</a:t>
            </a:r>
            <a:r>
              <a:rPr lang="en-US" dirty="0">
                <a:latin typeface="Arial Narrow" panose="020B0606020202030204" pitchFamily="34" charset="0"/>
              </a:rPr>
              <a:t> </a:t>
            </a:r>
            <a:r>
              <a:rPr lang="en-US" dirty="0" err="1">
                <a:latin typeface="Arial Narrow" panose="020B0606020202030204" pitchFamily="34" charset="0"/>
              </a:rPr>
              <a:t>bahaya</a:t>
            </a:r>
            <a:r>
              <a:rPr lang="en-US" dirty="0">
                <a:latin typeface="Arial Narrow" panose="020B0606020202030204" pitchFamily="34" charset="0"/>
              </a:rPr>
              <a:t>, </a:t>
            </a:r>
            <a:r>
              <a:rPr lang="en-US" dirty="0" err="1">
                <a:latin typeface="Arial Narrow" panose="020B0606020202030204" pitchFamily="34" charset="0"/>
              </a:rPr>
              <a:t>maka</a:t>
            </a:r>
            <a:r>
              <a:rPr lang="en-US" dirty="0">
                <a:latin typeface="Arial Narrow" panose="020B0606020202030204" pitchFamily="34" charset="0"/>
              </a:rPr>
              <a:t> </a:t>
            </a:r>
            <a:r>
              <a:rPr lang="en-US" dirty="0" err="1">
                <a:latin typeface="Arial Narrow" panose="020B0606020202030204" pitchFamily="34" charset="0"/>
              </a:rPr>
              <a:t>dpt</a:t>
            </a:r>
            <a:r>
              <a:rPr lang="en-US" dirty="0">
                <a:latin typeface="Arial Narrow" panose="020B0606020202030204" pitchFamily="34" charset="0"/>
              </a:rPr>
              <a:t> </a:t>
            </a:r>
            <a:r>
              <a:rPr lang="en-US" dirty="0" err="1">
                <a:latin typeface="Arial Narrow" panose="020B0606020202030204" pitchFamily="34" charset="0"/>
              </a:rPr>
              <a:t>lbh</a:t>
            </a:r>
            <a:r>
              <a:rPr lang="en-US" dirty="0">
                <a:latin typeface="Arial Narrow" panose="020B0606020202030204" pitchFamily="34" charset="0"/>
              </a:rPr>
              <a:t> berhati2 dan </a:t>
            </a:r>
            <a:r>
              <a:rPr lang="en-US" dirty="0" err="1">
                <a:latin typeface="Arial Narrow" panose="020B0606020202030204" pitchFamily="34" charset="0"/>
              </a:rPr>
              <a:t>waspada</a:t>
            </a:r>
            <a:r>
              <a:rPr lang="en-US" dirty="0">
                <a:latin typeface="Arial Narrow" panose="020B0606020202030204" pitchFamily="34" charset="0"/>
              </a:rPr>
              <a:t> </a:t>
            </a:r>
            <a:r>
              <a:rPr lang="en-US" dirty="0" err="1">
                <a:latin typeface="Arial Narrow" panose="020B0606020202030204" pitchFamily="34" charset="0"/>
              </a:rPr>
              <a:t>utk</a:t>
            </a:r>
            <a:r>
              <a:rPr lang="en-US" dirty="0">
                <a:latin typeface="Arial Narrow" panose="020B0606020202030204" pitchFamily="34" charset="0"/>
              </a:rPr>
              <a:t> </a:t>
            </a:r>
            <a:r>
              <a:rPr lang="en-US" dirty="0" err="1">
                <a:latin typeface="Arial Narrow" panose="020B0606020202030204" pitchFamily="34" charset="0"/>
              </a:rPr>
              <a:t>melakukan</a:t>
            </a:r>
            <a:r>
              <a:rPr lang="en-US" dirty="0">
                <a:latin typeface="Arial Narrow" panose="020B0606020202030204" pitchFamily="34" charset="0"/>
              </a:rPr>
              <a:t> langkah2 </a:t>
            </a:r>
            <a:r>
              <a:rPr lang="en-US" dirty="0" err="1">
                <a:latin typeface="Arial Narrow" panose="020B0606020202030204" pitchFamily="34" charset="0"/>
              </a:rPr>
              <a:t>pengamanan</a:t>
            </a:r>
            <a:r>
              <a:rPr lang="en-US" dirty="0">
                <a:latin typeface="Arial Narrow" panose="020B0606020202030204" pitchFamily="34" charset="0"/>
              </a:rPr>
              <a:t> agar </a:t>
            </a:r>
            <a:r>
              <a:rPr lang="en-US" dirty="0" err="1">
                <a:latin typeface="Arial Narrow" panose="020B0606020202030204" pitchFamily="34" charset="0"/>
              </a:rPr>
              <a:t>tdk</a:t>
            </a:r>
            <a:r>
              <a:rPr lang="en-US" dirty="0">
                <a:latin typeface="Arial Narrow" panose="020B0606020202030204" pitchFamily="34" charset="0"/>
              </a:rPr>
              <a:t> </a:t>
            </a:r>
            <a:r>
              <a:rPr lang="en-US" dirty="0" err="1">
                <a:latin typeface="Arial Narrow" panose="020B0606020202030204" pitchFamily="34" charset="0"/>
              </a:rPr>
              <a:t>terjadi</a:t>
            </a:r>
            <a:r>
              <a:rPr lang="en-US" dirty="0">
                <a:latin typeface="Arial Narrow" panose="020B0606020202030204" pitchFamily="34" charset="0"/>
              </a:rPr>
              <a:t> </a:t>
            </a:r>
            <a:r>
              <a:rPr lang="en-US" dirty="0" err="1">
                <a:latin typeface="Arial Narrow" panose="020B0606020202030204" pitchFamily="34" charset="0"/>
              </a:rPr>
              <a:t>kecelakaan</a:t>
            </a:r>
            <a:r>
              <a:rPr lang="en-US" dirty="0">
                <a:latin typeface="Arial Narrow" panose="020B0606020202030204" pitchFamily="34" charset="0"/>
              </a:rPr>
              <a:t>, </a:t>
            </a:r>
            <a:r>
              <a:rPr lang="en-US" dirty="0" err="1">
                <a:latin typeface="Arial Narrow" panose="020B0606020202030204" pitchFamily="34" charset="0"/>
              </a:rPr>
              <a:t>namun</a:t>
            </a:r>
            <a:r>
              <a:rPr lang="en-US" dirty="0">
                <a:latin typeface="Arial Narrow" panose="020B0606020202030204" pitchFamily="34" charset="0"/>
              </a:rPr>
              <a:t> </a:t>
            </a:r>
            <a:r>
              <a:rPr lang="en-US" dirty="0" err="1">
                <a:latin typeface="Arial Narrow" panose="020B0606020202030204" pitchFamily="34" charset="0"/>
              </a:rPr>
              <a:t>tdk</a:t>
            </a:r>
            <a:r>
              <a:rPr lang="en-US" dirty="0">
                <a:latin typeface="Arial Narrow" panose="020B0606020202030204" pitchFamily="34" charset="0"/>
              </a:rPr>
              <a:t> </a:t>
            </a:r>
            <a:r>
              <a:rPr lang="en-US" dirty="0" err="1">
                <a:latin typeface="Arial Narrow" panose="020B0606020202030204" pitchFamily="34" charset="0"/>
              </a:rPr>
              <a:t>semua</a:t>
            </a:r>
            <a:r>
              <a:rPr lang="en-US" dirty="0">
                <a:latin typeface="Arial Narrow" panose="020B0606020202030204" pitchFamily="34" charset="0"/>
              </a:rPr>
              <a:t> </a:t>
            </a:r>
            <a:r>
              <a:rPr lang="en-US" dirty="0" err="1">
                <a:latin typeface="Arial Narrow" panose="020B0606020202030204" pitchFamily="34" charset="0"/>
              </a:rPr>
              <a:t>bahaya</a:t>
            </a:r>
            <a:r>
              <a:rPr lang="en-US" dirty="0">
                <a:latin typeface="Arial Narrow" panose="020B0606020202030204" pitchFamily="34" charset="0"/>
              </a:rPr>
              <a:t> </a:t>
            </a:r>
            <a:r>
              <a:rPr lang="en-US" dirty="0" err="1">
                <a:latin typeface="Arial Narrow" panose="020B0606020202030204" pitchFamily="34" charset="0"/>
              </a:rPr>
              <a:t>dpt</a:t>
            </a:r>
            <a:r>
              <a:rPr lang="en-US" dirty="0">
                <a:latin typeface="Arial Narrow" panose="020B0606020202030204" pitchFamily="34" charset="0"/>
              </a:rPr>
              <a:t> </a:t>
            </a:r>
            <a:r>
              <a:rPr lang="en-US" dirty="0" err="1">
                <a:latin typeface="Arial Narrow" panose="020B0606020202030204" pitchFamily="34" charset="0"/>
              </a:rPr>
              <a:t>dikenali</a:t>
            </a:r>
            <a:r>
              <a:rPr lang="en-US" dirty="0">
                <a:latin typeface="Arial Narrow" panose="020B0606020202030204" pitchFamily="34" charset="0"/>
              </a:rPr>
              <a:t> </a:t>
            </a:r>
            <a:r>
              <a:rPr lang="en-US" dirty="0" err="1">
                <a:latin typeface="Arial Narrow" panose="020B0606020202030204" pitchFamily="34" charset="0"/>
              </a:rPr>
              <a:t>dgn</a:t>
            </a:r>
            <a:r>
              <a:rPr lang="en-US" dirty="0">
                <a:latin typeface="Arial Narrow" panose="020B0606020202030204" pitchFamily="34" charset="0"/>
              </a:rPr>
              <a:t> </a:t>
            </a:r>
            <a:r>
              <a:rPr lang="en-US" dirty="0" err="1">
                <a:latin typeface="Arial Narrow" panose="020B0606020202030204" pitchFamily="34" charset="0"/>
              </a:rPr>
              <a:t>mudah</a:t>
            </a:r>
            <a:r>
              <a:rPr lang="en-US" dirty="0">
                <a:latin typeface="Arial Narrow" panose="020B0606020202030204" pitchFamily="34" charset="0"/>
              </a:rPr>
              <a:t> (Ramli, 2009)</a:t>
            </a:r>
            <a:endParaRPr lang="en-ID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14114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0730" y="1502815"/>
            <a:ext cx="8246070" cy="458114"/>
          </a:xfrm>
        </p:spPr>
        <p:txBody>
          <a:bodyPr>
            <a:noAutofit/>
          </a:bodyPr>
          <a:lstStyle/>
          <a:p>
            <a:r>
              <a:rPr lang="en-US" b="1" dirty="0">
                <a:latin typeface="Arial Narrow" panose="020B0606020202030204" pitchFamily="34" charset="0"/>
              </a:rPr>
              <a:t>Outline : </a:t>
            </a:r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80D407C3-BC24-5FC4-4C43-C09F3F05061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51819483"/>
              </p:ext>
            </p:extLst>
          </p:nvPr>
        </p:nvGraphicFramePr>
        <p:xfrm>
          <a:off x="449263" y="1960563"/>
          <a:ext cx="8245475" cy="28067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7ABE3-339F-1EC7-8892-7501675D88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5614" y="1481107"/>
            <a:ext cx="8076896" cy="479822"/>
          </a:xfrm>
          <a:solidFill>
            <a:srgbClr val="FFFF00"/>
          </a:solidFill>
          <a:ln w="12700"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en-US" b="1" dirty="0">
                <a:latin typeface="Arial Narrow" panose="020B0606020202030204" pitchFamily="34" charset="0"/>
              </a:rPr>
              <a:t>Perawat dan </a:t>
            </a:r>
            <a:r>
              <a:rPr lang="en-US" b="1" dirty="0" err="1">
                <a:latin typeface="Arial Narrow" panose="020B0606020202030204" pitchFamily="34" charset="0"/>
              </a:rPr>
              <a:t>Asuhan</a:t>
            </a:r>
            <a:r>
              <a:rPr lang="en-US" b="1" dirty="0">
                <a:latin typeface="Arial Narrow" panose="020B0606020202030204" pitchFamily="34" charset="0"/>
              </a:rPr>
              <a:t> </a:t>
            </a:r>
            <a:r>
              <a:rPr lang="en-US" b="1" dirty="0" err="1">
                <a:latin typeface="Arial Narrow" panose="020B0606020202030204" pitchFamily="34" charset="0"/>
              </a:rPr>
              <a:t>Keperawatan</a:t>
            </a:r>
            <a:r>
              <a:rPr lang="en-US" b="1" dirty="0">
                <a:latin typeface="Arial Narrow" panose="020B0606020202030204" pitchFamily="34" charset="0"/>
              </a:rPr>
              <a:t> </a:t>
            </a:r>
            <a:endParaRPr lang="en-ID" b="1" dirty="0">
              <a:latin typeface="Arial Narrow" panose="020B0606020202030204" pitchFamily="34" charset="0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BEA6F2-BD3D-DDC0-1663-1A2398FF64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solidFill>
            <a:srgbClr val="92D050"/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Perawat</a:t>
            </a:r>
            <a:endParaRPr lang="en-ID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4B73BE5-A024-DC78-2B27-DB9DC45258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43556" y="2433326"/>
            <a:ext cx="4433512" cy="2581704"/>
          </a:xfr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/>
          <a:lstStyle/>
          <a:p>
            <a:pPr algn="l"/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Tenaga </a:t>
            </a:r>
            <a:r>
              <a:rPr lang="en-US" dirty="0" err="1">
                <a:solidFill>
                  <a:schemeClr val="tx1"/>
                </a:solidFill>
                <a:latin typeface="Arial Narrow" panose="020B0606020202030204" pitchFamily="34" charset="0"/>
              </a:rPr>
              <a:t>perawatan</a:t>
            </a:r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 yang </a:t>
            </a:r>
            <a:r>
              <a:rPr lang="en-US" dirty="0" err="1">
                <a:solidFill>
                  <a:schemeClr val="tx1"/>
                </a:solidFill>
                <a:latin typeface="Arial Narrow" panose="020B0606020202030204" pitchFamily="34" charset="0"/>
              </a:rPr>
              <a:t>berasal</a:t>
            </a:r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 Narrow" panose="020B0606020202030204" pitchFamily="34" charset="0"/>
              </a:rPr>
              <a:t>dari</a:t>
            </a:r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 Narrow" panose="020B0606020202030204" pitchFamily="34" charset="0"/>
              </a:rPr>
              <a:t>jenjang</a:t>
            </a:r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 Pendidikan </a:t>
            </a:r>
            <a:r>
              <a:rPr lang="en-US" dirty="0" err="1">
                <a:solidFill>
                  <a:schemeClr val="tx1"/>
                </a:solidFill>
                <a:latin typeface="Arial Narrow" panose="020B0606020202030204" pitchFamily="34" charset="0"/>
              </a:rPr>
              <a:t>tinggi</a:t>
            </a:r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 Narrow" panose="020B0606020202030204" pitchFamily="34" charset="0"/>
              </a:rPr>
              <a:t>keperawatan</a:t>
            </a:r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 Ahli Madya, </a:t>
            </a:r>
            <a:r>
              <a:rPr lang="en-US" dirty="0" err="1">
                <a:solidFill>
                  <a:schemeClr val="tx1"/>
                </a:solidFill>
                <a:latin typeface="Arial Narrow" panose="020B0606020202030204" pitchFamily="34" charset="0"/>
              </a:rPr>
              <a:t>Ners</a:t>
            </a:r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, </a:t>
            </a:r>
            <a:r>
              <a:rPr lang="en-US" dirty="0" err="1">
                <a:solidFill>
                  <a:schemeClr val="tx1"/>
                </a:solidFill>
                <a:latin typeface="Arial Narrow" panose="020B0606020202030204" pitchFamily="34" charset="0"/>
              </a:rPr>
              <a:t>Ners</a:t>
            </a:r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 Narrow" panose="020B0606020202030204" pitchFamily="34" charset="0"/>
              </a:rPr>
              <a:t>Spesialis</a:t>
            </a:r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 dan </a:t>
            </a:r>
            <a:r>
              <a:rPr lang="en-US" dirty="0" err="1">
                <a:solidFill>
                  <a:schemeClr val="tx1"/>
                </a:solidFill>
                <a:latin typeface="Arial Narrow" panose="020B0606020202030204" pitchFamily="34" charset="0"/>
              </a:rPr>
              <a:t>Ners</a:t>
            </a:r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 Narrow" panose="020B0606020202030204" pitchFamily="34" charset="0"/>
              </a:rPr>
              <a:t>Konsultan</a:t>
            </a:r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. </a:t>
            </a:r>
            <a:endParaRPr lang="en-ID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129D34E-EC3D-772E-ABF2-CD40D4EC7C3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572000" y="1960929"/>
            <a:ext cx="4428445" cy="3054101"/>
          </a:xfr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/>
          <a:lstStyle/>
          <a:p>
            <a:pPr algn="l"/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Pada </a:t>
            </a:r>
            <a:r>
              <a:rPr lang="en-US" dirty="0" err="1">
                <a:solidFill>
                  <a:schemeClr val="tx1"/>
                </a:solidFill>
                <a:latin typeface="Arial Narrow" panose="020B0606020202030204" pitchFamily="34" charset="0"/>
              </a:rPr>
              <a:t>pemberian</a:t>
            </a:r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 Pelayanan Kesehatan, Perawat </a:t>
            </a:r>
            <a:r>
              <a:rPr lang="en-US" dirty="0" err="1">
                <a:solidFill>
                  <a:schemeClr val="tx1"/>
                </a:solidFill>
                <a:latin typeface="Arial Narrow" panose="020B0606020202030204" pitchFamily="34" charset="0"/>
              </a:rPr>
              <a:t>dituntut</a:t>
            </a:r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 Narrow" panose="020B0606020202030204" pitchFamily="34" charset="0"/>
              </a:rPr>
              <a:t>utk</a:t>
            </a:r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 Narrow" panose="020B0606020202030204" pitchFamily="34" charset="0"/>
              </a:rPr>
              <a:t>lbh</a:t>
            </a:r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 professional agar </a:t>
            </a:r>
            <a:r>
              <a:rPr lang="en-US" dirty="0" err="1">
                <a:solidFill>
                  <a:schemeClr val="tx1"/>
                </a:solidFill>
                <a:latin typeface="Arial Narrow" panose="020B0606020202030204" pitchFamily="34" charset="0"/>
              </a:rPr>
              <a:t>kualitas</a:t>
            </a:r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 Pelayanan Kesehatan </a:t>
            </a:r>
            <a:r>
              <a:rPr lang="en-US" dirty="0" err="1">
                <a:solidFill>
                  <a:schemeClr val="tx1"/>
                </a:solidFill>
                <a:latin typeface="Arial Narrow" panose="020B0606020202030204" pitchFamily="34" charset="0"/>
              </a:rPr>
              <a:t>yg</a:t>
            </a:r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 Narrow" panose="020B0606020202030204" pitchFamily="34" charset="0"/>
              </a:rPr>
              <a:t>diberikan</a:t>
            </a:r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 Narrow" panose="020B0606020202030204" pitchFamily="34" charset="0"/>
              </a:rPr>
              <a:t>semakin</a:t>
            </a:r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 Narrow" panose="020B0606020202030204" pitchFamily="34" charset="0"/>
              </a:rPr>
              <a:t>meningkat</a:t>
            </a:r>
            <a:endParaRPr lang="en-ID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120584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16240A-9AA0-35E2-0879-F8DFD10515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0730" y="1502815"/>
            <a:ext cx="8246070" cy="458114"/>
          </a:xfrm>
          <a:solidFill>
            <a:srgbClr val="FFFF00"/>
          </a:solidFill>
          <a:ln w="12700"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en-US" b="1" dirty="0" err="1">
                <a:latin typeface="Arial Narrow" panose="020B0606020202030204" pitchFamily="34" charset="0"/>
              </a:rPr>
              <a:t>Asuhan</a:t>
            </a:r>
            <a:r>
              <a:rPr lang="en-US" b="1" dirty="0">
                <a:latin typeface="Arial Narrow" panose="020B0606020202030204" pitchFamily="34" charset="0"/>
              </a:rPr>
              <a:t> </a:t>
            </a:r>
            <a:r>
              <a:rPr lang="en-US" b="1" dirty="0" err="1">
                <a:latin typeface="Arial Narrow" panose="020B0606020202030204" pitchFamily="34" charset="0"/>
              </a:rPr>
              <a:t>Keperawatan</a:t>
            </a:r>
            <a:r>
              <a:rPr lang="en-US" b="1" dirty="0">
                <a:latin typeface="Arial Narrow" panose="020B0606020202030204" pitchFamily="34" charset="0"/>
              </a:rPr>
              <a:t> </a:t>
            </a:r>
            <a:endParaRPr lang="en-ID" b="1" dirty="0">
              <a:latin typeface="Arial Narrow" panose="020B0606020202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A06AC2-B398-028F-5D6B-7C57AA5E61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8965" y="2113635"/>
            <a:ext cx="8246070" cy="2653625"/>
          </a:xfrm>
          <a:solidFill>
            <a:srgbClr val="92D050"/>
          </a:solidFill>
          <a:ln>
            <a:solidFill>
              <a:schemeClr val="tx1"/>
            </a:solidFill>
          </a:ln>
        </p:spPr>
        <p:txBody>
          <a:bodyPr>
            <a:normAutofit fontScale="92500"/>
          </a:bodyPr>
          <a:lstStyle/>
          <a:p>
            <a:pPr algn="l">
              <a:buFont typeface="Wingdings" panose="05000000000000000000" pitchFamily="2" charset="2"/>
              <a:buChar char="Ø"/>
            </a:pPr>
            <a:r>
              <a:rPr lang="en-US" dirty="0" err="1">
                <a:solidFill>
                  <a:schemeClr val="tx1"/>
                </a:solidFill>
                <a:latin typeface="Arial Narrow" panose="020B0606020202030204" pitchFamily="34" charset="0"/>
              </a:rPr>
              <a:t>Suatu</a:t>
            </a:r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 Narrow" panose="020B0606020202030204" pitchFamily="34" charset="0"/>
              </a:rPr>
              <a:t>pendekatan</a:t>
            </a:r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 Narrow" panose="020B0606020202030204" pitchFamily="34" charset="0"/>
              </a:rPr>
              <a:t>utk</a:t>
            </a:r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 Narrow" panose="020B0606020202030204" pitchFamily="34" charset="0"/>
              </a:rPr>
              <a:t>pemecahan</a:t>
            </a:r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 Narrow" panose="020B0606020202030204" pitchFamily="34" charset="0"/>
              </a:rPr>
              <a:t>masalah</a:t>
            </a:r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 Narrow" panose="020B0606020202030204" pitchFamily="34" charset="0"/>
              </a:rPr>
              <a:t>yg</a:t>
            </a:r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 Narrow" panose="020B0606020202030204" pitchFamily="34" charset="0"/>
              </a:rPr>
              <a:t>memampukan</a:t>
            </a:r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 Perawat </a:t>
            </a:r>
            <a:r>
              <a:rPr lang="en-US" dirty="0" err="1">
                <a:solidFill>
                  <a:schemeClr val="tx1"/>
                </a:solidFill>
                <a:latin typeface="Arial Narrow" panose="020B0606020202030204" pitchFamily="34" charset="0"/>
              </a:rPr>
              <a:t>utk</a:t>
            </a:r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 Narrow" panose="020B0606020202030204" pitchFamily="34" charset="0"/>
              </a:rPr>
              <a:t>mengatur</a:t>
            </a:r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 dan Memberikan </a:t>
            </a:r>
            <a:r>
              <a:rPr lang="en-US" dirty="0" err="1">
                <a:solidFill>
                  <a:schemeClr val="tx1"/>
                </a:solidFill>
                <a:latin typeface="Arial Narrow" panose="020B0606020202030204" pitchFamily="34" charset="0"/>
              </a:rPr>
              <a:t>Askep</a:t>
            </a:r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. </a:t>
            </a:r>
          </a:p>
          <a:p>
            <a:pPr algn="l">
              <a:buFont typeface="Wingdings" panose="05000000000000000000" pitchFamily="2" charset="2"/>
              <a:buChar char="Ø"/>
            </a:pPr>
            <a:r>
              <a:rPr lang="en-US" dirty="0" err="1">
                <a:solidFill>
                  <a:schemeClr val="tx1"/>
                </a:solidFill>
                <a:latin typeface="Arial Narrow" panose="020B0606020202030204" pitchFamily="34" charset="0"/>
              </a:rPr>
              <a:t>Standar</a:t>
            </a:r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 Narrow" panose="020B0606020202030204" pitchFamily="34" charset="0"/>
              </a:rPr>
              <a:t>Askep</a:t>
            </a:r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 Narrow" panose="020B0606020202030204" pitchFamily="34" charset="0"/>
              </a:rPr>
              <a:t>tercantum</a:t>
            </a:r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 Narrow" panose="020B0606020202030204" pitchFamily="34" charset="0"/>
              </a:rPr>
              <a:t>dlm</a:t>
            </a:r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 Narrow" panose="020B0606020202030204" pitchFamily="34" charset="0"/>
              </a:rPr>
              <a:t>standar</a:t>
            </a:r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 Narrow" panose="020B0606020202030204" pitchFamily="34" charset="0"/>
              </a:rPr>
              <a:t>praktik</a:t>
            </a:r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 Narrow" panose="020B0606020202030204" pitchFamily="34" charset="0"/>
              </a:rPr>
              <a:t>klinis</a:t>
            </a:r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 Narrow" panose="020B0606020202030204" pitchFamily="34" charset="0"/>
              </a:rPr>
              <a:t>keperawatan</a:t>
            </a:r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 Narrow" panose="020B0606020202030204" pitchFamily="34" charset="0"/>
              </a:rPr>
              <a:t>yg</a:t>
            </a:r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 Narrow" panose="020B0606020202030204" pitchFamily="34" charset="0"/>
              </a:rPr>
              <a:t>terdiri</a:t>
            </a:r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 Narrow" panose="020B0606020202030204" pitchFamily="34" charset="0"/>
              </a:rPr>
              <a:t>dari</a:t>
            </a:r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 5 </a:t>
            </a:r>
            <a:r>
              <a:rPr lang="en-US" dirty="0" err="1">
                <a:solidFill>
                  <a:schemeClr val="tx1"/>
                </a:solidFill>
                <a:latin typeface="Arial Narrow" panose="020B0606020202030204" pitchFamily="34" charset="0"/>
              </a:rPr>
              <a:t>fase</a:t>
            </a:r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 Narrow" panose="020B0606020202030204" pitchFamily="34" charset="0"/>
              </a:rPr>
              <a:t>yaitu</a:t>
            </a:r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 Narrow" panose="020B0606020202030204" pitchFamily="34" charset="0"/>
              </a:rPr>
              <a:t>Pengkajian</a:t>
            </a:r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, </a:t>
            </a:r>
            <a:r>
              <a:rPr lang="en-US" dirty="0" err="1">
                <a:solidFill>
                  <a:schemeClr val="tx1"/>
                </a:solidFill>
                <a:latin typeface="Arial Narrow" panose="020B0606020202030204" pitchFamily="34" charset="0"/>
              </a:rPr>
              <a:t>Diagnosa</a:t>
            </a:r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, </a:t>
            </a:r>
            <a:r>
              <a:rPr lang="en-US" dirty="0" err="1">
                <a:solidFill>
                  <a:schemeClr val="tx1"/>
                </a:solidFill>
                <a:latin typeface="Arial Narrow" panose="020B0606020202030204" pitchFamily="34" charset="0"/>
              </a:rPr>
              <a:t>Perencanaan</a:t>
            </a:r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, </a:t>
            </a:r>
            <a:r>
              <a:rPr lang="en-US" dirty="0" err="1">
                <a:solidFill>
                  <a:schemeClr val="tx1"/>
                </a:solidFill>
                <a:latin typeface="Arial Narrow" panose="020B0606020202030204" pitchFamily="34" charset="0"/>
              </a:rPr>
              <a:t>Implementasi</a:t>
            </a:r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 dan </a:t>
            </a:r>
            <a:r>
              <a:rPr lang="en-US" dirty="0" err="1">
                <a:solidFill>
                  <a:schemeClr val="tx1"/>
                </a:solidFill>
                <a:latin typeface="Arial Narrow" panose="020B0606020202030204" pitchFamily="34" charset="0"/>
              </a:rPr>
              <a:t>Evaluasi</a:t>
            </a:r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 Narrow" panose="020B0606020202030204" pitchFamily="34" charset="0"/>
              </a:rPr>
              <a:t>Keperawatan</a:t>
            </a:r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endParaRPr lang="en-ID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140358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A90ADA-AAF6-BA89-F84A-0453069CB7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22313" y="2180034"/>
            <a:ext cx="7772400" cy="1307945"/>
          </a:xfrm>
          <a:solidFill>
            <a:srgbClr val="FFFF00"/>
          </a:solidFill>
          <a:ln w="12700">
            <a:solidFill>
              <a:schemeClr val="tx1"/>
            </a:solidFill>
          </a:ln>
        </p:spPr>
        <p:txBody>
          <a:bodyPr>
            <a:noAutofit/>
          </a:bodyPr>
          <a:lstStyle/>
          <a:p>
            <a:pPr algn="ctr"/>
            <a:r>
              <a:rPr lang="en-US" sz="4000" b="1" dirty="0" err="1">
                <a:solidFill>
                  <a:schemeClr val="tx1"/>
                </a:solidFill>
                <a:latin typeface="Arial Narrow" panose="020B0606020202030204" pitchFamily="34" charset="0"/>
              </a:rPr>
              <a:t>Risiko</a:t>
            </a:r>
            <a:r>
              <a:rPr lang="en-US" sz="4000" b="1" dirty="0">
                <a:solidFill>
                  <a:schemeClr val="tx1"/>
                </a:solidFill>
                <a:latin typeface="Arial Narrow" panose="020B0606020202030204" pitchFamily="34" charset="0"/>
              </a:rPr>
              <a:t> dan Hazard </a:t>
            </a:r>
            <a:r>
              <a:rPr lang="en-US" sz="4000" b="1" dirty="0" err="1">
                <a:solidFill>
                  <a:schemeClr val="tx1"/>
                </a:solidFill>
                <a:latin typeface="Arial Narrow" panose="020B0606020202030204" pitchFamily="34" charset="0"/>
              </a:rPr>
              <a:t>dalam</a:t>
            </a:r>
            <a:r>
              <a:rPr lang="en-US" sz="4000" b="1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4000" b="1" dirty="0" err="1">
                <a:solidFill>
                  <a:schemeClr val="tx1"/>
                </a:solidFill>
                <a:latin typeface="Arial Narrow" panose="020B0606020202030204" pitchFamily="34" charset="0"/>
              </a:rPr>
              <a:t>Pelaksanaan</a:t>
            </a:r>
            <a:r>
              <a:rPr lang="en-US" sz="4000" b="1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4000" b="1" dirty="0" err="1">
                <a:solidFill>
                  <a:schemeClr val="tx1"/>
                </a:solidFill>
                <a:latin typeface="Arial Narrow" panose="020B0606020202030204" pitchFamily="34" charset="0"/>
              </a:rPr>
              <a:t>Asuhan</a:t>
            </a:r>
            <a:r>
              <a:rPr lang="en-US" sz="4000" b="1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4000" b="1" dirty="0" err="1">
                <a:solidFill>
                  <a:schemeClr val="tx1"/>
                </a:solidFill>
                <a:latin typeface="Arial Narrow" panose="020B0606020202030204" pitchFamily="34" charset="0"/>
              </a:rPr>
              <a:t>Keperawatan</a:t>
            </a:r>
            <a:r>
              <a:rPr lang="en-US" sz="4000" b="1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endParaRPr lang="en-ID" sz="4000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475127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389706-01CF-A846-EDAE-E1FDC955FC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>
                <a:solidFill>
                  <a:schemeClr val="tx1"/>
                </a:solidFill>
                <a:highlight>
                  <a:srgbClr val="FFFF00"/>
                </a:highlight>
                <a:latin typeface="Arial Narrow" panose="020B0606020202030204" pitchFamily="34" charset="0"/>
              </a:rPr>
              <a:t>Risiko</a:t>
            </a:r>
            <a:r>
              <a:rPr lang="en-US" b="1" dirty="0">
                <a:solidFill>
                  <a:schemeClr val="tx1"/>
                </a:solidFill>
                <a:highlight>
                  <a:srgbClr val="FFFF00"/>
                </a:highlight>
                <a:latin typeface="Arial Narrow" panose="020B0606020202030204" pitchFamily="34" charset="0"/>
              </a:rPr>
              <a:t> &amp; Hazard </a:t>
            </a:r>
            <a:r>
              <a:rPr lang="en-US" b="1" dirty="0" err="1">
                <a:solidFill>
                  <a:schemeClr val="tx1"/>
                </a:solidFill>
                <a:highlight>
                  <a:srgbClr val="FFFF00"/>
                </a:highlight>
                <a:latin typeface="Arial Narrow" panose="020B0606020202030204" pitchFamily="34" charset="0"/>
              </a:rPr>
              <a:t>dlm</a:t>
            </a:r>
            <a:r>
              <a:rPr lang="en-US" b="1" dirty="0">
                <a:solidFill>
                  <a:schemeClr val="tx1"/>
                </a:solidFill>
                <a:highlight>
                  <a:srgbClr val="FFFF00"/>
                </a:highlight>
                <a:latin typeface="Arial Narrow" panose="020B0606020202030204" pitchFamily="34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highlight>
                  <a:srgbClr val="FFFF00"/>
                </a:highlight>
                <a:latin typeface="Arial Narrow" panose="020B0606020202030204" pitchFamily="34" charset="0"/>
              </a:rPr>
              <a:t>Pengkajian</a:t>
            </a:r>
            <a:r>
              <a:rPr lang="en-US" b="1" dirty="0">
                <a:solidFill>
                  <a:schemeClr val="tx1"/>
                </a:solidFill>
                <a:highlight>
                  <a:srgbClr val="FFFF00"/>
                </a:highlight>
                <a:latin typeface="Arial Narrow" panose="020B0606020202030204" pitchFamily="34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highlight>
                  <a:srgbClr val="FFFF00"/>
                </a:highlight>
                <a:latin typeface="Arial Narrow" panose="020B0606020202030204" pitchFamily="34" charset="0"/>
              </a:rPr>
              <a:t>Asuhan</a:t>
            </a:r>
            <a:r>
              <a:rPr lang="en-US" b="1" dirty="0">
                <a:solidFill>
                  <a:schemeClr val="tx1"/>
                </a:solidFill>
                <a:highlight>
                  <a:srgbClr val="FFFF00"/>
                </a:highlight>
                <a:latin typeface="Arial Narrow" panose="020B0606020202030204" pitchFamily="34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highlight>
                  <a:srgbClr val="FFFF00"/>
                </a:highlight>
                <a:latin typeface="Arial Narrow" panose="020B0606020202030204" pitchFamily="34" charset="0"/>
              </a:rPr>
              <a:t>Keperawatan</a:t>
            </a:r>
            <a:r>
              <a:rPr lang="en-US" b="1" dirty="0">
                <a:solidFill>
                  <a:schemeClr val="tx1"/>
                </a:solidFill>
                <a:highlight>
                  <a:srgbClr val="FFFF00"/>
                </a:highlight>
                <a:latin typeface="Arial Narrow" panose="020B0606020202030204" pitchFamily="34" charset="0"/>
              </a:rPr>
              <a:t> </a:t>
            </a:r>
            <a:endParaRPr lang="en-ID" b="1" dirty="0">
              <a:solidFill>
                <a:schemeClr val="tx1"/>
              </a:solidFill>
              <a:highlight>
                <a:srgbClr val="FFFF00"/>
              </a:highlight>
              <a:latin typeface="Arial Narrow" panose="020B0606020202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4B2DD8-50AA-90F0-2DC9-6B107FC97B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76015" y="1655520"/>
            <a:ext cx="6871725" cy="2748690"/>
          </a:xfrm>
        </p:spPr>
        <p:txBody>
          <a:bodyPr/>
          <a:lstStyle/>
          <a:p>
            <a:r>
              <a:rPr lang="en-US" dirty="0" err="1">
                <a:latin typeface="Arial Narrow" panose="020B0606020202030204" pitchFamily="34" charset="0"/>
              </a:rPr>
              <a:t>Risiko</a:t>
            </a:r>
            <a:r>
              <a:rPr lang="en-US" dirty="0">
                <a:latin typeface="Arial Narrow" panose="020B0606020202030204" pitchFamily="34" charset="0"/>
              </a:rPr>
              <a:t> </a:t>
            </a:r>
            <a:r>
              <a:rPr lang="en-US" dirty="0" err="1">
                <a:latin typeface="Arial Narrow" panose="020B0606020202030204" pitchFamily="34" charset="0"/>
              </a:rPr>
              <a:t>melekat</a:t>
            </a:r>
            <a:r>
              <a:rPr lang="en-US" dirty="0">
                <a:latin typeface="Arial Narrow" panose="020B0606020202030204" pitchFamily="34" charset="0"/>
              </a:rPr>
              <a:t> </a:t>
            </a:r>
            <a:r>
              <a:rPr lang="en-US" dirty="0" err="1">
                <a:latin typeface="Arial Narrow" panose="020B0606020202030204" pitchFamily="34" charset="0"/>
              </a:rPr>
              <a:t>dari</a:t>
            </a:r>
            <a:r>
              <a:rPr lang="en-US" dirty="0">
                <a:latin typeface="Arial Narrow" panose="020B0606020202030204" pitchFamily="34" charset="0"/>
              </a:rPr>
              <a:t> </a:t>
            </a:r>
            <a:r>
              <a:rPr lang="en-US" dirty="0" err="1">
                <a:latin typeface="Arial Narrow" panose="020B0606020202030204" pitchFamily="34" charset="0"/>
              </a:rPr>
              <a:t>tindakan</a:t>
            </a:r>
            <a:r>
              <a:rPr lang="en-US" dirty="0">
                <a:latin typeface="Arial Narrow" panose="020B0606020202030204" pitchFamily="34" charset="0"/>
              </a:rPr>
              <a:t> Pelayanan Kesehatan, </a:t>
            </a:r>
            <a:r>
              <a:rPr lang="en-US" dirty="0" err="1">
                <a:latin typeface="Arial Narrow" panose="020B0606020202030204" pitchFamily="34" charset="0"/>
              </a:rPr>
              <a:t>dlm</a:t>
            </a:r>
            <a:r>
              <a:rPr lang="en-US" dirty="0">
                <a:latin typeface="Arial Narrow" panose="020B0606020202030204" pitchFamily="34" charset="0"/>
              </a:rPr>
              <a:t> </a:t>
            </a:r>
            <a:r>
              <a:rPr lang="en-US" dirty="0" err="1">
                <a:latin typeface="Arial Narrow" panose="020B0606020202030204" pitchFamily="34" charset="0"/>
              </a:rPr>
              <a:t>hal</a:t>
            </a:r>
            <a:r>
              <a:rPr lang="en-US" dirty="0">
                <a:latin typeface="Arial Narrow" panose="020B0606020202030204" pitchFamily="34" charset="0"/>
              </a:rPr>
              <a:t> </a:t>
            </a:r>
            <a:r>
              <a:rPr lang="en-US" dirty="0" err="1">
                <a:latin typeface="Arial Narrow" panose="020B0606020202030204" pitchFamily="34" charset="0"/>
              </a:rPr>
              <a:t>ini</a:t>
            </a:r>
            <a:r>
              <a:rPr lang="en-US" dirty="0">
                <a:latin typeface="Arial Narrow" panose="020B0606020202030204" pitchFamily="34" charset="0"/>
              </a:rPr>
              <a:t> pd </a:t>
            </a:r>
            <a:r>
              <a:rPr lang="en-US" dirty="0" err="1">
                <a:latin typeface="Arial Narrow" panose="020B0606020202030204" pitchFamily="34" charset="0"/>
              </a:rPr>
              <a:t>saat</a:t>
            </a:r>
            <a:r>
              <a:rPr lang="en-US" dirty="0">
                <a:latin typeface="Arial Narrow" panose="020B0606020202030204" pitchFamily="34" charset="0"/>
              </a:rPr>
              <a:t> </a:t>
            </a:r>
            <a:r>
              <a:rPr lang="en-US" dirty="0" err="1">
                <a:latin typeface="Arial Narrow" panose="020B0606020202030204" pitchFamily="34" charset="0"/>
              </a:rPr>
              <a:t>melakukan</a:t>
            </a:r>
            <a:r>
              <a:rPr lang="en-US" dirty="0">
                <a:latin typeface="Arial Narrow" panose="020B0606020202030204" pitchFamily="34" charset="0"/>
              </a:rPr>
              <a:t> </a:t>
            </a:r>
            <a:r>
              <a:rPr lang="en-US" dirty="0" err="1">
                <a:latin typeface="Arial Narrow" panose="020B0606020202030204" pitchFamily="34" charset="0"/>
              </a:rPr>
              <a:t>pengkajian</a:t>
            </a:r>
            <a:r>
              <a:rPr lang="en-US" dirty="0">
                <a:latin typeface="Arial Narrow" panose="020B0606020202030204" pitchFamily="34" charset="0"/>
              </a:rPr>
              <a:t> </a:t>
            </a:r>
            <a:r>
              <a:rPr lang="en-US" dirty="0" err="1">
                <a:latin typeface="Arial Narrow" panose="020B0606020202030204" pitchFamily="34" charset="0"/>
              </a:rPr>
              <a:t>Asuhan</a:t>
            </a:r>
            <a:r>
              <a:rPr lang="en-US" dirty="0">
                <a:latin typeface="Arial Narrow" panose="020B0606020202030204" pitchFamily="34" charset="0"/>
              </a:rPr>
              <a:t> </a:t>
            </a:r>
            <a:r>
              <a:rPr lang="en-US" dirty="0" err="1">
                <a:latin typeface="Arial Narrow" panose="020B0606020202030204" pitchFamily="34" charset="0"/>
              </a:rPr>
              <a:t>keperawatan</a:t>
            </a:r>
            <a:r>
              <a:rPr lang="en-US" dirty="0">
                <a:latin typeface="Arial Narrow" panose="020B0606020202030204" pitchFamily="34" charset="0"/>
              </a:rPr>
              <a:t> </a:t>
            </a:r>
            <a:r>
              <a:rPr lang="en-US" dirty="0" err="1">
                <a:latin typeface="Arial Narrow" panose="020B0606020202030204" pitchFamily="34" charset="0"/>
              </a:rPr>
              <a:t>yaitu</a:t>
            </a:r>
            <a:r>
              <a:rPr lang="en-US" dirty="0">
                <a:latin typeface="Arial Narrow" panose="020B0606020202030204" pitchFamily="34" charset="0"/>
              </a:rPr>
              <a:t> </a:t>
            </a:r>
            <a:r>
              <a:rPr lang="en-US" dirty="0" err="1">
                <a:latin typeface="Arial Narrow" panose="020B0606020202030204" pitchFamily="34" charset="0"/>
              </a:rPr>
              <a:t>bahwa</a:t>
            </a:r>
            <a:r>
              <a:rPr lang="en-US" dirty="0">
                <a:latin typeface="Arial Narrow" panose="020B0606020202030204" pitchFamily="34" charset="0"/>
              </a:rPr>
              <a:t> </a:t>
            </a:r>
            <a:r>
              <a:rPr lang="en-US" dirty="0" err="1">
                <a:latin typeface="Arial Narrow" panose="020B0606020202030204" pitchFamily="34" charset="0"/>
              </a:rPr>
              <a:t>dlm</a:t>
            </a:r>
            <a:r>
              <a:rPr lang="en-US" dirty="0">
                <a:latin typeface="Arial Narrow" panose="020B0606020202030204" pitchFamily="34" charset="0"/>
              </a:rPr>
              <a:t> </a:t>
            </a:r>
            <a:r>
              <a:rPr lang="en-US" dirty="0" err="1">
                <a:latin typeface="Arial Narrow" panose="020B0606020202030204" pitchFamily="34" charset="0"/>
              </a:rPr>
              <a:t>kegiatan</a:t>
            </a:r>
            <a:r>
              <a:rPr lang="en-US" dirty="0">
                <a:latin typeface="Arial Narrow" panose="020B0606020202030204" pitchFamily="34" charset="0"/>
              </a:rPr>
              <a:t> </a:t>
            </a:r>
            <a:r>
              <a:rPr lang="en-US" dirty="0" err="1">
                <a:latin typeface="Arial Narrow" panose="020B0606020202030204" pitchFamily="34" charset="0"/>
              </a:rPr>
              <a:t>ini</a:t>
            </a:r>
            <a:r>
              <a:rPr lang="en-US" dirty="0">
                <a:latin typeface="Arial Narrow" panose="020B0606020202030204" pitchFamily="34" charset="0"/>
              </a:rPr>
              <a:t> </a:t>
            </a:r>
            <a:r>
              <a:rPr lang="en-US" dirty="0" err="1">
                <a:latin typeface="Arial Narrow" panose="020B0606020202030204" pitchFamily="34" charset="0"/>
              </a:rPr>
              <a:t>yg</a:t>
            </a:r>
            <a:r>
              <a:rPr lang="en-US" dirty="0">
                <a:latin typeface="Arial Narrow" panose="020B0606020202030204" pitchFamily="34" charset="0"/>
              </a:rPr>
              <a:t> </a:t>
            </a:r>
            <a:r>
              <a:rPr lang="en-US" dirty="0" err="1">
                <a:latin typeface="Arial Narrow" panose="020B0606020202030204" pitchFamily="34" charset="0"/>
              </a:rPr>
              <a:t>diukur</a:t>
            </a:r>
            <a:r>
              <a:rPr lang="en-US" dirty="0">
                <a:latin typeface="Arial Narrow" panose="020B0606020202030204" pitchFamily="34" charset="0"/>
              </a:rPr>
              <a:t> </a:t>
            </a:r>
            <a:r>
              <a:rPr lang="en-US" dirty="0" err="1">
                <a:latin typeface="Arial Narrow" panose="020B0606020202030204" pitchFamily="34" charset="0"/>
              </a:rPr>
              <a:t>adl</a:t>
            </a:r>
            <a:r>
              <a:rPr lang="en-US" dirty="0">
                <a:latin typeface="Arial Narrow" panose="020B0606020202030204" pitchFamily="34" charset="0"/>
              </a:rPr>
              <a:t> </a:t>
            </a:r>
            <a:r>
              <a:rPr lang="en-US" dirty="0" err="1">
                <a:latin typeface="Arial Narrow" panose="020B0606020202030204" pitchFamily="34" charset="0"/>
              </a:rPr>
              <a:t>upaya</a:t>
            </a:r>
            <a:r>
              <a:rPr lang="en-US" dirty="0">
                <a:latin typeface="Arial Narrow" panose="020B0606020202030204" pitchFamily="34" charset="0"/>
              </a:rPr>
              <a:t> </a:t>
            </a:r>
            <a:r>
              <a:rPr lang="en-US" dirty="0" err="1">
                <a:latin typeface="Arial Narrow" panose="020B0606020202030204" pitchFamily="34" charset="0"/>
              </a:rPr>
              <a:t>yg</a:t>
            </a:r>
            <a:r>
              <a:rPr lang="en-US" dirty="0">
                <a:latin typeface="Arial Narrow" panose="020B0606020202030204" pitchFamily="34" charset="0"/>
              </a:rPr>
              <a:t> </a:t>
            </a:r>
            <a:r>
              <a:rPr lang="en-US" dirty="0" err="1">
                <a:latin typeface="Arial Narrow" panose="020B0606020202030204" pitchFamily="34" charset="0"/>
              </a:rPr>
              <a:t>dilakukan</a:t>
            </a:r>
            <a:r>
              <a:rPr lang="en-US" dirty="0">
                <a:latin typeface="Arial Narrow" panose="020B0606020202030204" pitchFamily="34" charset="0"/>
              </a:rPr>
              <a:t>. </a:t>
            </a:r>
            <a:endParaRPr lang="en-ID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441733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1D2AA2-B6A4-24F3-B16B-A8B8CE91A3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tx1"/>
                </a:solidFill>
                <a:highlight>
                  <a:srgbClr val="FFFF00"/>
                </a:highlight>
                <a:latin typeface="Arial Narrow" panose="020B0606020202030204" pitchFamily="34" charset="0"/>
              </a:rPr>
              <a:t>Pada proses </a:t>
            </a:r>
            <a:r>
              <a:rPr lang="en-US" b="1" dirty="0" err="1">
                <a:solidFill>
                  <a:schemeClr val="tx1"/>
                </a:solidFill>
                <a:highlight>
                  <a:srgbClr val="FFFF00"/>
                </a:highlight>
                <a:latin typeface="Arial Narrow" panose="020B0606020202030204" pitchFamily="34" charset="0"/>
              </a:rPr>
              <a:t>pengkajian</a:t>
            </a:r>
            <a:r>
              <a:rPr lang="en-US" b="1" dirty="0">
                <a:solidFill>
                  <a:schemeClr val="tx1"/>
                </a:solidFill>
                <a:highlight>
                  <a:srgbClr val="FFFF00"/>
                </a:highlight>
                <a:latin typeface="Arial Narrow" panose="020B0606020202030204" pitchFamily="34" charset="0"/>
              </a:rPr>
              <a:t> data, hal2 </a:t>
            </a:r>
            <a:r>
              <a:rPr lang="en-US" b="1" dirty="0" err="1">
                <a:solidFill>
                  <a:schemeClr val="tx1"/>
                </a:solidFill>
                <a:highlight>
                  <a:srgbClr val="FFFF00"/>
                </a:highlight>
                <a:latin typeface="Arial Narrow" panose="020B0606020202030204" pitchFamily="34" charset="0"/>
              </a:rPr>
              <a:t>yg</a:t>
            </a:r>
            <a:r>
              <a:rPr lang="en-US" b="1" dirty="0">
                <a:solidFill>
                  <a:schemeClr val="tx1"/>
                </a:solidFill>
                <a:highlight>
                  <a:srgbClr val="FFFF00"/>
                </a:highlight>
                <a:latin typeface="Arial Narrow" panose="020B0606020202030204" pitchFamily="34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highlight>
                  <a:srgbClr val="FFFF00"/>
                </a:highlight>
                <a:latin typeface="Arial Narrow" panose="020B0606020202030204" pitchFamily="34" charset="0"/>
              </a:rPr>
              <a:t>dpt</a:t>
            </a:r>
            <a:r>
              <a:rPr lang="en-US" b="1" dirty="0">
                <a:solidFill>
                  <a:schemeClr val="tx1"/>
                </a:solidFill>
                <a:highlight>
                  <a:srgbClr val="FFFF00"/>
                </a:highlight>
                <a:latin typeface="Arial Narrow" panose="020B0606020202030204" pitchFamily="34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highlight>
                  <a:srgbClr val="FFFF00"/>
                </a:highlight>
                <a:latin typeface="Arial Narrow" panose="020B0606020202030204" pitchFamily="34" charset="0"/>
              </a:rPr>
              <a:t>terjadi</a:t>
            </a:r>
            <a:r>
              <a:rPr lang="en-US" b="1" dirty="0">
                <a:solidFill>
                  <a:schemeClr val="tx1"/>
                </a:solidFill>
                <a:highlight>
                  <a:srgbClr val="FFFF00"/>
                </a:highlight>
                <a:latin typeface="Arial Narrow" panose="020B0606020202030204" pitchFamily="34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highlight>
                  <a:srgbClr val="FFFF00"/>
                </a:highlight>
                <a:latin typeface="Arial Narrow" panose="020B0606020202030204" pitchFamily="34" charset="0"/>
              </a:rPr>
              <a:t>adalah</a:t>
            </a:r>
            <a:r>
              <a:rPr lang="en-US" b="1" dirty="0">
                <a:solidFill>
                  <a:schemeClr val="tx1"/>
                </a:solidFill>
                <a:highlight>
                  <a:srgbClr val="FFFF00"/>
                </a:highlight>
                <a:latin typeface="Arial Narrow" panose="020B0606020202030204" pitchFamily="34" charset="0"/>
              </a:rPr>
              <a:t> : </a:t>
            </a:r>
            <a:endParaRPr lang="en-ID" b="1" dirty="0">
              <a:solidFill>
                <a:schemeClr val="tx1"/>
              </a:solidFill>
              <a:highlight>
                <a:srgbClr val="FFFF00"/>
              </a:highlight>
              <a:latin typeface="Arial Narrow" panose="020B0606020202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8CB46B-C717-61BE-3DD8-16BAD087F9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28720" y="1350109"/>
            <a:ext cx="6558080" cy="3423463"/>
          </a:xfrm>
        </p:spPr>
        <p:txBody>
          <a:bodyPr/>
          <a:lstStyle/>
          <a:p>
            <a:r>
              <a:rPr lang="en-US" dirty="0" err="1">
                <a:latin typeface="Arial Narrow" panose="020B0606020202030204" pitchFamily="34" charset="0"/>
              </a:rPr>
              <a:t>Kurangnya</a:t>
            </a:r>
            <a:r>
              <a:rPr lang="en-US" dirty="0">
                <a:latin typeface="Arial Narrow" panose="020B0606020202030204" pitchFamily="34" charset="0"/>
              </a:rPr>
              <a:t> </a:t>
            </a:r>
            <a:r>
              <a:rPr lang="en-US" dirty="0" err="1">
                <a:latin typeface="Arial Narrow" panose="020B0606020202030204" pitchFamily="34" charset="0"/>
              </a:rPr>
              <a:t>informasi</a:t>
            </a:r>
            <a:r>
              <a:rPr lang="en-US" dirty="0">
                <a:latin typeface="Arial Narrow" panose="020B0606020202030204" pitchFamily="34" charset="0"/>
              </a:rPr>
              <a:t>/data </a:t>
            </a:r>
            <a:r>
              <a:rPr lang="en-US" dirty="0" err="1">
                <a:latin typeface="Arial Narrow" panose="020B0606020202030204" pitchFamily="34" charset="0"/>
              </a:rPr>
              <a:t>yg</a:t>
            </a:r>
            <a:r>
              <a:rPr lang="en-US" dirty="0">
                <a:latin typeface="Arial Narrow" panose="020B0606020202030204" pitchFamily="34" charset="0"/>
              </a:rPr>
              <a:t> </a:t>
            </a:r>
            <a:r>
              <a:rPr lang="en-US" dirty="0" err="1">
                <a:latin typeface="Arial Narrow" panose="020B0606020202030204" pitchFamily="34" charset="0"/>
              </a:rPr>
              <a:t>diberikan</a:t>
            </a:r>
            <a:r>
              <a:rPr lang="en-US" dirty="0">
                <a:latin typeface="Arial Narrow" panose="020B0606020202030204" pitchFamily="34" charset="0"/>
              </a:rPr>
              <a:t> oleh Keluarga </a:t>
            </a:r>
            <a:r>
              <a:rPr lang="en-US" dirty="0" err="1">
                <a:latin typeface="Arial Narrow" panose="020B0606020202030204" pitchFamily="34" charset="0"/>
              </a:rPr>
              <a:t>pasien</a:t>
            </a:r>
            <a:r>
              <a:rPr lang="en-US" dirty="0">
                <a:latin typeface="Arial Narrow" panose="020B0606020202030204" pitchFamily="34" charset="0"/>
              </a:rPr>
              <a:t> </a:t>
            </a:r>
            <a:r>
              <a:rPr lang="en-US" dirty="0" err="1">
                <a:latin typeface="Arial Narrow" panose="020B0606020202030204" pitchFamily="34" charset="0"/>
              </a:rPr>
              <a:t>atau</a:t>
            </a:r>
            <a:r>
              <a:rPr lang="en-US" dirty="0">
                <a:latin typeface="Arial Narrow" panose="020B0606020202030204" pitchFamily="34" charset="0"/>
              </a:rPr>
              <a:t> </a:t>
            </a:r>
            <a:r>
              <a:rPr lang="en-US" dirty="0" err="1">
                <a:latin typeface="Arial Narrow" panose="020B0606020202030204" pitchFamily="34" charset="0"/>
              </a:rPr>
              <a:t>pasien</a:t>
            </a:r>
            <a:r>
              <a:rPr lang="en-US" dirty="0">
                <a:latin typeface="Arial Narrow" panose="020B0606020202030204" pitchFamily="34" charset="0"/>
              </a:rPr>
              <a:t> </a:t>
            </a:r>
            <a:r>
              <a:rPr lang="en-US" dirty="0" err="1">
                <a:latin typeface="Arial Narrow" panose="020B0606020202030204" pitchFamily="34" charset="0"/>
              </a:rPr>
              <a:t>sendiri</a:t>
            </a:r>
            <a:r>
              <a:rPr lang="en-US" dirty="0">
                <a:latin typeface="Arial Narrow" panose="020B0606020202030204" pitchFamily="34" charset="0"/>
              </a:rPr>
              <a:t> </a:t>
            </a:r>
            <a:r>
              <a:rPr lang="en-US" dirty="0" err="1">
                <a:latin typeface="Arial Narrow" panose="020B0606020202030204" pitchFamily="34" charset="0"/>
              </a:rPr>
              <a:t>menyembunyikan</a:t>
            </a:r>
            <a:r>
              <a:rPr lang="en-US" dirty="0">
                <a:latin typeface="Arial Narrow" panose="020B0606020202030204" pitchFamily="34" charset="0"/>
              </a:rPr>
              <a:t> </a:t>
            </a:r>
            <a:r>
              <a:rPr lang="en-US" dirty="0" err="1">
                <a:latin typeface="Arial Narrow" panose="020B0606020202030204" pitchFamily="34" charset="0"/>
              </a:rPr>
              <a:t>suatu</a:t>
            </a:r>
            <a:r>
              <a:rPr lang="en-US" dirty="0">
                <a:latin typeface="Arial Narrow" panose="020B0606020202030204" pitchFamily="34" charset="0"/>
              </a:rPr>
              <a:t> </a:t>
            </a:r>
            <a:r>
              <a:rPr lang="en-US" dirty="0" err="1">
                <a:latin typeface="Arial Narrow" panose="020B0606020202030204" pitchFamily="34" charset="0"/>
              </a:rPr>
              <a:t>hal</a:t>
            </a:r>
            <a:r>
              <a:rPr lang="en-US" dirty="0">
                <a:latin typeface="Arial Narrow" panose="020B0606020202030204" pitchFamily="34" charset="0"/>
              </a:rPr>
              <a:t> </a:t>
            </a:r>
            <a:r>
              <a:rPr lang="en-US" dirty="0" err="1">
                <a:latin typeface="Arial Narrow" panose="020B0606020202030204" pitchFamily="34" charset="0"/>
              </a:rPr>
              <a:t>sehingga</a:t>
            </a:r>
            <a:r>
              <a:rPr lang="en-US" dirty="0">
                <a:latin typeface="Arial Narrow" panose="020B0606020202030204" pitchFamily="34" charset="0"/>
              </a:rPr>
              <a:t> </a:t>
            </a:r>
            <a:r>
              <a:rPr lang="en-US" dirty="0" err="1">
                <a:latin typeface="Arial Narrow" panose="020B0606020202030204" pitchFamily="34" charset="0"/>
              </a:rPr>
              <a:t>dlm</a:t>
            </a:r>
            <a:r>
              <a:rPr lang="en-US" dirty="0">
                <a:latin typeface="Arial Narrow" panose="020B0606020202030204" pitchFamily="34" charset="0"/>
              </a:rPr>
              <a:t> proses </a:t>
            </a:r>
            <a:r>
              <a:rPr lang="en-US" dirty="0" err="1">
                <a:latin typeface="Arial Narrow" panose="020B0606020202030204" pitchFamily="34" charset="0"/>
              </a:rPr>
              <a:t>Pengkajian</a:t>
            </a:r>
            <a:r>
              <a:rPr lang="en-US" dirty="0">
                <a:latin typeface="Arial Narrow" panose="020B0606020202030204" pitchFamily="34" charset="0"/>
              </a:rPr>
              <a:t> </a:t>
            </a:r>
            <a:r>
              <a:rPr lang="en-US" dirty="0" err="1">
                <a:latin typeface="Arial Narrow" panose="020B0606020202030204" pitchFamily="34" charset="0"/>
              </a:rPr>
              <a:t>kurang</a:t>
            </a:r>
            <a:r>
              <a:rPr lang="en-US" dirty="0">
                <a:latin typeface="Arial Narrow" panose="020B0606020202030204" pitchFamily="34" charset="0"/>
              </a:rPr>
              <a:t> </a:t>
            </a:r>
            <a:r>
              <a:rPr lang="en-US" dirty="0" err="1">
                <a:latin typeface="Arial Narrow" panose="020B0606020202030204" pitchFamily="34" charset="0"/>
              </a:rPr>
              <a:t>lengkap</a:t>
            </a:r>
            <a:r>
              <a:rPr lang="en-US" dirty="0">
                <a:latin typeface="Arial Narrow" panose="020B0606020202030204" pitchFamily="34" charset="0"/>
              </a:rPr>
              <a:t>, </a:t>
            </a:r>
            <a:r>
              <a:rPr lang="en-US" dirty="0" err="1">
                <a:latin typeface="Arial Narrow" panose="020B0606020202030204" pitchFamily="34" charset="0"/>
              </a:rPr>
              <a:t>akibatnya</a:t>
            </a:r>
            <a:r>
              <a:rPr lang="en-US" dirty="0">
                <a:latin typeface="Arial Narrow" panose="020B0606020202030204" pitchFamily="34" charset="0"/>
              </a:rPr>
              <a:t> Perawat </a:t>
            </a:r>
            <a:r>
              <a:rPr lang="en-US" dirty="0" err="1">
                <a:latin typeface="Arial Narrow" panose="020B0606020202030204" pitchFamily="34" charset="0"/>
              </a:rPr>
              <a:t>atau</a:t>
            </a:r>
            <a:r>
              <a:rPr lang="en-US" dirty="0">
                <a:latin typeface="Arial Narrow" panose="020B0606020202030204" pitchFamily="34" charset="0"/>
              </a:rPr>
              <a:t> </a:t>
            </a:r>
            <a:r>
              <a:rPr lang="en-US" dirty="0" err="1">
                <a:latin typeface="Arial Narrow" panose="020B0606020202030204" pitchFamily="34" charset="0"/>
              </a:rPr>
              <a:t>dokter</a:t>
            </a:r>
            <a:r>
              <a:rPr lang="en-US" dirty="0">
                <a:latin typeface="Arial Narrow" panose="020B0606020202030204" pitchFamily="34" charset="0"/>
              </a:rPr>
              <a:t> </a:t>
            </a:r>
            <a:r>
              <a:rPr lang="en-US" dirty="0" err="1">
                <a:latin typeface="Arial Narrow" panose="020B0606020202030204" pitchFamily="34" charset="0"/>
              </a:rPr>
              <a:t>akan</a:t>
            </a:r>
            <a:r>
              <a:rPr lang="en-US" dirty="0">
                <a:latin typeface="Arial Narrow" panose="020B0606020202030204" pitchFamily="34" charset="0"/>
              </a:rPr>
              <a:t> salah </a:t>
            </a:r>
            <a:r>
              <a:rPr lang="en-US" dirty="0" err="1">
                <a:latin typeface="Arial Narrow" panose="020B0606020202030204" pitchFamily="34" charset="0"/>
              </a:rPr>
              <a:t>dlm</a:t>
            </a:r>
            <a:r>
              <a:rPr lang="en-US" dirty="0">
                <a:latin typeface="Arial Narrow" panose="020B0606020202030204" pitchFamily="34" charset="0"/>
              </a:rPr>
              <a:t> Memberikan </a:t>
            </a:r>
            <a:r>
              <a:rPr lang="en-US" dirty="0" err="1">
                <a:latin typeface="Arial Narrow" panose="020B0606020202030204" pitchFamily="34" charset="0"/>
              </a:rPr>
              <a:t>perawatan</a:t>
            </a:r>
            <a:r>
              <a:rPr lang="en-US" dirty="0">
                <a:latin typeface="Arial Narrow" panose="020B0606020202030204" pitchFamily="34" charset="0"/>
              </a:rPr>
              <a:t> </a:t>
            </a:r>
            <a:r>
              <a:rPr lang="en-US" dirty="0" err="1">
                <a:latin typeface="Arial Narrow" panose="020B0606020202030204" pitchFamily="34" charset="0"/>
              </a:rPr>
              <a:t>sehingga</a:t>
            </a:r>
            <a:r>
              <a:rPr lang="en-US" dirty="0">
                <a:latin typeface="Arial Narrow" panose="020B0606020202030204" pitchFamily="34" charset="0"/>
              </a:rPr>
              <a:t> </a:t>
            </a:r>
            <a:r>
              <a:rPr lang="en-US" dirty="0" err="1">
                <a:latin typeface="Arial Narrow" panose="020B0606020202030204" pitchFamily="34" charset="0"/>
              </a:rPr>
              <a:t>berbahaya</a:t>
            </a:r>
            <a:r>
              <a:rPr lang="en-US" dirty="0">
                <a:latin typeface="Arial Narrow" panose="020B0606020202030204" pitchFamily="34" charset="0"/>
              </a:rPr>
              <a:t> </a:t>
            </a:r>
            <a:r>
              <a:rPr lang="en-US" dirty="0" err="1">
                <a:latin typeface="Arial Narrow" panose="020B0606020202030204" pitchFamily="34" charset="0"/>
              </a:rPr>
              <a:t>terhadap</a:t>
            </a:r>
            <a:r>
              <a:rPr lang="en-US" dirty="0">
                <a:latin typeface="Arial Narrow" panose="020B0606020202030204" pitchFamily="34" charset="0"/>
              </a:rPr>
              <a:t> </a:t>
            </a:r>
            <a:r>
              <a:rPr lang="en-US" dirty="0" err="1">
                <a:latin typeface="Arial Narrow" panose="020B0606020202030204" pitchFamily="34" charset="0"/>
              </a:rPr>
              <a:t>pasien</a:t>
            </a:r>
            <a:r>
              <a:rPr lang="en-US" dirty="0">
                <a:latin typeface="Arial Narrow" panose="020B0606020202030204" pitchFamily="34" charset="0"/>
              </a:rPr>
              <a:t>. </a:t>
            </a:r>
            <a:endParaRPr lang="en-ID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371839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71061F-7E6F-31BB-597F-6EA1563525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28720" y="433880"/>
            <a:ext cx="6558080" cy="4339693"/>
          </a:xfrm>
        </p:spPr>
        <p:txBody>
          <a:bodyPr>
            <a:normAutofit/>
          </a:bodyPr>
          <a:lstStyle/>
          <a:p>
            <a:r>
              <a:rPr lang="en-US" sz="2400" dirty="0" err="1">
                <a:latin typeface="Arial Narrow" panose="020B0606020202030204" pitchFamily="34" charset="0"/>
              </a:rPr>
              <a:t>Saat</a:t>
            </a:r>
            <a:r>
              <a:rPr lang="en-US" sz="2400" dirty="0"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latin typeface="Arial Narrow" panose="020B0606020202030204" pitchFamily="34" charset="0"/>
              </a:rPr>
              <a:t>melakukan</a:t>
            </a:r>
            <a:r>
              <a:rPr lang="en-US" sz="2400" dirty="0"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latin typeface="Arial Narrow" panose="020B0606020202030204" pitchFamily="34" charset="0"/>
              </a:rPr>
              <a:t>pengkajian</a:t>
            </a:r>
            <a:r>
              <a:rPr lang="en-US" sz="2400" dirty="0">
                <a:latin typeface="Arial Narrow" panose="020B0606020202030204" pitchFamily="34" charset="0"/>
              </a:rPr>
              <a:t>, </a:t>
            </a:r>
            <a:r>
              <a:rPr lang="en-US" sz="2400" dirty="0" err="1">
                <a:latin typeface="Arial Narrow" panose="020B0606020202030204" pitchFamily="34" charset="0"/>
              </a:rPr>
              <a:t>dpt</a:t>
            </a:r>
            <a:r>
              <a:rPr lang="en-US" sz="2400" dirty="0"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latin typeface="Arial Narrow" panose="020B0606020202030204" pitchFamily="34" charset="0"/>
              </a:rPr>
              <a:t>jg</a:t>
            </a:r>
            <a:r>
              <a:rPr lang="en-US" sz="2400" dirty="0"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latin typeface="Arial Narrow" panose="020B0606020202030204" pitchFamily="34" charset="0"/>
              </a:rPr>
              <a:t>terjadi</a:t>
            </a:r>
            <a:r>
              <a:rPr lang="en-US" sz="2400" dirty="0"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latin typeface="Arial Narrow" panose="020B0606020202030204" pitchFamily="34" charset="0"/>
              </a:rPr>
              <a:t>tertularnya</a:t>
            </a:r>
            <a:r>
              <a:rPr lang="en-US" sz="2400" dirty="0"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latin typeface="Arial Narrow" panose="020B0606020202030204" pitchFamily="34" charset="0"/>
              </a:rPr>
              <a:t>penyakit</a:t>
            </a:r>
            <a:r>
              <a:rPr lang="en-US" sz="2400" dirty="0"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latin typeface="Arial Narrow" panose="020B0606020202030204" pitchFamily="34" charset="0"/>
              </a:rPr>
              <a:t>seperti</a:t>
            </a:r>
            <a:r>
              <a:rPr lang="en-US" sz="2400" dirty="0"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latin typeface="Arial Narrow" panose="020B0606020202030204" pitchFamily="34" charset="0"/>
              </a:rPr>
              <a:t>kontak</a:t>
            </a:r>
            <a:r>
              <a:rPr lang="en-US" sz="2400" dirty="0"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latin typeface="Arial Narrow" panose="020B0606020202030204" pitchFamily="34" charset="0"/>
              </a:rPr>
              <a:t>fisik</a:t>
            </a:r>
            <a:r>
              <a:rPr lang="en-US" sz="2400" dirty="0"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latin typeface="Arial Narrow" panose="020B0606020202030204" pitchFamily="34" charset="0"/>
              </a:rPr>
              <a:t>maupun</a:t>
            </a:r>
            <a:r>
              <a:rPr lang="en-US" sz="2400" dirty="0"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latin typeface="Arial Narrow" panose="020B0606020202030204" pitchFamily="34" charset="0"/>
              </a:rPr>
              <a:t>udara</a:t>
            </a:r>
            <a:r>
              <a:rPr lang="en-US" sz="2400" dirty="0">
                <a:latin typeface="Arial Narrow" panose="020B0606020202030204" pitchFamily="34" charset="0"/>
              </a:rPr>
              <a:t>. Pada </a:t>
            </a:r>
            <a:r>
              <a:rPr lang="en-US" sz="2400" dirty="0" err="1">
                <a:latin typeface="Arial Narrow" panose="020B0606020202030204" pitchFamily="34" charset="0"/>
              </a:rPr>
              <a:t>saat</a:t>
            </a:r>
            <a:r>
              <a:rPr lang="en-US" sz="2400" dirty="0">
                <a:latin typeface="Arial Narrow" panose="020B0606020202030204" pitchFamily="34" charset="0"/>
              </a:rPr>
              <a:t> Perawat </a:t>
            </a:r>
            <a:r>
              <a:rPr lang="en-US" sz="2400" dirty="0" err="1">
                <a:latin typeface="Arial Narrow" panose="020B0606020202030204" pitchFamily="34" charset="0"/>
              </a:rPr>
              <a:t>melakukan</a:t>
            </a:r>
            <a:r>
              <a:rPr lang="en-US" sz="2400" dirty="0"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latin typeface="Arial Narrow" panose="020B0606020202030204" pitchFamily="34" charset="0"/>
              </a:rPr>
              <a:t>perawatan</a:t>
            </a:r>
            <a:r>
              <a:rPr lang="en-US" sz="2400" dirty="0"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latin typeface="Arial Narrow" panose="020B0606020202030204" pitchFamily="34" charset="0"/>
              </a:rPr>
              <a:t>ataupun</a:t>
            </a:r>
            <a:r>
              <a:rPr lang="en-US" sz="2400" dirty="0"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latin typeface="Arial Narrow" panose="020B0606020202030204" pitchFamily="34" charset="0"/>
              </a:rPr>
              <a:t>pengkajian</a:t>
            </a:r>
            <a:r>
              <a:rPr lang="en-US" sz="2400" dirty="0"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latin typeface="Arial Narrow" panose="020B0606020202030204" pitchFamily="34" charset="0"/>
              </a:rPr>
              <a:t>kpd</a:t>
            </a:r>
            <a:r>
              <a:rPr lang="en-US" sz="2400" dirty="0"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latin typeface="Arial Narrow" panose="020B0606020202030204" pitchFamily="34" charset="0"/>
              </a:rPr>
              <a:t>pasien</a:t>
            </a:r>
            <a:r>
              <a:rPr lang="en-US" sz="2400" dirty="0"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latin typeface="Arial Narrow" panose="020B0606020202030204" pitchFamily="34" charset="0"/>
              </a:rPr>
              <a:t>maka</a:t>
            </a:r>
            <a:r>
              <a:rPr lang="en-US" sz="2400" dirty="0">
                <a:latin typeface="Arial Narrow" panose="020B0606020202030204" pitchFamily="34" charset="0"/>
              </a:rPr>
              <a:t> Perawat </a:t>
            </a:r>
            <a:r>
              <a:rPr lang="en-US" sz="2400" dirty="0" err="1">
                <a:latin typeface="Arial Narrow" panose="020B0606020202030204" pitchFamily="34" charset="0"/>
              </a:rPr>
              <a:t>mempunyai</a:t>
            </a:r>
            <a:r>
              <a:rPr lang="en-US" sz="2400" dirty="0"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latin typeface="Arial Narrow" panose="020B0606020202030204" pitchFamily="34" charset="0"/>
              </a:rPr>
              <a:t>risiko</a:t>
            </a:r>
            <a:r>
              <a:rPr lang="en-US" sz="2400" dirty="0"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latin typeface="Arial Narrow" panose="020B0606020202030204" pitchFamily="34" charset="0"/>
              </a:rPr>
              <a:t>tertular</a:t>
            </a:r>
            <a:r>
              <a:rPr lang="en-US" sz="2400" dirty="0"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latin typeface="Arial Narrow" panose="020B0606020202030204" pitchFamily="34" charset="0"/>
              </a:rPr>
              <a:t>penyakit</a:t>
            </a:r>
            <a:r>
              <a:rPr lang="en-US" sz="2400" dirty="0"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latin typeface="Arial Narrow" panose="020B0606020202030204" pitchFamily="34" charset="0"/>
              </a:rPr>
              <a:t>dari</a:t>
            </a:r>
            <a:r>
              <a:rPr lang="en-US" sz="2400" dirty="0"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latin typeface="Arial Narrow" panose="020B0606020202030204" pitchFamily="34" charset="0"/>
              </a:rPr>
              <a:t>pasien</a:t>
            </a:r>
            <a:r>
              <a:rPr lang="en-US" sz="2400" dirty="0"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latin typeface="Arial Narrow" panose="020B0606020202030204" pitchFamily="34" charset="0"/>
              </a:rPr>
              <a:t>tsb</a:t>
            </a:r>
            <a:r>
              <a:rPr lang="en-US" sz="2400" dirty="0">
                <a:latin typeface="Arial Narrow" panose="020B0606020202030204" pitchFamily="34" charset="0"/>
              </a:rPr>
              <a:t>.</a:t>
            </a:r>
          </a:p>
          <a:p>
            <a:r>
              <a:rPr lang="en-US" sz="2400" dirty="0" err="1">
                <a:latin typeface="Arial Narrow" panose="020B0606020202030204" pitchFamily="34" charset="0"/>
              </a:rPr>
              <a:t>Mendapat</a:t>
            </a:r>
            <a:r>
              <a:rPr lang="en-US" sz="2400" dirty="0"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latin typeface="Arial Narrow" panose="020B0606020202030204" pitchFamily="34" charset="0"/>
              </a:rPr>
              <a:t>cacian</a:t>
            </a:r>
            <a:r>
              <a:rPr lang="en-US" sz="2400" dirty="0">
                <a:latin typeface="Arial Narrow" panose="020B0606020202030204" pitchFamily="34" charset="0"/>
              </a:rPr>
              <a:t>/</a:t>
            </a:r>
            <a:r>
              <a:rPr lang="en-US" sz="2400" dirty="0" err="1">
                <a:latin typeface="Arial Narrow" panose="020B0606020202030204" pitchFamily="34" charset="0"/>
              </a:rPr>
              <a:t>pelecehan</a:t>
            </a:r>
            <a:r>
              <a:rPr lang="en-US" sz="2400" dirty="0">
                <a:latin typeface="Arial Narrow" panose="020B0606020202030204" pitchFamily="34" charset="0"/>
              </a:rPr>
              <a:t> verbal </a:t>
            </a:r>
            <a:r>
              <a:rPr lang="en-US" sz="2400" dirty="0" err="1">
                <a:latin typeface="Arial Narrow" panose="020B0606020202030204" pitchFamily="34" charset="0"/>
              </a:rPr>
              <a:t>saat</a:t>
            </a:r>
            <a:r>
              <a:rPr lang="en-US" sz="2400" dirty="0"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latin typeface="Arial Narrow" panose="020B0606020202030204" pitchFamily="34" charset="0"/>
              </a:rPr>
              <a:t>melakukan</a:t>
            </a:r>
            <a:r>
              <a:rPr lang="en-US" sz="2400" dirty="0"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latin typeface="Arial Narrow" panose="020B0606020202030204" pitchFamily="34" charset="0"/>
              </a:rPr>
              <a:t>pengkajian</a:t>
            </a:r>
            <a:r>
              <a:rPr lang="en-US" sz="2400" dirty="0"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latin typeface="Arial Narrow" panose="020B0606020202030204" pitchFamily="34" charset="0"/>
              </a:rPr>
              <a:t>atau</a:t>
            </a:r>
            <a:r>
              <a:rPr lang="en-US" sz="2400" dirty="0">
                <a:latin typeface="Arial Narrow" panose="020B0606020202030204" pitchFamily="34" charset="0"/>
              </a:rPr>
              <a:t> proses </a:t>
            </a:r>
            <a:r>
              <a:rPr lang="en-US" sz="2400" dirty="0" err="1">
                <a:latin typeface="Arial Narrow" panose="020B0606020202030204" pitchFamily="34" charset="0"/>
              </a:rPr>
              <a:t>wawancara</a:t>
            </a:r>
            <a:r>
              <a:rPr lang="en-US" sz="2400" dirty="0">
                <a:latin typeface="Arial Narrow" panose="020B0606020202030204" pitchFamily="34" charset="0"/>
              </a:rPr>
              <a:t>. Ketika Perawat </a:t>
            </a:r>
            <a:r>
              <a:rPr lang="en-US" sz="2400" dirty="0" err="1">
                <a:latin typeface="Arial Narrow" panose="020B0606020202030204" pitchFamily="34" charset="0"/>
              </a:rPr>
              <a:t>menanyakan</a:t>
            </a:r>
            <a:r>
              <a:rPr lang="en-US" sz="2400" dirty="0">
                <a:latin typeface="Arial Narrow" panose="020B0606020202030204" pitchFamily="34" charset="0"/>
              </a:rPr>
              <a:t> data /</a:t>
            </a:r>
            <a:r>
              <a:rPr lang="en-US" sz="2400" dirty="0" err="1">
                <a:latin typeface="Arial Narrow" panose="020B0606020202030204" pitchFamily="34" charset="0"/>
              </a:rPr>
              <a:t>informasi</a:t>
            </a:r>
            <a:r>
              <a:rPr lang="en-US" sz="2400" dirty="0"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latin typeface="Arial Narrow" panose="020B0606020202030204" pitchFamily="34" charset="0"/>
              </a:rPr>
              <a:t>pasien</a:t>
            </a:r>
            <a:r>
              <a:rPr lang="en-US" sz="2400" dirty="0">
                <a:latin typeface="Arial Narrow" panose="020B0606020202030204" pitchFamily="34" charset="0"/>
              </a:rPr>
              <a:t>, </a:t>
            </a:r>
            <a:r>
              <a:rPr lang="en-US" sz="2400" dirty="0" err="1">
                <a:latin typeface="Arial Narrow" panose="020B0606020202030204" pitchFamily="34" charset="0"/>
              </a:rPr>
              <a:t>namun</a:t>
            </a:r>
            <a:r>
              <a:rPr lang="en-US" sz="2400" dirty="0">
                <a:latin typeface="Arial Narrow" panose="020B0606020202030204" pitchFamily="34" charset="0"/>
              </a:rPr>
              <a:t> Keluarga </a:t>
            </a:r>
            <a:r>
              <a:rPr lang="en-US" sz="2400" dirty="0" err="1">
                <a:latin typeface="Arial Narrow" panose="020B0606020202030204" pitchFamily="34" charset="0"/>
              </a:rPr>
              <a:t>pasien</a:t>
            </a:r>
            <a:r>
              <a:rPr lang="en-US" sz="2400" dirty="0"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latin typeface="Arial Narrow" panose="020B0606020202030204" pitchFamily="34" charset="0"/>
              </a:rPr>
              <a:t>menyembunyikannya</a:t>
            </a:r>
            <a:r>
              <a:rPr lang="en-US" sz="2400" dirty="0">
                <a:latin typeface="Arial Narrow" panose="020B0606020202030204" pitchFamily="34" charset="0"/>
              </a:rPr>
              <a:t>. </a:t>
            </a:r>
            <a:endParaRPr lang="en-ID" sz="240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573225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F82A4B-A562-B7BB-A25E-F943773A27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28720" y="433881"/>
            <a:ext cx="6558080" cy="3664920"/>
          </a:xfrm>
        </p:spPr>
        <p:txBody>
          <a:bodyPr/>
          <a:lstStyle/>
          <a:p>
            <a:r>
              <a:rPr lang="en-US" dirty="0">
                <a:latin typeface="Arial Narrow" panose="020B0606020202030204" pitchFamily="34" charset="0"/>
              </a:rPr>
              <a:t>Pada </a:t>
            </a:r>
            <a:r>
              <a:rPr lang="en-US" dirty="0" err="1">
                <a:latin typeface="Arial Narrow" panose="020B0606020202030204" pitchFamily="34" charset="0"/>
              </a:rPr>
              <a:t>saat</a:t>
            </a:r>
            <a:r>
              <a:rPr lang="en-US" dirty="0">
                <a:latin typeface="Arial Narrow" panose="020B0606020202030204" pitchFamily="34" charset="0"/>
              </a:rPr>
              <a:t> </a:t>
            </a:r>
            <a:r>
              <a:rPr lang="en-US" dirty="0" err="1">
                <a:latin typeface="Arial Narrow" panose="020B0606020202030204" pitchFamily="34" charset="0"/>
              </a:rPr>
              <a:t>melakukan</a:t>
            </a:r>
            <a:r>
              <a:rPr lang="en-US" dirty="0">
                <a:latin typeface="Arial Narrow" panose="020B0606020202030204" pitchFamily="34" charset="0"/>
              </a:rPr>
              <a:t> </a:t>
            </a:r>
            <a:r>
              <a:rPr lang="en-US" dirty="0" err="1">
                <a:latin typeface="Arial Narrow" panose="020B0606020202030204" pitchFamily="34" charset="0"/>
              </a:rPr>
              <a:t>pengkajian</a:t>
            </a:r>
            <a:r>
              <a:rPr lang="en-US" dirty="0">
                <a:latin typeface="Arial Narrow" panose="020B0606020202030204" pitchFamily="34" charset="0"/>
              </a:rPr>
              <a:t> </a:t>
            </a:r>
            <a:r>
              <a:rPr lang="en-US" dirty="0" err="1">
                <a:latin typeface="Arial Narrow" panose="020B0606020202030204" pitchFamily="34" charset="0"/>
              </a:rPr>
              <a:t>atau</a:t>
            </a:r>
            <a:r>
              <a:rPr lang="en-US" dirty="0">
                <a:latin typeface="Arial Narrow" panose="020B0606020202030204" pitchFamily="34" charset="0"/>
              </a:rPr>
              <a:t> </a:t>
            </a:r>
            <a:r>
              <a:rPr lang="en-US" dirty="0" err="1">
                <a:latin typeface="Arial Narrow" panose="020B0606020202030204" pitchFamily="34" charset="0"/>
              </a:rPr>
              <a:t>pemeriksaan</a:t>
            </a:r>
            <a:r>
              <a:rPr lang="en-US" dirty="0">
                <a:latin typeface="Arial Narrow" panose="020B0606020202030204" pitchFamily="34" charset="0"/>
              </a:rPr>
              <a:t>, Perawat </a:t>
            </a:r>
            <a:r>
              <a:rPr lang="en-US" dirty="0" err="1">
                <a:latin typeface="Arial Narrow" panose="020B0606020202030204" pitchFamily="34" charset="0"/>
              </a:rPr>
              <a:t>bisa</a:t>
            </a:r>
            <a:r>
              <a:rPr lang="en-US" dirty="0">
                <a:latin typeface="Arial Narrow" panose="020B0606020202030204" pitchFamily="34" charset="0"/>
              </a:rPr>
              <a:t> </a:t>
            </a:r>
            <a:r>
              <a:rPr lang="en-US" dirty="0" err="1">
                <a:latin typeface="Arial Narrow" panose="020B0606020202030204" pitchFamily="34" charset="0"/>
              </a:rPr>
              <a:t>saja</a:t>
            </a:r>
            <a:r>
              <a:rPr lang="en-US" dirty="0">
                <a:latin typeface="Arial Narrow" panose="020B0606020202030204" pitchFamily="34" charset="0"/>
              </a:rPr>
              <a:t> </a:t>
            </a:r>
            <a:r>
              <a:rPr lang="en-US" dirty="0" err="1">
                <a:latin typeface="Arial Narrow" panose="020B0606020202030204" pitchFamily="34" charset="0"/>
              </a:rPr>
              <a:t>mendapatkan</a:t>
            </a:r>
            <a:r>
              <a:rPr lang="en-US" dirty="0">
                <a:latin typeface="Arial Narrow" panose="020B0606020202030204" pitchFamily="34" charset="0"/>
              </a:rPr>
              <a:t> </a:t>
            </a:r>
            <a:r>
              <a:rPr lang="en-US" dirty="0" err="1">
                <a:latin typeface="Arial Narrow" panose="020B0606020202030204" pitchFamily="34" charset="0"/>
              </a:rPr>
              <a:t>kekerasan</a:t>
            </a:r>
            <a:r>
              <a:rPr lang="en-US" dirty="0">
                <a:latin typeface="Arial Narrow" panose="020B0606020202030204" pitchFamily="34" charset="0"/>
              </a:rPr>
              <a:t> </a:t>
            </a:r>
            <a:r>
              <a:rPr lang="en-US" dirty="0" err="1">
                <a:latin typeface="Arial Narrow" panose="020B0606020202030204" pitchFamily="34" charset="0"/>
              </a:rPr>
              <a:t>fisik</a:t>
            </a:r>
            <a:r>
              <a:rPr lang="en-US" dirty="0">
                <a:latin typeface="Arial Narrow" panose="020B0606020202030204" pitchFamily="34" charset="0"/>
              </a:rPr>
              <a:t> </a:t>
            </a:r>
            <a:r>
              <a:rPr lang="en-US" dirty="0" err="1">
                <a:latin typeface="Arial Narrow" panose="020B0606020202030204" pitchFamily="34" charset="0"/>
              </a:rPr>
              <a:t>dari</a:t>
            </a:r>
            <a:r>
              <a:rPr lang="en-US" dirty="0">
                <a:latin typeface="Arial Narrow" panose="020B0606020202030204" pitchFamily="34" charset="0"/>
              </a:rPr>
              <a:t> </a:t>
            </a:r>
            <a:r>
              <a:rPr lang="en-US" dirty="0" err="1">
                <a:latin typeface="Arial Narrow" panose="020B0606020202030204" pitchFamily="34" charset="0"/>
              </a:rPr>
              <a:t>pasien</a:t>
            </a:r>
            <a:r>
              <a:rPr lang="en-US" dirty="0">
                <a:latin typeface="Arial Narrow" panose="020B0606020202030204" pitchFamily="34" charset="0"/>
              </a:rPr>
              <a:t> </a:t>
            </a:r>
            <a:r>
              <a:rPr lang="en-US" dirty="0" err="1">
                <a:latin typeface="Arial Narrow" panose="020B0606020202030204" pitchFamily="34" charset="0"/>
              </a:rPr>
              <a:t>ataupun</a:t>
            </a:r>
            <a:r>
              <a:rPr lang="en-US" dirty="0">
                <a:latin typeface="Arial Narrow" panose="020B0606020202030204" pitchFamily="34" charset="0"/>
              </a:rPr>
              <a:t> Keluarga </a:t>
            </a:r>
            <a:r>
              <a:rPr lang="en-US" dirty="0" err="1">
                <a:latin typeface="Arial Narrow" panose="020B0606020202030204" pitchFamily="34" charset="0"/>
              </a:rPr>
              <a:t>pasien</a:t>
            </a:r>
            <a:r>
              <a:rPr lang="en-US" dirty="0">
                <a:latin typeface="Arial Narrow" panose="020B0606020202030204" pitchFamily="34" charset="0"/>
              </a:rPr>
              <a:t>. </a:t>
            </a:r>
            <a:r>
              <a:rPr lang="en-US" dirty="0" err="1">
                <a:latin typeface="Arial Narrow" panose="020B0606020202030204" pitchFamily="34" charset="0"/>
              </a:rPr>
              <a:t>Misalnya</a:t>
            </a:r>
            <a:r>
              <a:rPr lang="en-US" dirty="0">
                <a:latin typeface="Arial Narrow" panose="020B0606020202030204" pitchFamily="34" charset="0"/>
              </a:rPr>
              <a:t> </a:t>
            </a:r>
            <a:r>
              <a:rPr lang="en-US" dirty="0" err="1">
                <a:latin typeface="Arial Narrow" panose="020B0606020202030204" pitchFamily="34" charset="0"/>
              </a:rPr>
              <a:t>pasien</a:t>
            </a:r>
            <a:r>
              <a:rPr lang="en-US" dirty="0">
                <a:latin typeface="Arial Narrow" panose="020B0606020202030204" pitchFamily="34" charset="0"/>
              </a:rPr>
              <a:t> </a:t>
            </a:r>
            <a:r>
              <a:rPr lang="en-US" dirty="0" err="1">
                <a:latin typeface="Arial Narrow" panose="020B0606020202030204" pitchFamily="34" charset="0"/>
              </a:rPr>
              <a:t>atau</a:t>
            </a:r>
            <a:r>
              <a:rPr lang="en-US" dirty="0">
                <a:latin typeface="Arial Narrow" panose="020B0606020202030204" pitchFamily="34" charset="0"/>
              </a:rPr>
              <a:t> Keluarga yang </a:t>
            </a:r>
            <a:r>
              <a:rPr lang="en-US" dirty="0" err="1">
                <a:latin typeface="Arial Narrow" panose="020B0606020202030204" pitchFamily="34" charset="0"/>
              </a:rPr>
              <a:t>tidak</a:t>
            </a:r>
            <a:r>
              <a:rPr lang="en-US" dirty="0">
                <a:latin typeface="Arial Narrow" panose="020B0606020202030204" pitchFamily="34" charset="0"/>
              </a:rPr>
              <a:t> </a:t>
            </a:r>
            <a:r>
              <a:rPr lang="en-US" dirty="0" err="1">
                <a:latin typeface="Arial Narrow" panose="020B0606020202030204" pitchFamily="34" charset="0"/>
              </a:rPr>
              <a:t>menyukai</a:t>
            </a:r>
            <a:r>
              <a:rPr lang="en-US" dirty="0">
                <a:latin typeface="Arial Narrow" panose="020B0606020202030204" pitchFamily="34" charset="0"/>
              </a:rPr>
              <a:t> proses </a:t>
            </a:r>
            <a:r>
              <a:rPr lang="en-US" dirty="0" err="1">
                <a:latin typeface="Arial Narrow" panose="020B0606020202030204" pitchFamily="34" charset="0"/>
              </a:rPr>
              <a:t>perawatan</a:t>
            </a:r>
            <a:r>
              <a:rPr lang="en-US" dirty="0">
                <a:latin typeface="Arial Narrow" panose="020B0606020202030204" pitchFamily="34" charset="0"/>
              </a:rPr>
              <a:t> </a:t>
            </a:r>
            <a:r>
              <a:rPr lang="en-US" dirty="0" err="1">
                <a:latin typeface="Arial Narrow" panose="020B0606020202030204" pitchFamily="34" charset="0"/>
              </a:rPr>
              <a:t>atau</a:t>
            </a:r>
            <a:r>
              <a:rPr lang="en-US" dirty="0">
                <a:latin typeface="Arial Narrow" panose="020B0606020202030204" pitchFamily="34" charset="0"/>
              </a:rPr>
              <a:t> </a:t>
            </a:r>
            <a:r>
              <a:rPr lang="en-US" dirty="0" err="1">
                <a:latin typeface="Arial Narrow" panose="020B0606020202030204" pitchFamily="34" charset="0"/>
              </a:rPr>
              <a:t>pengkajian</a:t>
            </a:r>
            <a:r>
              <a:rPr lang="en-US" dirty="0">
                <a:latin typeface="Arial Narrow" panose="020B0606020202030204" pitchFamily="34" charset="0"/>
              </a:rPr>
              <a:t> </a:t>
            </a:r>
            <a:r>
              <a:rPr lang="en-US" dirty="0" err="1">
                <a:latin typeface="Arial Narrow" panose="020B0606020202030204" pitchFamily="34" charset="0"/>
              </a:rPr>
              <a:t>dapat</a:t>
            </a:r>
            <a:r>
              <a:rPr lang="en-US" dirty="0">
                <a:latin typeface="Arial Narrow" panose="020B0606020202030204" pitchFamily="34" charset="0"/>
              </a:rPr>
              <a:t> </a:t>
            </a:r>
            <a:r>
              <a:rPr lang="en-US" dirty="0" err="1">
                <a:latin typeface="Arial Narrow" panose="020B0606020202030204" pitchFamily="34" charset="0"/>
              </a:rPr>
              <a:t>melakukan</a:t>
            </a:r>
            <a:r>
              <a:rPr lang="en-US" dirty="0">
                <a:latin typeface="Arial Narrow" panose="020B0606020202030204" pitchFamily="34" charset="0"/>
              </a:rPr>
              <a:t> </a:t>
            </a:r>
            <a:r>
              <a:rPr lang="en-US" dirty="0" err="1">
                <a:latin typeface="Arial Narrow" panose="020B0606020202030204" pitchFamily="34" charset="0"/>
              </a:rPr>
              <a:t>kekerasan</a:t>
            </a:r>
            <a:r>
              <a:rPr lang="en-US" dirty="0">
                <a:latin typeface="Arial Narrow" panose="020B0606020202030204" pitchFamily="34" charset="0"/>
              </a:rPr>
              <a:t> </a:t>
            </a:r>
            <a:r>
              <a:rPr lang="en-US" dirty="0" err="1">
                <a:latin typeface="Arial Narrow" panose="020B0606020202030204" pitchFamily="34" charset="0"/>
              </a:rPr>
              <a:t>fisik</a:t>
            </a:r>
            <a:r>
              <a:rPr lang="en-US" dirty="0">
                <a:latin typeface="Arial Narrow" panose="020B0606020202030204" pitchFamily="34" charset="0"/>
              </a:rPr>
              <a:t> </a:t>
            </a:r>
            <a:r>
              <a:rPr lang="en-US" dirty="0" err="1">
                <a:latin typeface="Arial Narrow" panose="020B0606020202030204" pitchFamily="34" charset="0"/>
              </a:rPr>
              <a:t>terhadap</a:t>
            </a:r>
            <a:r>
              <a:rPr lang="en-US" dirty="0">
                <a:latin typeface="Arial Narrow" panose="020B0606020202030204" pitchFamily="34" charset="0"/>
              </a:rPr>
              <a:t> Perawat. </a:t>
            </a:r>
            <a:endParaRPr lang="en-ID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822772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5876F9-40B1-3084-834E-554B9F88DC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>
                <a:solidFill>
                  <a:schemeClr val="tx1"/>
                </a:solidFill>
                <a:highlight>
                  <a:srgbClr val="FFFF00"/>
                </a:highlight>
                <a:latin typeface="Arial Narrow" panose="020B0606020202030204" pitchFamily="34" charset="0"/>
              </a:rPr>
              <a:t>Risiko</a:t>
            </a:r>
            <a:r>
              <a:rPr lang="en-US" b="1" dirty="0">
                <a:solidFill>
                  <a:schemeClr val="tx1"/>
                </a:solidFill>
                <a:highlight>
                  <a:srgbClr val="FFFF00"/>
                </a:highlight>
                <a:latin typeface="Arial Narrow" panose="020B0606020202030204" pitchFamily="34" charset="0"/>
              </a:rPr>
              <a:t> dan Hazard </a:t>
            </a:r>
            <a:r>
              <a:rPr lang="en-US" b="1" dirty="0" err="1">
                <a:solidFill>
                  <a:schemeClr val="tx1"/>
                </a:solidFill>
                <a:highlight>
                  <a:srgbClr val="FFFF00"/>
                </a:highlight>
                <a:latin typeface="Arial Narrow" panose="020B0606020202030204" pitchFamily="34" charset="0"/>
              </a:rPr>
              <a:t>dalam</a:t>
            </a:r>
            <a:r>
              <a:rPr lang="en-US" b="1" dirty="0">
                <a:solidFill>
                  <a:schemeClr val="tx1"/>
                </a:solidFill>
                <a:highlight>
                  <a:srgbClr val="FFFF00"/>
                </a:highlight>
                <a:latin typeface="Arial Narrow" panose="020B0606020202030204" pitchFamily="34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highlight>
                  <a:srgbClr val="FFFF00"/>
                </a:highlight>
                <a:latin typeface="Arial Narrow" panose="020B0606020202030204" pitchFamily="34" charset="0"/>
              </a:rPr>
              <a:t>Perencanaan</a:t>
            </a:r>
            <a:r>
              <a:rPr lang="en-US" b="1" dirty="0">
                <a:solidFill>
                  <a:schemeClr val="tx1"/>
                </a:solidFill>
                <a:highlight>
                  <a:srgbClr val="FFFF00"/>
                </a:highlight>
                <a:latin typeface="Arial Narrow" panose="020B0606020202030204" pitchFamily="34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highlight>
                  <a:srgbClr val="FFFF00"/>
                </a:highlight>
                <a:latin typeface="Arial Narrow" panose="020B0606020202030204" pitchFamily="34" charset="0"/>
              </a:rPr>
              <a:t>Asuhan</a:t>
            </a:r>
            <a:r>
              <a:rPr lang="en-US" b="1" dirty="0">
                <a:solidFill>
                  <a:schemeClr val="tx1"/>
                </a:solidFill>
                <a:highlight>
                  <a:srgbClr val="FFFF00"/>
                </a:highlight>
                <a:latin typeface="Arial Narrow" panose="020B0606020202030204" pitchFamily="34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highlight>
                  <a:srgbClr val="FFFF00"/>
                </a:highlight>
                <a:latin typeface="Arial Narrow" panose="020B0606020202030204" pitchFamily="34" charset="0"/>
              </a:rPr>
              <a:t>Keperawatan</a:t>
            </a:r>
            <a:r>
              <a:rPr lang="en-US" b="1" dirty="0">
                <a:solidFill>
                  <a:schemeClr val="tx1"/>
                </a:solidFill>
                <a:highlight>
                  <a:srgbClr val="FFFF00"/>
                </a:highlight>
                <a:latin typeface="Arial Narrow" panose="020B0606020202030204" pitchFamily="34" charset="0"/>
              </a:rPr>
              <a:t> </a:t>
            </a:r>
            <a:endParaRPr lang="en-ID" b="1" dirty="0">
              <a:solidFill>
                <a:schemeClr val="tx1"/>
              </a:solidFill>
              <a:highlight>
                <a:srgbClr val="FFFF00"/>
              </a:highlight>
              <a:latin typeface="Arial Narrow" panose="020B0606020202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87FD56-F9BB-23ED-D92F-991BA4D952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28720" y="1350109"/>
            <a:ext cx="6558080" cy="3423463"/>
          </a:xfrm>
        </p:spPr>
        <p:txBody>
          <a:bodyPr/>
          <a:lstStyle/>
          <a:p>
            <a:r>
              <a:rPr lang="en-US" dirty="0" err="1">
                <a:latin typeface="Arial Narrow" panose="020B0606020202030204" pitchFamily="34" charset="0"/>
              </a:rPr>
              <a:t>Kesalahan</a:t>
            </a:r>
            <a:r>
              <a:rPr lang="en-US" dirty="0">
                <a:latin typeface="Arial Narrow" panose="020B0606020202030204" pitchFamily="34" charset="0"/>
              </a:rPr>
              <a:t> </a:t>
            </a:r>
            <a:r>
              <a:rPr lang="en-US" dirty="0" err="1">
                <a:latin typeface="Arial Narrow" panose="020B0606020202030204" pitchFamily="34" charset="0"/>
              </a:rPr>
              <a:t>saat</a:t>
            </a:r>
            <a:r>
              <a:rPr lang="en-US" dirty="0">
                <a:latin typeface="Arial Narrow" panose="020B0606020202030204" pitchFamily="34" charset="0"/>
              </a:rPr>
              <a:t> </a:t>
            </a:r>
            <a:r>
              <a:rPr lang="en-US" dirty="0" err="1">
                <a:latin typeface="Arial Narrow" panose="020B0606020202030204" pitchFamily="34" charset="0"/>
              </a:rPr>
              <a:t>merencanakan</a:t>
            </a:r>
            <a:r>
              <a:rPr lang="en-US" dirty="0">
                <a:latin typeface="Arial Narrow" panose="020B0606020202030204" pitchFamily="34" charset="0"/>
              </a:rPr>
              <a:t> </a:t>
            </a:r>
            <a:r>
              <a:rPr lang="en-US" dirty="0" err="1">
                <a:latin typeface="Arial Narrow" panose="020B0606020202030204" pitchFamily="34" charset="0"/>
              </a:rPr>
              <a:t>pengkajian</a:t>
            </a:r>
            <a:r>
              <a:rPr lang="en-US" dirty="0">
                <a:latin typeface="Arial Narrow" panose="020B0606020202030204" pitchFamily="34" charset="0"/>
              </a:rPr>
              <a:t> </a:t>
            </a:r>
            <a:r>
              <a:rPr lang="en-US" dirty="0" err="1">
                <a:latin typeface="Arial Narrow" panose="020B0606020202030204" pitchFamily="34" charset="0"/>
              </a:rPr>
              <a:t>dpt</a:t>
            </a:r>
            <a:r>
              <a:rPr lang="en-US" dirty="0">
                <a:latin typeface="Arial Narrow" panose="020B0606020202030204" pitchFamily="34" charset="0"/>
              </a:rPr>
              <a:t> </a:t>
            </a:r>
            <a:r>
              <a:rPr lang="en-US" dirty="0" err="1">
                <a:latin typeface="Arial Narrow" panose="020B0606020202030204" pitchFamily="34" charset="0"/>
              </a:rPr>
              <a:t>saja</a:t>
            </a:r>
            <a:r>
              <a:rPr lang="en-US" dirty="0">
                <a:latin typeface="Arial Narrow" panose="020B0606020202030204" pitchFamily="34" charset="0"/>
              </a:rPr>
              <a:t> </a:t>
            </a:r>
            <a:r>
              <a:rPr lang="en-US" dirty="0" err="1">
                <a:latin typeface="Arial Narrow" panose="020B0606020202030204" pitchFamily="34" charset="0"/>
              </a:rPr>
              <a:t>terjadi</a:t>
            </a:r>
            <a:r>
              <a:rPr lang="en-US" dirty="0">
                <a:latin typeface="Arial Narrow" panose="020B0606020202030204" pitchFamily="34" charset="0"/>
              </a:rPr>
              <a:t>. Jika Perawat salah </a:t>
            </a:r>
            <a:r>
              <a:rPr lang="en-US" dirty="0" err="1">
                <a:latin typeface="Arial Narrow" panose="020B0606020202030204" pitchFamily="34" charset="0"/>
              </a:rPr>
              <a:t>dlm</a:t>
            </a:r>
            <a:r>
              <a:rPr lang="en-US" dirty="0">
                <a:latin typeface="Arial Narrow" panose="020B0606020202030204" pitchFamily="34" charset="0"/>
              </a:rPr>
              <a:t> </a:t>
            </a:r>
            <a:r>
              <a:rPr lang="en-US" dirty="0" err="1">
                <a:latin typeface="Arial Narrow" panose="020B0606020202030204" pitchFamily="34" charset="0"/>
              </a:rPr>
              <a:t>mengkaji</a:t>
            </a:r>
            <a:r>
              <a:rPr lang="en-US" dirty="0">
                <a:latin typeface="Arial Narrow" panose="020B0606020202030204" pitchFamily="34" charset="0"/>
              </a:rPr>
              <a:t> </a:t>
            </a:r>
            <a:r>
              <a:rPr lang="en-US" dirty="0" err="1">
                <a:latin typeface="Arial Narrow" panose="020B0606020202030204" pitchFamily="34" charset="0"/>
              </a:rPr>
              <a:t>maka</a:t>
            </a:r>
            <a:r>
              <a:rPr lang="en-US" dirty="0">
                <a:latin typeface="Arial Narrow" panose="020B0606020202030204" pitchFamily="34" charset="0"/>
              </a:rPr>
              <a:t> Perawat </a:t>
            </a:r>
            <a:r>
              <a:rPr lang="en-US" dirty="0" err="1">
                <a:latin typeface="Arial Narrow" panose="020B0606020202030204" pitchFamily="34" charset="0"/>
              </a:rPr>
              <a:t>akan</a:t>
            </a:r>
            <a:r>
              <a:rPr lang="en-US" dirty="0">
                <a:latin typeface="Arial Narrow" panose="020B0606020202030204" pitchFamily="34" charset="0"/>
              </a:rPr>
              <a:t> salah </a:t>
            </a:r>
            <a:r>
              <a:rPr lang="en-US" dirty="0" err="1">
                <a:latin typeface="Arial Narrow" panose="020B0606020202030204" pitchFamily="34" charset="0"/>
              </a:rPr>
              <a:t>dlm</a:t>
            </a:r>
            <a:r>
              <a:rPr lang="en-US" dirty="0">
                <a:latin typeface="Arial Narrow" panose="020B0606020202030204" pitchFamily="34" charset="0"/>
              </a:rPr>
              <a:t> Memberikan proses </a:t>
            </a:r>
            <a:r>
              <a:rPr lang="en-US" dirty="0" err="1">
                <a:latin typeface="Arial Narrow" panose="020B0606020202030204" pitchFamily="34" charset="0"/>
              </a:rPr>
              <a:t>perawatan</a:t>
            </a:r>
            <a:r>
              <a:rPr lang="en-US" dirty="0">
                <a:latin typeface="Arial Narrow" panose="020B0606020202030204" pitchFamily="34" charset="0"/>
              </a:rPr>
              <a:t> </a:t>
            </a:r>
            <a:r>
              <a:rPr lang="en-US" dirty="0" err="1">
                <a:latin typeface="Arial Narrow" panose="020B0606020202030204" pitchFamily="34" charset="0"/>
              </a:rPr>
              <a:t>atau</a:t>
            </a:r>
            <a:r>
              <a:rPr lang="en-US" dirty="0">
                <a:latin typeface="Arial Narrow" panose="020B0606020202030204" pitchFamily="34" charset="0"/>
              </a:rPr>
              <a:t> </a:t>
            </a:r>
            <a:r>
              <a:rPr lang="en-US" dirty="0" err="1">
                <a:latin typeface="Arial Narrow" panose="020B0606020202030204" pitchFamily="34" charset="0"/>
              </a:rPr>
              <a:t>pengobatan</a:t>
            </a:r>
            <a:r>
              <a:rPr lang="en-US" dirty="0">
                <a:latin typeface="Arial Narrow" panose="020B0606020202030204" pitchFamily="34" charset="0"/>
              </a:rPr>
              <a:t> </a:t>
            </a:r>
            <a:r>
              <a:rPr lang="en-US" dirty="0" err="1">
                <a:latin typeface="Arial Narrow" panose="020B0606020202030204" pitchFamily="34" charset="0"/>
              </a:rPr>
              <a:t>yg</a:t>
            </a:r>
            <a:r>
              <a:rPr lang="en-US" dirty="0">
                <a:latin typeface="Arial Narrow" panose="020B0606020202030204" pitchFamily="34" charset="0"/>
              </a:rPr>
              <a:t> pd </a:t>
            </a:r>
            <a:r>
              <a:rPr lang="en-US" dirty="0" err="1">
                <a:latin typeface="Arial Narrow" panose="020B0606020202030204" pitchFamily="34" charset="0"/>
              </a:rPr>
              <a:t>akhirnya</a:t>
            </a:r>
            <a:r>
              <a:rPr lang="en-US" dirty="0">
                <a:latin typeface="Arial Narrow" panose="020B0606020202030204" pitchFamily="34" charset="0"/>
              </a:rPr>
              <a:t> </a:t>
            </a:r>
            <a:r>
              <a:rPr lang="en-US" dirty="0" err="1">
                <a:latin typeface="Arial Narrow" panose="020B0606020202030204" pitchFamily="34" charset="0"/>
              </a:rPr>
              <a:t>akan</a:t>
            </a:r>
            <a:r>
              <a:rPr lang="en-US" dirty="0">
                <a:latin typeface="Arial Narrow" panose="020B0606020202030204" pitchFamily="34" charset="0"/>
              </a:rPr>
              <a:t> </a:t>
            </a:r>
            <a:r>
              <a:rPr lang="en-US" dirty="0" err="1">
                <a:latin typeface="Arial Narrow" panose="020B0606020202030204" pitchFamily="34" charset="0"/>
              </a:rPr>
              <a:t>mengakibatkan</a:t>
            </a:r>
            <a:r>
              <a:rPr lang="en-US" dirty="0">
                <a:latin typeface="Arial Narrow" panose="020B0606020202030204" pitchFamily="34" charset="0"/>
              </a:rPr>
              <a:t> Kesehatan </a:t>
            </a:r>
            <a:r>
              <a:rPr lang="en-US" dirty="0" err="1">
                <a:latin typeface="Arial Narrow" panose="020B0606020202030204" pitchFamily="34" charset="0"/>
              </a:rPr>
              <a:t>pasien</a:t>
            </a:r>
            <a:r>
              <a:rPr lang="en-US" dirty="0">
                <a:latin typeface="Arial Narrow" panose="020B0606020202030204" pitchFamily="34" charset="0"/>
              </a:rPr>
              <a:t> </a:t>
            </a:r>
            <a:r>
              <a:rPr lang="en-US" dirty="0" err="1">
                <a:latin typeface="Arial Narrow" panose="020B0606020202030204" pitchFamily="34" charset="0"/>
              </a:rPr>
              <a:t>semakin</a:t>
            </a:r>
            <a:r>
              <a:rPr lang="en-US" dirty="0">
                <a:latin typeface="Arial Narrow" panose="020B0606020202030204" pitchFamily="34" charset="0"/>
              </a:rPr>
              <a:t> </a:t>
            </a:r>
            <a:r>
              <a:rPr lang="en-US" dirty="0" err="1">
                <a:latin typeface="Arial Narrow" panose="020B0606020202030204" pitchFamily="34" charset="0"/>
              </a:rPr>
              <a:t>terganggu</a:t>
            </a:r>
            <a:r>
              <a:rPr lang="en-US" dirty="0">
                <a:latin typeface="Arial Narrow" panose="020B0606020202030204" pitchFamily="34" charset="0"/>
              </a:rPr>
              <a:t>. </a:t>
            </a:r>
            <a:endParaRPr lang="en-ID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347345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1CD66C-6BCF-AC09-7FA4-C77E7D653D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28720" y="1197405"/>
            <a:ext cx="6558080" cy="3054100"/>
          </a:xfrm>
        </p:spPr>
        <p:txBody>
          <a:bodyPr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Jika Perawat salah </a:t>
            </a:r>
            <a:r>
              <a:rPr kumimoji="0" lang="en-US" sz="280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dalam</a:t>
            </a:r>
            <a:r>
              <a:rPr kumimoji="0" lang="en-US" sz="28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</a:t>
            </a:r>
            <a:r>
              <a:rPr kumimoji="0" lang="en-US" sz="280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merencanakan</a:t>
            </a:r>
            <a:r>
              <a:rPr kumimoji="0" lang="en-US" sz="28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</a:t>
            </a:r>
            <a:r>
              <a:rPr kumimoji="0" lang="en-US" sz="280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tindakan</a:t>
            </a:r>
            <a:r>
              <a:rPr kumimoji="0" lang="en-US" sz="28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</a:t>
            </a:r>
            <a:r>
              <a:rPr kumimoji="0" lang="en-US" sz="280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keperawatan</a:t>
            </a:r>
            <a:r>
              <a:rPr kumimoji="0" lang="en-US" sz="28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</a:t>
            </a:r>
            <a:r>
              <a:rPr kumimoji="0" lang="en-US" sz="280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maka</a:t>
            </a:r>
            <a:r>
              <a:rPr kumimoji="0" lang="en-US" sz="28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Perawat juga </a:t>
            </a:r>
            <a:r>
              <a:rPr kumimoji="0" lang="en-US" sz="280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akan</a:t>
            </a:r>
            <a:r>
              <a:rPr kumimoji="0" lang="en-US" sz="28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</a:t>
            </a:r>
            <a:r>
              <a:rPr kumimoji="0" lang="en-US" sz="280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mendapatkan</a:t>
            </a:r>
            <a:r>
              <a:rPr kumimoji="0" lang="en-US" sz="28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</a:t>
            </a:r>
            <a:r>
              <a:rPr kumimoji="0" lang="en-US" sz="280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bahaya</a:t>
            </a:r>
            <a:r>
              <a:rPr kumimoji="0" lang="en-US" sz="28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</a:t>
            </a:r>
            <a:r>
              <a:rPr kumimoji="0" lang="en-US" sz="280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seperti</a:t>
            </a:r>
            <a:r>
              <a:rPr kumimoji="0" lang="en-US" sz="28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</a:t>
            </a:r>
            <a:r>
              <a:rPr kumimoji="0" lang="en-US" sz="280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tertularnya</a:t>
            </a:r>
            <a:r>
              <a:rPr kumimoji="0" lang="en-US" sz="28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</a:t>
            </a:r>
            <a:r>
              <a:rPr kumimoji="0" lang="en-US" sz="280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penyakit</a:t>
            </a:r>
            <a:r>
              <a:rPr kumimoji="0" lang="en-US" sz="28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</a:t>
            </a:r>
            <a:r>
              <a:rPr kumimoji="0" lang="en-US" sz="280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dari</a:t>
            </a:r>
            <a:r>
              <a:rPr kumimoji="0" lang="en-US" sz="28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</a:t>
            </a:r>
            <a:r>
              <a:rPr kumimoji="0" lang="en-US" sz="280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pasien</a:t>
            </a:r>
            <a:r>
              <a:rPr kumimoji="0" lang="en-US" sz="28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</a:t>
            </a:r>
            <a:r>
              <a:rPr kumimoji="0" lang="en-US" sz="280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karena</a:t>
            </a:r>
            <a:r>
              <a:rPr kumimoji="0" lang="en-US" sz="28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</a:t>
            </a:r>
            <a:r>
              <a:rPr kumimoji="0" lang="en-US" sz="280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kurangnya</a:t>
            </a:r>
            <a:r>
              <a:rPr kumimoji="0" lang="en-US" sz="28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</a:t>
            </a:r>
            <a:r>
              <a:rPr kumimoji="0" lang="en-US" sz="280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perlindungan</a:t>
            </a:r>
            <a:r>
              <a:rPr kumimoji="0" lang="en-US" sz="28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</a:t>
            </a:r>
            <a:r>
              <a:rPr kumimoji="0" lang="en-US" sz="280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diri</a:t>
            </a:r>
            <a:r>
              <a:rPr kumimoji="0" lang="en-US" sz="28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</a:t>
            </a:r>
            <a:r>
              <a:rPr kumimoji="0" lang="en-US" sz="280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terhadap</a:t>
            </a:r>
            <a:r>
              <a:rPr kumimoji="0" lang="en-US" sz="28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Perawat </a:t>
            </a:r>
            <a:endParaRPr kumimoji="0" lang="en-ID" sz="28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17122839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2F5FE1-5F0D-3AB0-85AD-B4C7085B5F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28719" y="128471"/>
            <a:ext cx="6558080" cy="1011292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en-US" b="1" dirty="0" err="1">
                <a:solidFill>
                  <a:schemeClr val="tx1"/>
                </a:solidFill>
                <a:latin typeface="Arial Narrow" panose="020B0606020202030204" pitchFamily="34" charset="0"/>
              </a:rPr>
              <a:t>Risiko</a:t>
            </a:r>
            <a:r>
              <a:rPr lang="en-US" b="1" dirty="0">
                <a:solidFill>
                  <a:schemeClr val="tx1"/>
                </a:solidFill>
                <a:latin typeface="Arial Narrow" panose="020B0606020202030204" pitchFamily="34" charset="0"/>
              </a:rPr>
              <a:t> dan Hazard </a:t>
            </a:r>
            <a:r>
              <a:rPr lang="en-US" b="1" dirty="0" err="1">
                <a:solidFill>
                  <a:schemeClr val="tx1"/>
                </a:solidFill>
                <a:latin typeface="Arial Narrow" panose="020B0606020202030204" pitchFamily="34" charset="0"/>
              </a:rPr>
              <a:t>dalam</a:t>
            </a:r>
            <a:r>
              <a:rPr lang="en-US" b="1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Arial Narrow" panose="020B0606020202030204" pitchFamily="34" charset="0"/>
              </a:rPr>
              <a:t>Implementasi</a:t>
            </a:r>
            <a:r>
              <a:rPr lang="en-US" b="1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Arial Narrow" panose="020B0606020202030204" pitchFamily="34" charset="0"/>
              </a:rPr>
              <a:t>Keperawatan</a:t>
            </a:r>
            <a:r>
              <a:rPr lang="en-US" b="1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endParaRPr lang="en-ID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49CEAF-3047-EFCD-A5E4-65002898DD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>
                <a:latin typeface="Arial Narrow" panose="020B0606020202030204" pitchFamily="34" charset="0"/>
              </a:rPr>
              <a:t>Kesalahan</a:t>
            </a:r>
            <a:r>
              <a:rPr lang="en-US" dirty="0">
                <a:latin typeface="Arial Narrow" panose="020B0606020202030204" pitchFamily="34" charset="0"/>
              </a:rPr>
              <a:t> </a:t>
            </a:r>
            <a:r>
              <a:rPr lang="en-US" dirty="0" err="1">
                <a:latin typeface="Arial Narrow" panose="020B0606020202030204" pitchFamily="34" charset="0"/>
              </a:rPr>
              <a:t>saat</a:t>
            </a:r>
            <a:r>
              <a:rPr lang="en-US" dirty="0">
                <a:latin typeface="Arial Narrow" panose="020B0606020202030204" pitchFamily="34" charset="0"/>
              </a:rPr>
              <a:t> </a:t>
            </a:r>
            <a:r>
              <a:rPr lang="en-US" dirty="0" err="1">
                <a:latin typeface="Arial Narrow" panose="020B0606020202030204" pitchFamily="34" charset="0"/>
              </a:rPr>
              <a:t>melakukan</a:t>
            </a:r>
            <a:r>
              <a:rPr lang="en-US" dirty="0">
                <a:latin typeface="Arial Narrow" panose="020B0606020202030204" pitchFamily="34" charset="0"/>
              </a:rPr>
              <a:t> </a:t>
            </a:r>
            <a:r>
              <a:rPr lang="en-US" dirty="0" err="1">
                <a:latin typeface="Arial Narrow" panose="020B0606020202030204" pitchFamily="34" charset="0"/>
              </a:rPr>
              <a:t>implementasi</a:t>
            </a:r>
            <a:r>
              <a:rPr lang="en-US" dirty="0">
                <a:latin typeface="Arial Narrow" panose="020B0606020202030204" pitchFamily="34" charset="0"/>
              </a:rPr>
              <a:t>/</a:t>
            </a:r>
            <a:r>
              <a:rPr lang="en-US" dirty="0" err="1">
                <a:latin typeface="Arial Narrow" panose="020B0606020202030204" pitchFamily="34" charset="0"/>
              </a:rPr>
              <a:t>pelaksanaan</a:t>
            </a:r>
            <a:r>
              <a:rPr lang="en-US" dirty="0">
                <a:latin typeface="Arial Narrow" panose="020B0606020202030204" pitchFamily="34" charset="0"/>
              </a:rPr>
              <a:t> </a:t>
            </a:r>
            <a:r>
              <a:rPr lang="en-US" dirty="0" err="1">
                <a:latin typeface="Arial Narrow" panose="020B0606020202030204" pitchFamily="34" charset="0"/>
              </a:rPr>
              <a:t>tindakan</a:t>
            </a:r>
            <a:r>
              <a:rPr lang="en-US" dirty="0">
                <a:latin typeface="Arial Narrow" panose="020B0606020202030204" pitchFamily="34" charset="0"/>
              </a:rPr>
              <a:t> </a:t>
            </a:r>
            <a:r>
              <a:rPr lang="en-US" dirty="0" err="1">
                <a:latin typeface="Arial Narrow" panose="020B0606020202030204" pitchFamily="34" charset="0"/>
              </a:rPr>
              <a:t>keperawatan</a:t>
            </a:r>
            <a:r>
              <a:rPr lang="en-US" dirty="0">
                <a:latin typeface="Arial Narrow" panose="020B0606020202030204" pitchFamily="34" charset="0"/>
              </a:rPr>
              <a:t> </a:t>
            </a:r>
            <a:r>
              <a:rPr lang="en-US" dirty="0" err="1">
                <a:latin typeface="Arial Narrow" panose="020B0606020202030204" pitchFamily="34" charset="0"/>
              </a:rPr>
              <a:t>merupakan</a:t>
            </a:r>
            <a:r>
              <a:rPr lang="en-US" dirty="0">
                <a:latin typeface="Arial Narrow" panose="020B0606020202030204" pitchFamily="34" charset="0"/>
              </a:rPr>
              <a:t> </a:t>
            </a:r>
            <a:r>
              <a:rPr lang="en-US" dirty="0" err="1">
                <a:latin typeface="Arial Narrow" panose="020B0606020202030204" pitchFamily="34" charset="0"/>
              </a:rPr>
              <a:t>kesalahan</a:t>
            </a:r>
            <a:r>
              <a:rPr lang="en-US" dirty="0">
                <a:latin typeface="Arial Narrow" panose="020B0606020202030204" pitchFamily="34" charset="0"/>
              </a:rPr>
              <a:t> </a:t>
            </a:r>
            <a:r>
              <a:rPr lang="en-US" dirty="0" err="1">
                <a:latin typeface="Arial Narrow" panose="020B0606020202030204" pitchFamily="34" charset="0"/>
              </a:rPr>
              <a:t>yg</a:t>
            </a:r>
            <a:r>
              <a:rPr lang="en-US" dirty="0">
                <a:latin typeface="Arial Narrow" panose="020B0606020202030204" pitchFamily="34" charset="0"/>
              </a:rPr>
              <a:t> fatal (Putri, 2017). </a:t>
            </a:r>
          </a:p>
          <a:p>
            <a:r>
              <a:rPr lang="en-US" dirty="0" err="1">
                <a:latin typeface="Arial Narrow" panose="020B0606020202030204" pitchFamily="34" charset="0"/>
              </a:rPr>
              <a:t>Kesalahan</a:t>
            </a:r>
            <a:r>
              <a:rPr lang="en-US" dirty="0">
                <a:latin typeface="Arial Narrow" panose="020B0606020202030204" pitchFamily="34" charset="0"/>
              </a:rPr>
              <a:t> </a:t>
            </a:r>
            <a:r>
              <a:rPr lang="en-US" dirty="0" err="1">
                <a:latin typeface="Arial Narrow" panose="020B0606020202030204" pitchFamily="34" charset="0"/>
              </a:rPr>
              <a:t>tsb</a:t>
            </a:r>
            <a:r>
              <a:rPr lang="en-US" dirty="0">
                <a:latin typeface="Arial Narrow" panose="020B0606020202030204" pitchFamily="34" charset="0"/>
              </a:rPr>
              <a:t> </a:t>
            </a:r>
            <a:r>
              <a:rPr lang="en-US" dirty="0" err="1">
                <a:latin typeface="Arial Narrow" panose="020B0606020202030204" pitchFamily="34" charset="0"/>
              </a:rPr>
              <a:t>mengakibatkan</a:t>
            </a:r>
            <a:r>
              <a:rPr lang="en-US" dirty="0">
                <a:latin typeface="Arial Narrow" panose="020B0606020202030204" pitchFamily="34" charset="0"/>
              </a:rPr>
              <a:t> </a:t>
            </a:r>
            <a:r>
              <a:rPr lang="en-US" dirty="0" err="1">
                <a:latin typeface="Arial Narrow" panose="020B0606020202030204" pitchFamily="34" charset="0"/>
              </a:rPr>
              <a:t>kecelakaan</a:t>
            </a:r>
            <a:r>
              <a:rPr lang="en-US" dirty="0">
                <a:latin typeface="Arial Narrow" panose="020B0606020202030204" pitchFamily="34" charset="0"/>
              </a:rPr>
              <a:t> pada </a:t>
            </a:r>
            <a:r>
              <a:rPr lang="en-US" dirty="0" err="1">
                <a:latin typeface="Arial Narrow" panose="020B0606020202030204" pitchFamily="34" charset="0"/>
              </a:rPr>
              <a:t>pasien</a:t>
            </a:r>
            <a:r>
              <a:rPr lang="en-US" dirty="0">
                <a:latin typeface="Arial Narrow" panose="020B0606020202030204" pitchFamily="34" charset="0"/>
              </a:rPr>
              <a:t>/Perawat. </a:t>
            </a:r>
          </a:p>
          <a:p>
            <a:pPr marL="0" indent="0">
              <a:buNone/>
            </a:pPr>
            <a:r>
              <a:rPr lang="en-US" u="sng" dirty="0">
                <a:latin typeface="Arial Narrow" panose="020B0606020202030204" pitchFamily="34" charset="0"/>
              </a:rPr>
              <a:t>Contoh </a:t>
            </a:r>
            <a:r>
              <a:rPr lang="en-US" dirty="0">
                <a:latin typeface="Arial Narrow" panose="020B0606020202030204" pitchFamily="34" charset="0"/>
              </a:rPr>
              <a:t>: </a:t>
            </a:r>
            <a:r>
              <a:rPr lang="en-US" dirty="0" err="1">
                <a:latin typeface="Arial Narrow" panose="020B0606020202030204" pitchFamily="34" charset="0"/>
              </a:rPr>
              <a:t>Kesalahan</a:t>
            </a:r>
            <a:r>
              <a:rPr lang="en-US" dirty="0">
                <a:latin typeface="Arial Narrow" panose="020B0606020202030204" pitchFamily="34" charset="0"/>
              </a:rPr>
              <a:t> </a:t>
            </a:r>
            <a:r>
              <a:rPr lang="en-US" dirty="0" err="1">
                <a:latin typeface="Arial Narrow" panose="020B0606020202030204" pitchFamily="34" charset="0"/>
              </a:rPr>
              <a:t>pemberian</a:t>
            </a:r>
            <a:r>
              <a:rPr lang="en-US" dirty="0">
                <a:latin typeface="Arial Narrow" panose="020B0606020202030204" pitchFamily="34" charset="0"/>
              </a:rPr>
              <a:t> </a:t>
            </a:r>
            <a:r>
              <a:rPr lang="en-US" dirty="0" err="1">
                <a:latin typeface="Arial Narrow" panose="020B0606020202030204" pitchFamily="34" charset="0"/>
              </a:rPr>
              <a:t>obat</a:t>
            </a:r>
            <a:r>
              <a:rPr lang="en-US" dirty="0">
                <a:latin typeface="Arial Narrow" panose="020B0606020202030204" pitchFamily="34" charset="0"/>
              </a:rPr>
              <a:t> </a:t>
            </a:r>
            <a:r>
              <a:rPr lang="en-US" dirty="0" err="1">
                <a:latin typeface="Arial Narrow" panose="020B0606020202030204" pitchFamily="34" charset="0"/>
              </a:rPr>
              <a:t>kpd</a:t>
            </a:r>
            <a:r>
              <a:rPr lang="en-US" dirty="0">
                <a:latin typeface="Arial Narrow" panose="020B0606020202030204" pitchFamily="34" charset="0"/>
              </a:rPr>
              <a:t> </a:t>
            </a:r>
            <a:r>
              <a:rPr lang="en-US" dirty="0" err="1">
                <a:latin typeface="Arial Narrow" panose="020B0606020202030204" pitchFamily="34" charset="0"/>
              </a:rPr>
              <a:t>pasien</a:t>
            </a:r>
            <a:r>
              <a:rPr lang="en-US" dirty="0">
                <a:latin typeface="Arial Narrow" panose="020B0606020202030204" pitchFamily="34" charset="0"/>
              </a:rPr>
              <a:t>, </a:t>
            </a:r>
            <a:r>
              <a:rPr lang="en-US" dirty="0" err="1">
                <a:latin typeface="Arial Narrow" panose="020B0606020202030204" pitchFamily="34" charset="0"/>
              </a:rPr>
              <a:t>dikarenakan</a:t>
            </a:r>
            <a:r>
              <a:rPr lang="en-US" dirty="0">
                <a:latin typeface="Arial Narrow" panose="020B0606020202030204" pitchFamily="34" charset="0"/>
              </a:rPr>
              <a:t> Perawat </a:t>
            </a:r>
            <a:r>
              <a:rPr lang="en-US" dirty="0" err="1">
                <a:latin typeface="Arial Narrow" panose="020B0606020202030204" pitchFamily="34" charset="0"/>
              </a:rPr>
              <a:t>lupa</a:t>
            </a:r>
            <a:r>
              <a:rPr lang="en-US" dirty="0">
                <a:latin typeface="Arial Narrow" panose="020B0606020202030204" pitchFamily="34" charset="0"/>
              </a:rPr>
              <a:t> </a:t>
            </a:r>
            <a:r>
              <a:rPr lang="en-US" dirty="0" err="1">
                <a:latin typeface="Arial Narrow" panose="020B0606020202030204" pitchFamily="34" charset="0"/>
              </a:rPr>
              <a:t>membaca</a:t>
            </a:r>
            <a:r>
              <a:rPr lang="en-US" dirty="0">
                <a:latin typeface="Arial Narrow" panose="020B0606020202030204" pitchFamily="34" charset="0"/>
              </a:rPr>
              <a:t> </a:t>
            </a:r>
            <a:r>
              <a:rPr lang="en-US" dirty="0" err="1">
                <a:latin typeface="Arial Narrow" panose="020B0606020202030204" pitchFamily="34" charset="0"/>
              </a:rPr>
              <a:t>instruksi</a:t>
            </a:r>
            <a:r>
              <a:rPr lang="en-US" dirty="0">
                <a:latin typeface="Arial Narrow" panose="020B0606020202030204" pitchFamily="34" charset="0"/>
              </a:rPr>
              <a:t>/</a:t>
            </a:r>
            <a:r>
              <a:rPr lang="en-US" dirty="0" err="1">
                <a:latin typeface="Arial Narrow" panose="020B0606020202030204" pitchFamily="34" charset="0"/>
              </a:rPr>
              <a:t>catatan</a:t>
            </a:r>
            <a:r>
              <a:rPr lang="en-US" dirty="0">
                <a:latin typeface="Arial Narrow" panose="020B0606020202030204" pitchFamily="34" charset="0"/>
              </a:rPr>
              <a:t> </a:t>
            </a:r>
            <a:r>
              <a:rPr lang="en-US" dirty="0" err="1">
                <a:latin typeface="Arial Narrow" panose="020B0606020202030204" pitchFamily="34" charset="0"/>
              </a:rPr>
              <a:t>dokumen</a:t>
            </a:r>
            <a:r>
              <a:rPr lang="en-US" dirty="0">
                <a:latin typeface="Arial Narrow" panose="020B0606020202030204" pitchFamily="34" charset="0"/>
              </a:rPr>
              <a:t> </a:t>
            </a:r>
            <a:r>
              <a:rPr lang="en-US" dirty="0" err="1">
                <a:latin typeface="Arial Narrow" panose="020B0606020202030204" pitchFamily="34" charset="0"/>
              </a:rPr>
              <a:t>rekam</a:t>
            </a:r>
            <a:r>
              <a:rPr lang="en-US" dirty="0">
                <a:latin typeface="Arial Narrow" panose="020B0606020202030204" pitchFamily="34" charset="0"/>
              </a:rPr>
              <a:t> </a:t>
            </a:r>
            <a:r>
              <a:rPr lang="en-US" dirty="0" err="1">
                <a:latin typeface="Arial Narrow" panose="020B0606020202030204" pitchFamily="34" charset="0"/>
              </a:rPr>
              <a:t>medik</a:t>
            </a:r>
            <a:r>
              <a:rPr lang="en-US" dirty="0">
                <a:latin typeface="Arial Narrow" panose="020B0606020202030204" pitchFamily="34" charset="0"/>
              </a:rPr>
              <a:t> </a:t>
            </a:r>
            <a:r>
              <a:rPr lang="en-US" dirty="0" err="1">
                <a:latin typeface="Arial Narrow" panose="020B0606020202030204" pitchFamily="34" charset="0"/>
              </a:rPr>
              <a:t>dari</a:t>
            </a:r>
            <a:r>
              <a:rPr lang="en-US" dirty="0">
                <a:latin typeface="Arial Narrow" panose="020B0606020202030204" pitchFamily="34" charset="0"/>
              </a:rPr>
              <a:t> </a:t>
            </a:r>
            <a:r>
              <a:rPr lang="en-US" dirty="0" err="1">
                <a:latin typeface="Arial Narrow" panose="020B0606020202030204" pitchFamily="34" charset="0"/>
              </a:rPr>
              <a:t>pasien</a:t>
            </a:r>
            <a:r>
              <a:rPr lang="en-US" dirty="0">
                <a:latin typeface="Arial Narrow" panose="020B0606020202030204" pitchFamily="34" charset="0"/>
              </a:rPr>
              <a:t> </a:t>
            </a:r>
            <a:r>
              <a:rPr lang="en-US" dirty="0" err="1">
                <a:latin typeface="Arial Narrow" panose="020B0606020202030204" pitchFamily="34" charset="0"/>
              </a:rPr>
              <a:t>tsb</a:t>
            </a:r>
            <a:r>
              <a:rPr lang="en-US" dirty="0">
                <a:latin typeface="Arial Narrow" panose="020B0606020202030204" pitchFamily="34" charset="0"/>
              </a:rPr>
              <a:t>. </a:t>
            </a:r>
            <a:endParaRPr lang="en-ID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34237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A3D1B776-ABCD-DF75-F2BE-65FE34764A7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10384212"/>
              </p:ext>
            </p:extLst>
          </p:nvPr>
        </p:nvGraphicFramePr>
        <p:xfrm>
          <a:off x="449263" y="1960563"/>
          <a:ext cx="8245475" cy="28067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3266742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B6DE7D-18CD-1469-DBD6-9F8BAFDC1F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28719" y="281175"/>
            <a:ext cx="6558080" cy="858587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en-US" b="1" dirty="0" err="1">
                <a:solidFill>
                  <a:schemeClr val="tx1"/>
                </a:solidFill>
                <a:latin typeface="Arial Narrow" panose="020B0606020202030204" pitchFamily="34" charset="0"/>
              </a:rPr>
              <a:t>Risiko</a:t>
            </a:r>
            <a:r>
              <a:rPr lang="en-US" b="1" dirty="0">
                <a:solidFill>
                  <a:schemeClr val="tx1"/>
                </a:solidFill>
                <a:latin typeface="Arial Narrow" panose="020B0606020202030204" pitchFamily="34" charset="0"/>
              </a:rPr>
              <a:t> dan Hazard </a:t>
            </a:r>
            <a:r>
              <a:rPr lang="en-US" b="1" dirty="0" err="1">
                <a:solidFill>
                  <a:schemeClr val="tx1"/>
                </a:solidFill>
                <a:latin typeface="Arial Narrow" panose="020B0606020202030204" pitchFamily="34" charset="0"/>
              </a:rPr>
              <a:t>dalam</a:t>
            </a:r>
            <a:r>
              <a:rPr lang="en-US" b="1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Arial Narrow" panose="020B0606020202030204" pitchFamily="34" charset="0"/>
              </a:rPr>
              <a:t>Evaluasi</a:t>
            </a:r>
            <a:r>
              <a:rPr lang="en-US" b="1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Arial Narrow" panose="020B0606020202030204" pitchFamily="34" charset="0"/>
              </a:rPr>
              <a:t>Asuhan</a:t>
            </a:r>
            <a:r>
              <a:rPr lang="en-US" b="1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Arial Narrow" panose="020B0606020202030204" pitchFamily="34" charset="0"/>
              </a:rPr>
              <a:t>Keperawatan</a:t>
            </a:r>
            <a:r>
              <a:rPr lang="en-US" b="1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endParaRPr lang="en-ID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5EF625-499F-87AD-FE29-99B71001F7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err="1">
                <a:latin typeface="Arial Narrow" panose="020B0606020202030204" pitchFamily="34" charset="0"/>
              </a:rPr>
              <a:t>Kesalahan</a:t>
            </a:r>
            <a:r>
              <a:rPr lang="en-US" sz="2400" dirty="0">
                <a:latin typeface="Arial Narrow" panose="020B0606020202030204" pitchFamily="34" charset="0"/>
              </a:rPr>
              <a:t> pada </a:t>
            </a:r>
            <a:r>
              <a:rPr lang="en-US" sz="2400" dirty="0" err="1">
                <a:latin typeface="Arial Narrow" panose="020B0606020202030204" pitchFamily="34" charset="0"/>
              </a:rPr>
              <a:t>saat</a:t>
            </a:r>
            <a:r>
              <a:rPr lang="en-US" sz="2400" dirty="0"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latin typeface="Arial Narrow" panose="020B0606020202030204" pitchFamily="34" charset="0"/>
              </a:rPr>
              <a:t>melakukan</a:t>
            </a:r>
            <a:r>
              <a:rPr lang="en-US" sz="2400" dirty="0"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latin typeface="Arial Narrow" panose="020B0606020202030204" pitchFamily="34" charset="0"/>
              </a:rPr>
              <a:t>evaluasi</a:t>
            </a:r>
            <a:r>
              <a:rPr lang="en-US" sz="2400" dirty="0"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latin typeface="Arial Narrow" panose="020B0606020202030204" pitchFamily="34" charset="0"/>
              </a:rPr>
              <a:t>dalam</a:t>
            </a:r>
            <a:r>
              <a:rPr lang="en-US" sz="2400" dirty="0"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latin typeface="Arial Narrow" panose="020B0606020202030204" pitchFamily="34" charset="0"/>
              </a:rPr>
              <a:t>pelaksanaan</a:t>
            </a:r>
            <a:r>
              <a:rPr lang="en-US" sz="2400" dirty="0"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latin typeface="Arial Narrow" panose="020B0606020202030204" pitchFamily="34" charset="0"/>
              </a:rPr>
              <a:t>asuhan</a:t>
            </a:r>
            <a:r>
              <a:rPr lang="en-US" sz="2400" dirty="0"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latin typeface="Arial Narrow" panose="020B0606020202030204" pitchFamily="34" charset="0"/>
              </a:rPr>
              <a:t>keperawatan</a:t>
            </a:r>
            <a:r>
              <a:rPr lang="en-US" sz="2400" dirty="0"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latin typeface="Arial Narrow" panose="020B0606020202030204" pitchFamily="34" charset="0"/>
              </a:rPr>
              <a:t>dpt</a:t>
            </a:r>
            <a:r>
              <a:rPr lang="en-US" sz="2400" dirty="0"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latin typeface="Arial Narrow" panose="020B0606020202030204" pitchFamily="34" charset="0"/>
              </a:rPr>
              <a:t>mengakibatkan</a:t>
            </a:r>
            <a:r>
              <a:rPr lang="en-US" sz="2400" dirty="0"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latin typeface="Arial Narrow" panose="020B0606020202030204" pitchFamily="34" charset="0"/>
              </a:rPr>
              <a:t>pendokumentasian</a:t>
            </a:r>
            <a:r>
              <a:rPr lang="en-US" sz="2400" dirty="0"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latin typeface="Arial Narrow" panose="020B0606020202030204" pitchFamily="34" charset="0"/>
              </a:rPr>
              <a:t>Asuhan</a:t>
            </a:r>
            <a:r>
              <a:rPr lang="en-US" sz="2400" dirty="0"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latin typeface="Arial Narrow" panose="020B0606020202030204" pitchFamily="34" charset="0"/>
              </a:rPr>
              <a:t>keperawatan</a:t>
            </a:r>
            <a:r>
              <a:rPr lang="en-US" sz="2400" dirty="0"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latin typeface="Arial Narrow" panose="020B0606020202030204" pitchFamily="34" charset="0"/>
              </a:rPr>
              <a:t>yg</a:t>
            </a:r>
            <a:r>
              <a:rPr lang="en-US" sz="2400" dirty="0"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latin typeface="Arial Narrow" panose="020B0606020202030204" pitchFamily="34" charset="0"/>
              </a:rPr>
              <a:t>kurang</a:t>
            </a:r>
            <a:r>
              <a:rPr lang="en-US" sz="2400" dirty="0">
                <a:latin typeface="Arial Narrow" panose="020B0606020202030204" pitchFamily="34" charset="0"/>
              </a:rPr>
              <a:t> data </a:t>
            </a:r>
            <a:r>
              <a:rPr lang="en-US" sz="2400" dirty="0" err="1">
                <a:latin typeface="Arial Narrow" panose="020B0606020202030204" pitchFamily="34" charset="0"/>
              </a:rPr>
              <a:t>yg</a:t>
            </a:r>
            <a:r>
              <a:rPr lang="en-US" sz="2400" dirty="0"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latin typeface="Arial Narrow" panose="020B0606020202030204" pitchFamily="34" charset="0"/>
              </a:rPr>
              <a:t>sudah</a:t>
            </a:r>
            <a:r>
              <a:rPr lang="en-US" sz="2400" dirty="0"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latin typeface="Arial Narrow" panose="020B0606020202030204" pitchFamily="34" charset="0"/>
              </a:rPr>
              <a:t>dilakukan</a:t>
            </a:r>
            <a:r>
              <a:rPr lang="en-US" sz="2400" dirty="0">
                <a:latin typeface="Arial Narrow" panose="020B0606020202030204" pitchFamily="34" charset="0"/>
              </a:rPr>
              <a:t> oleh Perawat. </a:t>
            </a:r>
          </a:p>
          <a:p>
            <a:r>
              <a:rPr lang="en-US" sz="2400" dirty="0" err="1">
                <a:latin typeface="Arial Narrow" panose="020B0606020202030204" pitchFamily="34" charset="0"/>
              </a:rPr>
              <a:t>Terkadang</a:t>
            </a:r>
            <a:r>
              <a:rPr lang="en-US" sz="2400" dirty="0">
                <a:latin typeface="Arial Narrow" panose="020B0606020202030204" pitchFamily="34" charset="0"/>
              </a:rPr>
              <a:t> Perawat </a:t>
            </a:r>
            <a:r>
              <a:rPr lang="en-US" sz="2400" dirty="0" err="1">
                <a:latin typeface="Arial Narrow" panose="020B0606020202030204" pitchFamily="34" charset="0"/>
              </a:rPr>
              <a:t>lupa</a:t>
            </a:r>
            <a:r>
              <a:rPr lang="en-US" sz="2400" dirty="0"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latin typeface="Arial Narrow" panose="020B0606020202030204" pitchFamily="34" charset="0"/>
              </a:rPr>
              <a:t>mengkonfirmasi</a:t>
            </a:r>
            <a:r>
              <a:rPr lang="en-US" sz="2400" dirty="0"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latin typeface="Arial Narrow" panose="020B0606020202030204" pitchFamily="34" charset="0"/>
              </a:rPr>
              <a:t>ke</a:t>
            </a:r>
            <a:r>
              <a:rPr lang="en-US" sz="2400" dirty="0"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latin typeface="Arial Narrow" panose="020B0606020202030204" pitchFamily="34" charset="0"/>
              </a:rPr>
              <a:t>dalam</a:t>
            </a:r>
            <a:r>
              <a:rPr lang="en-US" sz="2400" dirty="0"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latin typeface="Arial Narrow" panose="020B0606020202030204" pitchFamily="34" charset="0"/>
              </a:rPr>
              <a:t>dokumentasi</a:t>
            </a:r>
            <a:r>
              <a:rPr lang="en-US" sz="2400" dirty="0"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latin typeface="Arial Narrow" panose="020B0606020202030204" pitchFamily="34" charset="0"/>
              </a:rPr>
              <a:t>asuhan</a:t>
            </a:r>
            <a:r>
              <a:rPr lang="en-US" sz="2400" dirty="0"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latin typeface="Arial Narrow" panose="020B0606020202030204" pitchFamily="34" charset="0"/>
              </a:rPr>
              <a:t>keperawatan</a:t>
            </a:r>
            <a:r>
              <a:rPr lang="en-US" sz="2400" dirty="0">
                <a:latin typeface="Arial Narrow" panose="020B0606020202030204" pitchFamily="34" charset="0"/>
              </a:rPr>
              <a:t>, </a:t>
            </a:r>
            <a:r>
              <a:rPr lang="en-US" sz="2400" dirty="0" err="1">
                <a:latin typeface="Arial Narrow" panose="020B0606020202030204" pitchFamily="34" charset="0"/>
              </a:rPr>
              <a:t>sehingga</a:t>
            </a:r>
            <a:r>
              <a:rPr lang="en-US" sz="2400" dirty="0"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latin typeface="Arial Narrow" panose="020B0606020202030204" pitchFamily="34" charset="0"/>
              </a:rPr>
              <a:t>yg</a:t>
            </a:r>
            <a:r>
              <a:rPr lang="en-US" sz="2400" dirty="0"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latin typeface="Arial Narrow" panose="020B0606020202030204" pitchFamily="34" charset="0"/>
              </a:rPr>
              <a:t>tertulis</a:t>
            </a:r>
            <a:r>
              <a:rPr lang="en-US" sz="2400" dirty="0"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latin typeface="Arial Narrow" panose="020B0606020202030204" pitchFamily="34" charset="0"/>
              </a:rPr>
              <a:t>atau</a:t>
            </a:r>
            <a:r>
              <a:rPr lang="en-US" sz="2400" dirty="0"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latin typeface="Arial Narrow" panose="020B0606020202030204" pitchFamily="34" charset="0"/>
              </a:rPr>
              <a:t>yg</a:t>
            </a:r>
            <a:r>
              <a:rPr lang="en-US" sz="2400" dirty="0"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latin typeface="Arial Narrow" panose="020B0606020202030204" pitchFamily="34" charset="0"/>
              </a:rPr>
              <a:t>telah</a:t>
            </a:r>
            <a:r>
              <a:rPr lang="en-US" sz="2400" dirty="0"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latin typeface="Arial Narrow" panose="020B0606020202030204" pitchFamily="34" charset="0"/>
              </a:rPr>
              <a:t>dilaksanakan</a:t>
            </a:r>
            <a:r>
              <a:rPr lang="en-US" sz="2400" dirty="0">
                <a:latin typeface="Arial Narrow" panose="020B0606020202030204" pitchFamily="34" charset="0"/>
              </a:rPr>
              <a:t> oleh Perawat </a:t>
            </a:r>
            <a:r>
              <a:rPr lang="en-US" sz="2400" dirty="0" err="1">
                <a:latin typeface="Arial Narrow" panose="020B0606020202030204" pitchFamily="34" charset="0"/>
              </a:rPr>
              <a:t>kpd</a:t>
            </a:r>
            <a:r>
              <a:rPr lang="en-US" sz="2400" dirty="0"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latin typeface="Arial Narrow" panose="020B0606020202030204" pitchFamily="34" charset="0"/>
              </a:rPr>
              <a:t>pasiennya</a:t>
            </a:r>
            <a:r>
              <a:rPr lang="en-US" sz="2400" dirty="0"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latin typeface="Arial Narrow" panose="020B0606020202030204" pitchFamily="34" charset="0"/>
              </a:rPr>
              <a:t>tdk</a:t>
            </a:r>
            <a:r>
              <a:rPr lang="en-US" sz="2400" dirty="0"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latin typeface="Arial Narrow" panose="020B0606020202030204" pitchFamily="34" charset="0"/>
              </a:rPr>
              <a:t>ada</a:t>
            </a:r>
            <a:r>
              <a:rPr lang="en-US" sz="2400" dirty="0"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latin typeface="Arial Narrow" panose="020B0606020202030204" pitchFamily="34" charset="0"/>
              </a:rPr>
              <a:t>dlm</a:t>
            </a:r>
            <a:r>
              <a:rPr lang="en-US" sz="2400" dirty="0"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latin typeface="Arial Narrow" panose="020B0606020202030204" pitchFamily="34" charset="0"/>
              </a:rPr>
              <a:t>dokumentasi</a:t>
            </a:r>
            <a:r>
              <a:rPr lang="en-US" sz="2400" dirty="0"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latin typeface="Arial Narrow" panose="020B0606020202030204" pitchFamily="34" charset="0"/>
              </a:rPr>
              <a:t>asuhan</a:t>
            </a:r>
            <a:r>
              <a:rPr lang="en-US" sz="2400" dirty="0"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latin typeface="Arial Narrow" panose="020B0606020202030204" pitchFamily="34" charset="0"/>
              </a:rPr>
              <a:t>keperawatan</a:t>
            </a:r>
            <a:r>
              <a:rPr lang="en-US" sz="2400" dirty="0">
                <a:latin typeface="Arial Narrow" panose="020B0606020202030204" pitchFamily="34" charset="0"/>
              </a:rPr>
              <a:t> </a:t>
            </a:r>
            <a:endParaRPr lang="en-ID" sz="240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920264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DECCAB-0514-596C-7C54-2D423506CD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7201" y="3487979"/>
            <a:ext cx="8229600" cy="1374345"/>
          </a:xfrm>
          <a:solidFill>
            <a:srgbClr val="FFFF00"/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en-US" b="1" dirty="0">
                <a:highlight>
                  <a:srgbClr val="FFFF00"/>
                </a:highlight>
                <a:latin typeface="Arial Narrow" panose="020B0606020202030204" pitchFamily="34" charset="0"/>
              </a:rPr>
              <a:t>Upaya</a:t>
            </a:r>
            <a:r>
              <a:rPr lang="en-US" b="1" dirty="0">
                <a:latin typeface="Arial Narrow" panose="020B0606020202030204" pitchFamily="34" charset="0"/>
              </a:rPr>
              <a:t> </a:t>
            </a:r>
            <a:r>
              <a:rPr lang="en-US" b="1" dirty="0" err="1">
                <a:latin typeface="Arial Narrow" panose="020B0606020202030204" pitchFamily="34" charset="0"/>
              </a:rPr>
              <a:t>Mencegah</a:t>
            </a:r>
            <a:r>
              <a:rPr lang="en-US" b="1" dirty="0">
                <a:latin typeface="Arial Narrow" panose="020B0606020202030204" pitchFamily="34" charset="0"/>
              </a:rPr>
              <a:t> dan </a:t>
            </a:r>
            <a:r>
              <a:rPr lang="en-US" b="1" dirty="0" err="1">
                <a:latin typeface="Arial Narrow" panose="020B0606020202030204" pitchFamily="34" charset="0"/>
              </a:rPr>
              <a:t>Meminimalkan</a:t>
            </a:r>
            <a:r>
              <a:rPr lang="en-US" b="1" dirty="0">
                <a:latin typeface="Arial Narrow" panose="020B0606020202030204" pitchFamily="34" charset="0"/>
              </a:rPr>
              <a:t> </a:t>
            </a:r>
            <a:r>
              <a:rPr lang="en-US" b="1" dirty="0" err="1">
                <a:latin typeface="Arial Narrow" panose="020B0606020202030204" pitchFamily="34" charset="0"/>
              </a:rPr>
              <a:t>Risiko</a:t>
            </a:r>
            <a:r>
              <a:rPr lang="en-US" b="1" dirty="0">
                <a:latin typeface="Arial Narrow" panose="020B0606020202030204" pitchFamily="34" charset="0"/>
              </a:rPr>
              <a:t> dan Hazard pada </a:t>
            </a:r>
            <a:r>
              <a:rPr lang="en-US" b="1" dirty="0" err="1">
                <a:latin typeface="Arial Narrow" panose="020B0606020202030204" pitchFamily="34" charset="0"/>
              </a:rPr>
              <a:t>Asuhan</a:t>
            </a:r>
            <a:r>
              <a:rPr lang="en-US" b="1" dirty="0">
                <a:latin typeface="Arial Narrow" panose="020B0606020202030204" pitchFamily="34" charset="0"/>
              </a:rPr>
              <a:t> </a:t>
            </a:r>
            <a:r>
              <a:rPr lang="en-US" b="1" dirty="0" err="1">
                <a:latin typeface="Arial Narrow" panose="020B0606020202030204" pitchFamily="34" charset="0"/>
              </a:rPr>
              <a:t>Keperawatan</a:t>
            </a:r>
            <a:r>
              <a:rPr lang="en-US" b="1" dirty="0">
                <a:latin typeface="Arial Narrow" panose="020B0606020202030204" pitchFamily="34" charset="0"/>
              </a:rPr>
              <a:t> </a:t>
            </a:r>
            <a:endParaRPr lang="en-ID" b="1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33253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C45595-A53B-C140-FC83-B3D4F22490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0730" y="1350109"/>
            <a:ext cx="8246070" cy="916231"/>
          </a:xfrm>
          <a:solidFill>
            <a:srgbClr val="FFFF00"/>
          </a:solidFill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en-US" sz="2800" b="1" dirty="0">
                <a:solidFill>
                  <a:schemeClr val="tx1"/>
                </a:solidFill>
                <a:latin typeface="Arial Narrow" panose="020B0606020202030204" pitchFamily="34" charset="0"/>
              </a:rPr>
              <a:t>A. Upaya </a:t>
            </a:r>
            <a:r>
              <a:rPr lang="en-US" sz="2800" b="1" dirty="0" err="1">
                <a:solidFill>
                  <a:schemeClr val="tx1"/>
                </a:solidFill>
                <a:latin typeface="Arial Narrow" panose="020B0606020202030204" pitchFamily="34" charset="0"/>
              </a:rPr>
              <a:t>Mencegah</a:t>
            </a:r>
            <a:r>
              <a:rPr lang="en-US" sz="2800" b="1" dirty="0">
                <a:solidFill>
                  <a:schemeClr val="tx1"/>
                </a:solidFill>
                <a:latin typeface="Arial Narrow" panose="020B0606020202030204" pitchFamily="34" charset="0"/>
              </a:rPr>
              <a:t> dan </a:t>
            </a:r>
            <a:r>
              <a:rPr lang="en-US" sz="2800" b="1" dirty="0" err="1">
                <a:solidFill>
                  <a:schemeClr val="tx1"/>
                </a:solidFill>
                <a:latin typeface="Arial Narrow" panose="020B0606020202030204" pitchFamily="34" charset="0"/>
              </a:rPr>
              <a:t>Meminimalkan</a:t>
            </a:r>
            <a:r>
              <a:rPr lang="en-US" sz="2800" b="1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Arial Narrow" panose="020B0606020202030204" pitchFamily="34" charset="0"/>
              </a:rPr>
              <a:t>Risiko</a:t>
            </a:r>
            <a:r>
              <a:rPr lang="en-US" sz="2800" b="1" dirty="0">
                <a:solidFill>
                  <a:schemeClr val="tx1"/>
                </a:solidFill>
                <a:latin typeface="Arial Narrow" panose="020B0606020202030204" pitchFamily="34" charset="0"/>
              </a:rPr>
              <a:t> dan Hazard pada </a:t>
            </a:r>
            <a:r>
              <a:rPr lang="en-US" sz="2800" b="1" dirty="0" err="1">
                <a:solidFill>
                  <a:schemeClr val="tx1"/>
                </a:solidFill>
                <a:latin typeface="Arial Narrow" panose="020B0606020202030204" pitchFamily="34" charset="0"/>
              </a:rPr>
              <a:t>Pengkajian</a:t>
            </a:r>
            <a:r>
              <a:rPr lang="en-US" sz="2800" b="1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Arial Narrow" panose="020B0606020202030204" pitchFamily="34" charset="0"/>
              </a:rPr>
              <a:t>Asuhan</a:t>
            </a:r>
            <a:r>
              <a:rPr lang="en-US" sz="2800" b="1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Arial Narrow" panose="020B0606020202030204" pitchFamily="34" charset="0"/>
              </a:rPr>
              <a:t>Keperawatan</a:t>
            </a:r>
            <a:r>
              <a:rPr lang="en-US" sz="2800" b="1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endParaRPr lang="en-ID" sz="2800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20EFA9-50AC-4F6D-E1C7-521645CB05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8965" y="2419045"/>
            <a:ext cx="8246070" cy="2348215"/>
          </a:xfr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txBody>
          <a:bodyPr>
            <a:normAutofit fontScale="92500" lnSpcReduction="20000"/>
          </a:bodyPr>
          <a:lstStyle/>
          <a:p>
            <a:pPr algn="l"/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Perawat </a:t>
            </a:r>
            <a:r>
              <a:rPr lang="en-US" dirty="0" err="1">
                <a:solidFill>
                  <a:schemeClr val="tx1"/>
                </a:solidFill>
                <a:latin typeface="Arial Narrow" panose="020B0606020202030204" pitchFamily="34" charset="0"/>
              </a:rPr>
              <a:t>harus</a:t>
            </a:r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 Narrow" panose="020B0606020202030204" pitchFamily="34" charset="0"/>
              </a:rPr>
              <a:t>memperkenalkan</a:t>
            </a:r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 Narrow" panose="020B0606020202030204" pitchFamily="34" charset="0"/>
              </a:rPr>
              <a:t>identitas</a:t>
            </a:r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 Narrow" panose="020B0606020202030204" pitchFamily="34" charset="0"/>
              </a:rPr>
              <a:t>diri</a:t>
            </a:r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 Narrow" panose="020B0606020202030204" pitchFamily="34" charset="0"/>
              </a:rPr>
              <a:t>baik</a:t>
            </a:r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 Narrow" panose="020B0606020202030204" pitchFamily="34" charset="0"/>
              </a:rPr>
              <a:t>kpd</a:t>
            </a:r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 Narrow" panose="020B0606020202030204" pitchFamily="34" charset="0"/>
              </a:rPr>
              <a:t>pasien</a:t>
            </a:r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 Narrow" panose="020B0606020202030204" pitchFamily="34" charset="0"/>
              </a:rPr>
              <a:t>maupun</a:t>
            </a:r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 Narrow" panose="020B0606020202030204" pitchFamily="34" charset="0"/>
              </a:rPr>
              <a:t>kpd</a:t>
            </a:r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 Narrow" panose="020B0606020202030204" pitchFamily="34" charset="0"/>
              </a:rPr>
              <a:t>keluarganya</a:t>
            </a:r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</a:p>
          <a:p>
            <a:pPr algn="l"/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Perawat </a:t>
            </a:r>
            <a:r>
              <a:rPr lang="en-US" dirty="0" err="1">
                <a:solidFill>
                  <a:schemeClr val="tx1"/>
                </a:solidFill>
                <a:latin typeface="Arial Narrow" panose="020B0606020202030204" pitchFamily="34" charset="0"/>
              </a:rPr>
              <a:t>hendaknya</a:t>
            </a:r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 Narrow" panose="020B0606020202030204" pitchFamily="34" charset="0"/>
              </a:rPr>
              <a:t>tidak</a:t>
            </a:r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 Narrow" panose="020B0606020202030204" pitchFamily="34" charset="0"/>
              </a:rPr>
              <a:t>menyinggung</a:t>
            </a:r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 Narrow" panose="020B0606020202030204" pitchFamily="34" charset="0"/>
              </a:rPr>
              <a:t>perasaan</a:t>
            </a:r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 Narrow" panose="020B0606020202030204" pitchFamily="34" charset="0"/>
              </a:rPr>
              <a:t>klien</a:t>
            </a:r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 Narrow" panose="020B0606020202030204" pitchFamily="34" charset="0"/>
              </a:rPr>
              <a:t>saat</a:t>
            </a:r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 Narrow" panose="020B0606020202030204" pitchFamily="34" charset="0"/>
              </a:rPr>
              <a:t>pengkajian</a:t>
            </a:r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 Narrow" panose="020B0606020202030204" pitchFamily="34" charset="0"/>
              </a:rPr>
              <a:t>dilakukan</a:t>
            </a:r>
            <a:endParaRPr lang="en-ID" dirty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marL="0" indent="0" algn="l">
              <a:buNone/>
            </a:pPr>
            <a:r>
              <a:rPr lang="en-ID" dirty="0">
                <a:solidFill>
                  <a:schemeClr val="tx1"/>
                </a:solidFill>
                <a:latin typeface="Arial Narrow" panose="020B0606020202030204" pitchFamily="34" charset="0"/>
              </a:rPr>
              <a:t>    </a:t>
            </a:r>
            <a:r>
              <a:rPr lang="en-ID" dirty="0" err="1">
                <a:solidFill>
                  <a:schemeClr val="tx1"/>
                </a:solidFill>
                <a:latin typeface="Arial Narrow" panose="020B0606020202030204" pitchFamily="34" charset="0"/>
              </a:rPr>
              <a:t>Misalnya</a:t>
            </a:r>
            <a:r>
              <a:rPr lang="en-ID" dirty="0">
                <a:solidFill>
                  <a:schemeClr val="tx1"/>
                </a:solidFill>
                <a:latin typeface="Arial Narrow" panose="020B0606020202030204" pitchFamily="34" charset="0"/>
              </a:rPr>
              <a:t> :  </a:t>
            </a:r>
            <a:r>
              <a:rPr lang="en-ID" dirty="0" err="1">
                <a:solidFill>
                  <a:schemeClr val="tx1"/>
                </a:solidFill>
                <a:latin typeface="Arial Narrow" panose="020B0606020202030204" pitchFamily="34" charset="0"/>
              </a:rPr>
              <a:t>Menggunakan</a:t>
            </a:r>
            <a:r>
              <a:rPr lang="en-ID" dirty="0">
                <a:solidFill>
                  <a:schemeClr val="tx1"/>
                </a:solidFill>
                <a:latin typeface="Arial Narrow" panose="020B0606020202030204" pitchFamily="34" charset="0"/>
              </a:rPr>
              <a:t> masker </a:t>
            </a:r>
            <a:r>
              <a:rPr lang="en-ID" dirty="0" err="1">
                <a:solidFill>
                  <a:schemeClr val="tx1"/>
                </a:solidFill>
                <a:latin typeface="Arial Narrow" panose="020B0606020202030204" pitchFamily="34" charset="0"/>
              </a:rPr>
              <a:t>yg</a:t>
            </a:r>
            <a:r>
              <a:rPr lang="en-ID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ID" dirty="0" err="1">
                <a:solidFill>
                  <a:schemeClr val="tx1"/>
                </a:solidFill>
                <a:latin typeface="Arial Narrow" panose="020B0606020202030204" pitchFamily="34" charset="0"/>
              </a:rPr>
              <a:t>sebenarnya</a:t>
            </a:r>
            <a:r>
              <a:rPr lang="en-ID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ID" dirty="0" err="1">
                <a:solidFill>
                  <a:schemeClr val="tx1"/>
                </a:solidFill>
                <a:latin typeface="Arial Narrow" panose="020B0606020202030204" pitchFamily="34" charset="0"/>
              </a:rPr>
              <a:t>tidak</a:t>
            </a:r>
            <a:r>
              <a:rPr lang="en-ID" dirty="0">
                <a:solidFill>
                  <a:schemeClr val="tx1"/>
                </a:solidFill>
                <a:latin typeface="Arial Narrow" panose="020B0606020202030204" pitchFamily="34" charset="0"/>
              </a:rPr>
              <a:t>    		          </a:t>
            </a:r>
            <a:r>
              <a:rPr lang="en-ID" dirty="0" err="1">
                <a:solidFill>
                  <a:schemeClr val="tx1"/>
                </a:solidFill>
                <a:latin typeface="Arial Narrow" panose="020B0606020202030204" pitchFamily="34" charset="0"/>
              </a:rPr>
              <a:t>perlu</a:t>
            </a:r>
            <a:r>
              <a:rPr lang="en-ID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ID" dirty="0" err="1">
                <a:solidFill>
                  <a:schemeClr val="tx1"/>
                </a:solidFill>
                <a:latin typeface="Arial Narrow" panose="020B0606020202030204" pitchFamily="34" charset="0"/>
              </a:rPr>
              <a:t>dipakai</a:t>
            </a:r>
            <a:r>
              <a:rPr lang="en-ID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endParaRPr lang="en-US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259168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BDB95C-DA94-0927-A16C-4DC2206B3C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8965" y="1502815"/>
            <a:ext cx="8246070" cy="3359510"/>
          </a:xfr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>
            <a:normAutofit fontScale="92500"/>
          </a:bodyPr>
          <a:lstStyle/>
          <a:p>
            <a:pPr algn="l"/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Perawat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dapat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membangun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kepercayaan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kepada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pasien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</a:p>
          <a:p>
            <a:pPr algn="l"/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Dalam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merawat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pasien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, Perawat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harus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memperlakukan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setiap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pasien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dengan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sama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</a:p>
          <a:p>
            <a:pPr algn="l"/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Pada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saat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melakukan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wawancara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dgn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pasien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, Perawat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harus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menjadi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pendengar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yg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baik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, Perawat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harus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mampu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menempatkan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diri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sbg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tempat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curhat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pasien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sebaik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mungkin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dan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diharapkan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menggunakan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Bahasa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serta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tutur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kata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yg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sopan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. </a:t>
            </a:r>
          </a:p>
          <a:p>
            <a:pPr algn="l"/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Ketika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pasien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terlihat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dlm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keadaan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tdk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terkontrol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dan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susah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utk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didekati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,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maka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Perawat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dpt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melakukan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pengkajian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kpd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keluarganya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terlebih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dahulu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endParaRPr lang="en-ID" sz="2400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68320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62DC84-C47F-0B83-32BC-2ABEB14A86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8965" y="1502815"/>
            <a:ext cx="8246070" cy="3512214"/>
          </a:xfr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pPr algn="l"/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Saat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melakukan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pemeriksaan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fisik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, Perawat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harus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meminta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persetujuan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dari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klien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terlebih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dahulu</a:t>
            </a:r>
            <a:endParaRPr lang="en-US" sz="2400" dirty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Perawat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harus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menggunakan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APD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saat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melakukan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pemeriksaan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fisik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pada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klien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</a:p>
          <a:p>
            <a:pPr algn="l"/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Perawat juga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harus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melaporkan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setiap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adanya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tindakan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kekerasan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dlm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bentuk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apapun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kpd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pihak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Rumah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Sakit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</a:p>
          <a:p>
            <a:pPr algn="l"/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Perawat juga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harus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menghindari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memegang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benda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yg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mungkin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telah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terkontaminasi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</a:p>
          <a:p>
            <a:pPr algn="l"/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Sebelum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menuju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klien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hendaknya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Perawat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mencuci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tangan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</a:p>
          <a:p>
            <a:pPr algn="l"/>
            <a:endParaRPr lang="en-ID" sz="2400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218002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569A32-B490-5333-7465-1246558682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0730" y="1350110"/>
            <a:ext cx="8246070" cy="763525"/>
          </a:xfrm>
          <a:solidFill>
            <a:srgbClr val="FFFF00"/>
          </a:solidFill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Arial Narrow" panose="020B0606020202030204" pitchFamily="34" charset="0"/>
                <a:ea typeface="+mj-ea"/>
                <a:cs typeface="+mj-cs"/>
              </a:rPr>
              <a:t>B. Upaya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Arial Narrow" panose="020B0606020202030204" pitchFamily="34" charset="0"/>
                <a:ea typeface="+mj-ea"/>
                <a:cs typeface="+mj-cs"/>
              </a:rPr>
              <a:t>Mencegah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Arial Narrow" panose="020B0606020202030204" pitchFamily="34" charset="0"/>
                <a:ea typeface="+mj-ea"/>
                <a:cs typeface="+mj-cs"/>
              </a:rPr>
              <a:t> dan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Arial Narrow" panose="020B0606020202030204" pitchFamily="34" charset="0"/>
                <a:ea typeface="+mj-ea"/>
                <a:cs typeface="+mj-cs"/>
              </a:rPr>
              <a:t>Meminimalkan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Arial Narrow" panose="020B0606020202030204" pitchFamily="34" charset="0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Arial Narrow" panose="020B0606020202030204" pitchFamily="34" charset="0"/>
                <a:ea typeface="+mj-ea"/>
                <a:cs typeface="+mj-cs"/>
              </a:rPr>
              <a:t>Risiko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Arial Narrow" panose="020B0606020202030204" pitchFamily="34" charset="0"/>
                <a:ea typeface="+mj-ea"/>
                <a:cs typeface="+mj-cs"/>
              </a:rPr>
              <a:t> dan Hazard pada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Arial Narrow" panose="020B0606020202030204" pitchFamily="34" charset="0"/>
                <a:ea typeface="+mj-ea"/>
                <a:cs typeface="+mj-cs"/>
              </a:rPr>
              <a:t>Perencanaan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Arial Narrow" panose="020B0606020202030204" pitchFamily="34" charset="0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Arial Narrow" panose="020B0606020202030204" pitchFamily="34" charset="0"/>
                <a:ea typeface="+mj-ea"/>
                <a:cs typeface="+mj-cs"/>
              </a:rPr>
              <a:t>Asuhan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Arial Narrow" panose="020B0606020202030204" pitchFamily="34" charset="0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Arial Narrow" panose="020B0606020202030204" pitchFamily="34" charset="0"/>
                <a:ea typeface="+mj-ea"/>
                <a:cs typeface="+mj-cs"/>
              </a:rPr>
              <a:t>Keperawatan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Arial Narrow" panose="020B0606020202030204" pitchFamily="34" charset="0"/>
                <a:ea typeface="+mj-ea"/>
                <a:cs typeface="+mj-cs"/>
              </a:rPr>
              <a:t> 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FD73FB-19FE-D9ED-A468-33CCFD1140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8965" y="2266340"/>
            <a:ext cx="8246070" cy="2500920"/>
          </a:xfr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>
            <a:normAutofit fontScale="85000" lnSpcReduction="10000"/>
          </a:bodyPr>
          <a:lstStyle/>
          <a:p>
            <a:pPr algn="l"/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Identifikasi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sumber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bahaya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yg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mugkin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dpt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terjadi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saat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Menyusun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rencana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keperawatan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</a:p>
          <a:p>
            <a:pPr algn="l"/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Lakukan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penilaian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factor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risiko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dgn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jalan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melakukan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penilaian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bahaya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potensial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yg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menimbulkan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risiko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Kesehatan dan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keselamatan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kerja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saat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Menyusun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perencanaan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keperawatan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</a:p>
          <a:p>
            <a:pPr algn="l"/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Kendalikan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factor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risiko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yg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mungkin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terjadi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saat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Menyusun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rencana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tindakan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keperawatan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. Hal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ini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dpt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dilakukan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dgn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menghilangkan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bahaya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,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mengganti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sumber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risiko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dgn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sarana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dan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peralatan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lain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yg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lbh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memiliki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tingkat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risiko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yg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lebih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rendah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endParaRPr lang="en-ID" sz="2400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143620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DFE84E-2E2F-764F-E539-FBC233EBF19F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l"/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Ketika Menyusun </a:t>
            </a:r>
            <a:r>
              <a:rPr lang="en-US" dirty="0" err="1">
                <a:solidFill>
                  <a:schemeClr val="tx1"/>
                </a:solidFill>
                <a:latin typeface="Arial Narrow" panose="020B0606020202030204" pitchFamily="34" charset="0"/>
              </a:rPr>
              <a:t>rencana</a:t>
            </a:r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 Narrow" panose="020B0606020202030204" pitchFamily="34" charset="0"/>
              </a:rPr>
              <a:t>keperawatan</a:t>
            </a:r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 Perawat </a:t>
            </a:r>
            <a:r>
              <a:rPr lang="en-US" dirty="0" err="1">
                <a:solidFill>
                  <a:schemeClr val="tx1"/>
                </a:solidFill>
                <a:latin typeface="Arial Narrow" panose="020B0606020202030204" pitchFamily="34" charset="0"/>
              </a:rPr>
              <a:t>hendak</a:t>
            </a:r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 Narrow" panose="020B0606020202030204" pitchFamily="34" charset="0"/>
              </a:rPr>
              <a:t>berpedoman</a:t>
            </a:r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 pada </a:t>
            </a:r>
            <a:r>
              <a:rPr lang="en-US" dirty="0" err="1">
                <a:solidFill>
                  <a:schemeClr val="tx1"/>
                </a:solidFill>
                <a:latin typeface="Arial Narrow" panose="020B0606020202030204" pitchFamily="34" charset="0"/>
              </a:rPr>
              <a:t>pedoman</a:t>
            </a:r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 Narrow" panose="020B0606020202030204" pitchFamily="34" charset="0"/>
              </a:rPr>
              <a:t>rencana</a:t>
            </a:r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 Narrow" panose="020B0606020202030204" pitchFamily="34" charset="0"/>
              </a:rPr>
              <a:t>asuhan</a:t>
            </a:r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 Narrow" panose="020B0606020202030204" pitchFamily="34" charset="0"/>
              </a:rPr>
              <a:t>keperawatan</a:t>
            </a:r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 Narrow" panose="020B0606020202030204" pitchFamily="34" charset="0"/>
              </a:rPr>
              <a:t>yg</a:t>
            </a:r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 Narrow" panose="020B0606020202030204" pitchFamily="34" charset="0"/>
              </a:rPr>
              <a:t>sesuai</a:t>
            </a:r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 Narrow" panose="020B0606020202030204" pitchFamily="34" charset="0"/>
              </a:rPr>
              <a:t>dengan</a:t>
            </a:r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 diagnosis </a:t>
            </a:r>
            <a:r>
              <a:rPr lang="en-US" dirty="0" err="1">
                <a:solidFill>
                  <a:schemeClr val="tx1"/>
                </a:solidFill>
                <a:latin typeface="Arial Narrow" panose="020B0606020202030204" pitchFamily="34" charset="0"/>
              </a:rPr>
              <a:t>keperawatan</a:t>
            </a:r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 yang </a:t>
            </a:r>
            <a:r>
              <a:rPr lang="en-US" dirty="0" err="1">
                <a:solidFill>
                  <a:schemeClr val="tx1"/>
                </a:solidFill>
                <a:latin typeface="Arial Narrow" panose="020B0606020202030204" pitchFamily="34" charset="0"/>
              </a:rPr>
              <a:t>ada</a:t>
            </a:r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</a:p>
          <a:p>
            <a:pPr algn="l"/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Perawat </a:t>
            </a:r>
            <a:r>
              <a:rPr lang="en-US" dirty="0" err="1">
                <a:solidFill>
                  <a:schemeClr val="tx1"/>
                </a:solidFill>
                <a:latin typeface="Arial Narrow" panose="020B0606020202030204" pitchFamily="34" charset="0"/>
              </a:rPr>
              <a:t>jg</a:t>
            </a:r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 Narrow" panose="020B0606020202030204" pitchFamily="34" charset="0"/>
              </a:rPr>
              <a:t>diharapkan</a:t>
            </a:r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 Narrow" panose="020B0606020202030204" pitchFamily="34" charset="0"/>
              </a:rPr>
              <a:t>utk</a:t>
            </a:r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 Narrow" panose="020B0606020202030204" pitchFamily="34" charset="0"/>
              </a:rPr>
              <a:t>mampu</a:t>
            </a:r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 Narrow" panose="020B0606020202030204" pitchFamily="34" charset="0"/>
              </a:rPr>
              <a:t>mempertimbangkan</a:t>
            </a:r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 Narrow" panose="020B0606020202030204" pitchFamily="34" charset="0"/>
              </a:rPr>
              <a:t>alokasi</a:t>
            </a:r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 Narrow" panose="020B0606020202030204" pitchFamily="34" charset="0"/>
              </a:rPr>
              <a:t>waktu</a:t>
            </a:r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 Narrow" panose="020B0606020202030204" pitchFamily="34" charset="0"/>
              </a:rPr>
              <a:t>pencapaian</a:t>
            </a:r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 Narrow" panose="020B0606020202030204" pitchFamily="34" charset="0"/>
              </a:rPr>
              <a:t>dari</a:t>
            </a:r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 Narrow" panose="020B0606020202030204" pitchFamily="34" charset="0"/>
              </a:rPr>
              <a:t>rencana</a:t>
            </a:r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 Narrow" panose="020B0606020202030204" pitchFamily="34" charset="0"/>
              </a:rPr>
              <a:t>keperawatan</a:t>
            </a:r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 yang </a:t>
            </a:r>
            <a:r>
              <a:rPr lang="en-US" dirty="0" err="1">
                <a:solidFill>
                  <a:schemeClr val="tx1"/>
                </a:solidFill>
                <a:latin typeface="Arial Narrow" panose="020B0606020202030204" pitchFamily="34" charset="0"/>
              </a:rPr>
              <a:t>disusun</a:t>
            </a:r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 Narrow" panose="020B0606020202030204" pitchFamily="34" charset="0"/>
              </a:rPr>
              <a:t>utk</a:t>
            </a:r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 Narrow" panose="020B0606020202030204" pitchFamily="34" charset="0"/>
              </a:rPr>
              <a:t>menjadi</a:t>
            </a:r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 indicator </a:t>
            </a:r>
            <a:r>
              <a:rPr lang="en-US" dirty="0" err="1">
                <a:solidFill>
                  <a:schemeClr val="tx1"/>
                </a:solidFill>
                <a:latin typeface="Arial Narrow" panose="020B0606020202030204" pitchFamily="34" charset="0"/>
              </a:rPr>
              <a:t>evaluasi</a:t>
            </a:r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 Narrow" panose="020B0606020202030204" pitchFamily="34" charset="0"/>
              </a:rPr>
              <a:t>keperawatan</a:t>
            </a:r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endParaRPr lang="en-ID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226897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B9DB3E-CE29-DEBC-2500-925ABB5BBF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0730" y="1502814"/>
            <a:ext cx="8246070" cy="763525"/>
          </a:xfrm>
          <a:solidFill>
            <a:srgbClr val="FFFF00"/>
          </a:solidFill>
          <a:ln w="12700"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en-US" sz="2800" b="1" dirty="0">
                <a:solidFill>
                  <a:prstClr val="black"/>
                </a:solidFill>
                <a:latin typeface="Arial Narrow" panose="020B0606020202030204" pitchFamily="34" charset="0"/>
              </a:rPr>
              <a:t>C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Arial Narrow" panose="020B0606020202030204" pitchFamily="34" charset="0"/>
                <a:ea typeface="+mj-ea"/>
                <a:cs typeface="+mj-cs"/>
              </a:rPr>
              <a:t>. Upaya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Arial Narrow" panose="020B0606020202030204" pitchFamily="34" charset="0"/>
                <a:ea typeface="+mj-ea"/>
                <a:cs typeface="+mj-cs"/>
              </a:rPr>
              <a:t>Mencegah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Arial Narrow" panose="020B0606020202030204" pitchFamily="34" charset="0"/>
                <a:ea typeface="+mj-ea"/>
                <a:cs typeface="+mj-cs"/>
              </a:rPr>
              <a:t> dan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Arial Narrow" panose="020B0606020202030204" pitchFamily="34" charset="0"/>
                <a:ea typeface="+mj-ea"/>
                <a:cs typeface="+mj-cs"/>
              </a:rPr>
              <a:t>Meminimalkan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Arial Narrow" panose="020B0606020202030204" pitchFamily="34" charset="0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Arial Narrow" panose="020B0606020202030204" pitchFamily="34" charset="0"/>
                <a:ea typeface="+mj-ea"/>
                <a:cs typeface="+mj-cs"/>
              </a:rPr>
              <a:t>Risiko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Arial Narrow" panose="020B0606020202030204" pitchFamily="34" charset="0"/>
                <a:ea typeface="+mj-ea"/>
                <a:cs typeface="+mj-cs"/>
              </a:rPr>
              <a:t> dan Hazard pada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Arial Narrow" panose="020B0606020202030204" pitchFamily="34" charset="0"/>
                <a:ea typeface="+mj-ea"/>
                <a:cs typeface="+mj-cs"/>
              </a:rPr>
              <a:t>Implementasi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Arial Narrow" panose="020B0606020202030204" pitchFamily="34" charset="0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Arial Narrow" panose="020B0606020202030204" pitchFamily="34" charset="0"/>
                <a:ea typeface="+mj-ea"/>
                <a:cs typeface="+mj-cs"/>
              </a:rPr>
              <a:t>Asuhan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Arial Narrow" panose="020B0606020202030204" pitchFamily="34" charset="0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Arial Narrow" panose="020B0606020202030204" pitchFamily="34" charset="0"/>
                <a:ea typeface="+mj-ea"/>
                <a:cs typeface="+mj-cs"/>
              </a:rPr>
              <a:t>Keperawatan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Arial Narrow" panose="020B0606020202030204" pitchFamily="34" charset="0"/>
                <a:ea typeface="+mj-ea"/>
                <a:cs typeface="+mj-cs"/>
              </a:rPr>
              <a:t> 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9CBEB7-30FA-CBE2-BB0D-35C92A44C6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8965" y="2419045"/>
            <a:ext cx="8246070" cy="2595985"/>
          </a:xfr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>
            <a:normAutofit fontScale="92500" lnSpcReduction="20000"/>
          </a:bodyPr>
          <a:lstStyle/>
          <a:p>
            <a:pPr algn="l"/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Perawat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harus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Menjaga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diri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dari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infeksi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dgn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mempertahankan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Teknik aseptic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seperti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mencuci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tangan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,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memakai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APD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lengkap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,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menggunakan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alat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Kesehatan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dlm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keadaan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steril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</a:p>
          <a:p>
            <a:pPr algn="l"/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Perawat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harus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mematuhi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SOP yang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telah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ditetapkan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oleh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rumah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sakit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dan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tidak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terburu2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dlm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melakukan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tindakan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</a:p>
          <a:p>
            <a:pPr algn="l"/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Perawat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hendak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memperhatikan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cara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menutup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jarum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suntik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yg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benar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,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menghindari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kontak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langsung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dgn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segala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macam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cairan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klien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jika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dirasAa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imunitas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tubuh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menurun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dan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tidak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menggunakan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APD</a:t>
            </a:r>
            <a:endParaRPr lang="en-ID" sz="2400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271346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43DFB3-76FA-75FD-770E-CEC19EA4A3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8965" y="1502815"/>
            <a:ext cx="8246070" cy="3264445"/>
          </a:xfr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>
            <a:normAutofit fontScale="92500" lnSpcReduction="10000"/>
          </a:bodyPr>
          <a:lstStyle/>
          <a:p>
            <a:pPr algn="l"/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Perawat </a:t>
            </a:r>
            <a:r>
              <a:rPr lang="en-US" dirty="0" err="1">
                <a:solidFill>
                  <a:schemeClr val="tx1"/>
                </a:solidFill>
                <a:latin typeface="Arial Narrow" panose="020B0606020202030204" pitchFamily="34" charset="0"/>
              </a:rPr>
              <a:t>sebaiknya</a:t>
            </a:r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 Narrow" panose="020B0606020202030204" pitchFamily="34" charset="0"/>
              </a:rPr>
              <a:t>menerapkan</a:t>
            </a:r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 Narrow" panose="020B0606020202030204" pitchFamily="34" charset="0"/>
              </a:rPr>
              <a:t>perilaku</a:t>
            </a:r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 Narrow" panose="020B0606020202030204" pitchFamily="34" charset="0"/>
              </a:rPr>
              <a:t>hidup</a:t>
            </a:r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 Narrow" panose="020B0606020202030204" pitchFamily="34" charset="0"/>
              </a:rPr>
              <a:t>bersih</a:t>
            </a:r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 dan </a:t>
            </a:r>
            <a:r>
              <a:rPr lang="en-US" dirty="0" err="1">
                <a:solidFill>
                  <a:schemeClr val="tx1"/>
                </a:solidFill>
                <a:latin typeface="Arial Narrow" panose="020B0606020202030204" pitchFamily="34" charset="0"/>
              </a:rPr>
              <a:t>sehat</a:t>
            </a:r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 Narrow" panose="020B0606020202030204" pitchFamily="34" charset="0"/>
              </a:rPr>
              <a:t>serta</a:t>
            </a:r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 Narrow" panose="020B0606020202030204" pitchFamily="34" charset="0"/>
              </a:rPr>
              <a:t>menerapkan</a:t>
            </a:r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 Narrow" panose="020B0606020202030204" pitchFamily="34" charset="0"/>
              </a:rPr>
              <a:t>pola</a:t>
            </a:r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 Narrow" panose="020B0606020202030204" pitchFamily="34" charset="0"/>
              </a:rPr>
              <a:t>hidup</a:t>
            </a:r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 Narrow" panose="020B0606020202030204" pitchFamily="34" charset="0"/>
              </a:rPr>
              <a:t>sehat</a:t>
            </a:r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</a:p>
          <a:p>
            <a:pPr algn="l"/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Perawat </a:t>
            </a:r>
            <a:r>
              <a:rPr lang="en-US" dirty="0" err="1">
                <a:solidFill>
                  <a:schemeClr val="tx1"/>
                </a:solidFill>
                <a:latin typeface="Arial Narrow" panose="020B0606020202030204" pitchFamily="34" charset="0"/>
              </a:rPr>
              <a:t>harus</a:t>
            </a:r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 Narrow" panose="020B0606020202030204" pitchFamily="34" charset="0"/>
              </a:rPr>
              <a:t>menanamkan</a:t>
            </a:r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 Narrow" panose="020B0606020202030204" pitchFamily="34" charset="0"/>
              </a:rPr>
              <a:t>sifat</a:t>
            </a:r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 kehati2an, </a:t>
            </a:r>
            <a:r>
              <a:rPr lang="en-US" dirty="0" err="1">
                <a:solidFill>
                  <a:schemeClr val="tx1"/>
                </a:solidFill>
                <a:latin typeface="Arial Narrow" panose="020B0606020202030204" pitchFamily="34" charset="0"/>
              </a:rPr>
              <a:t>konsentrasi</a:t>
            </a:r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 Narrow" panose="020B0606020202030204" pitchFamily="34" charset="0"/>
              </a:rPr>
              <a:t>yg</a:t>
            </a:r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 Narrow" panose="020B0606020202030204" pitchFamily="34" charset="0"/>
              </a:rPr>
              <a:t>tinggi</a:t>
            </a:r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 dan </a:t>
            </a:r>
            <a:r>
              <a:rPr lang="en-US" dirty="0" err="1">
                <a:solidFill>
                  <a:schemeClr val="tx1"/>
                </a:solidFill>
                <a:latin typeface="Arial Narrow" panose="020B0606020202030204" pitchFamily="34" charset="0"/>
              </a:rPr>
              <a:t>ketenangan</a:t>
            </a:r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 Narrow" panose="020B0606020202030204" pitchFamily="34" charset="0"/>
              </a:rPr>
              <a:t>saat</a:t>
            </a:r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 Narrow" panose="020B0606020202030204" pitchFamily="34" charset="0"/>
              </a:rPr>
              <a:t>bekerja</a:t>
            </a:r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 Narrow" panose="020B0606020202030204" pitchFamily="34" charset="0"/>
              </a:rPr>
              <a:t>terutama</a:t>
            </a:r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 Narrow" panose="020B0606020202030204" pitchFamily="34" charset="0"/>
              </a:rPr>
              <a:t>saat</a:t>
            </a:r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 Narrow" panose="020B0606020202030204" pitchFamily="34" charset="0"/>
              </a:rPr>
              <a:t>melakukan</a:t>
            </a:r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 Narrow" panose="020B0606020202030204" pitchFamily="34" charset="0"/>
              </a:rPr>
              <a:t>tindakan</a:t>
            </a:r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 Narrow" panose="020B0606020202030204" pitchFamily="34" charset="0"/>
              </a:rPr>
              <a:t>yg</a:t>
            </a:r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 Narrow" panose="020B0606020202030204" pitchFamily="34" charset="0"/>
              </a:rPr>
              <a:t>beresiko</a:t>
            </a:r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 Narrow" panose="020B0606020202030204" pitchFamily="34" charset="0"/>
              </a:rPr>
              <a:t>kpd</a:t>
            </a:r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 Narrow" panose="020B0606020202030204" pitchFamily="34" charset="0"/>
              </a:rPr>
              <a:t>pasien</a:t>
            </a:r>
            <a:endParaRPr lang="en-US" dirty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algn="l"/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Perawat </a:t>
            </a:r>
            <a:r>
              <a:rPr lang="en-US" dirty="0" err="1">
                <a:solidFill>
                  <a:schemeClr val="tx1"/>
                </a:solidFill>
                <a:latin typeface="Arial Narrow" panose="020B0606020202030204" pitchFamily="34" charset="0"/>
              </a:rPr>
              <a:t>dituntut</a:t>
            </a:r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 Narrow" panose="020B0606020202030204" pitchFamily="34" charset="0"/>
              </a:rPr>
              <a:t>utk</a:t>
            </a:r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 Narrow" panose="020B0606020202030204" pitchFamily="34" charset="0"/>
              </a:rPr>
              <a:t>belajar</a:t>
            </a:r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 Narrow" panose="020B0606020202030204" pitchFamily="34" charset="0"/>
              </a:rPr>
              <a:t>mengoperasikan</a:t>
            </a:r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 alat2 </a:t>
            </a:r>
            <a:r>
              <a:rPr lang="en-US" dirty="0" err="1">
                <a:solidFill>
                  <a:schemeClr val="tx1"/>
                </a:solidFill>
                <a:latin typeface="Arial Narrow" panose="020B0606020202030204" pitchFamily="34" charset="0"/>
              </a:rPr>
              <a:t>yg</a:t>
            </a:r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 Narrow" panose="020B0606020202030204" pitchFamily="34" charset="0"/>
              </a:rPr>
              <a:t>sudah</a:t>
            </a:r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 Narrow" panose="020B0606020202030204" pitchFamily="34" charset="0"/>
              </a:rPr>
              <a:t>disediakan</a:t>
            </a:r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 oleh </a:t>
            </a:r>
            <a:r>
              <a:rPr lang="en-US" dirty="0" err="1">
                <a:solidFill>
                  <a:schemeClr val="tx1"/>
                </a:solidFill>
                <a:latin typeface="Arial Narrow" panose="020B0606020202030204" pitchFamily="34" charset="0"/>
              </a:rPr>
              <a:t>pihak</a:t>
            </a:r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 Narrow" panose="020B0606020202030204" pitchFamily="34" charset="0"/>
              </a:rPr>
              <a:t>rumah</a:t>
            </a:r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 Narrow" panose="020B0606020202030204" pitchFamily="34" charset="0"/>
              </a:rPr>
              <a:t>sakit</a:t>
            </a:r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 Narrow" panose="020B0606020202030204" pitchFamily="34" charset="0"/>
              </a:rPr>
              <a:t>dgn</a:t>
            </a:r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 Narrow" panose="020B0606020202030204" pitchFamily="34" charset="0"/>
              </a:rPr>
              <a:t>tujuan</a:t>
            </a:r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 Narrow" panose="020B0606020202030204" pitchFamily="34" charset="0"/>
              </a:rPr>
              <a:t>mengurangi</a:t>
            </a:r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 Narrow" panose="020B0606020202030204" pitchFamily="34" charset="0"/>
              </a:rPr>
              <a:t>risiko</a:t>
            </a:r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 Narrow" panose="020B0606020202030204" pitchFamily="34" charset="0"/>
              </a:rPr>
              <a:t>cidera</a:t>
            </a:r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 Narrow" panose="020B0606020202030204" pitchFamily="34" charset="0"/>
              </a:rPr>
              <a:t>baik</a:t>
            </a:r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 Narrow" panose="020B0606020202030204" pitchFamily="34" charset="0"/>
              </a:rPr>
              <a:t>bagi</a:t>
            </a:r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 Narrow" panose="020B0606020202030204" pitchFamily="34" charset="0"/>
              </a:rPr>
              <a:t>klien</a:t>
            </a:r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 Narrow" panose="020B0606020202030204" pitchFamily="34" charset="0"/>
              </a:rPr>
              <a:t>maupun</a:t>
            </a:r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 Narrow" panose="020B0606020202030204" pitchFamily="34" charset="0"/>
              </a:rPr>
              <a:t>bagi</a:t>
            </a:r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 Perawat </a:t>
            </a:r>
            <a:r>
              <a:rPr lang="en-US" dirty="0" err="1">
                <a:solidFill>
                  <a:schemeClr val="tx1"/>
                </a:solidFill>
                <a:latin typeface="Arial Narrow" panose="020B0606020202030204" pitchFamily="34" charset="0"/>
              </a:rPr>
              <a:t>sendiri</a:t>
            </a:r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endParaRPr lang="en-ID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765025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67D74E-EEEC-E7C9-1922-20460FC9FC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0730" y="1502814"/>
            <a:ext cx="8246070" cy="668885"/>
          </a:xfrm>
          <a:solidFill>
            <a:srgbClr val="FFFF00"/>
          </a:solidFill>
          <a:ln w="12700"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en-US" sz="2800" b="1" dirty="0">
                <a:solidFill>
                  <a:prstClr val="black"/>
                </a:solidFill>
                <a:latin typeface="Arial Narrow" panose="020B0606020202030204" pitchFamily="34" charset="0"/>
              </a:rPr>
              <a:t>D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Arial Narrow" panose="020B0606020202030204" pitchFamily="34" charset="0"/>
                <a:ea typeface="+mj-ea"/>
                <a:cs typeface="+mj-cs"/>
              </a:rPr>
              <a:t>. Upaya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Arial Narrow" panose="020B0606020202030204" pitchFamily="34" charset="0"/>
                <a:ea typeface="+mj-ea"/>
                <a:cs typeface="+mj-cs"/>
              </a:rPr>
              <a:t>Mencegah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Arial Narrow" panose="020B0606020202030204" pitchFamily="34" charset="0"/>
                <a:ea typeface="+mj-ea"/>
                <a:cs typeface="+mj-cs"/>
              </a:rPr>
              <a:t> dan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Arial Narrow" panose="020B0606020202030204" pitchFamily="34" charset="0"/>
                <a:ea typeface="+mj-ea"/>
                <a:cs typeface="+mj-cs"/>
              </a:rPr>
              <a:t>Meminimalkan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Arial Narrow" panose="020B0606020202030204" pitchFamily="34" charset="0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Arial Narrow" panose="020B0606020202030204" pitchFamily="34" charset="0"/>
                <a:ea typeface="+mj-ea"/>
                <a:cs typeface="+mj-cs"/>
              </a:rPr>
              <a:t>Risiko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Arial Narrow" panose="020B0606020202030204" pitchFamily="34" charset="0"/>
                <a:ea typeface="+mj-ea"/>
                <a:cs typeface="+mj-cs"/>
              </a:rPr>
              <a:t> dan Hazard pada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Arial Narrow" panose="020B0606020202030204" pitchFamily="34" charset="0"/>
                <a:ea typeface="+mj-ea"/>
                <a:cs typeface="+mj-cs"/>
              </a:rPr>
              <a:t>Evaluasi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Arial Narrow" panose="020B0606020202030204" pitchFamily="34" charset="0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Arial Narrow" panose="020B0606020202030204" pitchFamily="34" charset="0"/>
                <a:ea typeface="+mj-ea"/>
                <a:cs typeface="+mj-cs"/>
              </a:rPr>
              <a:t>Asuhan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Arial Narrow" panose="020B0606020202030204" pitchFamily="34" charset="0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Arial Narrow" panose="020B0606020202030204" pitchFamily="34" charset="0"/>
                <a:ea typeface="+mj-ea"/>
                <a:cs typeface="+mj-cs"/>
              </a:rPr>
              <a:t>Keperawatan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Arial Narrow" panose="020B0606020202030204" pitchFamily="34" charset="0"/>
                <a:ea typeface="+mj-ea"/>
                <a:cs typeface="+mj-cs"/>
              </a:rPr>
              <a:t> 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7C2B01-39E3-4627-8839-9B9F128EF6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8965" y="2266340"/>
            <a:ext cx="8246070" cy="2500920"/>
          </a:xfr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/>
          <a:lstStyle/>
          <a:p>
            <a:pPr algn="l"/>
            <a:r>
              <a:rPr lang="en-US" dirty="0" err="1">
                <a:solidFill>
                  <a:schemeClr val="tx1"/>
                </a:solidFill>
                <a:latin typeface="Arial Narrow" panose="020B0606020202030204" pitchFamily="34" charset="0"/>
              </a:rPr>
              <a:t>Evaluasi</a:t>
            </a:r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 Narrow" panose="020B0606020202030204" pitchFamily="34" charset="0"/>
              </a:rPr>
              <a:t>keperawatan</a:t>
            </a:r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 Narrow" panose="020B0606020202030204" pitchFamily="34" charset="0"/>
              </a:rPr>
              <a:t>dilakukan</a:t>
            </a:r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 Narrow" panose="020B0606020202030204" pitchFamily="34" charset="0"/>
              </a:rPr>
              <a:t>utk</a:t>
            </a:r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 Narrow" panose="020B0606020202030204" pitchFamily="34" charset="0"/>
              </a:rPr>
              <a:t>menilai</a:t>
            </a:r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 Narrow" panose="020B0606020202030204" pitchFamily="34" charset="0"/>
              </a:rPr>
              <a:t>sejauh</a:t>
            </a:r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 mana </a:t>
            </a:r>
            <a:r>
              <a:rPr lang="en-US" dirty="0" err="1">
                <a:solidFill>
                  <a:schemeClr val="tx1"/>
                </a:solidFill>
                <a:latin typeface="Arial Narrow" panose="020B0606020202030204" pitchFamily="34" charset="0"/>
              </a:rPr>
              <a:t>intervensi</a:t>
            </a:r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 dan </a:t>
            </a:r>
            <a:r>
              <a:rPr lang="en-US" dirty="0" err="1">
                <a:solidFill>
                  <a:schemeClr val="tx1"/>
                </a:solidFill>
                <a:latin typeface="Arial Narrow" panose="020B0606020202030204" pitchFamily="34" charset="0"/>
              </a:rPr>
              <a:t>implementasi</a:t>
            </a:r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 Narrow" panose="020B0606020202030204" pitchFamily="34" charset="0"/>
              </a:rPr>
              <a:t>yg</a:t>
            </a:r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 Narrow" panose="020B0606020202030204" pitchFamily="34" charset="0"/>
              </a:rPr>
              <a:t>diberikan</a:t>
            </a:r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 Narrow" panose="020B0606020202030204" pitchFamily="34" charset="0"/>
              </a:rPr>
              <a:t>berhasil</a:t>
            </a:r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 Narrow" panose="020B0606020202030204" pitchFamily="34" charset="0"/>
              </a:rPr>
              <a:t>dlm</a:t>
            </a:r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 Narrow" panose="020B0606020202030204" pitchFamily="34" charset="0"/>
              </a:rPr>
              <a:t>perkembangan</a:t>
            </a:r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 Narrow" panose="020B0606020202030204" pitchFamily="34" charset="0"/>
              </a:rPr>
              <a:t>kesembuhan</a:t>
            </a:r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 Narrow" panose="020B0606020202030204" pitchFamily="34" charset="0"/>
              </a:rPr>
              <a:t>pasien</a:t>
            </a:r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.</a:t>
            </a:r>
          </a:p>
          <a:p>
            <a:pPr algn="l"/>
            <a:r>
              <a:rPr lang="en-US" dirty="0" err="1">
                <a:solidFill>
                  <a:schemeClr val="tx1"/>
                </a:solidFill>
                <a:latin typeface="Arial Narrow" panose="020B0606020202030204" pitchFamily="34" charset="0"/>
              </a:rPr>
              <a:t>Terdapat</a:t>
            </a:r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 Narrow" panose="020B0606020202030204" pitchFamily="34" charset="0"/>
              </a:rPr>
              <a:t>beberapa</a:t>
            </a:r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 Narrow" panose="020B0606020202030204" pitchFamily="34" charset="0"/>
              </a:rPr>
              <a:t>cara</a:t>
            </a:r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 Narrow" panose="020B0606020202030204" pitchFamily="34" charset="0"/>
              </a:rPr>
              <a:t>utk</a:t>
            </a:r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 Narrow" panose="020B0606020202030204" pitchFamily="34" charset="0"/>
              </a:rPr>
              <a:t>mencegah</a:t>
            </a:r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 dan </a:t>
            </a:r>
            <a:r>
              <a:rPr lang="en-US" dirty="0" err="1">
                <a:solidFill>
                  <a:schemeClr val="tx1"/>
                </a:solidFill>
                <a:latin typeface="Arial Narrow" panose="020B0606020202030204" pitchFamily="34" charset="0"/>
              </a:rPr>
              <a:t>mengurangi</a:t>
            </a:r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 Narrow" panose="020B0606020202030204" pitchFamily="34" charset="0"/>
              </a:rPr>
              <a:t>risiko</a:t>
            </a:r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 hazard </a:t>
            </a:r>
            <a:endParaRPr lang="en-ID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16478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128719" y="128471"/>
            <a:ext cx="6558080" cy="458114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en-US" b="1" dirty="0" err="1">
                <a:solidFill>
                  <a:schemeClr val="tx1"/>
                </a:solidFill>
                <a:latin typeface="Arial Narrow" panose="020B0606020202030204" pitchFamily="34" charset="0"/>
              </a:rPr>
              <a:t>Latar</a:t>
            </a:r>
            <a:r>
              <a:rPr lang="en-US" b="1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Arial Narrow" panose="020B0606020202030204" pitchFamily="34" charset="0"/>
              </a:rPr>
              <a:t>Belakang</a:t>
            </a:r>
            <a:r>
              <a:rPr lang="en-US" b="1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128720" y="739290"/>
            <a:ext cx="6558080" cy="4034283"/>
          </a:xfrm>
        </p:spPr>
        <p:txBody>
          <a:bodyPr>
            <a:normAutofit/>
          </a:bodyPr>
          <a:lstStyle/>
          <a:p>
            <a:r>
              <a:rPr lang="en-US" sz="2400" dirty="0" err="1">
                <a:latin typeface="Arial Narrow" panose="020B0606020202030204" pitchFamily="34" charset="0"/>
              </a:rPr>
              <a:t>Segala</a:t>
            </a:r>
            <a:r>
              <a:rPr lang="en-US" sz="2400" dirty="0"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latin typeface="Arial Narrow" panose="020B0606020202030204" pitchFamily="34" charset="0"/>
              </a:rPr>
              <a:t>sesuatu</a:t>
            </a:r>
            <a:r>
              <a:rPr lang="en-US" sz="2400" dirty="0"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latin typeface="Arial Narrow" panose="020B0606020202030204" pitchFamily="34" charset="0"/>
              </a:rPr>
              <a:t>yg</a:t>
            </a:r>
            <a:r>
              <a:rPr lang="en-US" sz="2400" dirty="0"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latin typeface="Arial Narrow" panose="020B0606020202030204" pitchFamily="34" charset="0"/>
              </a:rPr>
              <a:t>kita</a:t>
            </a:r>
            <a:r>
              <a:rPr lang="en-US" sz="2400" dirty="0"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latin typeface="Arial Narrow" panose="020B0606020202030204" pitchFamily="34" charset="0"/>
              </a:rPr>
              <a:t>kerjakan</a:t>
            </a:r>
            <a:r>
              <a:rPr lang="en-US" sz="2400" dirty="0"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latin typeface="Arial Narrow" panose="020B0606020202030204" pitchFamily="34" charset="0"/>
              </a:rPr>
              <a:t>memiliki</a:t>
            </a:r>
            <a:r>
              <a:rPr lang="en-US" sz="2400" dirty="0"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latin typeface="Arial Narrow" panose="020B0606020202030204" pitchFamily="34" charset="0"/>
              </a:rPr>
              <a:t>risiko</a:t>
            </a:r>
            <a:r>
              <a:rPr lang="en-US" sz="2400" dirty="0"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latin typeface="Arial Narrow" panose="020B0606020202030204" pitchFamily="34" charset="0"/>
              </a:rPr>
              <a:t>bahaya</a:t>
            </a:r>
            <a:r>
              <a:rPr lang="en-US" sz="2400" dirty="0">
                <a:latin typeface="Arial Narrow" panose="020B0606020202030204" pitchFamily="34" charset="0"/>
              </a:rPr>
              <a:t> </a:t>
            </a:r>
          </a:p>
          <a:p>
            <a:r>
              <a:rPr lang="en-US" sz="2400" dirty="0" err="1">
                <a:latin typeface="Arial Narrow" panose="020B0606020202030204" pitchFamily="34" charset="0"/>
              </a:rPr>
              <a:t>Tergantung</a:t>
            </a:r>
            <a:r>
              <a:rPr lang="en-US" sz="2400" dirty="0"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latin typeface="Arial Narrow" panose="020B0606020202030204" pitchFamily="34" charset="0"/>
              </a:rPr>
              <a:t>dari</a:t>
            </a:r>
            <a:r>
              <a:rPr lang="en-US" sz="2400" dirty="0"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latin typeface="Arial Narrow" panose="020B0606020202030204" pitchFamily="34" charset="0"/>
              </a:rPr>
              <a:t>seberapa</a:t>
            </a:r>
            <a:r>
              <a:rPr lang="en-US" sz="2400" dirty="0"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latin typeface="Arial Narrow" panose="020B0606020202030204" pitchFamily="34" charset="0"/>
              </a:rPr>
              <a:t>sulit</a:t>
            </a:r>
            <a:r>
              <a:rPr lang="en-US" sz="2400" dirty="0"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latin typeface="Arial Narrow" panose="020B0606020202030204" pitchFamily="34" charset="0"/>
              </a:rPr>
              <a:t>suatu</a:t>
            </a:r>
            <a:r>
              <a:rPr lang="en-US" sz="2400" dirty="0"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latin typeface="Arial Narrow" panose="020B0606020202030204" pitchFamily="34" charset="0"/>
              </a:rPr>
              <a:t>pekerjaan</a:t>
            </a:r>
            <a:r>
              <a:rPr lang="en-US" sz="2400" dirty="0"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latin typeface="Arial Narrow" panose="020B0606020202030204" pitchFamily="34" charset="0"/>
              </a:rPr>
              <a:t>tsb</a:t>
            </a:r>
            <a:r>
              <a:rPr lang="en-US" sz="2400" dirty="0">
                <a:latin typeface="Arial Narrow" panose="020B0606020202030204" pitchFamily="34" charset="0"/>
              </a:rPr>
              <a:t> dan </a:t>
            </a:r>
            <a:r>
              <a:rPr lang="en-US" sz="2400" dirty="0" err="1">
                <a:latin typeface="Arial Narrow" panose="020B0606020202030204" pitchFamily="34" charset="0"/>
              </a:rPr>
              <a:t>seberapa</a:t>
            </a:r>
            <a:r>
              <a:rPr lang="en-US" sz="2400" dirty="0"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latin typeface="Arial Narrow" panose="020B0606020202030204" pitchFamily="34" charset="0"/>
              </a:rPr>
              <a:t>besar</a:t>
            </a:r>
            <a:r>
              <a:rPr lang="en-US" sz="2400" dirty="0"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latin typeface="Arial Narrow" panose="020B0606020202030204" pitchFamily="34" charset="0"/>
              </a:rPr>
              <a:t>peluang</a:t>
            </a:r>
            <a:r>
              <a:rPr lang="en-US" sz="2400" dirty="0"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latin typeface="Arial Narrow" panose="020B0606020202030204" pitchFamily="34" charset="0"/>
              </a:rPr>
              <a:t>terjadinya</a:t>
            </a:r>
            <a:r>
              <a:rPr lang="en-US" sz="2400" dirty="0"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latin typeface="Arial Narrow" panose="020B0606020202030204" pitchFamily="34" charset="0"/>
              </a:rPr>
              <a:t>risiko</a:t>
            </a:r>
            <a:r>
              <a:rPr lang="en-US" sz="2400" dirty="0"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latin typeface="Arial Narrow" panose="020B0606020202030204" pitchFamily="34" charset="0"/>
              </a:rPr>
              <a:t>bahaya</a:t>
            </a:r>
            <a:r>
              <a:rPr lang="en-US" sz="2400" dirty="0">
                <a:latin typeface="Arial Narrow" panose="020B0606020202030204" pitchFamily="34" charset="0"/>
              </a:rPr>
              <a:t> pada </a:t>
            </a:r>
            <a:r>
              <a:rPr lang="en-US" sz="2400" dirty="0" err="1">
                <a:latin typeface="Arial Narrow" panose="020B0606020202030204" pitchFamily="34" charset="0"/>
              </a:rPr>
              <a:t>pekerjaan</a:t>
            </a:r>
            <a:r>
              <a:rPr lang="en-US" sz="2400" dirty="0"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latin typeface="Arial Narrow" panose="020B0606020202030204" pitchFamily="34" charset="0"/>
              </a:rPr>
              <a:t>yg</a:t>
            </a:r>
            <a:r>
              <a:rPr lang="en-US" sz="2400" dirty="0"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latin typeface="Arial Narrow" panose="020B0606020202030204" pitchFamily="34" charset="0"/>
              </a:rPr>
              <a:t>kita</a:t>
            </a:r>
            <a:r>
              <a:rPr lang="en-US" sz="2400" dirty="0">
                <a:latin typeface="Arial Narrow" panose="020B0606020202030204" pitchFamily="34" charset="0"/>
              </a:rPr>
              <a:t> Lakukan </a:t>
            </a:r>
            <a:r>
              <a:rPr lang="en-US" sz="2400" dirty="0" err="1">
                <a:latin typeface="Arial Narrow" panose="020B0606020202030204" pitchFamily="34" charset="0"/>
              </a:rPr>
              <a:t>tsb</a:t>
            </a:r>
            <a:r>
              <a:rPr lang="en-US" sz="2400" dirty="0">
                <a:latin typeface="Arial Narrow" panose="020B0606020202030204" pitchFamily="34" charset="0"/>
              </a:rPr>
              <a:t>. </a:t>
            </a:r>
          </a:p>
          <a:p>
            <a:endParaRPr lang="en-US" sz="2400" dirty="0"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en-US" sz="2400" dirty="0">
              <a:latin typeface="Arial Narrow" panose="020B0606020202030204" pitchFamily="34" charset="0"/>
            </a:endParaRPr>
          </a:p>
          <a:p>
            <a:pPr marL="0" indent="0" algn="ctr">
              <a:buNone/>
            </a:pPr>
            <a:r>
              <a:rPr lang="en-US" sz="2400" dirty="0" err="1">
                <a:latin typeface="Arial Narrow" panose="020B0606020202030204" pitchFamily="34" charset="0"/>
              </a:rPr>
              <a:t>Berhubungan</a:t>
            </a:r>
            <a:r>
              <a:rPr lang="en-US" sz="2400" dirty="0"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latin typeface="Arial Narrow" panose="020B0606020202030204" pitchFamily="34" charset="0"/>
              </a:rPr>
              <a:t>dgn</a:t>
            </a:r>
            <a:r>
              <a:rPr lang="en-US" sz="2400" dirty="0"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latin typeface="Arial Narrow" panose="020B0606020202030204" pitchFamily="34" charset="0"/>
              </a:rPr>
              <a:t>keselamatan</a:t>
            </a:r>
            <a:r>
              <a:rPr lang="en-US" sz="2400" dirty="0">
                <a:latin typeface="Arial Narrow" panose="020B0606020202030204" pitchFamily="34" charset="0"/>
              </a:rPr>
              <a:t> </a:t>
            </a:r>
          </a:p>
          <a:p>
            <a:pPr marL="0" indent="0" algn="ctr">
              <a:buNone/>
            </a:pPr>
            <a:r>
              <a:rPr lang="en-US" sz="2400" dirty="0">
                <a:latin typeface="Arial Narrow" panose="020B0606020202030204" pitchFamily="34" charset="0"/>
              </a:rPr>
              <a:t>dan Kesehatan </a:t>
            </a:r>
            <a:r>
              <a:rPr lang="en-US" sz="2400" dirty="0" err="1">
                <a:latin typeface="Arial Narrow" panose="020B0606020202030204" pitchFamily="34" charset="0"/>
              </a:rPr>
              <a:t>kerja</a:t>
            </a:r>
            <a:r>
              <a:rPr lang="en-US" sz="2400" dirty="0">
                <a:latin typeface="Arial Narrow" panose="020B0606020202030204" pitchFamily="34" charset="0"/>
              </a:rPr>
              <a:t> (K3)</a:t>
            </a:r>
          </a:p>
        </p:txBody>
      </p:sp>
      <p:sp>
        <p:nvSpPr>
          <p:cNvPr id="2" name="Arrow: Down 1">
            <a:extLst>
              <a:ext uri="{FF2B5EF4-FFF2-40B4-BE49-F238E27FC236}">
                <a16:creationId xmlns:a16="http://schemas.microsoft.com/office/drawing/2014/main" id="{55860321-8283-770E-9387-6C314B0DB050}"/>
              </a:ext>
            </a:extLst>
          </p:cNvPr>
          <p:cNvSpPr/>
          <p:nvPr/>
        </p:nvSpPr>
        <p:spPr>
          <a:xfrm>
            <a:off x="5030115" y="2877160"/>
            <a:ext cx="610820" cy="763525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6FCEEA-48D0-C91B-2139-C76D496C5E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0730" y="1350111"/>
            <a:ext cx="8246070" cy="763524"/>
          </a:xfrm>
          <a:solidFill>
            <a:srgbClr val="FFFF00"/>
          </a:solidFill>
          <a:ln w="12700"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en-US" sz="2800" b="1" dirty="0">
                <a:solidFill>
                  <a:schemeClr val="tx1"/>
                </a:solidFill>
                <a:latin typeface="Arial Narrow" panose="020B0606020202030204" pitchFamily="34" charset="0"/>
              </a:rPr>
              <a:t>Cara </a:t>
            </a:r>
            <a:r>
              <a:rPr lang="en-US" sz="2800" b="1" dirty="0" err="1">
                <a:solidFill>
                  <a:schemeClr val="tx1"/>
                </a:solidFill>
                <a:latin typeface="Arial Narrow" panose="020B0606020202030204" pitchFamily="34" charset="0"/>
              </a:rPr>
              <a:t>yg</a:t>
            </a:r>
            <a:r>
              <a:rPr lang="en-US" sz="2800" b="1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Arial Narrow" panose="020B0606020202030204" pitchFamily="34" charset="0"/>
              </a:rPr>
              <a:t>dapat</a:t>
            </a:r>
            <a:r>
              <a:rPr lang="en-US" sz="2800" b="1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Arial Narrow" panose="020B0606020202030204" pitchFamily="34" charset="0"/>
              </a:rPr>
              <a:t>dilakukan</a:t>
            </a:r>
            <a:r>
              <a:rPr lang="en-US" sz="2800" b="1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Arial Narrow" panose="020B0606020202030204" pitchFamily="34" charset="0"/>
              </a:rPr>
              <a:t>utk</a:t>
            </a:r>
            <a:r>
              <a:rPr lang="en-US" sz="2800" b="1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Arial Narrow" panose="020B0606020202030204" pitchFamily="34" charset="0"/>
              </a:rPr>
              <a:t>mencegah</a:t>
            </a:r>
            <a:r>
              <a:rPr lang="en-US" sz="2800" b="1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Arial Narrow" panose="020B0606020202030204" pitchFamily="34" charset="0"/>
              </a:rPr>
              <a:t>Risiko</a:t>
            </a:r>
            <a:r>
              <a:rPr lang="en-US" sz="2800" b="1" dirty="0">
                <a:solidFill>
                  <a:schemeClr val="tx1"/>
                </a:solidFill>
                <a:latin typeface="Arial Narrow" panose="020B0606020202030204" pitchFamily="34" charset="0"/>
              </a:rPr>
              <a:t> dan Hazard </a:t>
            </a:r>
            <a:r>
              <a:rPr lang="en-US" sz="2800" b="1" dirty="0" err="1">
                <a:solidFill>
                  <a:schemeClr val="tx1"/>
                </a:solidFill>
                <a:latin typeface="Arial Narrow" panose="020B0606020202030204" pitchFamily="34" charset="0"/>
              </a:rPr>
              <a:t>dlm</a:t>
            </a:r>
            <a:r>
              <a:rPr lang="en-US" sz="2800" b="1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Arial Narrow" panose="020B0606020202030204" pitchFamily="34" charset="0"/>
              </a:rPr>
              <a:t>Evaluasi</a:t>
            </a:r>
            <a:r>
              <a:rPr lang="en-US" sz="2800" b="1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Arial Narrow" panose="020B0606020202030204" pitchFamily="34" charset="0"/>
              </a:rPr>
              <a:t>Asuhan</a:t>
            </a:r>
            <a:r>
              <a:rPr lang="en-US" sz="2800" b="1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Arial Narrow" panose="020B0606020202030204" pitchFamily="34" charset="0"/>
              </a:rPr>
              <a:t>Keperawatan</a:t>
            </a:r>
            <a:r>
              <a:rPr lang="en-US" sz="2800" b="1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endParaRPr lang="en-ID" sz="2800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AABFB1-B6EE-35C2-4E2A-C99474CCF8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8965" y="2266340"/>
            <a:ext cx="8246070" cy="2500920"/>
          </a:xfr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pPr algn="l"/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Identifikasi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sumber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bahaya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yg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mungkin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terjadi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saat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Menyusun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evaluasi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keperawatan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,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dpt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dilakukan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dgn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mempertimbangkan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kondisi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dan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kejadian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yg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dpt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menimbulkan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potensi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bahaya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baik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pada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klien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maupun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kpd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diri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Perawat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sendiri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</a:p>
          <a:p>
            <a:pPr algn="l"/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Memperhatikan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setiap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perkembangan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atau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respon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yg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ditampakkan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atau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ditimbulkan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oleh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klien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setelah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selesai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melakukan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tindakan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keperawatan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endParaRPr lang="en-ID" sz="2400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271197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4AA712-8BCB-E56E-41CB-3B7EC07B86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28719" y="376238"/>
            <a:ext cx="6558080" cy="515758"/>
          </a:xfrm>
          <a:solidFill>
            <a:srgbClr val="FFFF00"/>
          </a:solidFill>
        </p:spPr>
        <p:txBody>
          <a:bodyPr>
            <a:noAutofit/>
          </a:bodyPr>
          <a:lstStyle/>
          <a:p>
            <a:r>
              <a:rPr lang="en-US" sz="2800" b="1" dirty="0">
                <a:solidFill>
                  <a:schemeClr val="tx1"/>
                </a:solidFill>
                <a:latin typeface="Arial Narrow" panose="020B0606020202030204" pitchFamily="34" charset="0"/>
              </a:rPr>
              <a:t>Kesimpulan </a:t>
            </a:r>
            <a:endParaRPr lang="en-ID" sz="2800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3867CC-8952-8171-57F8-27572C8260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28720" y="1044700"/>
            <a:ext cx="6558080" cy="3728873"/>
          </a:xfrm>
        </p:spPr>
        <p:txBody>
          <a:bodyPr>
            <a:normAutofit/>
          </a:bodyPr>
          <a:lstStyle/>
          <a:p>
            <a:r>
              <a:rPr lang="en-US" sz="2400" dirty="0">
                <a:latin typeface="Arial Narrow" panose="020B0606020202030204" pitchFamily="34" charset="0"/>
              </a:rPr>
              <a:t>Kesehatan &amp; </a:t>
            </a:r>
            <a:r>
              <a:rPr lang="en-US" sz="2400" dirty="0" err="1">
                <a:latin typeface="Arial Narrow" panose="020B0606020202030204" pitchFamily="34" charset="0"/>
              </a:rPr>
              <a:t>Keselamatan</a:t>
            </a:r>
            <a:r>
              <a:rPr lang="en-US" sz="2400" dirty="0"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latin typeface="Arial Narrow" panose="020B0606020202030204" pitchFamily="34" charset="0"/>
              </a:rPr>
              <a:t>Kerja</a:t>
            </a:r>
            <a:r>
              <a:rPr lang="en-US" sz="2400" dirty="0">
                <a:latin typeface="Arial Narrow" panose="020B0606020202030204" pitchFamily="34" charset="0"/>
              </a:rPr>
              <a:t> K3 </a:t>
            </a:r>
            <a:r>
              <a:rPr lang="en-US" sz="2400" dirty="0" err="1">
                <a:latin typeface="Arial Narrow" panose="020B0606020202030204" pitchFamily="34" charset="0"/>
              </a:rPr>
              <a:t>adl</a:t>
            </a:r>
            <a:r>
              <a:rPr lang="en-US" sz="2400" dirty="0"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latin typeface="Arial Narrow" panose="020B0606020202030204" pitchFamily="34" charset="0"/>
              </a:rPr>
              <a:t>ilmu</a:t>
            </a:r>
            <a:r>
              <a:rPr lang="en-US" sz="2400" dirty="0"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latin typeface="Arial Narrow" panose="020B0606020202030204" pitchFamily="34" charset="0"/>
              </a:rPr>
              <a:t>terapan</a:t>
            </a:r>
            <a:r>
              <a:rPr lang="en-US" sz="2400" dirty="0"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latin typeface="Arial Narrow" panose="020B0606020202030204" pitchFamily="34" charset="0"/>
              </a:rPr>
              <a:t>yg</a:t>
            </a:r>
            <a:r>
              <a:rPr lang="en-US" sz="2400" dirty="0"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latin typeface="Arial Narrow" panose="020B0606020202030204" pitchFamily="34" charset="0"/>
              </a:rPr>
              <a:t>bersifat</a:t>
            </a:r>
            <a:r>
              <a:rPr lang="en-US" sz="2400" dirty="0"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latin typeface="Arial Narrow" panose="020B0606020202030204" pitchFamily="34" charset="0"/>
              </a:rPr>
              <a:t>multidisiplin</a:t>
            </a:r>
            <a:r>
              <a:rPr lang="en-US" sz="2400" dirty="0">
                <a:latin typeface="Arial Narrow" panose="020B0606020202030204" pitchFamily="34" charset="0"/>
              </a:rPr>
              <a:t>, </a:t>
            </a:r>
            <a:r>
              <a:rPr lang="en-US" sz="2400" dirty="0" err="1">
                <a:latin typeface="Arial Narrow" panose="020B0606020202030204" pitchFamily="34" charset="0"/>
              </a:rPr>
              <a:t>bidang</a:t>
            </a:r>
            <a:r>
              <a:rPr lang="en-US" sz="2400" dirty="0"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latin typeface="Arial Narrow" panose="020B0606020202030204" pitchFamily="34" charset="0"/>
              </a:rPr>
              <a:t>yg</a:t>
            </a:r>
            <a:r>
              <a:rPr lang="en-US" sz="2400" dirty="0"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latin typeface="Arial Narrow" panose="020B0606020202030204" pitchFamily="34" charset="0"/>
              </a:rPr>
              <a:t>terkait</a:t>
            </a:r>
            <a:r>
              <a:rPr lang="en-US" sz="2400" dirty="0"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latin typeface="Arial Narrow" panose="020B0606020202030204" pitchFamily="34" charset="0"/>
              </a:rPr>
              <a:t>dgn</a:t>
            </a:r>
            <a:r>
              <a:rPr lang="en-US" sz="2400" dirty="0">
                <a:latin typeface="Arial Narrow" panose="020B0606020202030204" pitchFamily="34" charset="0"/>
              </a:rPr>
              <a:t> Kesehatan, </a:t>
            </a:r>
            <a:r>
              <a:rPr lang="en-US" sz="2400" dirty="0" err="1">
                <a:latin typeface="Arial Narrow" panose="020B0606020202030204" pitchFamily="34" charset="0"/>
              </a:rPr>
              <a:t>keselamatan</a:t>
            </a:r>
            <a:r>
              <a:rPr lang="en-US" sz="2400" dirty="0">
                <a:latin typeface="Arial Narrow" panose="020B0606020202030204" pitchFamily="34" charset="0"/>
              </a:rPr>
              <a:t> dan </a:t>
            </a:r>
            <a:r>
              <a:rPr lang="en-US" sz="2400" dirty="0" err="1">
                <a:latin typeface="Arial Narrow" panose="020B0606020202030204" pitchFamily="34" charset="0"/>
              </a:rPr>
              <a:t>kesejahteraan</a:t>
            </a:r>
            <a:r>
              <a:rPr lang="en-US" sz="2400" dirty="0"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latin typeface="Arial Narrow" panose="020B0606020202030204" pitchFamily="34" charset="0"/>
              </a:rPr>
              <a:t>manusia</a:t>
            </a:r>
            <a:r>
              <a:rPr lang="en-US" sz="2400" dirty="0"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latin typeface="Arial Narrow" panose="020B0606020202030204" pitchFamily="34" charset="0"/>
              </a:rPr>
              <a:t>yg</a:t>
            </a:r>
            <a:r>
              <a:rPr lang="en-US" sz="2400" dirty="0"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latin typeface="Arial Narrow" panose="020B0606020202030204" pitchFamily="34" charset="0"/>
              </a:rPr>
              <a:t>bekerja</a:t>
            </a:r>
            <a:r>
              <a:rPr lang="en-US" sz="2400" dirty="0">
                <a:latin typeface="Arial Narrow" panose="020B0606020202030204" pitchFamily="34" charset="0"/>
              </a:rPr>
              <a:t> di </a:t>
            </a:r>
            <a:r>
              <a:rPr lang="en-US" sz="2400" dirty="0" err="1">
                <a:latin typeface="Arial Narrow" panose="020B0606020202030204" pitchFamily="34" charset="0"/>
              </a:rPr>
              <a:t>sebuah</a:t>
            </a:r>
            <a:r>
              <a:rPr lang="en-US" sz="2400" dirty="0"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latin typeface="Arial Narrow" panose="020B0606020202030204" pitchFamily="34" charset="0"/>
              </a:rPr>
              <a:t>institusi</a:t>
            </a:r>
            <a:r>
              <a:rPr lang="en-US" sz="2400" dirty="0"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latin typeface="Arial Narrow" panose="020B0606020202030204" pitchFamily="34" charset="0"/>
              </a:rPr>
              <a:t>maupun</a:t>
            </a:r>
            <a:r>
              <a:rPr lang="en-US" sz="2400" dirty="0"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latin typeface="Arial Narrow" panose="020B0606020202030204" pitchFamily="34" charset="0"/>
              </a:rPr>
              <a:t>lokasi</a:t>
            </a:r>
            <a:r>
              <a:rPr lang="en-US" sz="2400" dirty="0"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latin typeface="Arial Narrow" panose="020B0606020202030204" pitchFamily="34" charset="0"/>
              </a:rPr>
              <a:t>proyek</a:t>
            </a:r>
            <a:r>
              <a:rPr lang="en-US" sz="2400" dirty="0">
                <a:latin typeface="Arial Narrow" panose="020B0606020202030204" pitchFamily="34" charset="0"/>
              </a:rPr>
              <a:t>. </a:t>
            </a:r>
          </a:p>
          <a:p>
            <a:r>
              <a:rPr lang="en-US" sz="2400" dirty="0">
                <a:latin typeface="Arial Narrow" panose="020B0606020202030204" pitchFamily="34" charset="0"/>
              </a:rPr>
              <a:t>Kesehatan &amp; </a:t>
            </a:r>
            <a:r>
              <a:rPr lang="en-US" sz="2400" dirty="0" err="1">
                <a:latin typeface="Arial Narrow" panose="020B0606020202030204" pitchFamily="34" charset="0"/>
              </a:rPr>
              <a:t>Keselamatan</a:t>
            </a:r>
            <a:r>
              <a:rPr lang="en-US" sz="2400" dirty="0"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latin typeface="Arial Narrow" panose="020B0606020202030204" pitchFamily="34" charset="0"/>
              </a:rPr>
              <a:t>Kerja</a:t>
            </a:r>
            <a:r>
              <a:rPr lang="en-US" sz="2400" dirty="0"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latin typeface="Arial Narrow" panose="020B0606020202030204" pitchFamily="34" charset="0"/>
              </a:rPr>
              <a:t>merupakan</a:t>
            </a:r>
            <a:r>
              <a:rPr lang="en-US" sz="2400" dirty="0"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latin typeface="Arial Narrow" panose="020B0606020202030204" pitchFamily="34" charset="0"/>
              </a:rPr>
              <a:t>upaya</a:t>
            </a:r>
            <a:r>
              <a:rPr lang="en-US" sz="2400" dirty="0"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latin typeface="Arial Narrow" panose="020B0606020202030204" pitchFamily="34" charset="0"/>
              </a:rPr>
              <a:t>utk</a:t>
            </a:r>
            <a:r>
              <a:rPr lang="en-US" sz="2400" dirty="0"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latin typeface="Arial Narrow" panose="020B0606020202030204" pitchFamily="34" charset="0"/>
              </a:rPr>
              <a:t>menciptakan</a:t>
            </a:r>
            <a:r>
              <a:rPr lang="en-US" sz="2400" dirty="0"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latin typeface="Arial Narrow" panose="020B0606020202030204" pitchFamily="34" charset="0"/>
              </a:rPr>
              <a:t>suasana</a:t>
            </a:r>
            <a:r>
              <a:rPr lang="en-US" sz="2400" dirty="0"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latin typeface="Arial Narrow" panose="020B0606020202030204" pitchFamily="34" charset="0"/>
              </a:rPr>
              <a:t>bekerja</a:t>
            </a:r>
            <a:r>
              <a:rPr lang="en-US" sz="2400" dirty="0"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latin typeface="Arial Narrow" panose="020B0606020202030204" pitchFamily="34" charset="0"/>
              </a:rPr>
              <a:t>yg</a:t>
            </a:r>
            <a:r>
              <a:rPr lang="en-US" sz="2400" dirty="0"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latin typeface="Arial Narrow" panose="020B0606020202030204" pitchFamily="34" charset="0"/>
              </a:rPr>
              <a:t>aman</a:t>
            </a:r>
            <a:r>
              <a:rPr lang="en-US" sz="2400" dirty="0">
                <a:latin typeface="Arial Narrow" panose="020B0606020202030204" pitchFamily="34" charset="0"/>
              </a:rPr>
              <a:t>, </a:t>
            </a:r>
            <a:r>
              <a:rPr lang="en-US" sz="2400" dirty="0" err="1">
                <a:latin typeface="Arial Narrow" panose="020B0606020202030204" pitchFamily="34" charset="0"/>
              </a:rPr>
              <a:t>nyaman</a:t>
            </a:r>
            <a:r>
              <a:rPr lang="en-US" sz="2400" dirty="0">
                <a:latin typeface="Arial Narrow" panose="020B0606020202030204" pitchFamily="34" charset="0"/>
              </a:rPr>
              <a:t> dan </a:t>
            </a:r>
            <a:r>
              <a:rPr lang="en-US" sz="2400" dirty="0" err="1">
                <a:latin typeface="Arial Narrow" panose="020B0606020202030204" pitchFamily="34" charset="0"/>
              </a:rPr>
              <a:t>mencapai</a:t>
            </a:r>
            <a:r>
              <a:rPr lang="en-US" sz="2400" dirty="0"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latin typeface="Arial Narrow" panose="020B0606020202030204" pitchFamily="34" charset="0"/>
              </a:rPr>
              <a:t>tujuan</a:t>
            </a:r>
            <a:r>
              <a:rPr lang="en-US" sz="2400" dirty="0"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latin typeface="Arial Narrow" panose="020B0606020202030204" pitchFamily="34" charset="0"/>
              </a:rPr>
              <a:t>yaitu</a:t>
            </a:r>
            <a:r>
              <a:rPr lang="en-US" sz="2400" dirty="0"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latin typeface="Arial Narrow" panose="020B0606020202030204" pitchFamily="34" charset="0"/>
              </a:rPr>
              <a:t>produktifitas</a:t>
            </a:r>
            <a:r>
              <a:rPr lang="en-US" sz="2400" dirty="0"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latin typeface="Arial Narrow" panose="020B0606020202030204" pitchFamily="34" charset="0"/>
              </a:rPr>
              <a:t>setinggi-tingginya</a:t>
            </a:r>
            <a:r>
              <a:rPr lang="en-US" sz="2400" dirty="0">
                <a:latin typeface="Arial Narrow" panose="020B0606020202030204" pitchFamily="34" charset="0"/>
              </a:rPr>
              <a:t> (</a:t>
            </a:r>
            <a:r>
              <a:rPr lang="en-US" sz="2400" u="sng" dirty="0" err="1">
                <a:latin typeface="Arial Narrow" panose="020B0606020202030204" pitchFamily="34" charset="0"/>
              </a:rPr>
              <a:t>Yuanita</a:t>
            </a:r>
            <a:r>
              <a:rPr lang="en-US" sz="2400" u="sng" dirty="0">
                <a:latin typeface="Arial Narrow" panose="020B0606020202030204" pitchFamily="34" charset="0"/>
              </a:rPr>
              <a:t> &amp; </a:t>
            </a:r>
            <a:r>
              <a:rPr lang="en-US" sz="2400" u="sng" dirty="0" err="1">
                <a:latin typeface="Arial Narrow" panose="020B0606020202030204" pitchFamily="34" charset="0"/>
              </a:rPr>
              <a:t>Waruru</a:t>
            </a:r>
            <a:r>
              <a:rPr lang="en-US" sz="2400" u="sng" dirty="0">
                <a:latin typeface="Arial Narrow" panose="020B0606020202030204" pitchFamily="34" charset="0"/>
              </a:rPr>
              <a:t>, 2016</a:t>
            </a:r>
            <a:r>
              <a:rPr lang="en-US" sz="2400" dirty="0">
                <a:latin typeface="Arial Narrow" panose="020B0606020202030204" pitchFamily="34" charset="0"/>
              </a:rPr>
              <a:t>)</a:t>
            </a:r>
            <a:endParaRPr lang="en-ID" sz="240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038245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F0118A-7183-6690-F6C8-7100FFA515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28720" y="281175"/>
            <a:ext cx="6558080" cy="4492398"/>
          </a:xfrm>
        </p:spPr>
        <p:txBody>
          <a:bodyPr>
            <a:normAutofit lnSpcReduction="10000"/>
          </a:bodyPr>
          <a:lstStyle/>
          <a:p>
            <a:r>
              <a:rPr lang="en-US" sz="2400" dirty="0" err="1">
                <a:latin typeface="Arial Narrow" panose="020B0606020202030204" pitchFamily="34" charset="0"/>
              </a:rPr>
              <a:t>Risiko</a:t>
            </a:r>
            <a:r>
              <a:rPr lang="en-US" sz="2400" dirty="0"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latin typeface="Arial Narrow" panose="020B0606020202030204" pitchFamily="34" charset="0"/>
              </a:rPr>
              <a:t>merupakan</a:t>
            </a:r>
            <a:r>
              <a:rPr lang="en-US" sz="2400" dirty="0"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latin typeface="Arial Narrow" panose="020B0606020202030204" pitchFamily="34" charset="0"/>
              </a:rPr>
              <a:t>sbg</a:t>
            </a:r>
            <a:r>
              <a:rPr lang="en-US" sz="2400" dirty="0"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latin typeface="Arial Narrow" panose="020B0606020202030204" pitchFamily="34" charset="0"/>
              </a:rPr>
              <a:t>suatu</a:t>
            </a:r>
            <a:r>
              <a:rPr lang="en-US" sz="2400" dirty="0"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latin typeface="Arial Narrow" panose="020B0606020202030204" pitchFamily="34" charset="0"/>
              </a:rPr>
              <a:t>kombinasi</a:t>
            </a:r>
            <a:r>
              <a:rPr lang="en-US" sz="2400" dirty="0"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latin typeface="Arial Narrow" panose="020B0606020202030204" pitchFamily="34" charset="0"/>
              </a:rPr>
              <a:t>dari</a:t>
            </a:r>
            <a:r>
              <a:rPr lang="en-US" sz="2400" dirty="0"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latin typeface="Arial Narrow" panose="020B0606020202030204" pitchFamily="34" charset="0"/>
              </a:rPr>
              <a:t>kemungkinan</a:t>
            </a:r>
            <a:r>
              <a:rPr lang="en-US" sz="2400" dirty="0"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latin typeface="Arial Narrow" panose="020B0606020202030204" pitchFamily="34" charset="0"/>
              </a:rPr>
              <a:t>terjadinya</a:t>
            </a:r>
            <a:r>
              <a:rPr lang="en-US" sz="2400" dirty="0"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latin typeface="Arial Narrow" panose="020B0606020202030204" pitchFamily="34" charset="0"/>
              </a:rPr>
              <a:t>peristiwa</a:t>
            </a:r>
            <a:r>
              <a:rPr lang="en-US" sz="2400" dirty="0"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latin typeface="Arial Narrow" panose="020B0606020202030204" pitchFamily="34" charset="0"/>
              </a:rPr>
              <a:t>yg</a:t>
            </a:r>
            <a:r>
              <a:rPr lang="en-US" sz="2400" dirty="0"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latin typeface="Arial Narrow" panose="020B0606020202030204" pitchFamily="34" charset="0"/>
              </a:rPr>
              <a:t>berhubungan</a:t>
            </a:r>
            <a:r>
              <a:rPr lang="en-US" sz="2400" dirty="0"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latin typeface="Arial Narrow" panose="020B0606020202030204" pitchFamily="34" charset="0"/>
              </a:rPr>
              <a:t>dgn</a:t>
            </a:r>
            <a:r>
              <a:rPr lang="en-US" sz="2400" dirty="0"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latin typeface="Arial Narrow" panose="020B0606020202030204" pitchFamily="34" charset="0"/>
              </a:rPr>
              <a:t>cidera</a:t>
            </a:r>
            <a:r>
              <a:rPr lang="en-US" sz="2400" dirty="0"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latin typeface="Arial Narrow" panose="020B0606020202030204" pitchFamily="34" charset="0"/>
              </a:rPr>
              <a:t>parah</a:t>
            </a:r>
            <a:r>
              <a:rPr lang="en-US" sz="2400" dirty="0"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latin typeface="Arial Narrow" panose="020B0606020202030204" pitchFamily="34" charset="0"/>
              </a:rPr>
              <a:t>atau</a:t>
            </a:r>
            <a:r>
              <a:rPr lang="en-US" sz="2400" dirty="0"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latin typeface="Arial Narrow" panose="020B0606020202030204" pitchFamily="34" charset="0"/>
              </a:rPr>
              <a:t>sakit</a:t>
            </a:r>
            <a:r>
              <a:rPr lang="en-US" sz="2400" dirty="0"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latin typeface="Arial Narrow" panose="020B0606020202030204" pitchFamily="34" charset="0"/>
              </a:rPr>
              <a:t>akibat</a:t>
            </a:r>
            <a:r>
              <a:rPr lang="en-US" sz="2400" dirty="0"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latin typeface="Arial Narrow" panose="020B0606020202030204" pitchFamily="34" charset="0"/>
              </a:rPr>
              <a:t>kerja</a:t>
            </a:r>
            <a:r>
              <a:rPr lang="en-US" sz="2400" dirty="0">
                <a:latin typeface="Arial Narrow" panose="020B0606020202030204" pitchFamily="34" charset="0"/>
              </a:rPr>
              <a:t> dan </a:t>
            </a:r>
            <a:r>
              <a:rPr lang="en-US" sz="2400" dirty="0" err="1">
                <a:latin typeface="Arial Narrow" panose="020B0606020202030204" pitchFamily="34" charset="0"/>
              </a:rPr>
              <a:t>terpaparnya</a:t>
            </a:r>
            <a:r>
              <a:rPr lang="en-US" sz="2400" dirty="0"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latin typeface="Arial Narrow" panose="020B0606020202030204" pitchFamily="34" charset="0"/>
              </a:rPr>
              <a:t>seseorang</a:t>
            </a:r>
            <a:r>
              <a:rPr lang="en-US" sz="2400" dirty="0"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latin typeface="Arial Narrow" panose="020B0606020202030204" pitchFamily="34" charset="0"/>
              </a:rPr>
              <a:t>atau</a:t>
            </a:r>
            <a:r>
              <a:rPr lang="en-US" sz="2400" dirty="0"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latin typeface="Arial Narrow" panose="020B0606020202030204" pitchFamily="34" charset="0"/>
              </a:rPr>
              <a:t>alat</a:t>
            </a:r>
            <a:r>
              <a:rPr lang="en-US" sz="2400" dirty="0">
                <a:latin typeface="Arial Narrow" panose="020B0606020202030204" pitchFamily="34" charset="0"/>
              </a:rPr>
              <a:t> pada </a:t>
            </a:r>
            <a:r>
              <a:rPr lang="en-US" sz="2400" dirty="0" err="1">
                <a:latin typeface="Arial Narrow" panose="020B0606020202030204" pitchFamily="34" charset="0"/>
              </a:rPr>
              <a:t>suatu</a:t>
            </a:r>
            <a:r>
              <a:rPr lang="en-US" sz="2400" dirty="0"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latin typeface="Arial Narrow" panose="020B0606020202030204" pitchFamily="34" charset="0"/>
              </a:rPr>
              <a:t>bahaya</a:t>
            </a:r>
            <a:endParaRPr lang="en-US" sz="2400" dirty="0">
              <a:latin typeface="Arial Narrow" panose="020B0606020202030204" pitchFamily="34" charset="0"/>
            </a:endParaRPr>
          </a:p>
          <a:p>
            <a:r>
              <a:rPr lang="en-US" sz="2400" dirty="0">
                <a:latin typeface="Arial Narrow" panose="020B0606020202030204" pitchFamily="34" charset="0"/>
              </a:rPr>
              <a:t>Hazard </a:t>
            </a:r>
            <a:r>
              <a:rPr lang="en-US" sz="2400" dirty="0" err="1">
                <a:latin typeface="Arial Narrow" panose="020B0606020202030204" pitchFamily="34" charset="0"/>
              </a:rPr>
              <a:t>merupakan</a:t>
            </a:r>
            <a:r>
              <a:rPr lang="en-US" sz="2400" dirty="0"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latin typeface="Arial Narrow" panose="020B0606020202030204" pitchFamily="34" charset="0"/>
              </a:rPr>
              <a:t>semua</a:t>
            </a:r>
            <a:r>
              <a:rPr lang="en-US" sz="2400" dirty="0"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latin typeface="Arial Narrow" panose="020B0606020202030204" pitchFamily="34" charset="0"/>
              </a:rPr>
              <a:t>sumber</a:t>
            </a:r>
            <a:r>
              <a:rPr lang="en-US" sz="2400" dirty="0">
                <a:latin typeface="Arial Narrow" panose="020B0606020202030204" pitchFamily="34" charset="0"/>
              </a:rPr>
              <a:t>, </a:t>
            </a:r>
            <a:r>
              <a:rPr lang="en-US" sz="2400" dirty="0" err="1">
                <a:latin typeface="Arial Narrow" panose="020B0606020202030204" pitchFamily="34" charset="0"/>
              </a:rPr>
              <a:t>situasi</a:t>
            </a:r>
            <a:r>
              <a:rPr lang="en-US" sz="2400" dirty="0"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latin typeface="Arial Narrow" panose="020B0606020202030204" pitchFamily="34" charset="0"/>
              </a:rPr>
              <a:t>ataupun</a:t>
            </a:r>
            <a:r>
              <a:rPr lang="en-US" sz="2400" dirty="0"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latin typeface="Arial Narrow" panose="020B0606020202030204" pitchFamily="34" charset="0"/>
              </a:rPr>
              <a:t>aktivitas</a:t>
            </a:r>
            <a:r>
              <a:rPr lang="en-US" sz="2400" dirty="0"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latin typeface="Arial Narrow" panose="020B0606020202030204" pitchFamily="34" charset="0"/>
              </a:rPr>
              <a:t>yg</a:t>
            </a:r>
            <a:r>
              <a:rPr lang="en-US" sz="2400" dirty="0"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latin typeface="Arial Narrow" panose="020B0606020202030204" pitchFamily="34" charset="0"/>
              </a:rPr>
              <a:t>berpotensi</a:t>
            </a:r>
            <a:r>
              <a:rPr lang="en-US" sz="2400" dirty="0"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latin typeface="Arial Narrow" panose="020B0606020202030204" pitchFamily="34" charset="0"/>
              </a:rPr>
              <a:t>menimbulkan</a:t>
            </a:r>
            <a:r>
              <a:rPr lang="en-US" sz="2400" dirty="0"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latin typeface="Arial Narrow" panose="020B0606020202030204" pitchFamily="34" charset="0"/>
              </a:rPr>
              <a:t>cidera</a:t>
            </a:r>
            <a:r>
              <a:rPr lang="en-US" sz="2400" dirty="0"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latin typeface="Arial Narrow" panose="020B0606020202030204" pitchFamily="34" charset="0"/>
              </a:rPr>
              <a:t>atau</a:t>
            </a:r>
            <a:r>
              <a:rPr lang="en-US" sz="2400" dirty="0"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latin typeface="Arial Narrow" panose="020B0606020202030204" pitchFamily="34" charset="0"/>
              </a:rPr>
              <a:t>kecelakaan</a:t>
            </a:r>
            <a:r>
              <a:rPr lang="en-US" sz="2400" dirty="0"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latin typeface="Arial Narrow" panose="020B0606020202030204" pitchFamily="34" charset="0"/>
              </a:rPr>
              <a:t>kerja</a:t>
            </a:r>
            <a:r>
              <a:rPr lang="en-US" sz="2400" dirty="0"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latin typeface="Arial Narrow" panose="020B0606020202030204" pitchFamily="34" charset="0"/>
              </a:rPr>
              <a:t>atau</a:t>
            </a:r>
            <a:r>
              <a:rPr lang="en-US" sz="2400" dirty="0"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latin typeface="Arial Narrow" panose="020B0606020202030204" pitchFamily="34" charset="0"/>
              </a:rPr>
              <a:t>penyakit</a:t>
            </a:r>
            <a:r>
              <a:rPr lang="en-US" sz="2400" dirty="0"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latin typeface="Arial Narrow" panose="020B0606020202030204" pitchFamily="34" charset="0"/>
              </a:rPr>
              <a:t>akibat</a:t>
            </a:r>
            <a:r>
              <a:rPr lang="en-US" sz="2400" dirty="0"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latin typeface="Arial Narrow" panose="020B0606020202030204" pitchFamily="34" charset="0"/>
              </a:rPr>
              <a:t>kerja</a:t>
            </a:r>
            <a:r>
              <a:rPr lang="en-US" sz="2400" dirty="0">
                <a:latin typeface="Arial Narrow" panose="020B0606020202030204" pitchFamily="34" charset="0"/>
              </a:rPr>
              <a:t> </a:t>
            </a:r>
          </a:p>
          <a:p>
            <a:r>
              <a:rPr lang="en-US" sz="2400" dirty="0" err="1">
                <a:latin typeface="Arial Narrow" panose="020B0606020202030204" pitchFamily="34" charset="0"/>
              </a:rPr>
              <a:t>Dalam</a:t>
            </a:r>
            <a:r>
              <a:rPr lang="en-US" sz="2400" dirty="0">
                <a:latin typeface="Arial Narrow" panose="020B0606020202030204" pitchFamily="34" charset="0"/>
              </a:rPr>
              <a:t> Memberikan </a:t>
            </a:r>
            <a:r>
              <a:rPr lang="en-US" sz="2400" dirty="0" err="1">
                <a:latin typeface="Arial Narrow" panose="020B0606020202030204" pitchFamily="34" charset="0"/>
              </a:rPr>
              <a:t>asuhan</a:t>
            </a:r>
            <a:r>
              <a:rPr lang="en-US" sz="2400" dirty="0"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latin typeface="Arial Narrow" panose="020B0606020202030204" pitchFamily="34" charset="0"/>
              </a:rPr>
              <a:t>keperawatan</a:t>
            </a:r>
            <a:r>
              <a:rPr lang="en-US" sz="2400" dirty="0"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latin typeface="Arial Narrow" panose="020B0606020202030204" pitchFamily="34" charset="0"/>
              </a:rPr>
              <a:t>kpd</a:t>
            </a:r>
            <a:r>
              <a:rPr lang="en-US" sz="2400" dirty="0"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latin typeface="Arial Narrow" panose="020B0606020202030204" pitchFamily="34" charset="0"/>
              </a:rPr>
              <a:t>pasien</a:t>
            </a:r>
            <a:r>
              <a:rPr lang="en-US" sz="2400" dirty="0">
                <a:latin typeface="Arial Narrow" panose="020B0606020202030204" pitchFamily="34" charset="0"/>
              </a:rPr>
              <a:t>, </a:t>
            </a:r>
            <a:r>
              <a:rPr lang="en-US" sz="2400" dirty="0" err="1">
                <a:latin typeface="Arial Narrow" panose="020B0606020202030204" pitchFamily="34" charset="0"/>
              </a:rPr>
              <a:t>tentu</a:t>
            </a:r>
            <a:r>
              <a:rPr lang="en-US" sz="2400" dirty="0">
                <a:latin typeface="Arial Narrow" panose="020B0606020202030204" pitchFamily="34" charset="0"/>
              </a:rPr>
              <a:t> Perawat </a:t>
            </a:r>
            <a:r>
              <a:rPr lang="en-US" sz="2400" dirty="0" err="1">
                <a:latin typeface="Arial Narrow" panose="020B0606020202030204" pitchFamily="34" charset="0"/>
              </a:rPr>
              <a:t>tdk</a:t>
            </a:r>
            <a:r>
              <a:rPr lang="en-US" sz="2400" dirty="0"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latin typeface="Arial Narrow" panose="020B0606020202030204" pitchFamily="34" charset="0"/>
              </a:rPr>
              <a:t>akan</a:t>
            </a:r>
            <a:r>
              <a:rPr lang="en-US" sz="2400" dirty="0"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latin typeface="Arial Narrow" panose="020B0606020202030204" pitchFamily="34" charset="0"/>
              </a:rPr>
              <a:t>pernah</a:t>
            </a:r>
            <a:r>
              <a:rPr lang="en-US" sz="2400" dirty="0"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latin typeface="Arial Narrow" panose="020B0606020202030204" pitchFamily="34" charset="0"/>
              </a:rPr>
              <a:t>terlepas</a:t>
            </a:r>
            <a:r>
              <a:rPr lang="en-US" sz="2400" dirty="0"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latin typeface="Arial Narrow" panose="020B0606020202030204" pitchFamily="34" charset="0"/>
              </a:rPr>
              <a:t>dari</a:t>
            </a:r>
            <a:r>
              <a:rPr lang="en-US" sz="2400" dirty="0"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latin typeface="Arial Narrow" panose="020B0606020202030204" pitchFamily="34" charset="0"/>
              </a:rPr>
              <a:t>risiko</a:t>
            </a:r>
            <a:r>
              <a:rPr lang="en-US" sz="2400" dirty="0">
                <a:latin typeface="Arial Narrow" panose="020B0606020202030204" pitchFamily="34" charset="0"/>
              </a:rPr>
              <a:t> dan hazard. </a:t>
            </a:r>
            <a:r>
              <a:rPr lang="en-US" sz="2400" dirty="0" err="1">
                <a:latin typeface="Arial Narrow" panose="020B0606020202030204" pitchFamily="34" charset="0"/>
              </a:rPr>
              <a:t>Utk</a:t>
            </a:r>
            <a:r>
              <a:rPr lang="en-US" sz="2400" dirty="0"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latin typeface="Arial Narrow" panose="020B0606020202030204" pitchFamily="34" charset="0"/>
              </a:rPr>
              <a:t>itu</a:t>
            </a:r>
            <a:r>
              <a:rPr lang="en-US" sz="2400" dirty="0"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latin typeface="Arial Narrow" panose="020B0606020202030204" pitchFamily="34" charset="0"/>
              </a:rPr>
              <a:t>ada</a:t>
            </a:r>
            <a:r>
              <a:rPr lang="en-US" sz="2400" dirty="0"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latin typeface="Arial Narrow" panose="020B0606020202030204" pitchFamily="34" charset="0"/>
              </a:rPr>
              <a:t>beberapa</a:t>
            </a:r>
            <a:r>
              <a:rPr lang="en-US" sz="2400" dirty="0">
                <a:latin typeface="Arial Narrow" panose="020B0606020202030204" pitchFamily="34" charset="0"/>
              </a:rPr>
              <a:t> hal2 </a:t>
            </a:r>
            <a:r>
              <a:rPr lang="en-US" sz="2400" dirty="0" err="1">
                <a:latin typeface="Arial Narrow" panose="020B0606020202030204" pitchFamily="34" charset="0"/>
              </a:rPr>
              <a:t>yg</a:t>
            </a:r>
            <a:r>
              <a:rPr lang="en-US" sz="2400" dirty="0"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latin typeface="Arial Narrow" panose="020B0606020202030204" pitchFamily="34" charset="0"/>
              </a:rPr>
              <a:t>dpt</a:t>
            </a:r>
            <a:r>
              <a:rPr lang="en-US" sz="2400" dirty="0"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latin typeface="Arial Narrow" panose="020B0606020202030204" pitchFamily="34" charset="0"/>
              </a:rPr>
              <a:t>dilakukan</a:t>
            </a:r>
            <a:r>
              <a:rPr lang="en-US" sz="2400" dirty="0"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latin typeface="Arial Narrow" panose="020B0606020202030204" pitchFamily="34" charset="0"/>
              </a:rPr>
              <a:t>utk</a:t>
            </a:r>
            <a:r>
              <a:rPr lang="en-US" sz="2400" dirty="0"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latin typeface="Arial Narrow" panose="020B0606020202030204" pitchFamily="34" charset="0"/>
              </a:rPr>
              <a:t>mencegah</a:t>
            </a:r>
            <a:r>
              <a:rPr lang="en-US" sz="2400" dirty="0"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latin typeface="Arial Narrow" panose="020B0606020202030204" pitchFamily="34" charset="0"/>
              </a:rPr>
              <a:t>risiko</a:t>
            </a:r>
            <a:r>
              <a:rPr lang="en-US" sz="2400" dirty="0">
                <a:latin typeface="Arial Narrow" panose="020B0606020202030204" pitchFamily="34" charset="0"/>
              </a:rPr>
              <a:t> dan Hazard pd </a:t>
            </a:r>
            <a:r>
              <a:rPr lang="en-US" sz="2400" dirty="0" err="1">
                <a:latin typeface="Arial Narrow" panose="020B0606020202030204" pitchFamily="34" charset="0"/>
              </a:rPr>
              <a:t>tahap</a:t>
            </a:r>
            <a:r>
              <a:rPr lang="en-US" sz="2400" dirty="0">
                <a:latin typeface="Arial Narrow" panose="020B0606020202030204" pitchFamily="34" charset="0"/>
              </a:rPr>
              <a:t> proses </a:t>
            </a:r>
            <a:r>
              <a:rPr lang="en-US" sz="2400" dirty="0" err="1">
                <a:latin typeface="Arial Narrow" panose="020B0606020202030204" pitchFamily="34" charset="0"/>
              </a:rPr>
              <a:t>keperawatan</a:t>
            </a:r>
            <a:r>
              <a:rPr lang="en-US" sz="2400" dirty="0">
                <a:latin typeface="Arial Narrow" panose="020B0606020202030204" pitchFamily="34" charset="0"/>
              </a:rPr>
              <a:t> </a:t>
            </a:r>
            <a:endParaRPr lang="en-ID" sz="240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311514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2A830C-781F-374D-0940-4B5523D050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solidFill>
            <a:srgbClr val="FFFF00"/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en-US" sz="4800" b="1" dirty="0">
                <a:solidFill>
                  <a:schemeClr val="tx1"/>
                </a:solidFill>
                <a:latin typeface="Arial Narrow" panose="020B0606020202030204" pitchFamily="34" charset="0"/>
              </a:rPr>
              <a:t>___TERIMA KASIH___</a:t>
            </a:r>
            <a:endParaRPr lang="en-ID" sz="4800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54825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461D3D2-50CA-EE7B-5706-B528192B26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6879" y="1502815"/>
            <a:ext cx="4040188" cy="458114"/>
          </a:xfrm>
          <a:solidFill>
            <a:srgbClr val="FFFF00"/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en-US" dirty="0" err="1">
                <a:solidFill>
                  <a:schemeClr val="tx1"/>
                </a:solidFill>
                <a:latin typeface="Arial Narrow" panose="020B0606020202030204" pitchFamily="34" charset="0"/>
              </a:rPr>
              <a:t>Risiko</a:t>
            </a:r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endParaRPr lang="en-ID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738A18A-2631-43E0-94F6-D08DC11C7B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36879" y="2041071"/>
            <a:ext cx="4040188" cy="2668549"/>
          </a:xfrm>
          <a:solidFill>
            <a:srgbClr val="00E6F2"/>
          </a:solidFill>
          <a:ln>
            <a:solidFill>
              <a:schemeClr val="tx1"/>
            </a:solidFill>
          </a:ln>
        </p:spPr>
        <p:txBody>
          <a:bodyPr>
            <a:normAutofit fontScale="92500" lnSpcReduction="20000"/>
          </a:bodyPr>
          <a:lstStyle/>
          <a:p>
            <a:pPr marL="0" indent="0" algn="l">
              <a:buNone/>
            </a:pPr>
            <a:r>
              <a:rPr lang="en-US" sz="2000" dirty="0" err="1">
                <a:solidFill>
                  <a:schemeClr val="tx1"/>
                </a:solidFill>
                <a:latin typeface="Arial Narrow" panose="020B0606020202030204" pitchFamily="34" charset="0"/>
              </a:rPr>
              <a:t>Probabilitas</a:t>
            </a:r>
            <a:r>
              <a:rPr lang="en-US" sz="20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Arial Narrow" panose="020B0606020202030204" pitchFamily="34" charset="0"/>
              </a:rPr>
              <a:t>timbulnya</a:t>
            </a:r>
            <a:r>
              <a:rPr lang="en-US" sz="20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Arial Narrow" panose="020B0606020202030204" pitchFamily="34" charset="0"/>
              </a:rPr>
              <a:t>konsekuensi</a:t>
            </a:r>
            <a:r>
              <a:rPr lang="en-US" sz="20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Arial Narrow" panose="020B0606020202030204" pitchFamily="34" charset="0"/>
              </a:rPr>
              <a:t>yg</a:t>
            </a:r>
            <a:r>
              <a:rPr lang="en-US" sz="20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Arial Narrow" panose="020B0606020202030204" pitchFamily="34" charset="0"/>
              </a:rPr>
              <a:t>merusak</a:t>
            </a:r>
            <a:r>
              <a:rPr lang="en-US" sz="2000" dirty="0">
                <a:solidFill>
                  <a:schemeClr val="tx1"/>
                </a:solidFill>
                <a:latin typeface="Arial Narrow" panose="020B0606020202030204" pitchFamily="34" charset="0"/>
              </a:rPr>
              <a:t>/</a:t>
            </a:r>
            <a:r>
              <a:rPr lang="en-US" sz="2000" dirty="0" err="1">
                <a:solidFill>
                  <a:schemeClr val="tx1"/>
                </a:solidFill>
                <a:latin typeface="Arial Narrow" panose="020B0606020202030204" pitchFamily="34" charset="0"/>
              </a:rPr>
              <a:t>merugikan</a:t>
            </a:r>
            <a:r>
              <a:rPr lang="en-US" sz="20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Arial Narrow" panose="020B0606020202030204" pitchFamily="34" charset="0"/>
              </a:rPr>
              <a:t>yg</a:t>
            </a:r>
            <a:r>
              <a:rPr lang="en-US" sz="20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Arial Narrow" panose="020B0606020202030204" pitchFamily="34" charset="0"/>
              </a:rPr>
              <a:t>sudah</a:t>
            </a:r>
            <a:r>
              <a:rPr lang="en-US" sz="20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Arial Narrow" panose="020B0606020202030204" pitchFamily="34" charset="0"/>
              </a:rPr>
              <a:t>diperkirakan</a:t>
            </a:r>
            <a:r>
              <a:rPr lang="en-US" sz="20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Arial Narrow" panose="020B0606020202030204" pitchFamily="34" charset="0"/>
              </a:rPr>
              <a:t>seperti</a:t>
            </a:r>
            <a:r>
              <a:rPr lang="en-US" sz="20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Arial Narrow" panose="020B0606020202030204" pitchFamily="34" charset="0"/>
              </a:rPr>
              <a:t>hilangnya</a:t>
            </a:r>
            <a:r>
              <a:rPr lang="en-US" sz="20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Arial Narrow" panose="020B0606020202030204" pitchFamily="34" charset="0"/>
              </a:rPr>
              <a:t>nyawa</a:t>
            </a:r>
            <a:r>
              <a:rPr lang="en-US" sz="2000" dirty="0">
                <a:solidFill>
                  <a:schemeClr val="tx1"/>
                </a:solidFill>
                <a:latin typeface="Arial Narrow" panose="020B0606020202030204" pitchFamily="34" charset="0"/>
              </a:rPr>
              <a:t>, </a:t>
            </a:r>
            <a:r>
              <a:rPr lang="en-US" sz="2000" dirty="0" err="1">
                <a:solidFill>
                  <a:schemeClr val="tx1"/>
                </a:solidFill>
                <a:latin typeface="Arial Narrow" panose="020B0606020202030204" pitchFamily="34" charset="0"/>
              </a:rPr>
              <a:t>cideranya</a:t>
            </a:r>
            <a:r>
              <a:rPr lang="en-US" sz="2000" dirty="0">
                <a:solidFill>
                  <a:schemeClr val="tx1"/>
                </a:solidFill>
                <a:latin typeface="Arial Narrow" panose="020B0606020202030204" pitchFamily="34" charset="0"/>
              </a:rPr>
              <a:t> orang2, </a:t>
            </a:r>
            <a:r>
              <a:rPr lang="en-US" sz="2000" dirty="0" err="1">
                <a:solidFill>
                  <a:schemeClr val="tx1"/>
                </a:solidFill>
                <a:latin typeface="Arial Narrow" panose="020B0606020202030204" pitchFamily="34" charset="0"/>
              </a:rPr>
              <a:t>terganggunya</a:t>
            </a:r>
            <a:r>
              <a:rPr lang="en-US" sz="20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Arial Narrow" panose="020B0606020202030204" pitchFamily="34" charset="0"/>
              </a:rPr>
              <a:t>harta</a:t>
            </a:r>
            <a:r>
              <a:rPr lang="en-US" sz="20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Arial Narrow" panose="020B0606020202030204" pitchFamily="34" charset="0"/>
              </a:rPr>
              <a:t>benda</a:t>
            </a:r>
            <a:r>
              <a:rPr lang="en-US" sz="2000" dirty="0">
                <a:solidFill>
                  <a:schemeClr val="tx1"/>
                </a:solidFill>
                <a:latin typeface="Arial Narrow" panose="020B0606020202030204" pitchFamily="34" charset="0"/>
              </a:rPr>
              <a:t>, </a:t>
            </a:r>
            <a:r>
              <a:rPr lang="en-US" sz="2000" dirty="0" err="1">
                <a:solidFill>
                  <a:schemeClr val="tx1"/>
                </a:solidFill>
                <a:latin typeface="Arial Narrow" panose="020B0606020202030204" pitchFamily="34" charset="0"/>
              </a:rPr>
              <a:t>kehidupan</a:t>
            </a:r>
            <a:r>
              <a:rPr lang="en-US" sz="2000" dirty="0">
                <a:solidFill>
                  <a:schemeClr val="tx1"/>
                </a:solidFill>
                <a:latin typeface="Arial Narrow" panose="020B0606020202030204" pitchFamily="34" charset="0"/>
              </a:rPr>
              <a:t> dan </a:t>
            </a:r>
            <a:r>
              <a:rPr lang="en-US" sz="2000" dirty="0" err="1">
                <a:solidFill>
                  <a:schemeClr val="tx1"/>
                </a:solidFill>
                <a:latin typeface="Arial Narrow" panose="020B0606020202030204" pitchFamily="34" charset="0"/>
              </a:rPr>
              <a:t>aktivitas</a:t>
            </a:r>
            <a:r>
              <a:rPr lang="en-US" sz="20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Arial Narrow" panose="020B0606020202030204" pitchFamily="34" charset="0"/>
              </a:rPr>
              <a:t>ekonomi</a:t>
            </a:r>
            <a:r>
              <a:rPr lang="en-US" sz="20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Arial Narrow" panose="020B0606020202030204" pitchFamily="34" charset="0"/>
              </a:rPr>
              <a:t>atau</a:t>
            </a:r>
            <a:r>
              <a:rPr lang="en-US" sz="20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Arial Narrow" panose="020B0606020202030204" pitchFamily="34" charset="0"/>
              </a:rPr>
              <a:t>rusaknya</a:t>
            </a:r>
            <a:r>
              <a:rPr lang="en-US" sz="20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Arial Narrow" panose="020B0606020202030204" pitchFamily="34" charset="0"/>
              </a:rPr>
              <a:t>lingkungan</a:t>
            </a:r>
            <a:r>
              <a:rPr lang="en-US" sz="20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Arial Narrow" panose="020B0606020202030204" pitchFamily="34" charset="0"/>
              </a:rPr>
              <a:t>yg</a:t>
            </a:r>
            <a:r>
              <a:rPr lang="en-US" sz="20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Arial Narrow" panose="020B0606020202030204" pitchFamily="34" charset="0"/>
              </a:rPr>
              <a:t>diakibatkan</a:t>
            </a:r>
            <a:r>
              <a:rPr lang="en-US" sz="2000" dirty="0">
                <a:solidFill>
                  <a:schemeClr val="tx1"/>
                </a:solidFill>
                <a:latin typeface="Arial Narrow" panose="020B0606020202030204" pitchFamily="34" charset="0"/>
              </a:rPr>
              <a:t> oleh </a:t>
            </a:r>
            <a:r>
              <a:rPr lang="en-US" sz="2000" dirty="0" err="1">
                <a:solidFill>
                  <a:schemeClr val="tx1"/>
                </a:solidFill>
                <a:latin typeface="Arial Narrow" panose="020B0606020202030204" pitchFamily="34" charset="0"/>
              </a:rPr>
              <a:t>adanya</a:t>
            </a:r>
            <a:r>
              <a:rPr lang="en-US" sz="20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Arial Narrow" panose="020B0606020202030204" pitchFamily="34" charset="0"/>
              </a:rPr>
              <a:t>interaksi</a:t>
            </a:r>
            <a:r>
              <a:rPr lang="en-US" sz="20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Arial Narrow" panose="020B0606020202030204" pitchFamily="34" charset="0"/>
              </a:rPr>
              <a:t>antara</a:t>
            </a:r>
            <a:r>
              <a:rPr lang="en-US" sz="20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Arial Narrow" panose="020B0606020202030204" pitchFamily="34" charset="0"/>
              </a:rPr>
              <a:t>bahaya</a:t>
            </a:r>
            <a:r>
              <a:rPr lang="en-US" sz="20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Arial Narrow" panose="020B0606020202030204" pitchFamily="34" charset="0"/>
              </a:rPr>
              <a:t>yg</a:t>
            </a:r>
            <a:r>
              <a:rPr lang="en-US" sz="20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Arial Narrow" panose="020B0606020202030204" pitchFamily="34" charset="0"/>
              </a:rPr>
              <a:t>ditimbulkan</a:t>
            </a:r>
            <a:r>
              <a:rPr lang="en-US" sz="20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Arial Narrow" panose="020B0606020202030204" pitchFamily="34" charset="0"/>
              </a:rPr>
              <a:t>alam</a:t>
            </a:r>
            <a:r>
              <a:rPr lang="en-US" sz="20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Arial Narrow" panose="020B0606020202030204" pitchFamily="34" charset="0"/>
              </a:rPr>
              <a:t>atau</a:t>
            </a:r>
            <a:r>
              <a:rPr lang="en-US" sz="20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Arial Narrow" panose="020B0606020202030204" pitchFamily="34" charset="0"/>
              </a:rPr>
              <a:t>diakibatkan</a:t>
            </a:r>
            <a:r>
              <a:rPr lang="en-US" sz="20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Arial Narrow" panose="020B0606020202030204" pitchFamily="34" charset="0"/>
              </a:rPr>
              <a:t>manusia</a:t>
            </a:r>
            <a:r>
              <a:rPr lang="en-US" sz="20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Arial Narrow" panose="020B0606020202030204" pitchFamily="34" charset="0"/>
              </a:rPr>
              <a:t>serta</a:t>
            </a:r>
            <a:r>
              <a:rPr lang="en-US" sz="20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Arial Narrow" panose="020B0606020202030204" pitchFamily="34" charset="0"/>
              </a:rPr>
              <a:t>kondisi</a:t>
            </a:r>
            <a:r>
              <a:rPr lang="en-US" sz="20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Arial Narrow" panose="020B0606020202030204" pitchFamily="34" charset="0"/>
              </a:rPr>
              <a:t>yg</a:t>
            </a:r>
            <a:r>
              <a:rPr lang="en-US" sz="20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Arial Narrow" panose="020B0606020202030204" pitchFamily="34" charset="0"/>
              </a:rPr>
              <a:t>rentan</a:t>
            </a:r>
            <a:r>
              <a:rPr lang="en-US" sz="20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000" b="1" dirty="0">
                <a:solidFill>
                  <a:schemeClr val="tx1"/>
                </a:solidFill>
                <a:latin typeface="Arial Narrow" panose="020B0606020202030204" pitchFamily="34" charset="0"/>
              </a:rPr>
              <a:t>(ISDR, 2004) </a:t>
            </a:r>
            <a:endParaRPr lang="en-ID" sz="2000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CEFEEF8-3D24-323D-78D4-275B4896AB0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572000" y="1502815"/>
            <a:ext cx="4041775" cy="458114"/>
          </a:xfrm>
          <a:solidFill>
            <a:srgbClr val="FFC000"/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Hazard (</a:t>
            </a:r>
            <a:r>
              <a:rPr lang="en-US" dirty="0" err="1">
                <a:solidFill>
                  <a:schemeClr val="tx1"/>
                </a:solidFill>
                <a:latin typeface="Arial Narrow" panose="020B0606020202030204" pitchFamily="34" charset="0"/>
              </a:rPr>
              <a:t>Bahaya</a:t>
            </a:r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)</a:t>
            </a:r>
            <a:endParaRPr lang="en-ID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5E19125-2E99-1830-3D02-308B9FEBF38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572000" y="2041071"/>
            <a:ext cx="4041775" cy="2668549"/>
          </a:xfrm>
          <a:solidFill>
            <a:schemeClr val="tx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>
            <a:normAutofit fontScale="92500" lnSpcReduction="20000"/>
          </a:bodyPr>
          <a:lstStyle/>
          <a:p>
            <a:pPr algn="l">
              <a:buFont typeface="Wingdings" panose="05000000000000000000" pitchFamily="2" charset="2"/>
              <a:buChar char="q"/>
            </a:pPr>
            <a:r>
              <a:rPr lang="en-US" dirty="0" err="1">
                <a:solidFill>
                  <a:schemeClr val="tx1"/>
                </a:solidFill>
                <a:latin typeface="Arial Narrow" panose="020B0606020202030204" pitchFamily="34" charset="0"/>
              </a:rPr>
              <a:t>Semua</a:t>
            </a:r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 Narrow" panose="020B0606020202030204" pitchFamily="34" charset="0"/>
              </a:rPr>
              <a:t>sumber</a:t>
            </a:r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, </a:t>
            </a:r>
            <a:r>
              <a:rPr lang="en-US" dirty="0" err="1">
                <a:solidFill>
                  <a:schemeClr val="tx1"/>
                </a:solidFill>
                <a:latin typeface="Arial Narrow" panose="020B0606020202030204" pitchFamily="34" charset="0"/>
              </a:rPr>
              <a:t>situasi</a:t>
            </a:r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 Narrow" panose="020B0606020202030204" pitchFamily="34" charset="0"/>
              </a:rPr>
              <a:t>ataupun</a:t>
            </a:r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 Narrow" panose="020B0606020202030204" pitchFamily="34" charset="0"/>
              </a:rPr>
              <a:t>aktivitas</a:t>
            </a:r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 Narrow" panose="020B0606020202030204" pitchFamily="34" charset="0"/>
              </a:rPr>
              <a:t>yg</a:t>
            </a:r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 Narrow" panose="020B0606020202030204" pitchFamily="34" charset="0"/>
              </a:rPr>
              <a:t>berpotensi</a:t>
            </a:r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 Narrow" panose="020B0606020202030204" pitchFamily="34" charset="0"/>
              </a:rPr>
              <a:t>menimbulkan</a:t>
            </a:r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 Narrow" panose="020B0606020202030204" pitchFamily="34" charset="0"/>
              </a:rPr>
              <a:t>cidera</a:t>
            </a:r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 (</a:t>
            </a:r>
            <a:r>
              <a:rPr lang="en-US" dirty="0" err="1">
                <a:solidFill>
                  <a:schemeClr val="tx1"/>
                </a:solidFill>
                <a:latin typeface="Arial Narrow" panose="020B0606020202030204" pitchFamily="34" charset="0"/>
              </a:rPr>
              <a:t>kecelakaan</a:t>
            </a:r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 Narrow" panose="020B0606020202030204" pitchFamily="34" charset="0"/>
              </a:rPr>
              <a:t>kerja</a:t>
            </a:r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) </a:t>
            </a:r>
            <a:r>
              <a:rPr lang="en-US" dirty="0" err="1">
                <a:solidFill>
                  <a:schemeClr val="tx1"/>
                </a:solidFill>
                <a:latin typeface="Arial Narrow" panose="020B0606020202030204" pitchFamily="34" charset="0"/>
              </a:rPr>
              <a:t>atau</a:t>
            </a:r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 Narrow" panose="020B0606020202030204" pitchFamily="34" charset="0"/>
              </a:rPr>
              <a:t>penyakit</a:t>
            </a:r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 Narrow" panose="020B0606020202030204" pitchFamily="34" charset="0"/>
              </a:rPr>
              <a:t>akibat</a:t>
            </a:r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 Narrow" panose="020B0606020202030204" pitchFamily="34" charset="0"/>
              </a:rPr>
              <a:t>kerja</a:t>
            </a:r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.</a:t>
            </a:r>
          </a:p>
          <a:p>
            <a:pPr algn="l">
              <a:buFont typeface="Wingdings" panose="05000000000000000000" pitchFamily="2" charset="2"/>
              <a:buChar char="q"/>
            </a:pPr>
            <a:r>
              <a:rPr lang="en-US" dirty="0" err="1">
                <a:solidFill>
                  <a:schemeClr val="tx1"/>
                </a:solidFill>
                <a:latin typeface="Arial Narrow" panose="020B0606020202030204" pitchFamily="34" charset="0"/>
              </a:rPr>
              <a:t>Suatu</a:t>
            </a:r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 Narrow" panose="020B0606020202030204" pitchFamily="34" charset="0"/>
              </a:rPr>
              <a:t>kondisi</a:t>
            </a:r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 Narrow" panose="020B0606020202030204" pitchFamily="34" charset="0"/>
              </a:rPr>
              <a:t>secara</a:t>
            </a:r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 Narrow" panose="020B0606020202030204" pitchFamily="34" charset="0"/>
              </a:rPr>
              <a:t>alamiah</a:t>
            </a:r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, </a:t>
            </a:r>
            <a:r>
              <a:rPr lang="en-US" dirty="0" err="1">
                <a:solidFill>
                  <a:schemeClr val="tx1"/>
                </a:solidFill>
                <a:latin typeface="Arial Narrow" panose="020B0606020202030204" pitchFamily="34" charset="0"/>
              </a:rPr>
              <a:t>maupun</a:t>
            </a:r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 Narrow" panose="020B0606020202030204" pitchFamily="34" charset="0"/>
              </a:rPr>
              <a:t>krn</a:t>
            </a:r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 Narrow" panose="020B0606020202030204" pitchFamily="34" charset="0"/>
              </a:rPr>
              <a:t>ulah</a:t>
            </a:r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 Narrow" panose="020B0606020202030204" pitchFamily="34" charset="0"/>
              </a:rPr>
              <a:t>manusia</a:t>
            </a:r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 Narrow" panose="020B0606020202030204" pitchFamily="34" charset="0"/>
              </a:rPr>
              <a:t>yg</a:t>
            </a:r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 Narrow" panose="020B0606020202030204" pitchFamily="34" charset="0"/>
              </a:rPr>
              <a:t>berpotensi</a:t>
            </a:r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 Narrow" panose="020B0606020202030204" pitchFamily="34" charset="0"/>
              </a:rPr>
              <a:t>menimbulkan</a:t>
            </a:r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 Narrow" panose="020B0606020202030204" pitchFamily="34" charset="0"/>
              </a:rPr>
              <a:t>kerusakan</a:t>
            </a:r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/</a:t>
            </a:r>
            <a:r>
              <a:rPr lang="en-US" dirty="0" err="1">
                <a:solidFill>
                  <a:schemeClr val="tx1"/>
                </a:solidFill>
                <a:latin typeface="Arial Narrow" panose="020B0606020202030204" pitchFamily="34" charset="0"/>
              </a:rPr>
              <a:t>kerugian</a:t>
            </a:r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 &amp; </a:t>
            </a:r>
            <a:r>
              <a:rPr lang="en-US" dirty="0" err="1">
                <a:solidFill>
                  <a:schemeClr val="tx1"/>
                </a:solidFill>
                <a:latin typeface="Arial Narrow" panose="020B0606020202030204" pitchFamily="34" charset="0"/>
              </a:rPr>
              <a:t>kehilangan</a:t>
            </a:r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 Narrow" panose="020B0606020202030204" pitchFamily="34" charset="0"/>
              </a:rPr>
              <a:t>jiwa</a:t>
            </a:r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 Narrow" panose="020B0606020202030204" pitchFamily="34" charset="0"/>
              </a:rPr>
              <a:t>manusia</a:t>
            </a:r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 (BNPB, 2008)</a:t>
            </a:r>
            <a:endParaRPr lang="en-ID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33780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B65388-B88A-2E40-9236-E0F49940F2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8965" y="1655520"/>
            <a:ext cx="8246070" cy="3359510"/>
          </a:xfr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l"/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Perawat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merupakan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salah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satu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tenaga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medis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yg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memberikan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Pelayanan  Kesehatan, Kesehatan dan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keselamatan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Perawat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perlu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mendapat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perhatian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lbh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dibanding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dgn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komponen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Pelayanan Kesehatan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lainnya</a:t>
            </a:r>
            <a:endParaRPr lang="en-US" sz="2400" dirty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marL="0" indent="0" algn="l">
              <a:buNone/>
            </a:pP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</a:p>
          <a:p>
            <a:pPr marL="0" indent="0" algn="l">
              <a:buNone/>
            </a:pP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	Perawat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bertemu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langsung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dgn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pasien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dan bahaya2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yg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ada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di 	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Rumah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sakit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,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setiap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hari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Perawat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tdk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pernah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jauh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dan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selalu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	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berinteraksi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dgn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pasien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endParaRPr lang="en-ID" sz="2400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4" name="Arrow: Curved Left 3">
            <a:extLst>
              <a:ext uri="{FF2B5EF4-FFF2-40B4-BE49-F238E27FC236}">
                <a16:creationId xmlns:a16="http://schemas.microsoft.com/office/drawing/2014/main" id="{A24FA08F-F570-93DF-92BC-3F5490A722A0}"/>
              </a:ext>
            </a:extLst>
          </p:cNvPr>
          <p:cNvSpPr/>
          <p:nvPr/>
        </p:nvSpPr>
        <p:spPr>
          <a:xfrm>
            <a:off x="3197655" y="3029865"/>
            <a:ext cx="763525" cy="61082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40309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780957-36B3-F588-F7A1-58A47DE869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8965" y="1502815"/>
            <a:ext cx="8246070" cy="3264445"/>
          </a:xfrm>
          <a:solidFill>
            <a:schemeClr val="accent3">
              <a:lumMod val="40000"/>
              <a:lumOff val="60000"/>
            </a:schemeClr>
          </a:solidFill>
          <a:ln w="1270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l"/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Perawat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selalu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berhadapan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langsung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dgn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bahaya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dan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dpt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mengancam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Kesehatan dan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keselamatan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kerja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Perawat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maupun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orang2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yg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berada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di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sekitarnya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spt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Keluarga,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saudara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maupun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teman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terlepas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dari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keberadaan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pasien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</a:p>
          <a:p>
            <a:pPr marL="0" indent="0" algn="l">
              <a:buNone/>
            </a:pPr>
            <a:endParaRPr lang="en-US" sz="2400" dirty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marL="0" indent="0" algn="l">
              <a:buNone/>
            </a:pP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	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Dikhawatirkan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, Perawat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secara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tdk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langsung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dpt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menjadi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	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penyebab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sumber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penyakit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maupun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sumber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dari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efek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negative 	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dari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risiko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profesi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mereka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menjadi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Perawat </a:t>
            </a:r>
            <a:endParaRPr lang="en-ID" sz="2400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4" name="Arrow: Curved Left 3">
            <a:extLst>
              <a:ext uri="{FF2B5EF4-FFF2-40B4-BE49-F238E27FC236}">
                <a16:creationId xmlns:a16="http://schemas.microsoft.com/office/drawing/2014/main" id="{631FE363-E542-BC09-64FB-E78FC32F5C5D}"/>
              </a:ext>
            </a:extLst>
          </p:cNvPr>
          <p:cNvSpPr/>
          <p:nvPr/>
        </p:nvSpPr>
        <p:spPr>
          <a:xfrm>
            <a:off x="4724705" y="2877160"/>
            <a:ext cx="763525" cy="61082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06985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C5343B-9FDA-0B1C-89A9-DAB39BC3E2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5614" y="1481107"/>
            <a:ext cx="8076896" cy="479822"/>
          </a:xfrm>
          <a:solidFill>
            <a:srgbClr val="FFFF00"/>
          </a:solidFill>
          <a:ln w="12700"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en-US" b="1" dirty="0">
                <a:latin typeface="Arial Narrow" panose="020B0606020202030204" pitchFamily="34" charset="0"/>
              </a:rPr>
              <a:t>RISIKO</a:t>
            </a:r>
            <a:endParaRPr lang="en-ID" b="1" dirty="0">
              <a:latin typeface="Arial Narrow" panose="020B0606020202030204" pitchFamily="34" charset="0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45E2BF-EC5F-A928-B20A-AFB0017E35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r>
              <a:rPr lang="en-US" dirty="0" err="1">
                <a:solidFill>
                  <a:schemeClr val="tx1"/>
                </a:solidFill>
                <a:latin typeface="Arial Narrow" panose="020B0606020202030204" pitchFamily="34" charset="0"/>
              </a:rPr>
              <a:t>Definisi</a:t>
            </a:r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 Narrow" panose="020B0606020202030204" pitchFamily="34" charset="0"/>
              </a:rPr>
              <a:t>Risiko</a:t>
            </a:r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endParaRPr lang="en-ID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17CBB0D-6C5C-F1EB-B218-B26F6DF194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solidFill>
            <a:srgbClr val="FE9202"/>
          </a:solidFill>
          <a:ln w="1270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dirty="0" err="1">
                <a:solidFill>
                  <a:schemeClr val="tx1"/>
                </a:solidFill>
                <a:latin typeface="Arial Narrow" panose="020B0606020202030204" pitchFamily="34" charset="0"/>
              </a:rPr>
              <a:t>Gabungan</a:t>
            </a:r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 Narrow" panose="020B0606020202030204" pitchFamily="34" charset="0"/>
              </a:rPr>
              <a:t>dari</a:t>
            </a:r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 Narrow" panose="020B0606020202030204" pitchFamily="34" charset="0"/>
              </a:rPr>
              <a:t>kemungkinan</a:t>
            </a:r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/</a:t>
            </a:r>
            <a:r>
              <a:rPr lang="en-US" dirty="0" err="1">
                <a:solidFill>
                  <a:schemeClr val="tx1"/>
                </a:solidFill>
                <a:latin typeface="Arial Narrow" panose="020B0606020202030204" pitchFamily="34" charset="0"/>
              </a:rPr>
              <a:t>frekuensi</a:t>
            </a:r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 dan </a:t>
            </a:r>
            <a:r>
              <a:rPr lang="en-US" dirty="0" err="1">
                <a:solidFill>
                  <a:schemeClr val="tx1"/>
                </a:solidFill>
                <a:latin typeface="Arial Narrow" panose="020B0606020202030204" pitchFamily="34" charset="0"/>
              </a:rPr>
              <a:t>akibat</a:t>
            </a:r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 Narrow" panose="020B0606020202030204" pitchFamily="34" charset="0"/>
              </a:rPr>
              <a:t>atau</a:t>
            </a:r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 Narrow" panose="020B0606020202030204" pitchFamily="34" charset="0"/>
              </a:rPr>
              <a:t>konsekuensi</a:t>
            </a:r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 Narrow" panose="020B0606020202030204" pitchFamily="34" charset="0"/>
              </a:rPr>
              <a:t>dari</a:t>
            </a:r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 Narrow" panose="020B0606020202030204" pitchFamily="34" charset="0"/>
              </a:rPr>
              <a:t>terjadinya</a:t>
            </a:r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 Narrow" panose="020B0606020202030204" pitchFamily="34" charset="0"/>
              </a:rPr>
              <a:t>bahaya</a:t>
            </a:r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 dan </a:t>
            </a:r>
            <a:r>
              <a:rPr lang="en-US" dirty="0" err="1">
                <a:solidFill>
                  <a:schemeClr val="tx1"/>
                </a:solidFill>
                <a:latin typeface="Arial Narrow" panose="020B0606020202030204" pitchFamily="34" charset="0"/>
              </a:rPr>
              <a:t>menentukan</a:t>
            </a:r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 Narrow" panose="020B0606020202030204" pitchFamily="34" charset="0"/>
              </a:rPr>
              <a:t>apakah</a:t>
            </a:r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 Narrow" panose="020B0606020202030204" pitchFamily="34" charset="0"/>
              </a:rPr>
              <a:t>risiko</a:t>
            </a:r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 Narrow" panose="020B0606020202030204" pitchFamily="34" charset="0"/>
              </a:rPr>
              <a:t>dpt</a:t>
            </a:r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 Narrow" panose="020B0606020202030204" pitchFamily="34" charset="0"/>
              </a:rPr>
              <a:t>diterima</a:t>
            </a:r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. </a:t>
            </a:r>
            <a:endParaRPr lang="en-ID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4D6A014-562C-0280-F28A-F7D49D242C2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Manajemen </a:t>
            </a:r>
            <a:r>
              <a:rPr lang="en-US" dirty="0" err="1">
                <a:solidFill>
                  <a:schemeClr val="tx1"/>
                </a:solidFill>
                <a:latin typeface="Arial Narrow" panose="020B0606020202030204" pitchFamily="34" charset="0"/>
              </a:rPr>
              <a:t>Risiko</a:t>
            </a:r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endParaRPr lang="en-ID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7C26832-337A-59D4-8E15-5D63B00082C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solidFill>
            <a:srgbClr val="92D050"/>
          </a:solidFill>
          <a:ln w="1270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l"/>
            <a:r>
              <a:rPr lang="en-US" dirty="0" err="1">
                <a:solidFill>
                  <a:schemeClr val="tx1"/>
                </a:solidFill>
                <a:latin typeface="Arial Narrow" panose="020B0606020202030204" pitchFamily="34" charset="0"/>
              </a:rPr>
              <a:t>Pengelolaan</a:t>
            </a:r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 Narrow" panose="020B0606020202030204" pitchFamily="34" charset="0"/>
              </a:rPr>
              <a:t>risiko</a:t>
            </a:r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 Narrow" panose="020B0606020202030204" pitchFamily="34" charset="0"/>
              </a:rPr>
              <a:t>yg</a:t>
            </a:r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 Narrow" panose="020B0606020202030204" pitchFamily="34" charset="0"/>
              </a:rPr>
              <a:t>mencakup</a:t>
            </a:r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 Narrow" panose="020B0606020202030204" pitchFamily="34" charset="0"/>
              </a:rPr>
              <a:t>identifikasi</a:t>
            </a:r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 Narrow" panose="020B0606020202030204" pitchFamily="34" charset="0"/>
              </a:rPr>
              <a:t>penilaian</a:t>
            </a:r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 dan </a:t>
            </a:r>
            <a:r>
              <a:rPr lang="en-US" dirty="0" err="1">
                <a:solidFill>
                  <a:schemeClr val="tx1"/>
                </a:solidFill>
                <a:latin typeface="Arial Narrow" panose="020B0606020202030204" pitchFamily="34" charset="0"/>
              </a:rPr>
              <a:t>pengendalian</a:t>
            </a:r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 Narrow" panose="020B0606020202030204" pitchFamily="34" charset="0"/>
              </a:rPr>
              <a:t>risiko</a:t>
            </a:r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endParaRPr lang="en-ID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94485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2806F0-A9DB-7766-2F55-3247967ED779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Arial Narrow" panose="020B0606020202030204" pitchFamily="34" charset="0"/>
              </a:rPr>
              <a:t>Langkah Manajemen </a:t>
            </a:r>
            <a:r>
              <a:rPr lang="en-US" b="1" dirty="0" err="1">
                <a:solidFill>
                  <a:schemeClr val="tx1"/>
                </a:solidFill>
                <a:latin typeface="Arial Narrow" panose="020B0606020202030204" pitchFamily="34" charset="0"/>
              </a:rPr>
              <a:t>Risiko</a:t>
            </a:r>
            <a:br>
              <a:rPr lang="en-US" b="1" dirty="0">
                <a:solidFill>
                  <a:schemeClr val="tx1"/>
                </a:solidFill>
                <a:latin typeface="Arial Narrow" panose="020B0606020202030204" pitchFamily="34" charset="0"/>
              </a:rPr>
            </a:br>
            <a:r>
              <a:rPr lang="en-US" b="1" dirty="0">
                <a:solidFill>
                  <a:schemeClr val="tx1"/>
                </a:solidFill>
                <a:latin typeface="Arial Narrow" panose="020B0606020202030204" pitchFamily="34" charset="0"/>
              </a:rPr>
              <a:t>(Ramli, 2010) </a:t>
            </a:r>
            <a:endParaRPr lang="en-ID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471BB433-5463-BA3F-6B16-2B0F73386A0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1271020"/>
              </p:ext>
            </p:extLst>
          </p:nvPr>
        </p:nvGraphicFramePr>
        <p:xfrm>
          <a:off x="2128838" y="1196975"/>
          <a:ext cx="6557962" cy="35766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886774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1819</Words>
  <Application>Microsoft Office PowerPoint</Application>
  <PresentationFormat>On-screen Show (16:9)</PresentationFormat>
  <Paragraphs>139</Paragraphs>
  <Slides>43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49" baseType="lpstr">
      <vt:lpstr>Arial</vt:lpstr>
      <vt:lpstr>Arial Narrow</vt:lpstr>
      <vt:lpstr>Calibri</vt:lpstr>
      <vt:lpstr>Times New Roman</vt:lpstr>
      <vt:lpstr>Wingdings</vt:lpstr>
      <vt:lpstr>Office Theme</vt:lpstr>
      <vt:lpstr> Risiko dan Hazard  dalam Tahap Asuhan Keperawatan </vt:lpstr>
      <vt:lpstr>Outline : </vt:lpstr>
      <vt:lpstr>PowerPoint Presentation</vt:lpstr>
      <vt:lpstr>Latar Belakang </vt:lpstr>
      <vt:lpstr>PowerPoint Presentation</vt:lpstr>
      <vt:lpstr>PowerPoint Presentation</vt:lpstr>
      <vt:lpstr>PowerPoint Presentation</vt:lpstr>
      <vt:lpstr>RISIKO</vt:lpstr>
      <vt:lpstr>Langkah Manajemen Risiko (Ramli, 2010) </vt:lpstr>
      <vt:lpstr>PENILAIAN RISIKO </vt:lpstr>
      <vt:lpstr>PENGENDALIAN RISIKO</vt:lpstr>
      <vt:lpstr>IDENTIFIKASI DAN ANALISA RISIKO </vt:lpstr>
      <vt:lpstr>HAZARD </vt:lpstr>
      <vt:lpstr>KLASIFIKASI HAZARD  (Ndejjo, 2015)</vt:lpstr>
      <vt:lpstr>PowerPoint Presentation</vt:lpstr>
      <vt:lpstr>PowerPoint Presentation</vt:lpstr>
      <vt:lpstr>PowerPoint Presentation</vt:lpstr>
      <vt:lpstr>PowerPoint Presentation</vt:lpstr>
      <vt:lpstr>IDENTIFIKASI HAZARD </vt:lpstr>
      <vt:lpstr>Perawat dan Asuhan Keperawatan </vt:lpstr>
      <vt:lpstr>Asuhan Keperawatan </vt:lpstr>
      <vt:lpstr>PowerPoint Presentation</vt:lpstr>
      <vt:lpstr>Risiko &amp; Hazard dlm Pengkajian Asuhan Keperawatan </vt:lpstr>
      <vt:lpstr>Pada proses pengkajian data, hal2 yg dpt terjadi adalah : </vt:lpstr>
      <vt:lpstr>PowerPoint Presentation</vt:lpstr>
      <vt:lpstr>PowerPoint Presentation</vt:lpstr>
      <vt:lpstr>Risiko dan Hazard dalam Perencanaan Asuhan Keperawatan </vt:lpstr>
      <vt:lpstr>PowerPoint Presentation</vt:lpstr>
      <vt:lpstr>Risiko dan Hazard dalam Implementasi Keperawatan </vt:lpstr>
      <vt:lpstr>Risiko dan Hazard dalam Evaluasi Asuhan Keperawatan </vt:lpstr>
      <vt:lpstr>Upaya Mencegah dan Meminimalkan Risiko dan Hazard pada Asuhan Keperawatan </vt:lpstr>
      <vt:lpstr>A. Upaya Mencegah dan Meminimalkan Risiko dan Hazard pada Pengkajian Asuhan Keperawatan </vt:lpstr>
      <vt:lpstr>PowerPoint Presentation</vt:lpstr>
      <vt:lpstr>PowerPoint Presentation</vt:lpstr>
      <vt:lpstr>B. Upaya Mencegah dan Meminimalkan Risiko dan Hazard pada Perencanaan Asuhan Keperawatan </vt:lpstr>
      <vt:lpstr>PowerPoint Presentation</vt:lpstr>
      <vt:lpstr>C. Upaya Mencegah dan Meminimalkan Risiko dan Hazard pada Implementasi Asuhan Keperawatan </vt:lpstr>
      <vt:lpstr>PowerPoint Presentation</vt:lpstr>
      <vt:lpstr>D. Upaya Mencegah dan Meminimalkan Risiko dan Hazard pada Evaluasi Asuhan Keperawatan </vt:lpstr>
      <vt:lpstr>Cara yg dapat dilakukan utk mencegah Risiko dan Hazard dlm Evaluasi Asuhan Keperawatan </vt:lpstr>
      <vt:lpstr>Kesimpulan 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2017-08-01T15:40:51Z</dcterms:created>
  <dcterms:modified xsi:type="dcterms:W3CDTF">2023-10-17T04:13:32Z</dcterms:modified>
</cp:coreProperties>
</file>