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4" r:id="rId6"/>
    <p:sldId id="260" r:id="rId7"/>
    <p:sldId id="261" r:id="rId8"/>
    <p:sldId id="262" r:id="rId9"/>
    <p:sldId id="283" r:id="rId10"/>
    <p:sldId id="263" r:id="rId11"/>
    <p:sldId id="282" r:id="rId12"/>
    <p:sldId id="278" r:id="rId13"/>
    <p:sldId id="279" r:id="rId14"/>
    <p:sldId id="280" r:id="rId15"/>
    <p:sldId id="281" r:id="rId16"/>
    <p:sldId id="265" r:id="rId17"/>
    <p:sldId id="267" r:id="rId18"/>
    <p:sldId id="268" r:id="rId19"/>
    <p:sldId id="269" r:id="rId20"/>
    <p:sldId id="270" r:id="rId21"/>
    <p:sldId id="277" r:id="rId22"/>
    <p:sldId id="276" r:id="rId23"/>
    <p:sldId id="271" r:id="rId24"/>
    <p:sldId id="272" r:id="rId25"/>
    <p:sldId id="273" r:id="rId26"/>
    <p:sldId id="274" r:id="rId27"/>
    <p:sldId id="275"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86037-AC60-4257-AFA4-26DC7F4C0BF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9C2F833-8EBC-42B9-86D1-F1966452D3DA}">
      <dgm:prSet/>
      <dgm:spPr/>
      <dgm:t>
        <a:bodyPr/>
        <a:lstStyle/>
        <a:p>
          <a:r>
            <a:rPr lang="en-ID"/>
            <a:t>Adalah bebas dari bahaya atau risiko (hazard). Hazard atau bahaya adalah suatu “keadaan atau perubahan atau tindakan” yang dapat meningkatkan risiko pada pasien. </a:t>
          </a:r>
          <a:endParaRPr lang="en-US"/>
        </a:p>
      </dgm:t>
    </dgm:pt>
    <dgm:pt modelId="{F3722BB5-942B-42FA-B5CF-8430A9C47478}" type="parTrans" cxnId="{AD5440D8-5019-4087-AB24-E547A6F8297A}">
      <dgm:prSet/>
      <dgm:spPr/>
      <dgm:t>
        <a:bodyPr/>
        <a:lstStyle/>
        <a:p>
          <a:endParaRPr lang="en-US"/>
        </a:p>
      </dgm:t>
    </dgm:pt>
    <dgm:pt modelId="{5E0D1712-008B-4B09-9758-17DD3E5114C7}" type="sibTrans" cxnId="{AD5440D8-5019-4087-AB24-E547A6F8297A}">
      <dgm:prSet/>
      <dgm:spPr/>
      <dgm:t>
        <a:bodyPr/>
        <a:lstStyle/>
        <a:p>
          <a:endParaRPr lang="en-US"/>
        </a:p>
      </dgm:t>
    </dgm:pt>
    <dgm:pt modelId="{6B66FCA8-E0DA-4B37-B89C-59EAA0787759}">
      <dgm:prSet/>
      <dgm:spPr/>
      <dgm:t>
        <a:bodyPr/>
        <a:lstStyle/>
        <a:p>
          <a:r>
            <a:rPr lang="en-ID"/>
            <a:t>Keadaan adalah setiap faktor yang berhubungan atau mempengaruhi keselamatan pasien akibat dari agent atau personal. </a:t>
          </a:r>
          <a:endParaRPr lang="en-US"/>
        </a:p>
      </dgm:t>
    </dgm:pt>
    <dgm:pt modelId="{561E1757-2960-46D1-83D5-0820AF33B6A7}" type="parTrans" cxnId="{C130C700-1CC0-419E-A5E1-44C43B886D26}">
      <dgm:prSet/>
      <dgm:spPr/>
      <dgm:t>
        <a:bodyPr/>
        <a:lstStyle/>
        <a:p>
          <a:endParaRPr lang="en-US"/>
        </a:p>
      </dgm:t>
    </dgm:pt>
    <dgm:pt modelId="{C504624E-0285-4CD4-B827-627C54AD16BD}" type="sibTrans" cxnId="{C130C700-1CC0-419E-A5E1-44C43B886D26}">
      <dgm:prSet/>
      <dgm:spPr/>
      <dgm:t>
        <a:bodyPr/>
        <a:lstStyle/>
        <a:p>
          <a:endParaRPr lang="en-US"/>
        </a:p>
      </dgm:t>
    </dgm:pt>
    <dgm:pt modelId="{7D7BEA20-7021-402C-B0B7-3B4595A14456}">
      <dgm:prSet/>
      <dgm:spPr/>
      <dgm:t>
        <a:bodyPr/>
        <a:lstStyle/>
        <a:p>
          <a:r>
            <a:rPr lang="en-ID"/>
            <a:t>Agent adalah substansi, objek atau sistem yang menyebabkan perubahan (KKPRS, 2015).</a:t>
          </a:r>
          <a:endParaRPr lang="en-US"/>
        </a:p>
      </dgm:t>
    </dgm:pt>
    <dgm:pt modelId="{300B6F69-03E3-4604-8732-832F795DDFCD}" type="parTrans" cxnId="{87489E16-2E64-49B5-949A-0652B454AB9F}">
      <dgm:prSet/>
      <dgm:spPr/>
      <dgm:t>
        <a:bodyPr/>
        <a:lstStyle/>
        <a:p>
          <a:endParaRPr lang="en-US"/>
        </a:p>
      </dgm:t>
    </dgm:pt>
    <dgm:pt modelId="{19FBAB35-F18E-4DDE-AF7F-B9DA93EFADAC}" type="sibTrans" cxnId="{87489E16-2E64-49B5-949A-0652B454AB9F}">
      <dgm:prSet/>
      <dgm:spPr/>
      <dgm:t>
        <a:bodyPr/>
        <a:lstStyle/>
        <a:p>
          <a:endParaRPr lang="en-US"/>
        </a:p>
      </dgm:t>
    </dgm:pt>
    <dgm:pt modelId="{CD68B5A9-E6EC-424F-B7F1-6E85829A5ADA}" type="pres">
      <dgm:prSet presAssocID="{1D886037-AC60-4257-AFA4-26DC7F4C0BFD}" presName="linear" presStyleCnt="0">
        <dgm:presLayoutVars>
          <dgm:animLvl val="lvl"/>
          <dgm:resizeHandles val="exact"/>
        </dgm:presLayoutVars>
      </dgm:prSet>
      <dgm:spPr/>
    </dgm:pt>
    <dgm:pt modelId="{7B7C1E3E-7CD6-4246-9AFB-A649155DA45C}" type="pres">
      <dgm:prSet presAssocID="{19C2F833-8EBC-42B9-86D1-F1966452D3DA}" presName="parentText" presStyleLbl="node1" presStyleIdx="0" presStyleCnt="3">
        <dgm:presLayoutVars>
          <dgm:chMax val="0"/>
          <dgm:bulletEnabled val="1"/>
        </dgm:presLayoutVars>
      </dgm:prSet>
      <dgm:spPr/>
    </dgm:pt>
    <dgm:pt modelId="{EDAA9B59-FD69-4FA4-8B4F-D4FCBC361536}" type="pres">
      <dgm:prSet presAssocID="{5E0D1712-008B-4B09-9758-17DD3E5114C7}" presName="spacer" presStyleCnt="0"/>
      <dgm:spPr/>
    </dgm:pt>
    <dgm:pt modelId="{48D869D3-2CAF-4C6D-BD33-B9BF76FA59B9}" type="pres">
      <dgm:prSet presAssocID="{6B66FCA8-E0DA-4B37-B89C-59EAA0787759}" presName="parentText" presStyleLbl="node1" presStyleIdx="1" presStyleCnt="3">
        <dgm:presLayoutVars>
          <dgm:chMax val="0"/>
          <dgm:bulletEnabled val="1"/>
        </dgm:presLayoutVars>
      </dgm:prSet>
      <dgm:spPr/>
    </dgm:pt>
    <dgm:pt modelId="{47B5F32F-31E1-4876-8B06-58D43707358F}" type="pres">
      <dgm:prSet presAssocID="{C504624E-0285-4CD4-B827-627C54AD16BD}" presName="spacer" presStyleCnt="0"/>
      <dgm:spPr/>
    </dgm:pt>
    <dgm:pt modelId="{6BDF3332-ABDD-48A3-94EF-857E2F22F7F1}" type="pres">
      <dgm:prSet presAssocID="{7D7BEA20-7021-402C-B0B7-3B4595A14456}" presName="parentText" presStyleLbl="node1" presStyleIdx="2" presStyleCnt="3">
        <dgm:presLayoutVars>
          <dgm:chMax val="0"/>
          <dgm:bulletEnabled val="1"/>
        </dgm:presLayoutVars>
      </dgm:prSet>
      <dgm:spPr/>
    </dgm:pt>
  </dgm:ptLst>
  <dgm:cxnLst>
    <dgm:cxn modelId="{C130C700-1CC0-419E-A5E1-44C43B886D26}" srcId="{1D886037-AC60-4257-AFA4-26DC7F4C0BFD}" destId="{6B66FCA8-E0DA-4B37-B89C-59EAA0787759}" srcOrd="1" destOrd="0" parTransId="{561E1757-2960-46D1-83D5-0820AF33B6A7}" sibTransId="{C504624E-0285-4CD4-B827-627C54AD16BD}"/>
    <dgm:cxn modelId="{87489E16-2E64-49B5-949A-0652B454AB9F}" srcId="{1D886037-AC60-4257-AFA4-26DC7F4C0BFD}" destId="{7D7BEA20-7021-402C-B0B7-3B4595A14456}" srcOrd="2" destOrd="0" parTransId="{300B6F69-03E3-4604-8732-832F795DDFCD}" sibTransId="{19FBAB35-F18E-4DDE-AF7F-B9DA93EFADAC}"/>
    <dgm:cxn modelId="{243BE838-7726-42BF-BBC9-5793B55AA63B}" type="presOf" srcId="{1D886037-AC60-4257-AFA4-26DC7F4C0BFD}" destId="{CD68B5A9-E6EC-424F-B7F1-6E85829A5ADA}" srcOrd="0" destOrd="0" presId="urn:microsoft.com/office/officeart/2005/8/layout/vList2"/>
    <dgm:cxn modelId="{E9A3CF6F-EA1E-486F-AA1D-1738A754D617}" type="presOf" srcId="{7D7BEA20-7021-402C-B0B7-3B4595A14456}" destId="{6BDF3332-ABDD-48A3-94EF-857E2F22F7F1}" srcOrd="0" destOrd="0" presId="urn:microsoft.com/office/officeart/2005/8/layout/vList2"/>
    <dgm:cxn modelId="{6DA41D7F-3F81-43DE-8F72-B8B8318E3454}" type="presOf" srcId="{19C2F833-8EBC-42B9-86D1-F1966452D3DA}" destId="{7B7C1E3E-7CD6-4246-9AFB-A649155DA45C}" srcOrd="0" destOrd="0" presId="urn:microsoft.com/office/officeart/2005/8/layout/vList2"/>
    <dgm:cxn modelId="{369400C2-8689-40C8-9761-498C9F6211C9}" type="presOf" srcId="{6B66FCA8-E0DA-4B37-B89C-59EAA0787759}" destId="{48D869D3-2CAF-4C6D-BD33-B9BF76FA59B9}" srcOrd="0" destOrd="0" presId="urn:microsoft.com/office/officeart/2005/8/layout/vList2"/>
    <dgm:cxn modelId="{AD5440D8-5019-4087-AB24-E547A6F8297A}" srcId="{1D886037-AC60-4257-AFA4-26DC7F4C0BFD}" destId="{19C2F833-8EBC-42B9-86D1-F1966452D3DA}" srcOrd="0" destOrd="0" parTransId="{F3722BB5-942B-42FA-B5CF-8430A9C47478}" sibTransId="{5E0D1712-008B-4B09-9758-17DD3E5114C7}"/>
    <dgm:cxn modelId="{F0AAC2FB-5D3E-472C-AA0C-1F263BE2E926}" type="presParOf" srcId="{CD68B5A9-E6EC-424F-B7F1-6E85829A5ADA}" destId="{7B7C1E3E-7CD6-4246-9AFB-A649155DA45C}" srcOrd="0" destOrd="0" presId="urn:microsoft.com/office/officeart/2005/8/layout/vList2"/>
    <dgm:cxn modelId="{5B354D8C-8271-47AC-A214-A38961677511}" type="presParOf" srcId="{CD68B5A9-E6EC-424F-B7F1-6E85829A5ADA}" destId="{EDAA9B59-FD69-4FA4-8B4F-D4FCBC361536}" srcOrd="1" destOrd="0" presId="urn:microsoft.com/office/officeart/2005/8/layout/vList2"/>
    <dgm:cxn modelId="{20D7DFA5-6DEF-43E5-9267-FDBB36237382}" type="presParOf" srcId="{CD68B5A9-E6EC-424F-B7F1-6E85829A5ADA}" destId="{48D869D3-2CAF-4C6D-BD33-B9BF76FA59B9}" srcOrd="2" destOrd="0" presId="urn:microsoft.com/office/officeart/2005/8/layout/vList2"/>
    <dgm:cxn modelId="{E98C3272-6A9B-46CB-9FE9-4D8F71570D57}" type="presParOf" srcId="{CD68B5A9-E6EC-424F-B7F1-6E85829A5ADA}" destId="{47B5F32F-31E1-4876-8B06-58D43707358F}" srcOrd="3" destOrd="0" presId="urn:microsoft.com/office/officeart/2005/8/layout/vList2"/>
    <dgm:cxn modelId="{1CF9C534-E371-4CB7-912F-62A68ADB71E8}" type="presParOf" srcId="{CD68B5A9-E6EC-424F-B7F1-6E85829A5ADA}" destId="{6BDF3332-ABDD-48A3-94EF-857E2F22F7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AD01E-9DA4-498C-8384-D3F55BD4752B}"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20D25DB-8021-4F55-98D5-F2317393838D}">
      <dgm:prSet/>
      <dgm:spPr/>
      <dgm:t>
        <a:bodyPr/>
        <a:lstStyle/>
        <a:p>
          <a:r>
            <a:rPr lang="en-ID" dirty="0" err="1">
              <a:solidFill>
                <a:schemeClr val="accent2">
                  <a:lumMod val="50000"/>
                </a:schemeClr>
              </a:solidFill>
            </a:rPr>
            <a:t>Keselamatan</a:t>
          </a:r>
          <a:r>
            <a:rPr lang="en-ID" dirty="0">
              <a:solidFill>
                <a:schemeClr val="accent2">
                  <a:lumMod val="50000"/>
                </a:schemeClr>
              </a:solidFill>
            </a:rPr>
            <a:t> </a:t>
          </a:r>
          <a:r>
            <a:rPr lang="en-ID" dirty="0" err="1">
              <a:solidFill>
                <a:schemeClr val="accent2">
                  <a:lumMod val="50000"/>
                </a:schemeClr>
              </a:solidFill>
            </a:rPr>
            <a:t>pasien</a:t>
          </a:r>
          <a:r>
            <a:rPr lang="en-ID" dirty="0">
              <a:solidFill>
                <a:schemeClr val="accent2">
                  <a:lumMod val="50000"/>
                </a:schemeClr>
              </a:solidFill>
            </a:rPr>
            <a:t> </a:t>
          </a:r>
          <a:r>
            <a:rPr lang="en-ID" dirty="0" err="1">
              <a:solidFill>
                <a:schemeClr val="accent2">
                  <a:lumMod val="50000"/>
                </a:schemeClr>
              </a:solidFill>
            </a:rPr>
            <a:t>atau</a:t>
          </a:r>
          <a:r>
            <a:rPr lang="en-ID" dirty="0">
              <a:solidFill>
                <a:schemeClr val="accent2">
                  <a:lumMod val="50000"/>
                </a:schemeClr>
              </a:solidFill>
            </a:rPr>
            <a:t> patient safety </a:t>
          </a:r>
          <a:r>
            <a:rPr lang="en-ID" dirty="0" err="1"/>
            <a:t>adalah</a:t>
          </a:r>
          <a:r>
            <a:rPr lang="en-ID" dirty="0"/>
            <a:t> proses </a:t>
          </a:r>
          <a:r>
            <a:rPr lang="en-ID" dirty="0" err="1"/>
            <a:t>pemberian</a:t>
          </a:r>
          <a:r>
            <a:rPr lang="en-ID" dirty="0"/>
            <a:t> </a:t>
          </a:r>
          <a:r>
            <a:rPr lang="en-ID" dirty="0" err="1"/>
            <a:t>pelayanan</a:t>
          </a:r>
          <a:r>
            <a:rPr lang="en-ID" dirty="0"/>
            <a:t> </a:t>
          </a:r>
          <a:r>
            <a:rPr lang="en-ID" dirty="0" err="1"/>
            <a:t>kesehatan</a:t>
          </a:r>
          <a:r>
            <a:rPr lang="en-ID" dirty="0"/>
            <a:t> di </a:t>
          </a:r>
          <a:r>
            <a:rPr lang="en-ID" dirty="0" err="1"/>
            <a:t>fasilitas</a:t>
          </a:r>
          <a:r>
            <a:rPr lang="en-ID" dirty="0"/>
            <a:t> </a:t>
          </a:r>
          <a:r>
            <a:rPr lang="en-ID" dirty="0" err="1"/>
            <a:t>kesehatan</a:t>
          </a:r>
          <a:r>
            <a:rPr lang="en-ID" dirty="0"/>
            <a:t>, </a:t>
          </a:r>
          <a:r>
            <a:rPr lang="en-ID" dirty="0" err="1"/>
            <a:t>seperti</a:t>
          </a:r>
          <a:r>
            <a:rPr lang="en-ID" dirty="0"/>
            <a:t> </a:t>
          </a:r>
          <a:r>
            <a:rPr lang="en-ID" dirty="0" err="1"/>
            <a:t>rumah</a:t>
          </a:r>
          <a:r>
            <a:rPr lang="en-ID" dirty="0"/>
            <a:t> </a:t>
          </a:r>
          <a:r>
            <a:rPr lang="en-ID" dirty="0" err="1"/>
            <a:t>sakit</a:t>
          </a:r>
          <a:r>
            <a:rPr lang="en-ID" dirty="0"/>
            <a:t> </a:t>
          </a:r>
          <a:r>
            <a:rPr lang="en-ID" dirty="0" err="1"/>
            <a:t>diberikan</a:t>
          </a:r>
          <a:r>
            <a:rPr lang="en-ID" dirty="0"/>
            <a:t> </a:t>
          </a:r>
          <a:r>
            <a:rPr lang="en-ID" dirty="0" err="1"/>
            <a:t>secara</a:t>
          </a:r>
          <a:r>
            <a:rPr lang="en-ID" dirty="0"/>
            <a:t> </a:t>
          </a:r>
          <a:r>
            <a:rPr lang="en-ID" dirty="0" err="1"/>
            <a:t>aman</a:t>
          </a:r>
          <a:r>
            <a:rPr lang="en-ID" dirty="0"/>
            <a:t>. </a:t>
          </a:r>
          <a:endParaRPr lang="en-US" dirty="0"/>
        </a:p>
      </dgm:t>
    </dgm:pt>
    <dgm:pt modelId="{154BAEB9-8B58-482D-AD38-EC0F2AF56D64}" type="parTrans" cxnId="{222ACB79-9ACD-43A0-85C5-9AABFD8C6F2A}">
      <dgm:prSet/>
      <dgm:spPr/>
      <dgm:t>
        <a:bodyPr/>
        <a:lstStyle/>
        <a:p>
          <a:endParaRPr lang="en-US"/>
        </a:p>
      </dgm:t>
    </dgm:pt>
    <dgm:pt modelId="{60BF7048-7031-4FAA-AA8B-51DEC6D3F6F7}" type="sibTrans" cxnId="{222ACB79-9ACD-43A0-85C5-9AABFD8C6F2A}">
      <dgm:prSet/>
      <dgm:spPr/>
      <dgm:t>
        <a:bodyPr/>
        <a:lstStyle/>
        <a:p>
          <a:endParaRPr lang="en-US"/>
        </a:p>
      </dgm:t>
    </dgm:pt>
    <dgm:pt modelId="{EA07AF8B-D831-4C57-AD8B-B5E2174A0AC5}">
      <dgm:prSet/>
      <dgm:spPr/>
      <dgm:t>
        <a:bodyPr/>
        <a:lstStyle/>
        <a:p>
          <a:r>
            <a:rPr lang="en-ID" b="1" dirty="0" err="1">
              <a:solidFill>
                <a:schemeClr val="accent2">
                  <a:lumMod val="50000"/>
                </a:schemeClr>
              </a:solidFill>
            </a:rPr>
            <a:t>Pasien</a:t>
          </a:r>
          <a:r>
            <a:rPr lang="en-ID" b="1" dirty="0">
              <a:solidFill>
                <a:schemeClr val="accent2">
                  <a:lumMod val="50000"/>
                </a:schemeClr>
              </a:solidFill>
            </a:rPr>
            <a:t> </a:t>
          </a:r>
          <a:r>
            <a:rPr lang="en-ID" b="1" dirty="0" err="1">
              <a:solidFill>
                <a:schemeClr val="accent2">
                  <a:lumMod val="50000"/>
                </a:schemeClr>
              </a:solidFill>
            </a:rPr>
            <a:t>bebas</a:t>
          </a:r>
          <a:r>
            <a:rPr lang="en-ID" dirty="0"/>
            <a:t> </a:t>
          </a:r>
          <a:r>
            <a:rPr lang="en-ID" dirty="0" err="1"/>
            <a:t>dari</a:t>
          </a:r>
          <a:r>
            <a:rPr lang="en-ID" dirty="0"/>
            <a:t> harm (</a:t>
          </a:r>
          <a:r>
            <a:rPr lang="en-ID" dirty="0" err="1"/>
            <a:t>cedera</a:t>
          </a:r>
          <a:r>
            <a:rPr lang="en-ID" dirty="0"/>
            <a:t>) yang </a:t>
          </a:r>
          <a:r>
            <a:rPr lang="en-ID" dirty="0" err="1"/>
            <a:t>tidak</a:t>
          </a:r>
          <a:r>
            <a:rPr lang="en-ID" dirty="0"/>
            <a:t> </a:t>
          </a:r>
          <a:r>
            <a:rPr lang="en-ID" dirty="0" err="1"/>
            <a:t>seharusnya</a:t>
          </a:r>
          <a:r>
            <a:rPr lang="en-ID" dirty="0"/>
            <a:t> </a:t>
          </a:r>
          <a:r>
            <a:rPr lang="en-ID" dirty="0" err="1"/>
            <a:t>terjadi</a:t>
          </a:r>
          <a:r>
            <a:rPr lang="en-ID" dirty="0"/>
            <a:t> </a:t>
          </a:r>
          <a:r>
            <a:rPr lang="en-ID" dirty="0" err="1"/>
            <a:t>atau</a:t>
          </a:r>
          <a:r>
            <a:rPr lang="en-ID" dirty="0"/>
            <a:t> </a:t>
          </a:r>
          <a:r>
            <a:rPr lang="en-ID" dirty="0" err="1"/>
            <a:t>bebas</a:t>
          </a:r>
          <a:r>
            <a:rPr lang="en-ID" dirty="0"/>
            <a:t> </a:t>
          </a:r>
          <a:r>
            <a:rPr lang="en-ID" dirty="0" err="1"/>
            <a:t>dari</a:t>
          </a:r>
          <a:r>
            <a:rPr lang="en-ID" dirty="0"/>
            <a:t> harm yang </a:t>
          </a:r>
          <a:r>
            <a:rPr lang="en-ID" dirty="0" err="1"/>
            <a:t>potensial</a:t>
          </a:r>
          <a:r>
            <a:rPr lang="en-ID" dirty="0"/>
            <a:t> </a:t>
          </a:r>
          <a:r>
            <a:rPr lang="en-ID" dirty="0" err="1"/>
            <a:t>akan</a:t>
          </a:r>
          <a:r>
            <a:rPr lang="en-ID" dirty="0"/>
            <a:t> </a:t>
          </a:r>
          <a:r>
            <a:rPr lang="en-ID" dirty="0" err="1"/>
            <a:t>terjadi</a:t>
          </a:r>
          <a:r>
            <a:rPr lang="en-ID" dirty="0"/>
            <a:t>, </a:t>
          </a:r>
          <a:r>
            <a:rPr lang="en-ID" dirty="0" err="1"/>
            <a:t>seperti</a:t>
          </a:r>
          <a:r>
            <a:rPr lang="en-ID" dirty="0"/>
            <a:t> </a:t>
          </a:r>
          <a:r>
            <a:rPr lang="en-ID" dirty="0" err="1"/>
            <a:t>penyakit</a:t>
          </a:r>
          <a:r>
            <a:rPr lang="en-ID" dirty="0"/>
            <a:t>; </a:t>
          </a:r>
          <a:r>
            <a:rPr lang="en-ID" dirty="0" err="1"/>
            <a:t>cedera</a:t>
          </a:r>
          <a:r>
            <a:rPr lang="en-ID" dirty="0"/>
            <a:t> </a:t>
          </a:r>
          <a:r>
            <a:rPr lang="en-ID" dirty="0" err="1"/>
            <a:t>fisik</a:t>
          </a:r>
          <a:r>
            <a:rPr lang="en-ID" dirty="0"/>
            <a:t>; social; </a:t>
          </a:r>
          <a:r>
            <a:rPr lang="en-ID" dirty="0" err="1"/>
            <a:t>psikologis</a:t>
          </a:r>
          <a:r>
            <a:rPr lang="en-ID" dirty="0"/>
            <a:t>; </a:t>
          </a:r>
          <a:r>
            <a:rPr lang="en-ID" dirty="0" err="1"/>
            <a:t>cacat</a:t>
          </a:r>
          <a:r>
            <a:rPr lang="en-ID" dirty="0"/>
            <a:t> dan </a:t>
          </a:r>
          <a:r>
            <a:rPr lang="en-ID" dirty="0" err="1"/>
            <a:t>kematian</a:t>
          </a:r>
          <a:r>
            <a:rPr lang="en-ID" dirty="0"/>
            <a:t> (KKPRS, 2015). </a:t>
          </a:r>
        </a:p>
        <a:p>
          <a:r>
            <a:rPr lang="en-ID" b="1" dirty="0" err="1">
              <a:solidFill>
                <a:schemeClr val="accent2">
                  <a:lumMod val="50000"/>
                </a:schemeClr>
              </a:solidFill>
            </a:rPr>
            <a:t>Keselamatan</a:t>
          </a:r>
          <a:r>
            <a:rPr lang="en-ID" b="1" dirty="0">
              <a:solidFill>
                <a:schemeClr val="accent2">
                  <a:lumMod val="50000"/>
                </a:schemeClr>
              </a:solidFill>
            </a:rPr>
            <a:t> </a:t>
          </a:r>
          <a:r>
            <a:rPr lang="en-ID" b="1" dirty="0" err="1">
              <a:solidFill>
                <a:schemeClr val="accent2">
                  <a:lumMod val="50000"/>
                </a:schemeClr>
              </a:solidFill>
            </a:rPr>
            <a:t>pasien</a:t>
          </a:r>
          <a:r>
            <a:rPr lang="en-ID" b="1" dirty="0">
              <a:solidFill>
                <a:schemeClr val="accent2">
                  <a:lumMod val="50000"/>
                </a:schemeClr>
              </a:solidFill>
            </a:rPr>
            <a:t> </a:t>
          </a:r>
          <a:r>
            <a:rPr lang="en-ID" dirty="0" err="1"/>
            <a:t>adalah</a:t>
          </a:r>
          <a:r>
            <a:rPr lang="en-ID" dirty="0"/>
            <a:t> </a:t>
          </a:r>
          <a:r>
            <a:rPr lang="en-ID" dirty="0" err="1"/>
            <a:t>komponen</a:t>
          </a:r>
          <a:r>
            <a:rPr lang="en-ID" dirty="0"/>
            <a:t> yang </a:t>
          </a:r>
          <a:r>
            <a:rPr lang="en-ID" dirty="0" err="1"/>
            <a:t>esensial</a:t>
          </a:r>
          <a:r>
            <a:rPr lang="en-ID" dirty="0"/>
            <a:t> dan vital </a:t>
          </a:r>
          <a:r>
            <a:rPr lang="en-ID" dirty="0" err="1"/>
            <a:t>untuk</a:t>
          </a:r>
          <a:r>
            <a:rPr lang="en-ID" dirty="0"/>
            <a:t> </a:t>
          </a:r>
          <a:r>
            <a:rPr lang="en-ID" dirty="0" err="1"/>
            <a:t>kualitas</a:t>
          </a:r>
          <a:r>
            <a:rPr lang="en-ID" dirty="0"/>
            <a:t> </a:t>
          </a:r>
          <a:r>
            <a:rPr lang="en-ID" dirty="0" err="1"/>
            <a:t>asuhan</a:t>
          </a:r>
          <a:r>
            <a:rPr lang="en-ID" dirty="0"/>
            <a:t> </a:t>
          </a:r>
          <a:r>
            <a:rPr lang="en-ID" dirty="0" err="1"/>
            <a:t>keperawatan</a:t>
          </a:r>
          <a:r>
            <a:rPr lang="en-ID" dirty="0"/>
            <a:t> (Ballard, 2018).</a:t>
          </a:r>
          <a:endParaRPr lang="en-US" dirty="0"/>
        </a:p>
      </dgm:t>
    </dgm:pt>
    <dgm:pt modelId="{B62A0489-3E21-47F0-A744-A54C1B601768}" type="parTrans" cxnId="{B16C88F1-42CB-4785-BC2B-AF5FC3FCC480}">
      <dgm:prSet/>
      <dgm:spPr/>
      <dgm:t>
        <a:bodyPr/>
        <a:lstStyle/>
        <a:p>
          <a:endParaRPr lang="en-US"/>
        </a:p>
      </dgm:t>
    </dgm:pt>
    <dgm:pt modelId="{64E2ED88-545A-46D5-978E-109C8773577F}" type="sibTrans" cxnId="{B16C88F1-42CB-4785-BC2B-AF5FC3FCC480}">
      <dgm:prSet/>
      <dgm:spPr/>
      <dgm:t>
        <a:bodyPr/>
        <a:lstStyle/>
        <a:p>
          <a:endParaRPr lang="en-US"/>
        </a:p>
      </dgm:t>
    </dgm:pt>
    <dgm:pt modelId="{86291095-5A38-4344-9E94-C2ADE7BD82E3}" type="pres">
      <dgm:prSet presAssocID="{C46AD01E-9DA4-498C-8384-D3F55BD4752B}" presName="vert0" presStyleCnt="0">
        <dgm:presLayoutVars>
          <dgm:dir/>
          <dgm:animOne val="branch"/>
          <dgm:animLvl val="lvl"/>
        </dgm:presLayoutVars>
      </dgm:prSet>
      <dgm:spPr/>
    </dgm:pt>
    <dgm:pt modelId="{34D4779D-1E98-455F-A23C-7FC382CA2075}" type="pres">
      <dgm:prSet presAssocID="{420D25DB-8021-4F55-98D5-F2317393838D}" presName="thickLine" presStyleLbl="alignNode1" presStyleIdx="0" presStyleCnt="2"/>
      <dgm:spPr/>
    </dgm:pt>
    <dgm:pt modelId="{9BE49CAA-A7B8-4E2D-8125-85FEF83AB42A}" type="pres">
      <dgm:prSet presAssocID="{420D25DB-8021-4F55-98D5-F2317393838D}" presName="horz1" presStyleCnt="0"/>
      <dgm:spPr/>
    </dgm:pt>
    <dgm:pt modelId="{6CC409DF-DCD5-4C81-AF7F-DBD9D8E1E533}" type="pres">
      <dgm:prSet presAssocID="{420D25DB-8021-4F55-98D5-F2317393838D}" presName="tx1" presStyleLbl="revTx" presStyleIdx="0" presStyleCnt="2"/>
      <dgm:spPr/>
    </dgm:pt>
    <dgm:pt modelId="{C23DFCDB-4DEE-402D-9F9F-9D2E30AFC5C4}" type="pres">
      <dgm:prSet presAssocID="{420D25DB-8021-4F55-98D5-F2317393838D}" presName="vert1" presStyleCnt="0"/>
      <dgm:spPr/>
    </dgm:pt>
    <dgm:pt modelId="{66A62886-51C6-49DE-95EF-E48AECA996C5}" type="pres">
      <dgm:prSet presAssocID="{EA07AF8B-D831-4C57-AD8B-B5E2174A0AC5}" presName="thickLine" presStyleLbl="alignNode1" presStyleIdx="1" presStyleCnt="2" custLinFactNeighborX="505" custLinFactNeighborY="-28889"/>
      <dgm:spPr/>
    </dgm:pt>
    <dgm:pt modelId="{1435ACF4-4833-4334-AB13-EEC8EB81DBCB}" type="pres">
      <dgm:prSet presAssocID="{EA07AF8B-D831-4C57-AD8B-B5E2174A0AC5}" presName="horz1" presStyleCnt="0"/>
      <dgm:spPr/>
    </dgm:pt>
    <dgm:pt modelId="{371A4FEB-CFAA-4C9C-9501-0D7AFE331618}" type="pres">
      <dgm:prSet presAssocID="{EA07AF8B-D831-4C57-AD8B-B5E2174A0AC5}" presName="tx1" presStyleLbl="revTx" presStyleIdx="1" presStyleCnt="2"/>
      <dgm:spPr/>
    </dgm:pt>
    <dgm:pt modelId="{6F59465A-7891-44B2-8BAE-C854BFE7FE93}" type="pres">
      <dgm:prSet presAssocID="{EA07AF8B-D831-4C57-AD8B-B5E2174A0AC5}" presName="vert1" presStyleCnt="0"/>
      <dgm:spPr/>
    </dgm:pt>
  </dgm:ptLst>
  <dgm:cxnLst>
    <dgm:cxn modelId="{84B8EA1F-EBEE-4CFC-928B-B7DA3491E08B}" type="presOf" srcId="{EA07AF8B-D831-4C57-AD8B-B5E2174A0AC5}" destId="{371A4FEB-CFAA-4C9C-9501-0D7AFE331618}" srcOrd="0" destOrd="0" presId="urn:microsoft.com/office/officeart/2008/layout/LinedList"/>
    <dgm:cxn modelId="{222ACB79-9ACD-43A0-85C5-9AABFD8C6F2A}" srcId="{C46AD01E-9DA4-498C-8384-D3F55BD4752B}" destId="{420D25DB-8021-4F55-98D5-F2317393838D}" srcOrd="0" destOrd="0" parTransId="{154BAEB9-8B58-482D-AD38-EC0F2AF56D64}" sibTransId="{60BF7048-7031-4FAA-AA8B-51DEC6D3F6F7}"/>
    <dgm:cxn modelId="{ECB7A45A-42C9-42FD-99D0-C7B28ABDF19D}" type="presOf" srcId="{420D25DB-8021-4F55-98D5-F2317393838D}" destId="{6CC409DF-DCD5-4C81-AF7F-DBD9D8E1E533}" srcOrd="0" destOrd="0" presId="urn:microsoft.com/office/officeart/2008/layout/LinedList"/>
    <dgm:cxn modelId="{58CB1AC3-45B1-43B0-BDE1-B1A99E1ED918}" type="presOf" srcId="{C46AD01E-9DA4-498C-8384-D3F55BD4752B}" destId="{86291095-5A38-4344-9E94-C2ADE7BD82E3}" srcOrd="0" destOrd="0" presId="urn:microsoft.com/office/officeart/2008/layout/LinedList"/>
    <dgm:cxn modelId="{B16C88F1-42CB-4785-BC2B-AF5FC3FCC480}" srcId="{C46AD01E-9DA4-498C-8384-D3F55BD4752B}" destId="{EA07AF8B-D831-4C57-AD8B-B5E2174A0AC5}" srcOrd="1" destOrd="0" parTransId="{B62A0489-3E21-47F0-A744-A54C1B601768}" sibTransId="{64E2ED88-545A-46D5-978E-109C8773577F}"/>
    <dgm:cxn modelId="{1FAC44BC-3E1F-4CAE-BDA0-7193BD7E46DF}" type="presParOf" srcId="{86291095-5A38-4344-9E94-C2ADE7BD82E3}" destId="{34D4779D-1E98-455F-A23C-7FC382CA2075}" srcOrd="0" destOrd="0" presId="urn:microsoft.com/office/officeart/2008/layout/LinedList"/>
    <dgm:cxn modelId="{001FD969-E1EF-42C9-A11B-4CCCA8598825}" type="presParOf" srcId="{86291095-5A38-4344-9E94-C2ADE7BD82E3}" destId="{9BE49CAA-A7B8-4E2D-8125-85FEF83AB42A}" srcOrd="1" destOrd="0" presId="urn:microsoft.com/office/officeart/2008/layout/LinedList"/>
    <dgm:cxn modelId="{B04890B0-6C0C-4585-B4CF-99DFEACDA71C}" type="presParOf" srcId="{9BE49CAA-A7B8-4E2D-8125-85FEF83AB42A}" destId="{6CC409DF-DCD5-4C81-AF7F-DBD9D8E1E533}" srcOrd="0" destOrd="0" presId="urn:microsoft.com/office/officeart/2008/layout/LinedList"/>
    <dgm:cxn modelId="{AC063AE5-86CF-4284-831F-6ED716DBE73B}" type="presParOf" srcId="{9BE49CAA-A7B8-4E2D-8125-85FEF83AB42A}" destId="{C23DFCDB-4DEE-402D-9F9F-9D2E30AFC5C4}" srcOrd="1" destOrd="0" presId="urn:microsoft.com/office/officeart/2008/layout/LinedList"/>
    <dgm:cxn modelId="{0BBB1C07-7CAC-4711-88CC-25CE49C0DDA0}" type="presParOf" srcId="{86291095-5A38-4344-9E94-C2ADE7BD82E3}" destId="{66A62886-51C6-49DE-95EF-E48AECA996C5}" srcOrd="2" destOrd="0" presId="urn:microsoft.com/office/officeart/2008/layout/LinedList"/>
    <dgm:cxn modelId="{D0CB3403-C1E0-463D-A95E-51EBFECE6718}" type="presParOf" srcId="{86291095-5A38-4344-9E94-C2ADE7BD82E3}" destId="{1435ACF4-4833-4334-AB13-EEC8EB81DBCB}" srcOrd="3" destOrd="0" presId="urn:microsoft.com/office/officeart/2008/layout/LinedList"/>
    <dgm:cxn modelId="{E247FE7F-1BF3-4BB0-8184-A7A0971CDD36}" type="presParOf" srcId="{1435ACF4-4833-4334-AB13-EEC8EB81DBCB}" destId="{371A4FEB-CFAA-4C9C-9501-0D7AFE331618}" srcOrd="0" destOrd="0" presId="urn:microsoft.com/office/officeart/2008/layout/LinedList"/>
    <dgm:cxn modelId="{F348BD62-7294-4A91-BEA2-7435360969D5}" type="presParOf" srcId="{1435ACF4-4833-4334-AB13-EEC8EB81DBCB}" destId="{6F59465A-7891-44B2-8BAE-C854BFE7FE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FD19E-69A1-496E-8D34-304C756D3B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8BC569-46AE-4CFB-AEC8-173B3A411F8F}">
      <dgm:prSet/>
      <dgm:spPr/>
      <dgm:t>
        <a:bodyPr/>
        <a:lstStyle/>
        <a:p>
          <a:r>
            <a:rPr lang="en-ID"/>
            <a:t>Aman (Safety), yaitu pasien yang menerima pelayanan kesehatan terbebas dari luka atau cedera. </a:t>
          </a:r>
          <a:endParaRPr lang="en-US"/>
        </a:p>
      </dgm:t>
    </dgm:pt>
    <dgm:pt modelId="{5E69C390-64BF-4B25-ABED-0F66BC035F79}" type="parTrans" cxnId="{A0903433-320E-4AF2-8958-DC622DBB0186}">
      <dgm:prSet/>
      <dgm:spPr/>
      <dgm:t>
        <a:bodyPr/>
        <a:lstStyle/>
        <a:p>
          <a:endParaRPr lang="en-US"/>
        </a:p>
      </dgm:t>
    </dgm:pt>
    <dgm:pt modelId="{B13C84A0-4F7C-4890-B481-9BA404D3E15C}" type="sibTrans" cxnId="{A0903433-320E-4AF2-8958-DC622DBB0186}">
      <dgm:prSet/>
      <dgm:spPr/>
      <dgm:t>
        <a:bodyPr/>
        <a:lstStyle/>
        <a:p>
          <a:endParaRPr lang="en-US"/>
        </a:p>
      </dgm:t>
    </dgm:pt>
    <dgm:pt modelId="{F1EE500D-8349-4EC7-8B9E-EF027EFB6EE6}">
      <dgm:prSet/>
      <dgm:spPr/>
      <dgm:t>
        <a:bodyPr/>
        <a:lstStyle/>
        <a:p>
          <a:r>
            <a:rPr lang="en-ID"/>
            <a:t>Efektif (Effective), yaitu memberikan pelayanan sesuai dengan kompetensi dan ilmu pengetahuan. </a:t>
          </a:r>
          <a:endParaRPr lang="en-US"/>
        </a:p>
      </dgm:t>
    </dgm:pt>
    <dgm:pt modelId="{4B3CED85-B320-4F1E-8292-2E6221CC4E26}" type="parTrans" cxnId="{FEDD8C6D-D8C6-451D-95DE-191CB0B3D879}">
      <dgm:prSet/>
      <dgm:spPr/>
      <dgm:t>
        <a:bodyPr/>
        <a:lstStyle/>
        <a:p>
          <a:endParaRPr lang="en-US"/>
        </a:p>
      </dgm:t>
    </dgm:pt>
    <dgm:pt modelId="{01D3F5A7-D7E5-407E-A715-6A66A5043520}" type="sibTrans" cxnId="{FEDD8C6D-D8C6-451D-95DE-191CB0B3D879}">
      <dgm:prSet/>
      <dgm:spPr/>
      <dgm:t>
        <a:bodyPr/>
        <a:lstStyle/>
        <a:p>
          <a:endParaRPr lang="en-US"/>
        </a:p>
      </dgm:t>
    </dgm:pt>
    <dgm:pt modelId="{52B6CE6D-2E11-4341-B76F-AC8618D5C96F}" type="pres">
      <dgm:prSet presAssocID="{857FD19E-69A1-496E-8D34-304C756D3B4F}" presName="root" presStyleCnt="0">
        <dgm:presLayoutVars>
          <dgm:dir/>
          <dgm:resizeHandles val="exact"/>
        </dgm:presLayoutVars>
      </dgm:prSet>
      <dgm:spPr/>
    </dgm:pt>
    <dgm:pt modelId="{7DD8DAAC-DA77-458C-AB18-8F61C41223BE}" type="pres">
      <dgm:prSet presAssocID="{8D8BC569-46AE-4CFB-AEC8-173B3A411F8F}" presName="compNode" presStyleCnt="0"/>
      <dgm:spPr/>
    </dgm:pt>
    <dgm:pt modelId="{CC26202E-628F-444B-9789-7808C5FA59DF}" type="pres">
      <dgm:prSet presAssocID="{8D8BC569-46AE-4CFB-AEC8-173B3A411F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works"/>
        </a:ext>
      </dgm:extLst>
    </dgm:pt>
    <dgm:pt modelId="{2F1D92D7-6841-42EB-9068-CE1D976503AA}" type="pres">
      <dgm:prSet presAssocID="{8D8BC569-46AE-4CFB-AEC8-173B3A411F8F}" presName="spaceRect" presStyleCnt="0"/>
      <dgm:spPr/>
    </dgm:pt>
    <dgm:pt modelId="{B5F583FD-22CC-4627-A9A0-007FF7439D27}" type="pres">
      <dgm:prSet presAssocID="{8D8BC569-46AE-4CFB-AEC8-173B3A411F8F}" presName="textRect" presStyleLbl="revTx" presStyleIdx="0" presStyleCnt="2">
        <dgm:presLayoutVars>
          <dgm:chMax val="1"/>
          <dgm:chPref val="1"/>
        </dgm:presLayoutVars>
      </dgm:prSet>
      <dgm:spPr/>
    </dgm:pt>
    <dgm:pt modelId="{591BEE48-3D06-4947-BCBA-848D54C800DC}" type="pres">
      <dgm:prSet presAssocID="{B13C84A0-4F7C-4890-B481-9BA404D3E15C}" presName="sibTrans" presStyleCnt="0"/>
      <dgm:spPr/>
    </dgm:pt>
    <dgm:pt modelId="{F835704B-5B10-4D54-8BF2-7E4F5F74CA21}" type="pres">
      <dgm:prSet presAssocID="{F1EE500D-8349-4EC7-8B9E-EF027EFB6EE6}" presName="compNode" presStyleCnt="0"/>
      <dgm:spPr/>
    </dgm:pt>
    <dgm:pt modelId="{C9CE50C3-5530-4486-8D59-07D080A81CC5}" type="pres">
      <dgm:prSet presAssocID="{F1EE500D-8349-4EC7-8B9E-EF027EFB6E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623D7600-01DD-434F-94F3-4976487E3593}" type="pres">
      <dgm:prSet presAssocID="{F1EE500D-8349-4EC7-8B9E-EF027EFB6EE6}" presName="spaceRect" presStyleCnt="0"/>
      <dgm:spPr/>
    </dgm:pt>
    <dgm:pt modelId="{BB9436EB-8608-4C94-AC80-F93C5071A370}" type="pres">
      <dgm:prSet presAssocID="{F1EE500D-8349-4EC7-8B9E-EF027EFB6EE6}" presName="textRect" presStyleLbl="revTx" presStyleIdx="1" presStyleCnt="2">
        <dgm:presLayoutVars>
          <dgm:chMax val="1"/>
          <dgm:chPref val="1"/>
        </dgm:presLayoutVars>
      </dgm:prSet>
      <dgm:spPr/>
    </dgm:pt>
  </dgm:ptLst>
  <dgm:cxnLst>
    <dgm:cxn modelId="{EBF53419-602A-4D53-8204-2B0D58667EAA}" type="presOf" srcId="{8D8BC569-46AE-4CFB-AEC8-173B3A411F8F}" destId="{B5F583FD-22CC-4627-A9A0-007FF7439D27}" srcOrd="0" destOrd="0" presId="urn:microsoft.com/office/officeart/2018/2/layout/IconLabelList"/>
    <dgm:cxn modelId="{A0903433-320E-4AF2-8958-DC622DBB0186}" srcId="{857FD19E-69A1-496E-8D34-304C756D3B4F}" destId="{8D8BC569-46AE-4CFB-AEC8-173B3A411F8F}" srcOrd="0" destOrd="0" parTransId="{5E69C390-64BF-4B25-ABED-0F66BC035F79}" sibTransId="{B13C84A0-4F7C-4890-B481-9BA404D3E15C}"/>
    <dgm:cxn modelId="{FEDD8C6D-D8C6-451D-95DE-191CB0B3D879}" srcId="{857FD19E-69A1-496E-8D34-304C756D3B4F}" destId="{F1EE500D-8349-4EC7-8B9E-EF027EFB6EE6}" srcOrd="1" destOrd="0" parTransId="{4B3CED85-B320-4F1E-8292-2E6221CC4E26}" sibTransId="{01D3F5A7-D7E5-407E-A715-6A66A5043520}"/>
    <dgm:cxn modelId="{DF314074-A17D-42CC-A23B-BE1D7929C4C9}" type="presOf" srcId="{857FD19E-69A1-496E-8D34-304C756D3B4F}" destId="{52B6CE6D-2E11-4341-B76F-AC8618D5C96F}" srcOrd="0" destOrd="0" presId="urn:microsoft.com/office/officeart/2018/2/layout/IconLabelList"/>
    <dgm:cxn modelId="{695FBB8F-00B9-4035-8CA7-F4509447B07A}" type="presOf" srcId="{F1EE500D-8349-4EC7-8B9E-EF027EFB6EE6}" destId="{BB9436EB-8608-4C94-AC80-F93C5071A370}" srcOrd="0" destOrd="0" presId="urn:microsoft.com/office/officeart/2018/2/layout/IconLabelList"/>
    <dgm:cxn modelId="{A535C446-CB1E-402C-B454-6BB44EC6D803}" type="presParOf" srcId="{52B6CE6D-2E11-4341-B76F-AC8618D5C96F}" destId="{7DD8DAAC-DA77-458C-AB18-8F61C41223BE}" srcOrd="0" destOrd="0" presId="urn:microsoft.com/office/officeart/2018/2/layout/IconLabelList"/>
    <dgm:cxn modelId="{E5FF39E5-F6B0-4631-88A1-796A35A49EB4}" type="presParOf" srcId="{7DD8DAAC-DA77-458C-AB18-8F61C41223BE}" destId="{CC26202E-628F-444B-9789-7808C5FA59DF}" srcOrd="0" destOrd="0" presId="urn:microsoft.com/office/officeart/2018/2/layout/IconLabelList"/>
    <dgm:cxn modelId="{79F8E021-2252-4965-ABBD-A64320553657}" type="presParOf" srcId="{7DD8DAAC-DA77-458C-AB18-8F61C41223BE}" destId="{2F1D92D7-6841-42EB-9068-CE1D976503AA}" srcOrd="1" destOrd="0" presId="urn:microsoft.com/office/officeart/2018/2/layout/IconLabelList"/>
    <dgm:cxn modelId="{0D196AEE-82BE-4A9F-948F-045DCB2547BE}" type="presParOf" srcId="{7DD8DAAC-DA77-458C-AB18-8F61C41223BE}" destId="{B5F583FD-22CC-4627-A9A0-007FF7439D27}" srcOrd="2" destOrd="0" presId="urn:microsoft.com/office/officeart/2018/2/layout/IconLabelList"/>
    <dgm:cxn modelId="{14560A41-6000-428E-B737-BFC60DEF2BD8}" type="presParOf" srcId="{52B6CE6D-2E11-4341-B76F-AC8618D5C96F}" destId="{591BEE48-3D06-4947-BCBA-848D54C800DC}" srcOrd="1" destOrd="0" presId="urn:microsoft.com/office/officeart/2018/2/layout/IconLabelList"/>
    <dgm:cxn modelId="{7D0A2E09-9008-4822-BB13-7E60E5A12408}" type="presParOf" srcId="{52B6CE6D-2E11-4341-B76F-AC8618D5C96F}" destId="{F835704B-5B10-4D54-8BF2-7E4F5F74CA21}" srcOrd="2" destOrd="0" presId="urn:microsoft.com/office/officeart/2018/2/layout/IconLabelList"/>
    <dgm:cxn modelId="{767991E9-BE26-4417-8BE6-796B5F6A3F00}" type="presParOf" srcId="{F835704B-5B10-4D54-8BF2-7E4F5F74CA21}" destId="{C9CE50C3-5530-4486-8D59-07D080A81CC5}" srcOrd="0" destOrd="0" presId="urn:microsoft.com/office/officeart/2018/2/layout/IconLabelList"/>
    <dgm:cxn modelId="{F3098E39-920D-417C-91B9-8AEF2D0B8BCD}" type="presParOf" srcId="{F835704B-5B10-4D54-8BF2-7E4F5F74CA21}" destId="{623D7600-01DD-434F-94F3-4976487E3593}" srcOrd="1" destOrd="0" presId="urn:microsoft.com/office/officeart/2018/2/layout/IconLabelList"/>
    <dgm:cxn modelId="{BD048583-26F3-44ED-97B7-2251D4B798B6}" type="presParOf" srcId="{F835704B-5B10-4D54-8BF2-7E4F5F74CA21}" destId="{BB9436EB-8608-4C94-AC80-F93C5071A37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25ADE-8496-4838-8240-7E18B66230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385B4E5-C2FB-45DC-86E3-36103C724739}">
      <dgm:prSet/>
      <dgm:spPr/>
      <dgm:t>
        <a:bodyPr/>
        <a:lstStyle/>
        <a:p>
          <a:r>
            <a:rPr lang="en-ID" b="0" i="0"/>
            <a:t>1. Lingkungan Fisik </a:t>
          </a:r>
          <a:endParaRPr lang="en-US"/>
        </a:p>
      </dgm:t>
    </dgm:pt>
    <dgm:pt modelId="{2263424B-8689-4C91-89EE-428DA3F5AA10}" type="parTrans" cxnId="{A0D40C3E-2EAE-4047-95E1-A72EA3D9FCB6}">
      <dgm:prSet/>
      <dgm:spPr/>
      <dgm:t>
        <a:bodyPr/>
        <a:lstStyle/>
        <a:p>
          <a:endParaRPr lang="en-US"/>
        </a:p>
      </dgm:t>
    </dgm:pt>
    <dgm:pt modelId="{A04B3F94-C787-40D0-A996-7CA9406A3A75}" type="sibTrans" cxnId="{A0D40C3E-2EAE-4047-95E1-A72EA3D9FCB6}">
      <dgm:prSet/>
      <dgm:spPr/>
      <dgm:t>
        <a:bodyPr/>
        <a:lstStyle/>
        <a:p>
          <a:endParaRPr lang="en-US"/>
        </a:p>
      </dgm:t>
    </dgm:pt>
    <dgm:pt modelId="{0923BB4E-74E0-44B2-A2C7-0825C601F456}">
      <dgm:prSet/>
      <dgm:spPr/>
      <dgm:t>
        <a:bodyPr/>
        <a:lstStyle/>
        <a:p>
          <a:r>
            <a:rPr lang="en-ID" b="0" i="0"/>
            <a:t>2. Lingkungan Kimia </a:t>
          </a:r>
          <a:endParaRPr lang="en-US"/>
        </a:p>
      </dgm:t>
    </dgm:pt>
    <dgm:pt modelId="{601A11E2-C761-4386-A44B-69077003F38E}" type="parTrans" cxnId="{518BC7DB-2EC4-4C6E-8B7B-2594DFC1CB1A}">
      <dgm:prSet/>
      <dgm:spPr/>
      <dgm:t>
        <a:bodyPr/>
        <a:lstStyle/>
        <a:p>
          <a:endParaRPr lang="en-US"/>
        </a:p>
      </dgm:t>
    </dgm:pt>
    <dgm:pt modelId="{87727654-9088-46E2-BACA-F456670E4B91}" type="sibTrans" cxnId="{518BC7DB-2EC4-4C6E-8B7B-2594DFC1CB1A}">
      <dgm:prSet/>
      <dgm:spPr/>
      <dgm:t>
        <a:bodyPr/>
        <a:lstStyle/>
        <a:p>
          <a:endParaRPr lang="en-US"/>
        </a:p>
      </dgm:t>
    </dgm:pt>
    <dgm:pt modelId="{F90DC2BB-8504-4C24-8B6D-E4093C553359}">
      <dgm:prSet/>
      <dgm:spPr/>
      <dgm:t>
        <a:bodyPr/>
        <a:lstStyle/>
        <a:p>
          <a:r>
            <a:rPr lang="en-ID" b="0" i="0"/>
            <a:t>3. Lingkungan Biologi </a:t>
          </a:r>
          <a:endParaRPr lang="en-US"/>
        </a:p>
      </dgm:t>
    </dgm:pt>
    <dgm:pt modelId="{A9773CB9-9924-4B79-B648-24AE0335F4C4}" type="parTrans" cxnId="{06E52411-0633-498A-A141-4DCDF1BCD668}">
      <dgm:prSet/>
      <dgm:spPr/>
      <dgm:t>
        <a:bodyPr/>
        <a:lstStyle/>
        <a:p>
          <a:endParaRPr lang="en-US"/>
        </a:p>
      </dgm:t>
    </dgm:pt>
    <dgm:pt modelId="{72E1548C-030D-4E3B-9A2F-6A1C23E4B708}" type="sibTrans" cxnId="{06E52411-0633-498A-A141-4DCDF1BCD668}">
      <dgm:prSet/>
      <dgm:spPr/>
      <dgm:t>
        <a:bodyPr/>
        <a:lstStyle/>
        <a:p>
          <a:endParaRPr lang="en-US"/>
        </a:p>
      </dgm:t>
    </dgm:pt>
    <dgm:pt modelId="{C2C1BCA5-233D-4585-BF23-B2F4E03A36A1}">
      <dgm:prSet/>
      <dgm:spPr/>
      <dgm:t>
        <a:bodyPr/>
        <a:lstStyle/>
        <a:p>
          <a:r>
            <a:rPr lang="en-ID" b="0" i="0"/>
            <a:t>4. Lingkungan Fisiologis </a:t>
          </a:r>
          <a:endParaRPr lang="en-US"/>
        </a:p>
      </dgm:t>
    </dgm:pt>
    <dgm:pt modelId="{57B08BD9-BF66-47ED-ADE7-367F33F65E07}" type="parTrans" cxnId="{64AC5180-1EBC-488F-9405-95BB29757526}">
      <dgm:prSet/>
      <dgm:spPr/>
      <dgm:t>
        <a:bodyPr/>
        <a:lstStyle/>
        <a:p>
          <a:endParaRPr lang="en-US"/>
        </a:p>
      </dgm:t>
    </dgm:pt>
    <dgm:pt modelId="{22210D35-F6C7-4695-99DA-C004A13B4077}" type="sibTrans" cxnId="{64AC5180-1EBC-488F-9405-95BB29757526}">
      <dgm:prSet/>
      <dgm:spPr/>
      <dgm:t>
        <a:bodyPr/>
        <a:lstStyle/>
        <a:p>
          <a:endParaRPr lang="en-US"/>
        </a:p>
      </dgm:t>
    </dgm:pt>
    <dgm:pt modelId="{44FD306C-925E-4CD0-92FC-383491AE6D47}">
      <dgm:prSet/>
      <dgm:spPr/>
      <dgm:t>
        <a:bodyPr/>
        <a:lstStyle/>
        <a:p>
          <a:r>
            <a:rPr lang="en-ID" b="0" i="0"/>
            <a:t>5. Lingkungan Psikologis</a:t>
          </a:r>
          <a:endParaRPr lang="en-US"/>
        </a:p>
      </dgm:t>
    </dgm:pt>
    <dgm:pt modelId="{7F0C115E-6D0A-46F1-897B-E10A7F34803E}" type="parTrans" cxnId="{8C63F75E-D43E-40E5-A477-3FB6FC0D50DF}">
      <dgm:prSet/>
      <dgm:spPr/>
      <dgm:t>
        <a:bodyPr/>
        <a:lstStyle/>
        <a:p>
          <a:endParaRPr lang="en-US"/>
        </a:p>
      </dgm:t>
    </dgm:pt>
    <dgm:pt modelId="{8E7D360F-5AF8-4383-B000-884BE1D79C94}" type="sibTrans" cxnId="{8C63F75E-D43E-40E5-A477-3FB6FC0D50DF}">
      <dgm:prSet/>
      <dgm:spPr/>
      <dgm:t>
        <a:bodyPr/>
        <a:lstStyle/>
        <a:p>
          <a:endParaRPr lang="en-US"/>
        </a:p>
      </dgm:t>
    </dgm:pt>
    <dgm:pt modelId="{835B00EB-B451-4611-A1C6-9284EE895379}" type="pres">
      <dgm:prSet presAssocID="{C5225ADE-8496-4838-8240-7E18B66230BA}" presName="linear" presStyleCnt="0">
        <dgm:presLayoutVars>
          <dgm:animLvl val="lvl"/>
          <dgm:resizeHandles val="exact"/>
        </dgm:presLayoutVars>
      </dgm:prSet>
      <dgm:spPr/>
    </dgm:pt>
    <dgm:pt modelId="{BC5A6579-A46F-4A3D-95EA-9E37D350265F}" type="pres">
      <dgm:prSet presAssocID="{C385B4E5-C2FB-45DC-86E3-36103C724739}" presName="parentText" presStyleLbl="node1" presStyleIdx="0" presStyleCnt="5">
        <dgm:presLayoutVars>
          <dgm:chMax val="0"/>
          <dgm:bulletEnabled val="1"/>
        </dgm:presLayoutVars>
      </dgm:prSet>
      <dgm:spPr/>
    </dgm:pt>
    <dgm:pt modelId="{7E914566-A1D8-405E-9D89-CDF5B8E6FBAF}" type="pres">
      <dgm:prSet presAssocID="{A04B3F94-C787-40D0-A996-7CA9406A3A75}" presName="spacer" presStyleCnt="0"/>
      <dgm:spPr/>
    </dgm:pt>
    <dgm:pt modelId="{F13F0630-6AFE-4326-99C4-01C07B11A741}" type="pres">
      <dgm:prSet presAssocID="{0923BB4E-74E0-44B2-A2C7-0825C601F456}" presName="parentText" presStyleLbl="node1" presStyleIdx="1" presStyleCnt="5">
        <dgm:presLayoutVars>
          <dgm:chMax val="0"/>
          <dgm:bulletEnabled val="1"/>
        </dgm:presLayoutVars>
      </dgm:prSet>
      <dgm:spPr/>
    </dgm:pt>
    <dgm:pt modelId="{87C08068-7AFB-48FF-9117-FE0229A9F7A0}" type="pres">
      <dgm:prSet presAssocID="{87727654-9088-46E2-BACA-F456670E4B91}" presName="spacer" presStyleCnt="0"/>
      <dgm:spPr/>
    </dgm:pt>
    <dgm:pt modelId="{612433EA-90BD-4D15-B2F1-3DF15942EA89}" type="pres">
      <dgm:prSet presAssocID="{F90DC2BB-8504-4C24-8B6D-E4093C553359}" presName="parentText" presStyleLbl="node1" presStyleIdx="2" presStyleCnt="5">
        <dgm:presLayoutVars>
          <dgm:chMax val="0"/>
          <dgm:bulletEnabled val="1"/>
        </dgm:presLayoutVars>
      </dgm:prSet>
      <dgm:spPr/>
    </dgm:pt>
    <dgm:pt modelId="{A26A3BB7-26BE-437B-BA95-1670EE5BEA6D}" type="pres">
      <dgm:prSet presAssocID="{72E1548C-030D-4E3B-9A2F-6A1C23E4B708}" presName="spacer" presStyleCnt="0"/>
      <dgm:spPr/>
    </dgm:pt>
    <dgm:pt modelId="{44B682BE-B71D-4282-998C-415783C38EB1}" type="pres">
      <dgm:prSet presAssocID="{C2C1BCA5-233D-4585-BF23-B2F4E03A36A1}" presName="parentText" presStyleLbl="node1" presStyleIdx="3" presStyleCnt="5">
        <dgm:presLayoutVars>
          <dgm:chMax val="0"/>
          <dgm:bulletEnabled val="1"/>
        </dgm:presLayoutVars>
      </dgm:prSet>
      <dgm:spPr/>
    </dgm:pt>
    <dgm:pt modelId="{15E8E419-34E5-423E-8A5E-36717358A493}" type="pres">
      <dgm:prSet presAssocID="{22210D35-F6C7-4695-99DA-C004A13B4077}" presName="spacer" presStyleCnt="0"/>
      <dgm:spPr/>
    </dgm:pt>
    <dgm:pt modelId="{10395F43-11A3-42FA-A065-3913A7605ACF}" type="pres">
      <dgm:prSet presAssocID="{44FD306C-925E-4CD0-92FC-383491AE6D47}" presName="parentText" presStyleLbl="node1" presStyleIdx="4" presStyleCnt="5">
        <dgm:presLayoutVars>
          <dgm:chMax val="0"/>
          <dgm:bulletEnabled val="1"/>
        </dgm:presLayoutVars>
      </dgm:prSet>
      <dgm:spPr/>
    </dgm:pt>
  </dgm:ptLst>
  <dgm:cxnLst>
    <dgm:cxn modelId="{B44BE704-906C-449A-B483-840D62382175}" type="presOf" srcId="{F90DC2BB-8504-4C24-8B6D-E4093C553359}" destId="{612433EA-90BD-4D15-B2F1-3DF15942EA89}" srcOrd="0" destOrd="0" presId="urn:microsoft.com/office/officeart/2005/8/layout/vList2"/>
    <dgm:cxn modelId="{06E52411-0633-498A-A141-4DCDF1BCD668}" srcId="{C5225ADE-8496-4838-8240-7E18B66230BA}" destId="{F90DC2BB-8504-4C24-8B6D-E4093C553359}" srcOrd="2" destOrd="0" parTransId="{A9773CB9-9924-4B79-B648-24AE0335F4C4}" sibTransId="{72E1548C-030D-4E3B-9A2F-6A1C23E4B708}"/>
    <dgm:cxn modelId="{9842EB2A-E106-4022-B664-0F2BAA1BC7B9}" type="presOf" srcId="{0923BB4E-74E0-44B2-A2C7-0825C601F456}" destId="{F13F0630-6AFE-4326-99C4-01C07B11A741}" srcOrd="0" destOrd="0" presId="urn:microsoft.com/office/officeart/2005/8/layout/vList2"/>
    <dgm:cxn modelId="{94C0172F-E334-4156-A392-9BDBB1877FDF}" type="presOf" srcId="{C385B4E5-C2FB-45DC-86E3-36103C724739}" destId="{BC5A6579-A46F-4A3D-95EA-9E37D350265F}" srcOrd="0" destOrd="0" presId="urn:microsoft.com/office/officeart/2005/8/layout/vList2"/>
    <dgm:cxn modelId="{A0D40C3E-2EAE-4047-95E1-A72EA3D9FCB6}" srcId="{C5225ADE-8496-4838-8240-7E18B66230BA}" destId="{C385B4E5-C2FB-45DC-86E3-36103C724739}" srcOrd="0" destOrd="0" parTransId="{2263424B-8689-4C91-89EE-428DA3F5AA10}" sibTransId="{A04B3F94-C787-40D0-A996-7CA9406A3A75}"/>
    <dgm:cxn modelId="{8C63F75E-D43E-40E5-A477-3FB6FC0D50DF}" srcId="{C5225ADE-8496-4838-8240-7E18B66230BA}" destId="{44FD306C-925E-4CD0-92FC-383491AE6D47}" srcOrd="4" destOrd="0" parTransId="{7F0C115E-6D0A-46F1-897B-E10A7F34803E}" sibTransId="{8E7D360F-5AF8-4383-B000-884BE1D79C94}"/>
    <dgm:cxn modelId="{312B8541-4FF5-4440-841A-62AB9F3EF8F2}" type="presOf" srcId="{C2C1BCA5-233D-4585-BF23-B2F4E03A36A1}" destId="{44B682BE-B71D-4282-998C-415783C38EB1}" srcOrd="0" destOrd="0" presId="urn:microsoft.com/office/officeart/2005/8/layout/vList2"/>
    <dgm:cxn modelId="{65B9D041-CAED-44F5-926D-BF5837750403}" type="presOf" srcId="{44FD306C-925E-4CD0-92FC-383491AE6D47}" destId="{10395F43-11A3-42FA-A065-3913A7605ACF}" srcOrd="0" destOrd="0" presId="urn:microsoft.com/office/officeart/2005/8/layout/vList2"/>
    <dgm:cxn modelId="{F4508F7F-DCAD-43D4-B8F1-84C6024EB59E}" type="presOf" srcId="{C5225ADE-8496-4838-8240-7E18B66230BA}" destId="{835B00EB-B451-4611-A1C6-9284EE895379}" srcOrd="0" destOrd="0" presId="urn:microsoft.com/office/officeart/2005/8/layout/vList2"/>
    <dgm:cxn modelId="{64AC5180-1EBC-488F-9405-95BB29757526}" srcId="{C5225ADE-8496-4838-8240-7E18B66230BA}" destId="{C2C1BCA5-233D-4585-BF23-B2F4E03A36A1}" srcOrd="3" destOrd="0" parTransId="{57B08BD9-BF66-47ED-ADE7-367F33F65E07}" sibTransId="{22210D35-F6C7-4695-99DA-C004A13B4077}"/>
    <dgm:cxn modelId="{518BC7DB-2EC4-4C6E-8B7B-2594DFC1CB1A}" srcId="{C5225ADE-8496-4838-8240-7E18B66230BA}" destId="{0923BB4E-74E0-44B2-A2C7-0825C601F456}" srcOrd="1" destOrd="0" parTransId="{601A11E2-C761-4386-A44B-69077003F38E}" sibTransId="{87727654-9088-46E2-BACA-F456670E4B91}"/>
    <dgm:cxn modelId="{88DC9904-2E7E-4DA1-97E6-28661F134EA1}" type="presParOf" srcId="{835B00EB-B451-4611-A1C6-9284EE895379}" destId="{BC5A6579-A46F-4A3D-95EA-9E37D350265F}" srcOrd="0" destOrd="0" presId="urn:microsoft.com/office/officeart/2005/8/layout/vList2"/>
    <dgm:cxn modelId="{2B2BF57B-812D-44A7-AC83-A0D54BFB49AD}" type="presParOf" srcId="{835B00EB-B451-4611-A1C6-9284EE895379}" destId="{7E914566-A1D8-405E-9D89-CDF5B8E6FBAF}" srcOrd="1" destOrd="0" presId="urn:microsoft.com/office/officeart/2005/8/layout/vList2"/>
    <dgm:cxn modelId="{5B4C9ED9-737B-49DD-A353-021C07D652BA}" type="presParOf" srcId="{835B00EB-B451-4611-A1C6-9284EE895379}" destId="{F13F0630-6AFE-4326-99C4-01C07B11A741}" srcOrd="2" destOrd="0" presId="urn:microsoft.com/office/officeart/2005/8/layout/vList2"/>
    <dgm:cxn modelId="{55AF9E11-DD60-4258-B570-683F19F406DB}" type="presParOf" srcId="{835B00EB-B451-4611-A1C6-9284EE895379}" destId="{87C08068-7AFB-48FF-9117-FE0229A9F7A0}" srcOrd="3" destOrd="0" presId="urn:microsoft.com/office/officeart/2005/8/layout/vList2"/>
    <dgm:cxn modelId="{E2592B1C-F2AF-4539-B541-4B49FF581C51}" type="presParOf" srcId="{835B00EB-B451-4611-A1C6-9284EE895379}" destId="{612433EA-90BD-4D15-B2F1-3DF15942EA89}" srcOrd="4" destOrd="0" presId="urn:microsoft.com/office/officeart/2005/8/layout/vList2"/>
    <dgm:cxn modelId="{31977AB6-FBB8-4948-ACE6-28CD43942C0C}" type="presParOf" srcId="{835B00EB-B451-4611-A1C6-9284EE895379}" destId="{A26A3BB7-26BE-437B-BA95-1670EE5BEA6D}" srcOrd="5" destOrd="0" presId="urn:microsoft.com/office/officeart/2005/8/layout/vList2"/>
    <dgm:cxn modelId="{F02A00A0-446E-4ED6-8BF1-2FF7293A693A}" type="presParOf" srcId="{835B00EB-B451-4611-A1C6-9284EE895379}" destId="{44B682BE-B71D-4282-998C-415783C38EB1}" srcOrd="6" destOrd="0" presId="urn:microsoft.com/office/officeart/2005/8/layout/vList2"/>
    <dgm:cxn modelId="{8AFB3282-FCF6-4C33-A8C6-D8BCEF79F1C9}" type="presParOf" srcId="{835B00EB-B451-4611-A1C6-9284EE895379}" destId="{15E8E419-34E5-423E-8A5E-36717358A493}" srcOrd="7" destOrd="0" presId="urn:microsoft.com/office/officeart/2005/8/layout/vList2"/>
    <dgm:cxn modelId="{EF8FA778-993A-40AD-B940-82E7D9A2FAE1}" type="presParOf" srcId="{835B00EB-B451-4611-A1C6-9284EE895379}" destId="{10395F43-11A3-42FA-A065-3913A7605AC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C1E3E-7CD6-4246-9AFB-A649155DA45C}">
      <dsp:nvSpPr>
        <dsp:cNvPr id="0" name=""/>
        <dsp:cNvSpPr/>
      </dsp:nvSpPr>
      <dsp:spPr>
        <a:xfrm>
          <a:off x="0" y="88520"/>
          <a:ext cx="6666833" cy="1712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D" sz="2400" kern="1200"/>
            <a:t>Adalah bebas dari bahaya atau risiko (hazard). Hazard atau bahaya adalah suatu “keadaan atau perubahan atau tindakan” yang dapat meningkatkan risiko pada pasien. </a:t>
          </a:r>
          <a:endParaRPr lang="en-US" sz="2400" kern="1200"/>
        </a:p>
      </dsp:txBody>
      <dsp:txXfrm>
        <a:off x="83616" y="172136"/>
        <a:ext cx="6499601" cy="1545648"/>
      </dsp:txXfrm>
    </dsp:sp>
    <dsp:sp modelId="{48D869D3-2CAF-4C6D-BD33-B9BF76FA59B9}">
      <dsp:nvSpPr>
        <dsp:cNvPr id="0" name=""/>
        <dsp:cNvSpPr/>
      </dsp:nvSpPr>
      <dsp:spPr>
        <a:xfrm>
          <a:off x="0" y="1870520"/>
          <a:ext cx="6666833" cy="17128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D" sz="2400" kern="1200"/>
            <a:t>Keadaan adalah setiap faktor yang berhubungan atau mempengaruhi keselamatan pasien akibat dari agent atau personal. </a:t>
          </a:r>
          <a:endParaRPr lang="en-US" sz="2400" kern="1200"/>
        </a:p>
      </dsp:txBody>
      <dsp:txXfrm>
        <a:off x="83616" y="1954136"/>
        <a:ext cx="6499601" cy="1545648"/>
      </dsp:txXfrm>
    </dsp:sp>
    <dsp:sp modelId="{6BDF3332-ABDD-48A3-94EF-857E2F22F7F1}">
      <dsp:nvSpPr>
        <dsp:cNvPr id="0" name=""/>
        <dsp:cNvSpPr/>
      </dsp:nvSpPr>
      <dsp:spPr>
        <a:xfrm>
          <a:off x="0" y="3652520"/>
          <a:ext cx="6666833" cy="17128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D" sz="2400" kern="1200"/>
            <a:t>Agent adalah substansi, objek atau sistem yang menyebabkan perubahan (KKPRS, 2015).</a:t>
          </a:r>
          <a:endParaRPr lang="en-US" sz="2400" kern="1200"/>
        </a:p>
      </dsp:txBody>
      <dsp:txXfrm>
        <a:off x="83616" y="3736136"/>
        <a:ext cx="6499601" cy="154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779D-1E98-455F-A23C-7FC382CA2075}">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C409DF-DCD5-4C81-AF7F-DBD9D8E1E533}">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D" sz="2400" kern="1200" dirty="0" err="1">
              <a:solidFill>
                <a:schemeClr val="accent2">
                  <a:lumMod val="50000"/>
                </a:schemeClr>
              </a:solidFill>
            </a:rPr>
            <a:t>Keselamatan</a:t>
          </a:r>
          <a:r>
            <a:rPr lang="en-ID" sz="2400" kern="1200" dirty="0">
              <a:solidFill>
                <a:schemeClr val="accent2">
                  <a:lumMod val="50000"/>
                </a:schemeClr>
              </a:solidFill>
            </a:rPr>
            <a:t> </a:t>
          </a:r>
          <a:r>
            <a:rPr lang="en-ID" sz="2400" kern="1200" dirty="0" err="1">
              <a:solidFill>
                <a:schemeClr val="accent2">
                  <a:lumMod val="50000"/>
                </a:schemeClr>
              </a:solidFill>
            </a:rPr>
            <a:t>pasien</a:t>
          </a:r>
          <a:r>
            <a:rPr lang="en-ID" sz="2400" kern="1200" dirty="0">
              <a:solidFill>
                <a:schemeClr val="accent2">
                  <a:lumMod val="50000"/>
                </a:schemeClr>
              </a:solidFill>
            </a:rPr>
            <a:t> </a:t>
          </a:r>
          <a:r>
            <a:rPr lang="en-ID" sz="2400" kern="1200" dirty="0" err="1">
              <a:solidFill>
                <a:schemeClr val="accent2">
                  <a:lumMod val="50000"/>
                </a:schemeClr>
              </a:solidFill>
            </a:rPr>
            <a:t>atau</a:t>
          </a:r>
          <a:r>
            <a:rPr lang="en-ID" sz="2400" kern="1200" dirty="0">
              <a:solidFill>
                <a:schemeClr val="accent2">
                  <a:lumMod val="50000"/>
                </a:schemeClr>
              </a:solidFill>
            </a:rPr>
            <a:t> patient safety </a:t>
          </a:r>
          <a:r>
            <a:rPr lang="en-ID" sz="2400" kern="1200" dirty="0" err="1"/>
            <a:t>adalah</a:t>
          </a:r>
          <a:r>
            <a:rPr lang="en-ID" sz="2400" kern="1200" dirty="0"/>
            <a:t> proses </a:t>
          </a:r>
          <a:r>
            <a:rPr lang="en-ID" sz="2400" kern="1200" dirty="0" err="1"/>
            <a:t>pemberian</a:t>
          </a:r>
          <a:r>
            <a:rPr lang="en-ID" sz="2400" kern="1200" dirty="0"/>
            <a:t> </a:t>
          </a:r>
          <a:r>
            <a:rPr lang="en-ID" sz="2400" kern="1200" dirty="0" err="1"/>
            <a:t>pelayanan</a:t>
          </a:r>
          <a:r>
            <a:rPr lang="en-ID" sz="2400" kern="1200" dirty="0"/>
            <a:t> </a:t>
          </a:r>
          <a:r>
            <a:rPr lang="en-ID" sz="2400" kern="1200" dirty="0" err="1"/>
            <a:t>kesehatan</a:t>
          </a:r>
          <a:r>
            <a:rPr lang="en-ID" sz="2400" kern="1200" dirty="0"/>
            <a:t> di </a:t>
          </a:r>
          <a:r>
            <a:rPr lang="en-ID" sz="2400" kern="1200" dirty="0" err="1"/>
            <a:t>fasilitas</a:t>
          </a:r>
          <a:r>
            <a:rPr lang="en-ID" sz="2400" kern="1200" dirty="0"/>
            <a:t> </a:t>
          </a:r>
          <a:r>
            <a:rPr lang="en-ID" sz="2400" kern="1200" dirty="0" err="1"/>
            <a:t>kesehatan</a:t>
          </a:r>
          <a:r>
            <a:rPr lang="en-ID" sz="2400" kern="1200" dirty="0"/>
            <a:t>, </a:t>
          </a:r>
          <a:r>
            <a:rPr lang="en-ID" sz="2400" kern="1200" dirty="0" err="1"/>
            <a:t>seperti</a:t>
          </a:r>
          <a:r>
            <a:rPr lang="en-ID" sz="2400" kern="1200" dirty="0"/>
            <a:t> </a:t>
          </a:r>
          <a:r>
            <a:rPr lang="en-ID" sz="2400" kern="1200" dirty="0" err="1"/>
            <a:t>rumah</a:t>
          </a:r>
          <a:r>
            <a:rPr lang="en-ID" sz="2400" kern="1200" dirty="0"/>
            <a:t> </a:t>
          </a:r>
          <a:r>
            <a:rPr lang="en-ID" sz="2400" kern="1200" dirty="0" err="1"/>
            <a:t>sakit</a:t>
          </a:r>
          <a:r>
            <a:rPr lang="en-ID" sz="2400" kern="1200" dirty="0"/>
            <a:t> </a:t>
          </a:r>
          <a:r>
            <a:rPr lang="en-ID" sz="2400" kern="1200" dirty="0" err="1"/>
            <a:t>diberikan</a:t>
          </a:r>
          <a:r>
            <a:rPr lang="en-ID" sz="2400" kern="1200" dirty="0"/>
            <a:t> </a:t>
          </a:r>
          <a:r>
            <a:rPr lang="en-ID" sz="2400" kern="1200" dirty="0" err="1"/>
            <a:t>secara</a:t>
          </a:r>
          <a:r>
            <a:rPr lang="en-ID" sz="2400" kern="1200" dirty="0"/>
            <a:t> </a:t>
          </a:r>
          <a:r>
            <a:rPr lang="en-ID" sz="2400" kern="1200" dirty="0" err="1"/>
            <a:t>aman</a:t>
          </a:r>
          <a:r>
            <a:rPr lang="en-ID" sz="2400" kern="1200" dirty="0"/>
            <a:t>. </a:t>
          </a:r>
          <a:endParaRPr lang="en-US" sz="2400" kern="1200" dirty="0"/>
        </a:p>
      </dsp:txBody>
      <dsp:txXfrm>
        <a:off x="0" y="0"/>
        <a:ext cx="6666833" cy="2726960"/>
      </dsp:txXfrm>
    </dsp:sp>
    <dsp:sp modelId="{66A62886-51C6-49DE-95EF-E48AECA996C5}">
      <dsp:nvSpPr>
        <dsp:cNvPr id="0" name=""/>
        <dsp:cNvSpPr/>
      </dsp:nvSpPr>
      <dsp:spPr>
        <a:xfrm>
          <a:off x="0" y="1939168"/>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1A4FEB-CFAA-4C9C-9501-0D7AFE331618}">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D" sz="2400" b="1" kern="1200" dirty="0" err="1">
              <a:solidFill>
                <a:schemeClr val="accent2">
                  <a:lumMod val="50000"/>
                </a:schemeClr>
              </a:solidFill>
            </a:rPr>
            <a:t>Pasien</a:t>
          </a:r>
          <a:r>
            <a:rPr lang="en-ID" sz="2400" b="1" kern="1200" dirty="0">
              <a:solidFill>
                <a:schemeClr val="accent2">
                  <a:lumMod val="50000"/>
                </a:schemeClr>
              </a:solidFill>
            </a:rPr>
            <a:t> </a:t>
          </a:r>
          <a:r>
            <a:rPr lang="en-ID" sz="2400" b="1" kern="1200" dirty="0" err="1">
              <a:solidFill>
                <a:schemeClr val="accent2">
                  <a:lumMod val="50000"/>
                </a:schemeClr>
              </a:solidFill>
            </a:rPr>
            <a:t>bebas</a:t>
          </a:r>
          <a:r>
            <a:rPr lang="en-ID" sz="2400" kern="1200" dirty="0"/>
            <a:t> </a:t>
          </a:r>
          <a:r>
            <a:rPr lang="en-ID" sz="2400" kern="1200" dirty="0" err="1"/>
            <a:t>dari</a:t>
          </a:r>
          <a:r>
            <a:rPr lang="en-ID" sz="2400" kern="1200" dirty="0"/>
            <a:t> harm (</a:t>
          </a:r>
          <a:r>
            <a:rPr lang="en-ID" sz="2400" kern="1200" dirty="0" err="1"/>
            <a:t>cedera</a:t>
          </a:r>
          <a:r>
            <a:rPr lang="en-ID" sz="2400" kern="1200" dirty="0"/>
            <a:t>) yang </a:t>
          </a:r>
          <a:r>
            <a:rPr lang="en-ID" sz="2400" kern="1200" dirty="0" err="1"/>
            <a:t>tidak</a:t>
          </a:r>
          <a:r>
            <a:rPr lang="en-ID" sz="2400" kern="1200" dirty="0"/>
            <a:t> </a:t>
          </a:r>
          <a:r>
            <a:rPr lang="en-ID" sz="2400" kern="1200" dirty="0" err="1"/>
            <a:t>seharusnya</a:t>
          </a:r>
          <a:r>
            <a:rPr lang="en-ID" sz="2400" kern="1200" dirty="0"/>
            <a:t> </a:t>
          </a:r>
          <a:r>
            <a:rPr lang="en-ID" sz="2400" kern="1200" dirty="0" err="1"/>
            <a:t>terjadi</a:t>
          </a:r>
          <a:r>
            <a:rPr lang="en-ID" sz="2400" kern="1200" dirty="0"/>
            <a:t> </a:t>
          </a:r>
          <a:r>
            <a:rPr lang="en-ID" sz="2400" kern="1200" dirty="0" err="1"/>
            <a:t>atau</a:t>
          </a:r>
          <a:r>
            <a:rPr lang="en-ID" sz="2400" kern="1200" dirty="0"/>
            <a:t> </a:t>
          </a:r>
          <a:r>
            <a:rPr lang="en-ID" sz="2400" kern="1200" dirty="0" err="1"/>
            <a:t>bebas</a:t>
          </a:r>
          <a:r>
            <a:rPr lang="en-ID" sz="2400" kern="1200" dirty="0"/>
            <a:t> </a:t>
          </a:r>
          <a:r>
            <a:rPr lang="en-ID" sz="2400" kern="1200" dirty="0" err="1"/>
            <a:t>dari</a:t>
          </a:r>
          <a:r>
            <a:rPr lang="en-ID" sz="2400" kern="1200" dirty="0"/>
            <a:t> harm yang </a:t>
          </a:r>
          <a:r>
            <a:rPr lang="en-ID" sz="2400" kern="1200" dirty="0" err="1"/>
            <a:t>potensial</a:t>
          </a:r>
          <a:r>
            <a:rPr lang="en-ID" sz="2400" kern="1200" dirty="0"/>
            <a:t> </a:t>
          </a:r>
          <a:r>
            <a:rPr lang="en-ID" sz="2400" kern="1200" dirty="0" err="1"/>
            <a:t>akan</a:t>
          </a:r>
          <a:r>
            <a:rPr lang="en-ID" sz="2400" kern="1200" dirty="0"/>
            <a:t> </a:t>
          </a:r>
          <a:r>
            <a:rPr lang="en-ID" sz="2400" kern="1200" dirty="0" err="1"/>
            <a:t>terjadi</a:t>
          </a:r>
          <a:r>
            <a:rPr lang="en-ID" sz="2400" kern="1200" dirty="0"/>
            <a:t>, </a:t>
          </a:r>
          <a:r>
            <a:rPr lang="en-ID" sz="2400" kern="1200" dirty="0" err="1"/>
            <a:t>seperti</a:t>
          </a:r>
          <a:r>
            <a:rPr lang="en-ID" sz="2400" kern="1200" dirty="0"/>
            <a:t> </a:t>
          </a:r>
          <a:r>
            <a:rPr lang="en-ID" sz="2400" kern="1200" dirty="0" err="1"/>
            <a:t>penyakit</a:t>
          </a:r>
          <a:r>
            <a:rPr lang="en-ID" sz="2400" kern="1200" dirty="0"/>
            <a:t>; </a:t>
          </a:r>
          <a:r>
            <a:rPr lang="en-ID" sz="2400" kern="1200" dirty="0" err="1"/>
            <a:t>cedera</a:t>
          </a:r>
          <a:r>
            <a:rPr lang="en-ID" sz="2400" kern="1200" dirty="0"/>
            <a:t> </a:t>
          </a:r>
          <a:r>
            <a:rPr lang="en-ID" sz="2400" kern="1200" dirty="0" err="1"/>
            <a:t>fisik</a:t>
          </a:r>
          <a:r>
            <a:rPr lang="en-ID" sz="2400" kern="1200" dirty="0"/>
            <a:t>; social; </a:t>
          </a:r>
          <a:r>
            <a:rPr lang="en-ID" sz="2400" kern="1200" dirty="0" err="1"/>
            <a:t>psikologis</a:t>
          </a:r>
          <a:r>
            <a:rPr lang="en-ID" sz="2400" kern="1200" dirty="0"/>
            <a:t>; </a:t>
          </a:r>
          <a:r>
            <a:rPr lang="en-ID" sz="2400" kern="1200" dirty="0" err="1"/>
            <a:t>cacat</a:t>
          </a:r>
          <a:r>
            <a:rPr lang="en-ID" sz="2400" kern="1200" dirty="0"/>
            <a:t> dan </a:t>
          </a:r>
          <a:r>
            <a:rPr lang="en-ID" sz="2400" kern="1200" dirty="0" err="1"/>
            <a:t>kematian</a:t>
          </a:r>
          <a:r>
            <a:rPr lang="en-ID" sz="2400" kern="1200" dirty="0"/>
            <a:t> (KKPRS, 2015). </a:t>
          </a:r>
        </a:p>
        <a:p>
          <a:pPr marL="0" lvl="0" indent="0" algn="l" defTabSz="1066800">
            <a:lnSpc>
              <a:spcPct val="90000"/>
            </a:lnSpc>
            <a:spcBef>
              <a:spcPct val="0"/>
            </a:spcBef>
            <a:spcAft>
              <a:spcPct val="35000"/>
            </a:spcAft>
            <a:buNone/>
          </a:pPr>
          <a:r>
            <a:rPr lang="en-ID" sz="2400" b="1" kern="1200" dirty="0" err="1">
              <a:solidFill>
                <a:schemeClr val="accent2">
                  <a:lumMod val="50000"/>
                </a:schemeClr>
              </a:solidFill>
            </a:rPr>
            <a:t>Keselamatan</a:t>
          </a:r>
          <a:r>
            <a:rPr lang="en-ID" sz="2400" b="1" kern="1200" dirty="0">
              <a:solidFill>
                <a:schemeClr val="accent2">
                  <a:lumMod val="50000"/>
                </a:schemeClr>
              </a:solidFill>
            </a:rPr>
            <a:t> </a:t>
          </a:r>
          <a:r>
            <a:rPr lang="en-ID" sz="2400" b="1" kern="1200" dirty="0" err="1">
              <a:solidFill>
                <a:schemeClr val="accent2">
                  <a:lumMod val="50000"/>
                </a:schemeClr>
              </a:solidFill>
            </a:rPr>
            <a:t>pasien</a:t>
          </a:r>
          <a:r>
            <a:rPr lang="en-ID" sz="2400" b="1" kern="1200" dirty="0">
              <a:solidFill>
                <a:schemeClr val="accent2">
                  <a:lumMod val="50000"/>
                </a:schemeClr>
              </a:solidFill>
            </a:rPr>
            <a:t> </a:t>
          </a:r>
          <a:r>
            <a:rPr lang="en-ID" sz="2400" kern="1200" dirty="0" err="1"/>
            <a:t>adalah</a:t>
          </a:r>
          <a:r>
            <a:rPr lang="en-ID" sz="2400" kern="1200" dirty="0"/>
            <a:t> </a:t>
          </a:r>
          <a:r>
            <a:rPr lang="en-ID" sz="2400" kern="1200" dirty="0" err="1"/>
            <a:t>komponen</a:t>
          </a:r>
          <a:r>
            <a:rPr lang="en-ID" sz="2400" kern="1200" dirty="0"/>
            <a:t> yang </a:t>
          </a:r>
          <a:r>
            <a:rPr lang="en-ID" sz="2400" kern="1200" dirty="0" err="1"/>
            <a:t>esensial</a:t>
          </a:r>
          <a:r>
            <a:rPr lang="en-ID" sz="2400" kern="1200" dirty="0"/>
            <a:t> dan vital </a:t>
          </a:r>
          <a:r>
            <a:rPr lang="en-ID" sz="2400" kern="1200" dirty="0" err="1"/>
            <a:t>untuk</a:t>
          </a:r>
          <a:r>
            <a:rPr lang="en-ID" sz="2400" kern="1200" dirty="0"/>
            <a:t> </a:t>
          </a:r>
          <a:r>
            <a:rPr lang="en-ID" sz="2400" kern="1200" dirty="0" err="1"/>
            <a:t>kualitas</a:t>
          </a:r>
          <a:r>
            <a:rPr lang="en-ID" sz="2400" kern="1200" dirty="0"/>
            <a:t> </a:t>
          </a:r>
          <a:r>
            <a:rPr lang="en-ID" sz="2400" kern="1200" dirty="0" err="1"/>
            <a:t>asuhan</a:t>
          </a:r>
          <a:r>
            <a:rPr lang="en-ID" sz="2400" kern="1200" dirty="0"/>
            <a:t> </a:t>
          </a:r>
          <a:r>
            <a:rPr lang="en-ID" sz="2400" kern="1200" dirty="0" err="1"/>
            <a:t>keperawatan</a:t>
          </a:r>
          <a:r>
            <a:rPr lang="en-ID" sz="2400" kern="1200" dirty="0"/>
            <a:t> (Ballard, 2018).</a:t>
          </a:r>
          <a:endParaRPr lang="en-US" sz="2400" kern="1200" dirty="0"/>
        </a:p>
      </dsp:txBody>
      <dsp:txXfrm>
        <a:off x="0" y="2726960"/>
        <a:ext cx="6666833" cy="2726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6202E-628F-444B-9789-7808C5FA59DF}">
      <dsp:nvSpPr>
        <dsp:cNvPr id="0" name=""/>
        <dsp:cNvSpPr/>
      </dsp:nvSpPr>
      <dsp:spPr>
        <a:xfrm>
          <a:off x="847166" y="1493271"/>
          <a:ext cx="1377000" cy="137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583FD-22CC-4627-A9A0-007FF7439D27}">
      <dsp:nvSpPr>
        <dsp:cNvPr id="0" name=""/>
        <dsp:cNvSpPr/>
      </dsp:nvSpPr>
      <dsp:spPr>
        <a:xfrm>
          <a:off x="5666" y="3240648"/>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D" sz="1600" kern="1200"/>
            <a:t>Aman (Safety), yaitu pasien yang menerima pelayanan kesehatan terbebas dari luka atau cedera. </a:t>
          </a:r>
          <a:endParaRPr lang="en-US" sz="1600" kern="1200"/>
        </a:p>
      </dsp:txBody>
      <dsp:txXfrm>
        <a:off x="5666" y="3240648"/>
        <a:ext cx="3060000" cy="720000"/>
      </dsp:txXfrm>
    </dsp:sp>
    <dsp:sp modelId="{C9CE50C3-5530-4486-8D59-07D080A81CC5}">
      <dsp:nvSpPr>
        <dsp:cNvPr id="0" name=""/>
        <dsp:cNvSpPr/>
      </dsp:nvSpPr>
      <dsp:spPr>
        <a:xfrm>
          <a:off x="4442666" y="1493271"/>
          <a:ext cx="1377000" cy="137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436EB-8608-4C94-AC80-F93C5071A370}">
      <dsp:nvSpPr>
        <dsp:cNvPr id="0" name=""/>
        <dsp:cNvSpPr/>
      </dsp:nvSpPr>
      <dsp:spPr>
        <a:xfrm>
          <a:off x="3601166" y="3240648"/>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D" sz="1600" kern="1200"/>
            <a:t>Efektif (Effective), yaitu memberikan pelayanan sesuai dengan kompetensi dan ilmu pengetahuan. </a:t>
          </a:r>
          <a:endParaRPr lang="en-US" sz="1600" kern="1200"/>
        </a:p>
      </dsp:txBody>
      <dsp:txXfrm>
        <a:off x="3601166" y="3240648"/>
        <a:ext cx="306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A6579-A46F-4A3D-95EA-9E37D350265F}">
      <dsp:nvSpPr>
        <dsp:cNvPr id="0" name=""/>
        <dsp:cNvSpPr/>
      </dsp:nvSpPr>
      <dsp:spPr>
        <a:xfrm>
          <a:off x="0" y="42176"/>
          <a:ext cx="5115491"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1. Lingkungan Fisik </a:t>
          </a:r>
          <a:endParaRPr lang="en-US" sz="3700" kern="1200"/>
        </a:p>
      </dsp:txBody>
      <dsp:txXfrm>
        <a:off x="43321" y="85497"/>
        <a:ext cx="5028849" cy="800803"/>
      </dsp:txXfrm>
    </dsp:sp>
    <dsp:sp modelId="{F13F0630-6AFE-4326-99C4-01C07B11A741}">
      <dsp:nvSpPr>
        <dsp:cNvPr id="0" name=""/>
        <dsp:cNvSpPr/>
      </dsp:nvSpPr>
      <dsp:spPr>
        <a:xfrm>
          <a:off x="0" y="1036181"/>
          <a:ext cx="5115491" cy="88744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2. Lingkungan Kimia </a:t>
          </a:r>
          <a:endParaRPr lang="en-US" sz="3700" kern="1200"/>
        </a:p>
      </dsp:txBody>
      <dsp:txXfrm>
        <a:off x="43321" y="1079502"/>
        <a:ext cx="5028849" cy="800803"/>
      </dsp:txXfrm>
    </dsp:sp>
    <dsp:sp modelId="{612433EA-90BD-4D15-B2F1-3DF15942EA89}">
      <dsp:nvSpPr>
        <dsp:cNvPr id="0" name=""/>
        <dsp:cNvSpPr/>
      </dsp:nvSpPr>
      <dsp:spPr>
        <a:xfrm>
          <a:off x="0" y="2030186"/>
          <a:ext cx="5115491" cy="88744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3. Lingkungan Biologi </a:t>
          </a:r>
          <a:endParaRPr lang="en-US" sz="3700" kern="1200"/>
        </a:p>
      </dsp:txBody>
      <dsp:txXfrm>
        <a:off x="43321" y="2073507"/>
        <a:ext cx="5028849" cy="800803"/>
      </dsp:txXfrm>
    </dsp:sp>
    <dsp:sp modelId="{44B682BE-B71D-4282-998C-415783C38EB1}">
      <dsp:nvSpPr>
        <dsp:cNvPr id="0" name=""/>
        <dsp:cNvSpPr/>
      </dsp:nvSpPr>
      <dsp:spPr>
        <a:xfrm>
          <a:off x="0" y="3024191"/>
          <a:ext cx="5115491" cy="88744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4. Lingkungan Fisiologis </a:t>
          </a:r>
          <a:endParaRPr lang="en-US" sz="3700" kern="1200"/>
        </a:p>
      </dsp:txBody>
      <dsp:txXfrm>
        <a:off x="43321" y="3067512"/>
        <a:ext cx="5028849" cy="800803"/>
      </dsp:txXfrm>
    </dsp:sp>
    <dsp:sp modelId="{10395F43-11A3-42FA-A065-3913A7605ACF}">
      <dsp:nvSpPr>
        <dsp:cNvPr id="0" name=""/>
        <dsp:cNvSpPr/>
      </dsp:nvSpPr>
      <dsp:spPr>
        <a:xfrm>
          <a:off x="0" y="4018196"/>
          <a:ext cx="5115491"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5. Lingkungan Psikologis</a:t>
          </a:r>
          <a:endParaRPr lang="en-US" sz="3700" kern="1200"/>
        </a:p>
      </dsp:txBody>
      <dsp:txXfrm>
        <a:off x="43321" y="4061517"/>
        <a:ext cx="5028849"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7FBC-0B8F-CA71-05FF-41C25F842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BCCDC07-EB35-2B56-DF21-FDEFA0A22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7C369DE-DD39-B217-F66C-FB920367C121}"/>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5" name="Footer Placeholder 4">
            <a:extLst>
              <a:ext uri="{FF2B5EF4-FFF2-40B4-BE49-F238E27FC236}">
                <a16:creationId xmlns:a16="http://schemas.microsoft.com/office/drawing/2014/main" id="{6DFA6C3D-E287-D966-95CA-674592DDEE3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1BBE1C8-48AB-D5A0-9F9E-C646A1FA3CFA}"/>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132165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C1FF-8144-CC5D-D213-D45C64EE1D52}"/>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161456A-0A2C-72A0-8D66-4B7F50B0B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A209F80-6D66-3A36-D658-68C1ED658557}"/>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5" name="Footer Placeholder 4">
            <a:extLst>
              <a:ext uri="{FF2B5EF4-FFF2-40B4-BE49-F238E27FC236}">
                <a16:creationId xmlns:a16="http://schemas.microsoft.com/office/drawing/2014/main" id="{3A91F3AD-465B-18C8-EA8D-7AF32A219DE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C569E7A-C7A3-5E00-37F5-B38D52500906}"/>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83618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758E52-FAFB-5AC8-15C2-91F8E3A51E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7197917-563B-9FAD-FBA8-89A81AFBB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3F0F0CE-BB43-3D6D-1CFD-BCACB5C02A12}"/>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5" name="Footer Placeholder 4">
            <a:extLst>
              <a:ext uri="{FF2B5EF4-FFF2-40B4-BE49-F238E27FC236}">
                <a16:creationId xmlns:a16="http://schemas.microsoft.com/office/drawing/2014/main" id="{56EE3A12-CB03-DDA9-EA90-B82AE69781F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02EBB4E-D0DF-D660-59E5-93B6A1BFEEC2}"/>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40183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AD2-DF4B-931D-0917-CBF0B55E269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D8AA5D9-037F-7207-87C9-67BB68009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66EDE3A-FEDF-810C-B6AD-1EFFC221F895}"/>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5" name="Footer Placeholder 4">
            <a:extLst>
              <a:ext uri="{FF2B5EF4-FFF2-40B4-BE49-F238E27FC236}">
                <a16:creationId xmlns:a16="http://schemas.microsoft.com/office/drawing/2014/main" id="{E4C96EC6-0AED-E8A9-B735-2645D468CD0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F422997-2461-BE01-1DED-D67391A92653}"/>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2889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DB36-043A-0486-D1B4-4F8281083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2A1E5FB-E3F3-795C-75D2-8EC4C5FBC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8D76A-6717-AA98-2E30-4631852041E2}"/>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5" name="Footer Placeholder 4">
            <a:extLst>
              <a:ext uri="{FF2B5EF4-FFF2-40B4-BE49-F238E27FC236}">
                <a16:creationId xmlns:a16="http://schemas.microsoft.com/office/drawing/2014/main" id="{1449AFDC-84DE-9BB5-BF17-AF6D07B939D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EC6F4E-57E6-7F8E-D781-5D90811A9FF5}"/>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143802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65F4-F6CA-DB72-5D38-03AAE0F9969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D68DE5C-5CF2-8199-117B-BCD302B37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4E9CEBE-7EDC-B3BF-F49B-9954573D9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B987F85-8018-5387-5C68-854B450AD15D}"/>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6" name="Footer Placeholder 5">
            <a:extLst>
              <a:ext uri="{FF2B5EF4-FFF2-40B4-BE49-F238E27FC236}">
                <a16:creationId xmlns:a16="http://schemas.microsoft.com/office/drawing/2014/main" id="{D1E55FA2-127D-E36A-D505-1123C827AC3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AC186BA-11DA-4B3C-B16B-51EB751B5BD3}"/>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45031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F8B0-6613-9850-4951-A2032C0F857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64FD717-7779-3DC7-9F0F-761E9FE73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EAAF3B-3D71-8E5D-CACA-6DD1A3DC15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8FF1D99-2AC6-69F5-DF58-26B95E87B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22D85-BC22-2D67-A957-5534FF40DA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8F8254F-1B6C-45B8-E01D-88A0BABFD7D9}"/>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8" name="Footer Placeholder 7">
            <a:extLst>
              <a:ext uri="{FF2B5EF4-FFF2-40B4-BE49-F238E27FC236}">
                <a16:creationId xmlns:a16="http://schemas.microsoft.com/office/drawing/2014/main" id="{2DCDAA53-E2C1-1A16-05F4-BDAED4F43A0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A51EA56-F6EF-03F4-70BC-2209A17EE027}"/>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412411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BA49-7A4A-E134-2251-FB8E6913517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CAD767E-8DED-D6FE-8D0D-0A3486CDC8B9}"/>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4" name="Footer Placeholder 3">
            <a:extLst>
              <a:ext uri="{FF2B5EF4-FFF2-40B4-BE49-F238E27FC236}">
                <a16:creationId xmlns:a16="http://schemas.microsoft.com/office/drawing/2014/main" id="{555429B2-475B-7E2C-3F91-40BA91CFBC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F18A84D-34FE-06A2-9003-D4EE93E2C638}"/>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35128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9DFAF-7E22-A9CE-630B-7481D92C517F}"/>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3" name="Footer Placeholder 2">
            <a:extLst>
              <a:ext uri="{FF2B5EF4-FFF2-40B4-BE49-F238E27FC236}">
                <a16:creationId xmlns:a16="http://schemas.microsoft.com/office/drawing/2014/main" id="{FB79B587-9D61-3A48-CF9F-9F7E46E79F15}"/>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ED2489D-614A-9119-666C-AB567F30971A}"/>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51988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8229-060F-1369-BD20-EF75E910A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ED45968-9446-6F4B-E3D9-8A97944AD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379F5A9-ABD0-31DA-6B33-159576C77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5C394-F3F7-81D2-61E7-5B838273CC7C}"/>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6" name="Footer Placeholder 5">
            <a:extLst>
              <a:ext uri="{FF2B5EF4-FFF2-40B4-BE49-F238E27FC236}">
                <a16:creationId xmlns:a16="http://schemas.microsoft.com/office/drawing/2014/main" id="{9C7ECB2E-B537-3BC3-3227-5D5F539EF50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5619FB6-1822-80F2-492B-17BD503AAE25}"/>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3640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C019-B834-8AD3-9F4C-DBD8B4ED4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D028C25-8B85-FD1C-9477-85DBBD582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6600F575-8E41-09EF-41F7-CFAAAD67F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BA1F0-A774-16B4-4365-2105EDC363F8}"/>
              </a:ext>
            </a:extLst>
          </p:cNvPr>
          <p:cNvSpPr>
            <a:spLocks noGrp="1"/>
          </p:cNvSpPr>
          <p:nvPr>
            <p:ph type="dt" sz="half" idx="10"/>
          </p:nvPr>
        </p:nvSpPr>
        <p:spPr/>
        <p:txBody>
          <a:bodyPr/>
          <a:lstStyle/>
          <a:p>
            <a:fld id="{F312187D-CD9F-440E-A043-906B550F6877}" type="datetimeFigureOut">
              <a:rPr lang="en-ID" smtClean="0"/>
              <a:t>19/09/2023</a:t>
            </a:fld>
            <a:endParaRPr lang="en-ID"/>
          </a:p>
        </p:txBody>
      </p:sp>
      <p:sp>
        <p:nvSpPr>
          <p:cNvPr id="6" name="Footer Placeholder 5">
            <a:extLst>
              <a:ext uri="{FF2B5EF4-FFF2-40B4-BE49-F238E27FC236}">
                <a16:creationId xmlns:a16="http://schemas.microsoft.com/office/drawing/2014/main" id="{D3A0BD6D-B813-C179-AC1D-9F4819B7440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DB3C2B9-ADBC-92E2-F8BE-23E896967008}"/>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75587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BA9C6-CAB5-6510-5F0C-04F549E73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94E23C9-F351-E9F0-C3CA-40B9ED94F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E84C0AD-3950-AA08-105E-B6269053E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2187D-CD9F-440E-A043-906B550F6877}" type="datetimeFigureOut">
              <a:rPr lang="en-ID" smtClean="0"/>
              <a:t>19/09/2023</a:t>
            </a:fld>
            <a:endParaRPr lang="en-ID"/>
          </a:p>
        </p:txBody>
      </p:sp>
      <p:sp>
        <p:nvSpPr>
          <p:cNvPr id="5" name="Footer Placeholder 4">
            <a:extLst>
              <a:ext uri="{FF2B5EF4-FFF2-40B4-BE49-F238E27FC236}">
                <a16:creationId xmlns:a16="http://schemas.microsoft.com/office/drawing/2014/main" id="{CA73FAFF-085B-7C52-50CF-E1DD2E44C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2BFD766-00E0-AF92-6CCB-35E482258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E51F0-CE7D-4876-A5E0-ADD1457B50F9}" type="slidenum">
              <a:rPr lang="en-ID" smtClean="0"/>
              <a:t>‹#›</a:t>
            </a:fld>
            <a:endParaRPr lang="en-ID"/>
          </a:p>
        </p:txBody>
      </p:sp>
    </p:spTree>
    <p:extLst>
      <p:ext uri="{BB962C8B-B14F-4D97-AF65-F5344CB8AC3E}">
        <p14:creationId xmlns:p14="http://schemas.microsoft.com/office/powerpoint/2010/main" val="144940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FE6928-6E7B-6D86-5AA9-7759CA17C58B}"/>
              </a:ext>
            </a:extLst>
          </p:cNvPr>
          <p:cNvPicPr>
            <a:picLocks noChangeAspect="1"/>
          </p:cNvPicPr>
          <p:nvPr/>
        </p:nvPicPr>
        <p:blipFill rotWithShape="1">
          <a:blip r:embed="rId2"/>
          <a:srcRect t="14257" r="9089" b="13820"/>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5F9CC-8932-B8D7-4E8E-E3C2F69CA7B5}"/>
              </a:ext>
            </a:extLst>
          </p:cNvPr>
          <p:cNvSpPr>
            <a:spLocks noGrp="1"/>
          </p:cNvSpPr>
          <p:nvPr>
            <p:ph type="ctrTitle"/>
          </p:nvPr>
        </p:nvSpPr>
        <p:spPr>
          <a:xfrm>
            <a:off x="685241" y="1262582"/>
            <a:ext cx="7613632" cy="1048498"/>
          </a:xfrm>
        </p:spPr>
        <p:txBody>
          <a:bodyPr anchor="b">
            <a:normAutofit/>
          </a:bodyPr>
          <a:lstStyle/>
          <a:p>
            <a:pPr algn="l"/>
            <a:r>
              <a:rPr lang="en-ID" sz="4800" b="1" dirty="0">
                <a:solidFill>
                  <a:schemeClr val="bg1"/>
                </a:solidFill>
                <a:latin typeface="Abril Fatface" panose="02000503000000020003" pitchFamily="2" charset="0"/>
              </a:rPr>
              <a:t>KONSEP DAN PRINSIP K3</a:t>
            </a:r>
          </a:p>
        </p:txBody>
      </p:sp>
      <p:sp>
        <p:nvSpPr>
          <p:cNvPr id="3" name="Subtitle 2">
            <a:extLst>
              <a:ext uri="{FF2B5EF4-FFF2-40B4-BE49-F238E27FC236}">
                <a16:creationId xmlns:a16="http://schemas.microsoft.com/office/drawing/2014/main" id="{763EBA6F-3E64-2267-141C-70C6A83680BE}"/>
              </a:ext>
            </a:extLst>
          </p:cNvPr>
          <p:cNvSpPr>
            <a:spLocks noGrp="1"/>
          </p:cNvSpPr>
          <p:nvPr>
            <p:ph type="subTitle" idx="1"/>
          </p:nvPr>
        </p:nvSpPr>
        <p:spPr>
          <a:xfrm>
            <a:off x="477980" y="4872922"/>
            <a:ext cx="4023359" cy="1208141"/>
          </a:xfrm>
        </p:spPr>
        <p:txBody>
          <a:bodyPr>
            <a:normAutofit/>
          </a:bodyPr>
          <a:lstStyle/>
          <a:p>
            <a:pPr algn="l"/>
            <a:r>
              <a:rPr lang="en-ID" sz="2000">
                <a:solidFill>
                  <a:schemeClr val="bg1"/>
                </a:solidFill>
              </a:rPr>
              <a:t>SUYAMTO SSt. Ns., MPH</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1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B5E829B-E2E3-AB8C-6163-2F819F3D6DD0}"/>
              </a:ext>
            </a:extLst>
          </p:cNvPr>
          <p:cNvSpPr>
            <a:spLocks noGrp="1"/>
          </p:cNvSpPr>
          <p:nvPr>
            <p:ph type="title"/>
          </p:nvPr>
        </p:nvSpPr>
        <p:spPr>
          <a:xfrm>
            <a:off x="207817" y="2023236"/>
            <a:ext cx="5439395" cy="2820908"/>
          </a:xfrm>
        </p:spPr>
        <p:txBody>
          <a:bodyPr>
            <a:normAutofit/>
          </a:bodyPr>
          <a:lstStyle/>
          <a:p>
            <a:r>
              <a:rPr lang="en-ID" sz="4000" b="1" i="0" dirty="0">
                <a:solidFill>
                  <a:srgbClr val="C00000"/>
                </a:solidFill>
                <a:effectLst/>
                <a:latin typeface="Open Sans" panose="020B0606030504020204" pitchFamily="34" charset="0"/>
              </a:rPr>
              <a:t>LINGKUNGAN DAN MANUSIA TERHADAP KESELAMATAN</a:t>
            </a:r>
            <a:endParaRPr lang="en-ID" sz="4000" b="1" dirty="0">
              <a:solidFill>
                <a:srgbClr val="C00000"/>
              </a:solidFill>
            </a:endParaRPr>
          </a:p>
        </p:txBody>
      </p:sp>
      <p:graphicFrame>
        <p:nvGraphicFramePr>
          <p:cNvPr id="23" name="Content Placeholder 2">
            <a:extLst>
              <a:ext uri="{FF2B5EF4-FFF2-40B4-BE49-F238E27FC236}">
                <a16:creationId xmlns:a16="http://schemas.microsoft.com/office/drawing/2014/main" id="{DF47DDA6-16E8-B617-D586-CFB16B6EA767}"/>
              </a:ext>
            </a:extLst>
          </p:cNvPr>
          <p:cNvGraphicFramePr>
            <a:graphicFrameLocks noGrp="1"/>
          </p:cNvGraphicFramePr>
          <p:nvPr>
            <p:ph idx="1"/>
            <p:extLst>
              <p:ext uri="{D42A27DB-BD31-4B8C-83A1-F6EECF244321}">
                <p14:modId xmlns:p14="http://schemas.microsoft.com/office/powerpoint/2010/main" val="248991333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69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A7006-EF94-2330-6417-0DDE09D87DB1}"/>
              </a:ext>
            </a:extLst>
          </p:cNvPr>
          <p:cNvSpPr>
            <a:spLocks noGrp="1"/>
          </p:cNvSpPr>
          <p:nvPr>
            <p:ph type="title"/>
          </p:nvPr>
        </p:nvSpPr>
        <p:spPr>
          <a:xfrm>
            <a:off x="3033466" y="991261"/>
            <a:ext cx="5754696" cy="726703"/>
          </a:xfrm>
        </p:spPr>
        <p:txBody>
          <a:bodyPr anchor="b">
            <a:normAutofit/>
          </a:bodyPr>
          <a:lstStyle/>
          <a:p>
            <a:pPr algn="ctr"/>
            <a:r>
              <a:rPr lang="en-ID" sz="3600" b="1" i="0" dirty="0" err="1">
                <a:solidFill>
                  <a:srgbClr val="C00000"/>
                </a:solidFill>
                <a:effectLst/>
                <a:latin typeface="Open Sans" panose="020B0606030504020204" pitchFamily="34" charset="0"/>
              </a:rPr>
              <a:t>Lingkungan</a:t>
            </a:r>
            <a:r>
              <a:rPr lang="en-ID" sz="3600" b="1" i="0" dirty="0">
                <a:solidFill>
                  <a:srgbClr val="C00000"/>
                </a:solidFill>
                <a:effectLst/>
                <a:latin typeface="Open Sans" panose="020B0606030504020204" pitchFamily="34" charset="0"/>
              </a:rPr>
              <a:t> </a:t>
            </a:r>
            <a:r>
              <a:rPr lang="en-ID" sz="3600" b="1" i="0" dirty="0" err="1">
                <a:solidFill>
                  <a:srgbClr val="C00000"/>
                </a:solidFill>
                <a:effectLst/>
                <a:latin typeface="Open Sans" panose="020B0606030504020204" pitchFamily="34" charset="0"/>
              </a:rPr>
              <a:t>Fisik</a:t>
            </a:r>
            <a:endParaRPr lang="en-ID" sz="3600" b="1" dirty="0">
              <a:solidFill>
                <a:srgbClr val="C00000"/>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11115A46-DC2C-A4D1-A6E4-ECD795B247F0}"/>
              </a:ext>
            </a:extLst>
          </p:cNvPr>
          <p:cNvSpPr>
            <a:spLocks noGrp="1"/>
          </p:cNvSpPr>
          <p:nvPr>
            <p:ph idx="1"/>
          </p:nvPr>
        </p:nvSpPr>
        <p:spPr>
          <a:xfrm>
            <a:off x="3055954" y="2979336"/>
            <a:ext cx="6004919" cy="2430864"/>
          </a:xfrm>
        </p:spPr>
        <p:txBody>
          <a:bodyPr anchor="t">
            <a:normAutofit/>
          </a:bodyPr>
          <a:lstStyle/>
          <a:p>
            <a:r>
              <a:rPr lang="en-ID" sz="2400" b="0" i="0" dirty="0" err="1">
                <a:solidFill>
                  <a:schemeClr val="tx2"/>
                </a:solidFill>
                <a:effectLst/>
                <a:latin typeface="Open Sans" panose="020B0606030504020204" pitchFamily="34" charset="0"/>
              </a:rPr>
              <a:t>Penerangan</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suhu</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udara</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kelembaban</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vibrasi</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mekanis</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radiasi</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tekanan</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udara</a:t>
            </a:r>
            <a:r>
              <a:rPr lang="en-ID" sz="2400" b="0" i="0" dirty="0">
                <a:solidFill>
                  <a:schemeClr val="tx2"/>
                </a:solidFill>
                <a:effectLst/>
                <a:latin typeface="Open Sans" panose="020B0606030504020204" pitchFamily="34" charset="0"/>
              </a:rPr>
              <a:t> </a:t>
            </a:r>
            <a:endParaRPr lang="en-ID" sz="2400" dirty="0">
              <a:solidFill>
                <a:schemeClr val="tx2"/>
              </a:solidFill>
            </a:endParaRPr>
          </a:p>
        </p:txBody>
      </p:sp>
    </p:spTree>
    <p:extLst>
      <p:ext uri="{BB962C8B-B14F-4D97-AF65-F5344CB8AC3E}">
        <p14:creationId xmlns:p14="http://schemas.microsoft.com/office/powerpoint/2010/main" val="9656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1D497-DDAA-149A-A48D-80237DDD7D4E}"/>
              </a:ext>
            </a:extLst>
          </p:cNvPr>
          <p:cNvSpPr>
            <a:spLocks noGrp="1"/>
          </p:cNvSpPr>
          <p:nvPr>
            <p:ph type="title"/>
          </p:nvPr>
        </p:nvSpPr>
        <p:spPr>
          <a:xfrm>
            <a:off x="640080" y="325369"/>
            <a:ext cx="4368602" cy="1956841"/>
          </a:xfrm>
        </p:spPr>
        <p:txBody>
          <a:bodyPr anchor="b">
            <a:normAutofit/>
          </a:bodyPr>
          <a:lstStyle/>
          <a:p>
            <a:pPr algn="ctr"/>
            <a:r>
              <a:rPr lang="en-ID" sz="5400" b="1" i="0" dirty="0" err="1">
                <a:solidFill>
                  <a:srgbClr val="C00000"/>
                </a:solidFill>
                <a:effectLst/>
                <a:latin typeface="Open Sans" panose="020B0606030504020204" pitchFamily="34" charset="0"/>
              </a:rPr>
              <a:t>Lingkungan</a:t>
            </a:r>
            <a:r>
              <a:rPr lang="en-ID" sz="5400" b="1" i="0" dirty="0">
                <a:solidFill>
                  <a:srgbClr val="C00000"/>
                </a:solidFill>
                <a:effectLst/>
                <a:latin typeface="Open Sans" panose="020B0606030504020204" pitchFamily="34" charset="0"/>
              </a:rPr>
              <a:t> Kimia</a:t>
            </a:r>
            <a:endParaRPr lang="en-ID" sz="5400" b="1" dirty="0">
              <a:solidFill>
                <a:srgbClr val="C00000"/>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EC3EC6-786B-E304-3598-13E3B556F65B}"/>
              </a:ext>
            </a:extLst>
          </p:cNvPr>
          <p:cNvSpPr>
            <a:spLocks noGrp="1"/>
          </p:cNvSpPr>
          <p:nvPr>
            <p:ph idx="1"/>
          </p:nvPr>
        </p:nvSpPr>
        <p:spPr>
          <a:xfrm>
            <a:off x="640080" y="2872899"/>
            <a:ext cx="4243589" cy="3320668"/>
          </a:xfrm>
        </p:spPr>
        <p:txBody>
          <a:bodyPr>
            <a:normAutofit/>
          </a:bodyPr>
          <a:lstStyle/>
          <a:p>
            <a:pPr marL="0" indent="0">
              <a:buNone/>
            </a:pPr>
            <a:endParaRPr lang="en-ID" sz="2200" b="0" i="0" dirty="0">
              <a:effectLst/>
              <a:latin typeface="Open Sans" panose="020B0606030504020204" pitchFamily="34" charset="0"/>
            </a:endParaRPr>
          </a:p>
          <a:p>
            <a:pPr marL="0" indent="0">
              <a:buNone/>
            </a:pPr>
            <a:r>
              <a:rPr lang="en-ID" sz="2200" b="0" i="0" dirty="0">
                <a:effectLst/>
                <a:latin typeface="Open Sans" panose="020B0606030504020204" pitchFamily="34" charset="0"/>
              </a:rPr>
              <a:t>Gas, </a:t>
            </a:r>
            <a:r>
              <a:rPr lang="en-ID" sz="2200" b="0" i="0" dirty="0" err="1">
                <a:effectLst/>
                <a:latin typeface="Open Sans" panose="020B0606030504020204" pitchFamily="34" charset="0"/>
              </a:rPr>
              <a:t>uap</a:t>
            </a:r>
            <a:r>
              <a:rPr lang="en-ID" sz="2200" b="0" i="0" dirty="0">
                <a:effectLst/>
                <a:latin typeface="Open Sans" panose="020B0606030504020204" pitchFamily="34" charset="0"/>
              </a:rPr>
              <a:t>, </a:t>
            </a:r>
            <a:r>
              <a:rPr lang="en-ID" sz="2200" b="0" i="0" dirty="0" err="1">
                <a:effectLst/>
                <a:latin typeface="Open Sans" panose="020B0606030504020204" pitchFamily="34" charset="0"/>
              </a:rPr>
              <a:t>debu</a:t>
            </a:r>
            <a:r>
              <a:rPr lang="en-ID" sz="2200" b="0" i="0" dirty="0">
                <a:effectLst/>
                <a:latin typeface="Open Sans" panose="020B0606030504020204" pitchFamily="34" charset="0"/>
              </a:rPr>
              <a:t>, </a:t>
            </a:r>
            <a:r>
              <a:rPr lang="en-ID" sz="2200" b="0" i="0" dirty="0" err="1">
                <a:effectLst/>
                <a:latin typeface="Open Sans" panose="020B0606030504020204" pitchFamily="34" charset="0"/>
              </a:rPr>
              <a:t>kabut</a:t>
            </a:r>
            <a:r>
              <a:rPr lang="en-ID" sz="2200" b="0" i="0" dirty="0">
                <a:effectLst/>
                <a:latin typeface="Open Sans" panose="020B0606030504020204" pitchFamily="34" charset="0"/>
              </a:rPr>
              <a:t>, asap </a:t>
            </a:r>
            <a:r>
              <a:rPr lang="en-ID" sz="2200" b="0" i="0" dirty="0" err="1">
                <a:effectLst/>
                <a:latin typeface="Open Sans" panose="020B0606030504020204" pitchFamily="34" charset="0"/>
              </a:rPr>
              <a:t>awan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cairan</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benda</a:t>
            </a:r>
            <a:r>
              <a:rPr lang="en-ID" sz="2200" b="0" i="0" dirty="0">
                <a:effectLst/>
                <a:latin typeface="Open Sans" panose="020B0606030504020204" pitchFamily="34" charset="0"/>
              </a:rPr>
              <a:t> </a:t>
            </a:r>
          </a:p>
          <a:p>
            <a:pPr marL="0" indent="0">
              <a:buNone/>
            </a:pPr>
            <a:r>
              <a:rPr lang="en-ID" sz="2200" dirty="0">
                <a:latin typeface="Open Sans" panose="020B0606030504020204" pitchFamily="34" charset="0"/>
              </a:rPr>
              <a:t>         </a:t>
            </a:r>
            <a:r>
              <a:rPr lang="en-ID" sz="2200" b="0" i="0" dirty="0">
                <a:effectLst/>
                <a:latin typeface="Open Sans" panose="020B0606030504020204" pitchFamily="34" charset="0"/>
              </a:rPr>
              <a:t> </a:t>
            </a:r>
            <a:r>
              <a:rPr lang="en-ID" sz="2200" b="0" i="0" dirty="0" err="1">
                <a:effectLst/>
                <a:latin typeface="Open Sans" panose="020B0606030504020204" pitchFamily="34" charset="0"/>
              </a:rPr>
              <a:t>padat</a:t>
            </a:r>
            <a:endParaRPr lang="en-ID" sz="2200" b="0" i="0" dirty="0">
              <a:effectLst/>
              <a:latin typeface="Open Sans" panose="020B0606030504020204" pitchFamily="34" charset="0"/>
            </a:endParaRPr>
          </a:p>
          <a:p>
            <a:endParaRPr lang="en-ID" sz="2200" dirty="0"/>
          </a:p>
        </p:txBody>
      </p:sp>
      <p:pic>
        <p:nvPicPr>
          <p:cNvPr id="5" name="Picture 4" descr="Molekul">
            <a:extLst>
              <a:ext uri="{FF2B5EF4-FFF2-40B4-BE49-F238E27FC236}">
                <a16:creationId xmlns:a16="http://schemas.microsoft.com/office/drawing/2014/main" id="{25583C62-1379-CAFD-7396-E7817E0AA805}"/>
              </a:ext>
            </a:extLst>
          </p:cNvPr>
          <p:cNvPicPr>
            <a:picLocks noChangeAspect="1"/>
          </p:cNvPicPr>
          <p:nvPr/>
        </p:nvPicPr>
        <p:blipFill rotWithShape="1">
          <a:blip r:embed="rId2"/>
          <a:srcRect l="25057" r="79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927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2821D-5861-0388-7FD2-ACF7836D53A9}"/>
              </a:ext>
            </a:extLst>
          </p:cNvPr>
          <p:cNvSpPr>
            <a:spLocks noGrp="1"/>
          </p:cNvSpPr>
          <p:nvPr>
            <p:ph type="title"/>
          </p:nvPr>
        </p:nvSpPr>
        <p:spPr>
          <a:xfrm>
            <a:off x="640080" y="325369"/>
            <a:ext cx="4368602" cy="1956841"/>
          </a:xfrm>
        </p:spPr>
        <p:txBody>
          <a:bodyPr anchor="b">
            <a:normAutofit/>
          </a:bodyPr>
          <a:lstStyle/>
          <a:p>
            <a:pPr algn="ctr"/>
            <a:r>
              <a:rPr lang="en-ID" sz="5400" b="1" dirty="0" err="1">
                <a:solidFill>
                  <a:schemeClr val="accent2">
                    <a:lumMod val="75000"/>
                  </a:schemeClr>
                </a:solidFill>
                <a:latin typeface="Open Sans" panose="020B0606030504020204" pitchFamily="34" charset="0"/>
              </a:rPr>
              <a:t>Lingkungan</a:t>
            </a:r>
            <a:r>
              <a:rPr lang="en-ID" sz="5400" b="1" i="0" dirty="0">
                <a:solidFill>
                  <a:schemeClr val="accent2">
                    <a:lumMod val="75000"/>
                  </a:schemeClr>
                </a:solidFill>
                <a:effectLst/>
                <a:latin typeface="Open Sans" panose="020B0606030504020204" pitchFamily="34" charset="0"/>
              </a:rPr>
              <a:t> </a:t>
            </a:r>
            <a:r>
              <a:rPr lang="en-ID" sz="5400" b="1" i="0" dirty="0" err="1">
                <a:solidFill>
                  <a:schemeClr val="accent2">
                    <a:lumMod val="75000"/>
                  </a:schemeClr>
                </a:solidFill>
                <a:effectLst/>
                <a:latin typeface="Open Sans" panose="020B0606030504020204" pitchFamily="34" charset="0"/>
              </a:rPr>
              <a:t>Biologi</a:t>
            </a:r>
            <a:r>
              <a:rPr lang="en-ID" sz="5400" b="1" i="0" dirty="0">
                <a:solidFill>
                  <a:schemeClr val="accent2">
                    <a:lumMod val="75000"/>
                  </a:schemeClr>
                </a:solidFill>
                <a:effectLst/>
                <a:latin typeface="Open Sans" panose="020B0606030504020204" pitchFamily="34" charset="0"/>
              </a:rPr>
              <a:t> </a:t>
            </a:r>
            <a:endParaRPr lang="en-ID" sz="5400" b="1" dirty="0">
              <a:solidFill>
                <a:schemeClr val="accent2">
                  <a:lumMod val="75000"/>
                </a:schemeClr>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53F8B8-DEB6-ED8A-46EE-E6FCDBBE579F}"/>
              </a:ext>
            </a:extLst>
          </p:cNvPr>
          <p:cNvSpPr>
            <a:spLocks noGrp="1"/>
          </p:cNvSpPr>
          <p:nvPr>
            <p:ph idx="1"/>
          </p:nvPr>
        </p:nvSpPr>
        <p:spPr>
          <a:xfrm>
            <a:off x="640080" y="2872899"/>
            <a:ext cx="4243589" cy="3320668"/>
          </a:xfrm>
        </p:spPr>
        <p:txBody>
          <a:bodyPr>
            <a:normAutofit/>
          </a:bodyPr>
          <a:lstStyle/>
          <a:p>
            <a:pPr marL="0" indent="0" algn="ctr">
              <a:buNone/>
            </a:pPr>
            <a:r>
              <a:rPr lang="en-ID" sz="2200" b="0" i="0" dirty="0" err="1">
                <a:effectLst/>
                <a:latin typeface="Open Sans" panose="020B0606030504020204" pitchFamily="34" charset="0"/>
              </a:rPr>
              <a:t>Tumbuhan</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hewan</a:t>
            </a:r>
            <a:r>
              <a:rPr lang="en-ID" sz="2200" dirty="0">
                <a:latin typeface="Open Sans" panose="020B0606030504020204" pitchFamily="34" charset="0"/>
              </a:rPr>
              <a:t>, Virus</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bakteri</a:t>
            </a:r>
            <a:r>
              <a:rPr lang="en-ID" sz="2200" b="0" i="0" dirty="0">
                <a:effectLst/>
                <a:latin typeface="Open Sans" panose="020B0606030504020204" pitchFamily="34" charset="0"/>
              </a:rPr>
              <a:t>, </a:t>
            </a:r>
            <a:r>
              <a:rPr lang="en-ID" sz="2200" b="0" i="0" dirty="0" err="1">
                <a:effectLst/>
                <a:latin typeface="Open Sans" panose="020B0606030504020204" pitchFamily="34" charset="0"/>
              </a:rPr>
              <a:t>dll</a:t>
            </a:r>
            <a:endParaRPr lang="en-ID" sz="2200" b="0" i="0" dirty="0">
              <a:effectLst/>
              <a:latin typeface="Open Sans" panose="020B0606030504020204" pitchFamily="34" charset="0"/>
            </a:endParaRPr>
          </a:p>
          <a:p>
            <a:endParaRPr lang="en-ID" sz="2200" dirty="0"/>
          </a:p>
        </p:txBody>
      </p:sp>
      <p:pic>
        <p:nvPicPr>
          <p:cNvPr id="5" name="Picture 4" descr="Jejaring abstrak simpul dan mesh">
            <a:extLst>
              <a:ext uri="{FF2B5EF4-FFF2-40B4-BE49-F238E27FC236}">
                <a16:creationId xmlns:a16="http://schemas.microsoft.com/office/drawing/2014/main" id="{F5AC62D3-B833-D592-0629-8BC0671BB7EA}"/>
              </a:ext>
            </a:extLst>
          </p:cNvPr>
          <p:cNvPicPr>
            <a:picLocks noChangeAspect="1"/>
          </p:cNvPicPr>
          <p:nvPr/>
        </p:nvPicPr>
        <p:blipFill rotWithShape="1">
          <a:blip r:embed="rId2"/>
          <a:srcRect l="11289" r="13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676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57F96-3353-EE83-B710-9F656F066D3D}"/>
              </a:ext>
            </a:extLst>
          </p:cNvPr>
          <p:cNvSpPr>
            <a:spLocks noGrp="1"/>
          </p:cNvSpPr>
          <p:nvPr>
            <p:ph type="title"/>
          </p:nvPr>
        </p:nvSpPr>
        <p:spPr>
          <a:xfrm>
            <a:off x="761800" y="762001"/>
            <a:ext cx="5334197" cy="1708242"/>
          </a:xfrm>
        </p:spPr>
        <p:txBody>
          <a:bodyPr anchor="ctr">
            <a:normAutofit fontScale="90000"/>
          </a:bodyPr>
          <a:lstStyle/>
          <a:p>
            <a:pPr algn="ctr"/>
            <a:r>
              <a:rPr lang="fi-FI" sz="4000" b="1" i="0" dirty="0">
                <a:solidFill>
                  <a:schemeClr val="accent2">
                    <a:lumMod val="75000"/>
                  </a:schemeClr>
                </a:solidFill>
                <a:effectLst/>
                <a:latin typeface="Open Sans" panose="020B0606030504020204" pitchFamily="34" charset="0"/>
              </a:rPr>
              <a:t>Lingkungan </a:t>
            </a:r>
            <a:r>
              <a:rPr lang="fi-FI" sz="4000" b="1" dirty="0">
                <a:solidFill>
                  <a:schemeClr val="accent2">
                    <a:lumMod val="75000"/>
                  </a:schemeClr>
                </a:solidFill>
                <a:latin typeface="Open Sans" panose="020B0606030504020204" pitchFamily="34" charset="0"/>
              </a:rPr>
              <a:t>Psikologi</a:t>
            </a:r>
            <a:br>
              <a:rPr lang="fi-FI" sz="4000" dirty="0">
                <a:latin typeface="Open Sans" panose="020B0606030504020204" pitchFamily="34" charset="0"/>
              </a:rPr>
            </a:br>
            <a:endParaRPr lang="en-ID" sz="4000" dirty="0"/>
          </a:p>
        </p:txBody>
      </p:sp>
      <p:sp>
        <p:nvSpPr>
          <p:cNvPr id="3" name="Content Placeholder 2">
            <a:extLst>
              <a:ext uri="{FF2B5EF4-FFF2-40B4-BE49-F238E27FC236}">
                <a16:creationId xmlns:a16="http://schemas.microsoft.com/office/drawing/2014/main" id="{83E400CC-9C63-C5E5-C8FF-725605AC092D}"/>
              </a:ext>
            </a:extLst>
          </p:cNvPr>
          <p:cNvSpPr>
            <a:spLocks noGrp="1"/>
          </p:cNvSpPr>
          <p:nvPr>
            <p:ph idx="1"/>
          </p:nvPr>
        </p:nvSpPr>
        <p:spPr>
          <a:xfrm>
            <a:off x="761800" y="2470244"/>
            <a:ext cx="5334197" cy="3769835"/>
          </a:xfrm>
        </p:spPr>
        <p:txBody>
          <a:bodyPr anchor="ctr">
            <a:normAutofit/>
          </a:bodyPr>
          <a:lstStyle/>
          <a:p>
            <a:pPr marL="0" indent="0">
              <a:buNone/>
            </a:pPr>
            <a:r>
              <a:rPr lang="fi-FI" b="0" i="1" dirty="0">
                <a:effectLst/>
                <a:latin typeface="Open Sans" panose="020B0606030504020204" pitchFamily="34" charset="0"/>
              </a:rPr>
              <a:t>Suasana kerja, hubungan kerja</a:t>
            </a:r>
          </a:p>
          <a:p>
            <a:endParaRPr lang="en-ID" sz="2000" dirty="0"/>
          </a:p>
        </p:txBody>
      </p:sp>
      <p:pic>
        <p:nvPicPr>
          <p:cNvPr id="14" name="Picture 4" descr="Hijau, Mossy hutan dengan Sunlight peeking dalam">
            <a:extLst>
              <a:ext uri="{FF2B5EF4-FFF2-40B4-BE49-F238E27FC236}">
                <a16:creationId xmlns:a16="http://schemas.microsoft.com/office/drawing/2014/main" id="{51FCE3E3-C45C-8BC6-E8B7-79542701D782}"/>
              </a:ext>
            </a:extLst>
          </p:cNvPr>
          <p:cNvPicPr>
            <a:picLocks noChangeAspect="1"/>
          </p:cNvPicPr>
          <p:nvPr/>
        </p:nvPicPr>
        <p:blipFill rotWithShape="1">
          <a:blip r:embed="rId2"/>
          <a:srcRect l="21125" r="2723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049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4FF8D-7EB2-42EF-AE0C-7647D7FF93B8}"/>
              </a:ext>
            </a:extLst>
          </p:cNvPr>
          <p:cNvSpPr>
            <a:spLocks noGrp="1"/>
          </p:cNvSpPr>
          <p:nvPr>
            <p:ph type="title"/>
          </p:nvPr>
        </p:nvSpPr>
        <p:spPr>
          <a:xfrm>
            <a:off x="640080" y="325369"/>
            <a:ext cx="4368602" cy="1956841"/>
          </a:xfrm>
        </p:spPr>
        <p:txBody>
          <a:bodyPr anchor="b">
            <a:normAutofit/>
          </a:bodyPr>
          <a:lstStyle/>
          <a:p>
            <a:r>
              <a:rPr lang="en-ID" sz="5400" b="0" i="0">
                <a:effectLst/>
                <a:latin typeface="Open Sans" panose="020B0606030504020204" pitchFamily="34" charset="0"/>
              </a:rPr>
              <a:t>Lingkungan Fisiologi</a:t>
            </a:r>
            <a:endParaRPr lang="en-ID"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DE6F3F-D4F7-86FD-49DA-79B277EE9932}"/>
              </a:ext>
            </a:extLst>
          </p:cNvPr>
          <p:cNvSpPr>
            <a:spLocks noGrp="1"/>
          </p:cNvSpPr>
          <p:nvPr>
            <p:ph idx="1"/>
          </p:nvPr>
        </p:nvSpPr>
        <p:spPr>
          <a:xfrm>
            <a:off x="640080" y="2872899"/>
            <a:ext cx="4243589" cy="3320668"/>
          </a:xfrm>
        </p:spPr>
        <p:txBody>
          <a:bodyPr>
            <a:normAutofit/>
          </a:bodyPr>
          <a:lstStyle/>
          <a:p>
            <a:pPr marL="457200" indent="-457200">
              <a:buFont typeface="+mj-lt"/>
              <a:buAutoNum type="arabicPeriod" startAt="5"/>
            </a:pPr>
            <a:endParaRPr lang="fi-FI" sz="2200" b="0" i="0" dirty="0">
              <a:effectLst/>
              <a:latin typeface="Open Sans" panose="020B0606030504020204" pitchFamily="34" charset="0"/>
            </a:endParaRPr>
          </a:p>
          <a:p>
            <a:pPr marL="0" indent="0">
              <a:buNone/>
            </a:pPr>
            <a:r>
              <a:rPr lang="en-ID" sz="2200" b="0" i="0" dirty="0" err="1">
                <a:effectLst/>
                <a:latin typeface="Open Sans" panose="020B0606030504020204" pitchFamily="34" charset="0"/>
              </a:rPr>
              <a:t>Konstruksi</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mesin</a:t>
            </a:r>
            <a:r>
              <a:rPr lang="en-ID" sz="2200" b="0" i="0" dirty="0">
                <a:effectLst/>
                <a:latin typeface="Open Sans" panose="020B0606030504020204" pitchFamily="34" charset="0"/>
              </a:rPr>
              <a:t>, </a:t>
            </a:r>
            <a:r>
              <a:rPr lang="en-ID" sz="2200" b="0" i="0" dirty="0" err="1">
                <a:effectLst/>
                <a:latin typeface="Open Sans" panose="020B0606030504020204" pitchFamily="34" charset="0"/>
              </a:rPr>
              <a:t>sikap</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cara</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kerja</a:t>
            </a:r>
            <a:endParaRPr lang="en-ID" sz="2200" dirty="0"/>
          </a:p>
          <a:p>
            <a:endParaRPr lang="en-ID" sz="2200" dirty="0"/>
          </a:p>
        </p:txBody>
      </p:sp>
      <p:pic>
        <p:nvPicPr>
          <p:cNvPr id="5" name="Picture 4" descr="Gulungan handuk pantai">
            <a:extLst>
              <a:ext uri="{FF2B5EF4-FFF2-40B4-BE49-F238E27FC236}">
                <a16:creationId xmlns:a16="http://schemas.microsoft.com/office/drawing/2014/main" id="{867C6DA1-5A21-4D5C-DEB0-31C2116B3564}"/>
              </a:ext>
            </a:extLst>
          </p:cNvPr>
          <p:cNvPicPr>
            <a:picLocks noChangeAspect="1"/>
          </p:cNvPicPr>
          <p:nvPr/>
        </p:nvPicPr>
        <p:blipFill rotWithShape="1">
          <a:blip r:embed="rId2"/>
          <a:srcRect l="13531" r="195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533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29236-3449-E8EF-2FCF-1724DC49D423}"/>
              </a:ext>
            </a:extLst>
          </p:cNvPr>
          <p:cNvSpPr>
            <a:spLocks noGrp="1"/>
          </p:cNvSpPr>
          <p:nvPr>
            <p:ph type="title"/>
          </p:nvPr>
        </p:nvSpPr>
        <p:spPr>
          <a:xfrm>
            <a:off x="5297762" y="329184"/>
            <a:ext cx="6251110" cy="1783080"/>
          </a:xfrm>
        </p:spPr>
        <p:txBody>
          <a:bodyPr anchor="b">
            <a:normAutofit/>
          </a:bodyPr>
          <a:lstStyle/>
          <a:p>
            <a:pPr algn="ctr"/>
            <a:r>
              <a:rPr lang="sv-SE" sz="3800" b="1" i="0" dirty="0">
                <a:solidFill>
                  <a:schemeClr val="accent1"/>
                </a:solidFill>
                <a:effectLst/>
                <a:latin typeface="Open Sans" panose="020B0606030504020204" pitchFamily="34" charset="0"/>
              </a:rPr>
              <a:t>Pengaruh Faktor Manusia pada Keselamatan Pasien</a:t>
            </a:r>
            <a:endParaRPr lang="en-ID" sz="3800" b="1" dirty="0">
              <a:solidFill>
                <a:schemeClr val="accent1"/>
              </a:solidFill>
            </a:endParaRPr>
          </a:p>
        </p:txBody>
      </p:sp>
      <p:pic>
        <p:nvPicPr>
          <p:cNvPr id="5" name="Picture 4" descr="Penampang batang tanaman di bawah mikroskop">
            <a:extLst>
              <a:ext uri="{FF2B5EF4-FFF2-40B4-BE49-F238E27FC236}">
                <a16:creationId xmlns:a16="http://schemas.microsoft.com/office/drawing/2014/main" id="{1B7B3248-4027-3518-0BEA-E16105A7520C}"/>
              </a:ext>
            </a:extLst>
          </p:cNvPr>
          <p:cNvPicPr>
            <a:picLocks noChangeAspect="1"/>
          </p:cNvPicPr>
          <p:nvPr/>
        </p:nvPicPr>
        <p:blipFill rotWithShape="1">
          <a:blip r:embed="rId2"/>
          <a:srcRect l="31945" r="2272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12ACF-2B9E-3EE2-1E44-C9327613C07E}"/>
              </a:ext>
            </a:extLst>
          </p:cNvPr>
          <p:cNvSpPr>
            <a:spLocks noGrp="1"/>
          </p:cNvSpPr>
          <p:nvPr>
            <p:ph idx="1"/>
          </p:nvPr>
        </p:nvSpPr>
        <p:spPr>
          <a:xfrm>
            <a:off x="5297762" y="2706624"/>
            <a:ext cx="6251110" cy="3483864"/>
          </a:xfrm>
        </p:spPr>
        <p:txBody>
          <a:bodyPr>
            <a:normAutofit/>
          </a:bodyPr>
          <a:lstStyle/>
          <a:p>
            <a:pPr marL="0" indent="0" algn="just">
              <a:buNone/>
            </a:pPr>
            <a:r>
              <a:rPr lang="sv-SE" sz="2200" b="0" i="0" dirty="0">
                <a:effectLst/>
                <a:latin typeface="Open Sans" panose="020B0606030504020204" pitchFamily="34" charset="0"/>
              </a:rPr>
              <a:t>Human factor hubungan antara manusia dan sistem dan bagaimana mereka berinteraksi dengan berfokus pada peningkatan efisiensi, kreativitas, produktivitas dan kepuasan pekerjaan dengan tujuan meminimalkan kesalahan</a:t>
            </a:r>
          </a:p>
          <a:p>
            <a:pPr marL="0" indent="0">
              <a:buNone/>
            </a:pPr>
            <a:endParaRPr lang="fi-FI" sz="2200" b="0" i="0" dirty="0">
              <a:effectLst/>
              <a:latin typeface="Open Sans" panose="020B0606030504020204" pitchFamily="34" charset="0"/>
            </a:endParaRPr>
          </a:p>
          <a:p>
            <a:pPr marL="0" indent="0" algn="just">
              <a:buNone/>
            </a:pPr>
            <a:r>
              <a:rPr lang="fi-FI" sz="2200" b="0" i="0" dirty="0">
                <a:effectLst/>
                <a:latin typeface="Open Sans" panose="020B0606030504020204" pitchFamily="34" charset="0"/>
              </a:rPr>
              <a:t>Kelelahan dan Stress kelelahan dan penurunan kinerja risiko 	keselamatan pasien</a:t>
            </a:r>
            <a:endParaRPr lang="en-ID" sz="2200" dirty="0"/>
          </a:p>
          <a:p>
            <a:pPr marL="0" indent="0">
              <a:buNone/>
            </a:pPr>
            <a:endParaRPr lang="en-ID" sz="2200" dirty="0"/>
          </a:p>
        </p:txBody>
      </p:sp>
    </p:spTree>
    <p:extLst>
      <p:ext uri="{BB962C8B-B14F-4D97-AF65-F5344CB8AC3E}">
        <p14:creationId xmlns:p14="http://schemas.microsoft.com/office/powerpoint/2010/main" val="236638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72637-BFDD-6612-487B-BC99171BE469}"/>
              </a:ext>
            </a:extLst>
          </p:cNvPr>
          <p:cNvSpPr>
            <a:spLocks noGrp="1"/>
          </p:cNvSpPr>
          <p:nvPr>
            <p:ph type="title"/>
          </p:nvPr>
        </p:nvSpPr>
        <p:spPr>
          <a:xfrm>
            <a:off x="5297762" y="329184"/>
            <a:ext cx="6251110" cy="1783080"/>
          </a:xfrm>
        </p:spPr>
        <p:txBody>
          <a:bodyPr anchor="b">
            <a:normAutofit/>
          </a:bodyPr>
          <a:lstStyle/>
          <a:p>
            <a:r>
              <a:rPr lang="en-ID" sz="5400" b="0" i="0" dirty="0">
                <a:effectLst/>
                <a:latin typeface="Open Sans" panose="020B0606030504020204" pitchFamily="34" charset="0"/>
              </a:rPr>
              <a:t> </a:t>
            </a:r>
            <a:r>
              <a:rPr lang="en-ID" sz="5400" b="1" i="0" dirty="0">
                <a:effectLst/>
                <a:latin typeface="Open Sans" panose="020B0606030504020204" pitchFamily="34" charset="0"/>
              </a:rPr>
              <a:t>Human factor </a:t>
            </a:r>
            <a:r>
              <a:rPr lang="en-ID" sz="5400" b="0" i="0" dirty="0" err="1">
                <a:effectLst/>
                <a:latin typeface="Open Sans" panose="020B0606030504020204" pitchFamily="34" charset="0"/>
              </a:rPr>
              <a:t>atau</a:t>
            </a:r>
            <a:r>
              <a:rPr lang="en-ID" sz="5400" b="0" i="0" dirty="0">
                <a:effectLst/>
                <a:latin typeface="Open Sans" panose="020B0606030504020204" pitchFamily="34" charset="0"/>
              </a:rPr>
              <a:t> </a:t>
            </a:r>
            <a:r>
              <a:rPr lang="en-ID" sz="5400" b="1" i="0" dirty="0" err="1">
                <a:effectLst/>
                <a:latin typeface="Open Sans" panose="020B0606030504020204" pitchFamily="34" charset="0"/>
              </a:rPr>
              <a:t>Ergonomik</a:t>
            </a:r>
            <a:r>
              <a:rPr lang="en-ID" sz="5400" b="1" i="0" dirty="0">
                <a:effectLst/>
                <a:latin typeface="Open Sans" panose="020B0606030504020204" pitchFamily="34" charset="0"/>
              </a:rPr>
              <a:t>:</a:t>
            </a:r>
            <a:r>
              <a:rPr lang="en-ID" sz="5400" b="0" i="0" dirty="0">
                <a:effectLst/>
                <a:latin typeface="Open Sans" panose="020B0606030504020204" pitchFamily="34" charset="0"/>
              </a:rPr>
              <a:t> </a:t>
            </a:r>
            <a:endParaRPr lang="en-ID" sz="5400" dirty="0"/>
          </a:p>
        </p:txBody>
      </p:sp>
      <p:pic>
        <p:nvPicPr>
          <p:cNvPr id="5" name="Picture 4" descr="Peluncuran roket">
            <a:extLst>
              <a:ext uri="{FF2B5EF4-FFF2-40B4-BE49-F238E27FC236}">
                <a16:creationId xmlns:a16="http://schemas.microsoft.com/office/drawing/2014/main" id="{EB2A62AA-868C-B09E-ABBA-9DB82FDDB287}"/>
              </a:ext>
            </a:extLst>
          </p:cNvPr>
          <p:cNvPicPr>
            <a:picLocks noChangeAspect="1"/>
          </p:cNvPicPr>
          <p:nvPr/>
        </p:nvPicPr>
        <p:blipFill rotWithShape="1">
          <a:blip r:embed="rId2"/>
          <a:srcRect l="41027" r="13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271B53-6A6C-F124-6725-BD595672EF47}"/>
              </a:ext>
            </a:extLst>
          </p:cNvPr>
          <p:cNvSpPr>
            <a:spLocks noGrp="1"/>
          </p:cNvSpPr>
          <p:nvPr>
            <p:ph idx="1"/>
          </p:nvPr>
        </p:nvSpPr>
        <p:spPr>
          <a:xfrm>
            <a:off x="5297762" y="2706624"/>
            <a:ext cx="6251110" cy="3483864"/>
          </a:xfrm>
        </p:spPr>
        <p:txBody>
          <a:bodyPr>
            <a:normAutofit/>
          </a:bodyPr>
          <a:lstStyle/>
          <a:p>
            <a:pPr marL="514350" indent="-514350">
              <a:buFont typeface="+mj-lt"/>
              <a:buAutoNum type="arabicPeriod"/>
            </a:pPr>
            <a:r>
              <a:rPr lang="en-ID" sz="2200" b="0" i="0" dirty="0" err="1">
                <a:effectLst/>
                <a:latin typeface="Open Sans" panose="020B0606030504020204" pitchFamily="34" charset="0"/>
              </a:rPr>
              <a:t>Individu</a:t>
            </a:r>
            <a:r>
              <a:rPr lang="en-ID" sz="2200" b="0" i="0" dirty="0">
                <a:effectLst/>
                <a:latin typeface="Open Sans" panose="020B0606030504020204" pitchFamily="34" charset="0"/>
              </a:rPr>
              <a:t> di </a:t>
            </a:r>
            <a:r>
              <a:rPr lang="en-ID" sz="2200" b="0" i="0" dirty="0" err="1">
                <a:effectLst/>
                <a:latin typeface="Open Sans" panose="020B0606030504020204" pitchFamily="34" charset="0"/>
              </a:rPr>
              <a:t>tempat</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kerja</a:t>
            </a:r>
            <a:r>
              <a:rPr lang="en-ID" sz="2200" b="0" i="0" dirty="0">
                <a:effectLst/>
                <a:latin typeface="Open Sans" panose="020B0606030504020204" pitchFamily="34" charset="0"/>
              </a:rPr>
              <a:t> </a:t>
            </a:r>
          </a:p>
          <a:p>
            <a:pPr marL="514350" indent="-514350">
              <a:buFont typeface="+mj-lt"/>
              <a:buAutoNum type="arabicPeriod"/>
            </a:pPr>
            <a:r>
              <a:rPr lang="en-ID" sz="2200" b="0" i="0" dirty="0" err="1">
                <a:effectLst/>
                <a:latin typeface="Open Sans" panose="020B0606030504020204" pitchFamily="34" charset="0"/>
              </a:rPr>
              <a:t>Tugas</a:t>
            </a:r>
            <a:r>
              <a:rPr lang="en-ID" sz="2200" b="0" i="0" dirty="0">
                <a:effectLst/>
                <a:latin typeface="Open Sans" panose="020B0606030504020204" pitchFamily="34" charset="0"/>
              </a:rPr>
              <a:t> yang </a:t>
            </a:r>
            <a:r>
              <a:rPr lang="en-ID" sz="2200" b="0" i="0" dirty="0" err="1">
                <a:effectLst/>
                <a:latin typeface="Open Sans" panose="020B0606030504020204" pitchFamily="34" charset="0"/>
              </a:rPr>
              <a:t>dibebankan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untuk</a:t>
            </a:r>
            <a:r>
              <a:rPr lang="en-ID" sz="2200" b="0" i="0" dirty="0">
                <a:effectLst/>
                <a:latin typeface="Open Sans" panose="020B0606030504020204" pitchFamily="34" charset="0"/>
              </a:rPr>
              <a:t> </a:t>
            </a:r>
            <a:r>
              <a:rPr lang="en-ID" sz="2200" b="0" i="0" dirty="0" err="1">
                <a:effectLst/>
                <a:latin typeface="Open Sans" panose="020B0606030504020204" pitchFamily="34" charset="0"/>
              </a:rPr>
              <a:t>individu</a:t>
            </a:r>
            <a:r>
              <a:rPr lang="en-ID" sz="2200" b="0" i="0" dirty="0">
                <a:effectLst/>
                <a:latin typeface="Open Sans" panose="020B0606030504020204" pitchFamily="34" charset="0"/>
              </a:rPr>
              <a:t> </a:t>
            </a:r>
          </a:p>
          <a:p>
            <a:pPr marL="514350" indent="-514350">
              <a:buFont typeface="+mj-lt"/>
              <a:buAutoNum type="arabicPeriod"/>
            </a:pPr>
            <a:r>
              <a:rPr lang="en-ID" sz="2200" b="0" i="0" dirty="0" err="1">
                <a:effectLst/>
                <a:latin typeface="Open Sans" panose="020B0606030504020204" pitchFamily="34" charset="0"/>
              </a:rPr>
              <a:t>Tempat</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kerjanya</a:t>
            </a:r>
            <a:endParaRPr lang="en-ID" sz="2200" dirty="0"/>
          </a:p>
        </p:txBody>
      </p:sp>
    </p:spTree>
    <p:extLst>
      <p:ext uri="{BB962C8B-B14F-4D97-AF65-F5344CB8AC3E}">
        <p14:creationId xmlns:p14="http://schemas.microsoft.com/office/powerpoint/2010/main" val="287495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82E68-55C9-4A60-C15D-B789A94CCDC0}"/>
              </a:ext>
            </a:extLst>
          </p:cNvPr>
          <p:cNvSpPr>
            <a:spLocks noGrp="1"/>
          </p:cNvSpPr>
          <p:nvPr>
            <p:ph type="title"/>
          </p:nvPr>
        </p:nvSpPr>
        <p:spPr>
          <a:xfrm>
            <a:off x="5297762" y="329184"/>
            <a:ext cx="6251110" cy="1783080"/>
          </a:xfrm>
        </p:spPr>
        <p:txBody>
          <a:bodyPr anchor="b">
            <a:normAutofit/>
          </a:bodyPr>
          <a:lstStyle/>
          <a:p>
            <a:r>
              <a:rPr lang="en-ID" sz="5400" b="1" i="0" dirty="0">
                <a:effectLst/>
                <a:latin typeface="Open Sans" panose="020B0606030504020204" pitchFamily="34" charset="0"/>
              </a:rPr>
              <a:t>Human factor </a:t>
            </a:r>
            <a:r>
              <a:rPr lang="en-ID" sz="5400" b="0" i="0" dirty="0" err="1">
                <a:effectLst/>
                <a:latin typeface="Open Sans" panose="020B0606030504020204" pitchFamily="34" charset="0"/>
              </a:rPr>
              <a:t>atau</a:t>
            </a:r>
            <a:r>
              <a:rPr lang="en-ID" sz="5400" b="0" i="0" dirty="0">
                <a:effectLst/>
                <a:latin typeface="Open Sans" panose="020B0606030504020204" pitchFamily="34" charset="0"/>
              </a:rPr>
              <a:t> </a:t>
            </a:r>
            <a:r>
              <a:rPr lang="en-ID" sz="5400" b="1" i="0" dirty="0" err="1">
                <a:effectLst/>
                <a:latin typeface="Open Sans" panose="020B0606030504020204" pitchFamily="34" charset="0"/>
              </a:rPr>
              <a:t>Ergonomik</a:t>
            </a:r>
            <a:endParaRPr lang="en-ID" sz="5400" dirty="0"/>
          </a:p>
        </p:txBody>
      </p:sp>
      <p:pic>
        <p:nvPicPr>
          <p:cNvPr id="5" name="Picture 4" descr="Peluncuran roket">
            <a:extLst>
              <a:ext uri="{FF2B5EF4-FFF2-40B4-BE49-F238E27FC236}">
                <a16:creationId xmlns:a16="http://schemas.microsoft.com/office/drawing/2014/main" id="{68BFF5FF-B291-0094-32AA-3C15D97FB0D7}"/>
              </a:ext>
            </a:extLst>
          </p:cNvPr>
          <p:cNvPicPr>
            <a:picLocks noChangeAspect="1"/>
          </p:cNvPicPr>
          <p:nvPr/>
        </p:nvPicPr>
        <p:blipFill rotWithShape="1">
          <a:blip r:embed="rId2"/>
          <a:srcRect l="41027" r="13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6590EE-8262-E938-D549-131CC7FB6A97}"/>
              </a:ext>
            </a:extLst>
          </p:cNvPr>
          <p:cNvSpPr>
            <a:spLocks noGrp="1"/>
          </p:cNvSpPr>
          <p:nvPr>
            <p:ph idx="1"/>
          </p:nvPr>
        </p:nvSpPr>
        <p:spPr>
          <a:xfrm>
            <a:off x="5297762" y="2706624"/>
            <a:ext cx="6251110" cy="3483864"/>
          </a:xfrm>
        </p:spPr>
        <p:txBody>
          <a:bodyPr>
            <a:normAutofit/>
          </a:bodyPr>
          <a:lstStyle/>
          <a:p>
            <a:pPr marL="0" indent="0" algn="just">
              <a:lnSpc>
                <a:spcPct val="150000"/>
              </a:lnSpc>
              <a:buNone/>
            </a:pPr>
            <a:r>
              <a:rPr lang="en-ID" sz="2200" b="0" i="0" dirty="0">
                <a:effectLst/>
                <a:latin typeface="Open Sans" panose="020B0606030504020204" pitchFamily="34" charset="0"/>
              </a:rPr>
              <a:t>Human factor </a:t>
            </a:r>
            <a:r>
              <a:rPr lang="en-ID" sz="2200" b="0" i="0" dirty="0" err="1">
                <a:effectLst/>
                <a:latin typeface="Open Sans" panose="020B0606030504020204" pitchFamily="34" charset="0"/>
              </a:rPr>
              <a:t>ilmu</a:t>
            </a:r>
            <a:r>
              <a:rPr lang="en-ID" sz="2200" b="0" i="0" dirty="0">
                <a:effectLst/>
                <a:latin typeface="Open Sans" panose="020B0606030504020204" pitchFamily="34" charset="0"/>
              </a:rPr>
              <a:t> yang </a:t>
            </a:r>
            <a:r>
              <a:rPr lang="en-ID" sz="2200" b="0" i="0" dirty="0" err="1">
                <a:effectLst/>
                <a:latin typeface="Open Sans" panose="020B0606030504020204" pitchFamily="34" charset="0"/>
              </a:rPr>
              <a:t>menggunakan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banyak</a:t>
            </a:r>
            <a:r>
              <a:rPr lang="en-ID" sz="2200" b="0" i="0" dirty="0">
                <a:effectLst/>
                <a:latin typeface="Open Sans" panose="020B0606030504020204" pitchFamily="34" charset="0"/>
              </a:rPr>
              <a:t> </a:t>
            </a:r>
            <a:r>
              <a:rPr lang="en-ID" sz="2200" b="0" i="0" dirty="0" err="1">
                <a:effectLst/>
                <a:latin typeface="Open Sans" panose="020B0606030504020204" pitchFamily="34" charset="0"/>
              </a:rPr>
              <a:t>disiplin</a:t>
            </a:r>
            <a:r>
              <a:rPr lang="en-ID" sz="2200" b="0" i="0" dirty="0">
                <a:effectLst/>
                <a:latin typeface="Open Sans" panose="020B0606030504020204" pitchFamily="34" charset="0"/>
              </a:rPr>
              <a:t> </a:t>
            </a:r>
            <a:r>
              <a:rPr lang="en-ID" sz="2200" b="0" i="0" dirty="0" err="1">
                <a:effectLst/>
                <a:latin typeface="Open Sans" panose="020B0606030504020204" pitchFamily="34" charset="0"/>
              </a:rPr>
              <a:t>misalnya</a:t>
            </a:r>
            <a:r>
              <a:rPr lang="en-ID" sz="2200" b="0" i="0" dirty="0">
                <a:effectLst/>
                <a:latin typeface="Open Sans" panose="020B0606030504020204" pitchFamily="34" charset="0"/>
              </a:rPr>
              <a:t> </a:t>
            </a:r>
            <a:r>
              <a:rPr lang="en-ID" sz="2200" b="0" i="0" dirty="0" err="1">
                <a:effectLst/>
                <a:latin typeface="Open Sans" panose="020B0606030504020204" pitchFamily="34" charset="0"/>
              </a:rPr>
              <a:t>anatomi</a:t>
            </a:r>
            <a:r>
              <a:rPr lang="en-ID" sz="2200" b="0" i="0" dirty="0">
                <a:effectLst/>
                <a:latin typeface="Open Sans" panose="020B0606030504020204" pitchFamily="34" charset="0"/>
              </a:rPr>
              <a:t>, </a:t>
            </a:r>
            <a:r>
              <a:rPr lang="en-ID" sz="2200" b="0" i="0" dirty="0" err="1">
                <a:effectLst/>
                <a:latin typeface="Open Sans" panose="020B0606030504020204" pitchFamily="34" charset="0"/>
              </a:rPr>
              <a:t>fisiologi</a:t>
            </a:r>
            <a:r>
              <a:rPr lang="en-ID" sz="2200" b="0" i="0" dirty="0">
                <a:effectLst/>
                <a:latin typeface="Open Sans" panose="020B0606030504020204" pitchFamily="34" charset="0"/>
              </a:rPr>
              <a:t>, </a:t>
            </a:r>
            <a:r>
              <a:rPr lang="en-ID" sz="2200" b="0" i="0" dirty="0" err="1">
                <a:effectLst/>
                <a:latin typeface="Open Sans" panose="020B0606030504020204" pitchFamily="34" charset="0"/>
              </a:rPr>
              <a:t>fisika</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biomekanik</a:t>
            </a:r>
            <a:r>
              <a:rPr lang="en-ID" sz="2200" b="0" i="0" dirty="0">
                <a:effectLst/>
                <a:latin typeface="Open Sans" panose="020B0606030504020204" pitchFamily="34" charset="0"/>
              </a:rPr>
              <a:t> </a:t>
            </a:r>
            <a:r>
              <a:rPr lang="en-ID" sz="2200" b="0" i="0" dirty="0" err="1">
                <a:effectLst/>
                <a:latin typeface="Open Sans" panose="020B0606030504020204" pitchFamily="34" charset="0"/>
              </a:rPr>
              <a:t>untuk</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mengetahui</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bagaimana</a:t>
            </a:r>
            <a:r>
              <a:rPr lang="en-ID" sz="2200" b="0" i="0" dirty="0">
                <a:effectLst/>
                <a:latin typeface="Open Sans" panose="020B0606030504020204" pitchFamily="34" charset="0"/>
              </a:rPr>
              <a:t> orang </a:t>
            </a:r>
            <a:r>
              <a:rPr lang="en-ID" sz="2200" b="0" i="0" dirty="0" err="1">
                <a:effectLst/>
                <a:latin typeface="Open Sans" panose="020B0606030504020204" pitchFamily="34" charset="0"/>
              </a:rPr>
              <a:t>bertindak</a:t>
            </a:r>
            <a:r>
              <a:rPr lang="en-ID" sz="2200" b="0" i="0" dirty="0">
                <a:effectLst/>
                <a:latin typeface="Open Sans" panose="020B0606030504020204" pitchFamily="34" charset="0"/>
              </a:rPr>
              <a:t> di </a:t>
            </a:r>
            <a:r>
              <a:rPr lang="en-ID" sz="2200" b="0" i="0" dirty="0" err="1">
                <a:effectLst/>
                <a:latin typeface="Open Sans" panose="020B0606030504020204" pitchFamily="34" charset="0"/>
              </a:rPr>
              <a:t>bawah</a:t>
            </a:r>
            <a:r>
              <a:rPr lang="en-ID" sz="2200" b="0" i="0" dirty="0">
                <a:effectLst/>
                <a:latin typeface="Open Sans" panose="020B0606030504020204" pitchFamily="34" charset="0"/>
              </a:rPr>
              <a:t> </a:t>
            </a:r>
            <a:r>
              <a:rPr lang="en-ID" sz="2200" b="0" i="0" dirty="0" err="1">
                <a:effectLst/>
                <a:latin typeface="Open Sans" panose="020B0606030504020204" pitchFamily="34" charset="0"/>
              </a:rPr>
              <a:t>kondisi-kondisi</a:t>
            </a:r>
            <a:r>
              <a:rPr lang="en-ID" sz="2200" b="0" i="0" dirty="0">
                <a:effectLst/>
                <a:latin typeface="Open Sans" panose="020B0606030504020204" pitchFamily="34" charset="0"/>
              </a:rPr>
              <a:t> yang </a:t>
            </a:r>
            <a:r>
              <a:rPr lang="en-ID" sz="2200" b="0" i="0" dirty="0" err="1">
                <a:effectLst/>
                <a:latin typeface="Open Sans" panose="020B0606030504020204" pitchFamily="34" charset="0"/>
              </a:rPr>
              <a:t>berbeda</a:t>
            </a:r>
            <a:endParaRPr lang="en-ID" sz="2200" dirty="0"/>
          </a:p>
        </p:txBody>
      </p:sp>
    </p:spTree>
    <p:extLst>
      <p:ext uri="{BB962C8B-B14F-4D97-AF65-F5344CB8AC3E}">
        <p14:creationId xmlns:p14="http://schemas.microsoft.com/office/powerpoint/2010/main" val="85508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1AC12-2F97-6074-4F4C-F60DD4E11042}"/>
              </a:ext>
            </a:extLst>
          </p:cNvPr>
          <p:cNvSpPr>
            <a:spLocks noGrp="1"/>
          </p:cNvSpPr>
          <p:nvPr>
            <p:ph type="title"/>
          </p:nvPr>
        </p:nvSpPr>
        <p:spPr>
          <a:xfrm>
            <a:off x="5297762" y="329184"/>
            <a:ext cx="6251110" cy="1783080"/>
          </a:xfrm>
        </p:spPr>
        <p:txBody>
          <a:bodyPr anchor="b">
            <a:normAutofit/>
          </a:bodyPr>
          <a:lstStyle/>
          <a:p>
            <a:r>
              <a:rPr lang="en-ID" sz="5400" b="1" i="0" dirty="0">
                <a:effectLst/>
                <a:latin typeface="Open Sans" panose="020B0606030504020204" pitchFamily="34" charset="0"/>
              </a:rPr>
              <a:t>Human factor </a:t>
            </a:r>
            <a:r>
              <a:rPr lang="en-ID" sz="5400" b="0" i="0" dirty="0" err="1">
                <a:effectLst/>
                <a:latin typeface="Open Sans" panose="020B0606030504020204" pitchFamily="34" charset="0"/>
              </a:rPr>
              <a:t>atau</a:t>
            </a:r>
            <a:r>
              <a:rPr lang="en-ID" sz="5400" b="0" i="0" dirty="0">
                <a:effectLst/>
                <a:latin typeface="Open Sans" panose="020B0606030504020204" pitchFamily="34" charset="0"/>
              </a:rPr>
              <a:t> </a:t>
            </a:r>
            <a:r>
              <a:rPr lang="en-ID" sz="5400" b="1" i="0" dirty="0" err="1">
                <a:effectLst/>
                <a:latin typeface="Open Sans" panose="020B0606030504020204" pitchFamily="34" charset="0"/>
              </a:rPr>
              <a:t>Ergonomik</a:t>
            </a:r>
            <a:endParaRPr lang="en-ID" sz="5400" dirty="0"/>
          </a:p>
        </p:txBody>
      </p:sp>
      <p:pic>
        <p:nvPicPr>
          <p:cNvPr id="5" name="Picture 4" descr="Peluncuran roket">
            <a:extLst>
              <a:ext uri="{FF2B5EF4-FFF2-40B4-BE49-F238E27FC236}">
                <a16:creationId xmlns:a16="http://schemas.microsoft.com/office/drawing/2014/main" id="{F86D6110-BA59-A366-3209-4FE4ED9A04A0}"/>
              </a:ext>
            </a:extLst>
          </p:cNvPr>
          <p:cNvPicPr>
            <a:picLocks noChangeAspect="1"/>
          </p:cNvPicPr>
          <p:nvPr/>
        </p:nvPicPr>
        <p:blipFill rotWithShape="1">
          <a:blip r:embed="rId2"/>
          <a:srcRect l="41027" r="13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9173FF-B534-D446-0DD1-91AFE580EC41}"/>
              </a:ext>
            </a:extLst>
          </p:cNvPr>
          <p:cNvSpPr>
            <a:spLocks noGrp="1"/>
          </p:cNvSpPr>
          <p:nvPr>
            <p:ph idx="1"/>
          </p:nvPr>
        </p:nvSpPr>
        <p:spPr>
          <a:xfrm>
            <a:off x="5297762" y="2459736"/>
            <a:ext cx="6251110" cy="3730752"/>
          </a:xfrm>
        </p:spPr>
        <p:txBody>
          <a:bodyPr>
            <a:normAutofit/>
          </a:bodyPr>
          <a:lstStyle/>
          <a:p>
            <a:pPr marL="0" indent="0" algn="just">
              <a:lnSpc>
                <a:spcPct val="150000"/>
              </a:lnSpc>
              <a:buNone/>
            </a:pPr>
            <a:r>
              <a:rPr lang="en-ID" sz="2200" b="0" i="0" dirty="0">
                <a:effectLst/>
                <a:latin typeface="Open Sans" panose="020B0606030504020204" pitchFamily="34" charset="0"/>
              </a:rPr>
              <a:t>Orang yang </a:t>
            </a:r>
            <a:r>
              <a:rPr lang="en-ID" sz="2200" b="0" i="0" dirty="0" err="1">
                <a:effectLst/>
                <a:latin typeface="Open Sans" panose="020B0606030504020204" pitchFamily="34" charset="0"/>
              </a:rPr>
              <a:t>ahli</a:t>
            </a:r>
            <a:r>
              <a:rPr lang="en-ID" sz="2200" b="0" i="0" dirty="0">
                <a:effectLst/>
                <a:latin typeface="Open Sans" panose="020B0606030504020204" pitchFamily="34" charset="0"/>
              </a:rPr>
              <a:t> pada human factor </a:t>
            </a:r>
            <a:r>
              <a:rPr lang="en-ID" sz="2200" b="0" i="0" dirty="0" err="1">
                <a:effectLst/>
                <a:latin typeface="Open Sans" panose="020B0606030504020204" pitchFamily="34" charset="0"/>
              </a:rPr>
              <a:t>meyakini</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bahwa</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kesalahan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bisa</a:t>
            </a:r>
            <a:r>
              <a:rPr lang="en-ID" sz="2200" b="0" i="0" dirty="0">
                <a:effectLst/>
                <a:latin typeface="Open Sans" panose="020B0606030504020204" pitchFamily="34" charset="0"/>
              </a:rPr>
              <a:t> </a:t>
            </a:r>
            <a:r>
              <a:rPr lang="en-ID" sz="2200" b="0" i="0" dirty="0" err="1">
                <a:effectLst/>
                <a:latin typeface="Open Sans" panose="020B0606030504020204" pitchFamily="34" charset="0"/>
              </a:rPr>
              <a:t>dikurangi</a:t>
            </a:r>
            <a:r>
              <a:rPr lang="en-ID" sz="2200" b="0" i="0" dirty="0">
                <a:effectLst/>
                <a:latin typeface="Open Sans" panose="020B0606030504020204" pitchFamily="34" charset="0"/>
              </a:rPr>
              <a:t> </a:t>
            </a:r>
            <a:r>
              <a:rPr lang="en-ID" sz="2200" b="0" i="0" dirty="0" err="1">
                <a:effectLst/>
                <a:latin typeface="Open Sans" panose="020B0606030504020204" pitchFamily="34" charset="0"/>
              </a:rPr>
              <a:t>dengan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memfokuskan</a:t>
            </a:r>
            <a:r>
              <a:rPr lang="en-ID" sz="2200" b="0" i="0" dirty="0">
                <a:effectLst/>
                <a:latin typeface="Open Sans" panose="020B0606030504020204" pitchFamily="34" charset="0"/>
              </a:rPr>
              <a:t> pada 	</a:t>
            </a:r>
            <a:r>
              <a:rPr lang="en-ID" sz="2200" b="0" i="0" dirty="0" err="1">
                <a:effectLst/>
                <a:latin typeface="Open Sans" panose="020B0606030504020204" pitchFamily="34" charset="0"/>
              </a:rPr>
              <a:t>pemberi</a:t>
            </a:r>
            <a:r>
              <a:rPr lang="en-ID" sz="2200" b="0" i="0" dirty="0">
                <a:effectLst/>
                <a:latin typeface="Open Sans" panose="020B0606030504020204" pitchFamily="34" charset="0"/>
              </a:rPr>
              <a:t> </a:t>
            </a:r>
            <a:r>
              <a:rPr lang="en-ID" sz="2200" b="0" i="0" dirty="0" err="1">
                <a:effectLst/>
                <a:latin typeface="Open Sans" panose="020B0606030504020204" pitchFamily="34" charset="0"/>
              </a:rPr>
              <a:t>pelayanan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kesehatan</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mempelajari</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bagaimana</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mereka</a:t>
            </a:r>
            <a:r>
              <a:rPr lang="en-ID" sz="2200" b="0" i="0" dirty="0">
                <a:effectLst/>
                <a:latin typeface="Open Sans" panose="020B0606030504020204" pitchFamily="34" charset="0"/>
              </a:rPr>
              <a:t> </a:t>
            </a:r>
            <a:r>
              <a:rPr lang="en-ID" sz="2200" b="0" i="0" dirty="0" err="1">
                <a:effectLst/>
                <a:latin typeface="Open Sans" panose="020B0606030504020204" pitchFamily="34" charset="0"/>
              </a:rPr>
              <a:t>saling</a:t>
            </a:r>
            <a:r>
              <a:rPr lang="en-ID" sz="2200" b="0" i="0" dirty="0">
                <a:effectLst/>
                <a:latin typeface="Open Sans" panose="020B0606030504020204" pitchFamily="34" charset="0"/>
              </a:rPr>
              <a:t> </a:t>
            </a:r>
            <a:r>
              <a:rPr lang="en-ID" sz="2200" b="0" i="0" dirty="0" err="1">
                <a:effectLst/>
                <a:latin typeface="Open Sans" panose="020B0606030504020204" pitchFamily="34" charset="0"/>
              </a:rPr>
              <a:t>berinteraksi</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bagaimana</a:t>
            </a:r>
            <a:r>
              <a:rPr lang="en-ID" sz="2200" b="0" i="0" dirty="0">
                <a:effectLst/>
                <a:latin typeface="Open Sans" panose="020B0606030504020204" pitchFamily="34" charset="0"/>
              </a:rPr>
              <a:t> </a:t>
            </a:r>
            <a:r>
              <a:rPr lang="en-ID" sz="2200" b="0" i="0" dirty="0" err="1">
                <a:effectLst/>
                <a:latin typeface="Open Sans" panose="020B0606030504020204" pitchFamily="34" charset="0"/>
              </a:rPr>
              <a:t>hubungan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mereka</a:t>
            </a:r>
            <a:r>
              <a:rPr lang="en-ID" sz="2200" b="0" i="0" dirty="0">
                <a:effectLst/>
                <a:latin typeface="Open Sans" panose="020B0606030504020204" pitchFamily="34" charset="0"/>
              </a:rPr>
              <a:t> </a:t>
            </a:r>
            <a:r>
              <a:rPr lang="en-ID" sz="2200" b="0" i="0" dirty="0" err="1">
                <a:effectLst/>
                <a:latin typeface="Open Sans" panose="020B0606030504020204" pitchFamily="34" charset="0"/>
              </a:rPr>
              <a:t>dengan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lingkungannya</a:t>
            </a:r>
            <a:endParaRPr lang="en-ID" sz="2200" dirty="0"/>
          </a:p>
        </p:txBody>
      </p:sp>
    </p:spTree>
    <p:extLst>
      <p:ext uri="{BB962C8B-B14F-4D97-AF65-F5344CB8AC3E}">
        <p14:creationId xmlns:p14="http://schemas.microsoft.com/office/powerpoint/2010/main" val="19998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166B8-B344-041C-8F57-A38443D4C0FC}"/>
              </a:ext>
            </a:extLst>
          </p:cNvPr>
          <p:cNvSpPr>
            <a:spLocks noGrp="1"/>
          </p:cNvSpPr>
          <p:nvPr>
            <p:ph type="title"/>
          </p:nvPr>
        </p:nvSpPr>
        <p:spPr>
          <a:xfrm>
            <a:off x="586478" y="1683756"/>
            <a:ext cx="3115265" cy="2396359"/>
          </a:xfrm>
        </p:spPr>
        <p:txBody>
          <a:bodyPr anchor="b">
            <a:normAutofit/>
          </a:bodyPr>
          <a:lstStyle/>
          <a:p>
            <a:pPr algn="r"/>
            <a:r>
              <a:rPr lang="en-ID" sz="4000" dirty="0" err="1">
                <a:solidFill>
                  <a:srgbClr val="FFC000"/>
                </a:solidFill>
                <a:latin typeface="Abril Fatface" panose="02000503000000020003" pitchFamily="2" charset="0"/>
              </a:rPr>
              <a:t>Keselamatan</a:t>
            </a:r>
            <a:r>
              <a:rPr lang="en-ID" sz="4000" dirty="0">
                <a:solidFill>
                  <a:srgbClr val="FFC000"/>
                </a:solidFill>
                <a:latin typeface="Abril Fatface" panose="02000503000000020003" pitchFamily="2" charset="0"/>
              </a:rPr>
              <a:t> </a:t>
            </a:r>
            <a:r>
              <a:rPr lang="en-ID" sz="4000" dirty="0" err="1">
                <a:solidFill>
                  <a:srgbClr val="FFC000"/>
                </a:solidFill>
                <a:latin typeface="Abril Fatface" panose="02000503000000020003" pitchFamily="2" charset="0"/>
              </a:rPr>
              <a:t>atau</a:t>
            </a:r>
            <a:r>
              <a:rPr lang="en-ID" sz="4000" dirty="0">
                <a:solidFill>
                  <a:srgbClr val="FFC000"/>
                </a:solidFill>
                <a:latin typeface="Abril Fatface" panose="02000503000000020003" pitchFamily="2" charset="0"/>
              </a:rPr>
              <a:t> safety</a:t>
            </a:r>
          </a:p>
        </p:txBody>
      </p:sp>
      <p:graphicFrame>
        <p:nvGraphicFramePr>
          <p:cNvPr id="5" name="Content Placeholder 2">
            <a:extLst>
              <a:ext uri="{FF2B5EF4-FFF2-40B4-BE49-F238E27FC236}">
                <a16:creationId xmlns:a16="http://schemas.microsoft.com/office/drawing/2014/main" id="{5851E580-A6C6-CEE5-DC61-FEBF3278B6F0}"/>
              </a:ext>
            </a:extLst>
          </p:cNvPr>
          <p:cNvGraphicFramePr>
            <a:graphicFrameLocks noGrp="1"/>
          </p:cNvGraphicFramePr>
          <p:nvPr>
            <p:ph idx="1"/>
            <p:extLst>
              <p:ext uri="{D42A27DB-BD31-4B8C-83A1-F6EECF244321}">
                <p14:modId xmlns:p14="http://schemas.microsoft.com/office/powerpoint/2010/main" val="2755451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16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kanan berwarna di Ceramic mangkuk">
            <a:extLst>
              <a:ext uri="{FF2B5EF4-FFF2-40B4-BE49-F238E27FC236}">
                <a16:creationId xmlns:a16="http://schemas.microsoft.com/office/drawing/2014/main" id="{B8E8F029-92D2-BB2B-46E1-56368E55B500}"/>
              </a:ext>
            </a:extLst>
          </p:cNvPr>
          <p:cNvPicPr>
            <a:picLocks noChangeAspect="1"/>
          </p:cNvPicPr>
          <p:nvPr/>
        </p:nvPicPr>
        <p:blipFill rotWithShape="1">
          <a:blip r:embed="rId2"/>
          <a:srcRect l="4986" r="897"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C73E3-D4BA-1C95-4CF9-FBF4C3B5484C}"/>
              </a:ext>
            </a:extLst>
          </p:cNvPr>
          <p:cNvSpPr>
            <a:spLocks noGrp="1"/>
          </p:cNvSpPr>
          <p:nvPr>
            <p:ph type="title"/>
          </p:nvPr>
        </p:nvSpPr>
        <p:spPr>
          <a:xfrm>
            <a:off x="838200" y="365125"/>
            <a:ext cx="3822189" cy="1899912"/>
          </a:xfrm>
        </p:spPr>
        <p:txBody>
          <a:bodyPr>
            <a:normAutofit/>
          </a:bodyPr>
          <a:lstStyle/>
          <a:p>
            <a:r>
              <a:rPr lang="en-ID" sz="4000" b="1" i="0" dirty="0">
                <a:effectLst/>
                <a:latin typeface="Open Sans" panose="020B0606030504020204" pitchFamily="34" charset="0"/>
              </a:rPr>
              <a:t>Human factor </a:t>
            </a:r>
            <a:r>
              <a:rPr lang="en-ID" sz="4000" b="1" i="0" dirty="0" err="1">
                <a:effectLst/>
                <a:latin typeface="Open Sans" panose="020B0606030504020204" pitchFamily="34" charset="0"/>
              </a:rPr>
              <a:t>Lingkungan</a:t>
            </a:r>
            <a:endParaRPr lang="en-ID" sz="4000" b="1" dirty="0"/>
          </a:p>
        </p:txBody>
      </p:sp>
      <p:sp>
        <p:nvSpPr>
          <p:cNvPr id="3" name="Content Placeholder 2">
            <a:extLst>
              <a:ext uri="{FF2B5EF4-FFF2-40B4-BE49-F238E27FC236}">
                <a16:creationId xmlns:a16="http://schemas.microsoft.com/office/drawing/2014/main" id="{2F22568F-8595-C365-D63F-04E33C357486}"/>
              </a:ext>
            </a:extLst>
          </p:cNvPr>
          <p:cNvSpPr>
            <a:spLocks noGrp="1"/>
          </p:cNvSpPr>
          <p:nvPr>
            <p:ph idx="1"/>
          </p:nvPr>
        </p:nvSpPr>
        <p:spPr>
          <a:xfrm>
            <a:off x="838200" y="2434201"/>
            <a:ext cx="3822189" cy="3742762"/>
          </a:xfrm>
        </p:spPr>
        <p:txBody>
          <a:bodyPr>
            <a:normAutofit/>
          </a:bodyPr>
          <a:lstStyle/>
          <a:p>
            <a:pPr marL="514350" indent="-514350">
              <a:buFont typeface="+mj-lt"/>
              <a:buAutoNum type="arabicPeriod"/>
            </a:pPr>
            <a:r>
              <a:rPr lang="en-ID" sz="2000" b="0" i="0" dirty="0" err="1">
                <a:effectLst/>
              </a:rPr>
              <a:t>Suara</a:t>
            </a:r>
            <a:r>
              <a:rPr lang="en-ID" sz="2000" b="0" i="0" dirty="0">
                <a:effectLst/>
              </a:rPr>
              <a:t> </a:t>
            </a:r>
            <a:r>
              <a:rPr lang="en-ID" sz="2000" b="0" i="0" dirty="0" err="1">
                <a:effectLst/>
              </a:rPr>
              <a:t>tinggi</a:t>
            </a:r>
            <a:r>
              <a:rPr lang="en-ID" sz="2000" b="0" i="0" dirty="0">
                <a:effectLst/>
              </a:rPr>
              <a:t>/</a:t>
            </a:r>
            <a:r>
              <a:rPr lang="en-ID" sz="2000" b="0" i="0" dirty="0" err="1">
                <a:effectLst/>
              </a:rPr>
              <a:t>bising</a:t>
            </a:r>
            <a:r>
              <a:rPr lang="en-ID" sz="2000" b="0" i="0" dirty="0">
                <a:effectLst/>
              </a:rPr>
              <a:t> : </a:t>
            </a:r>
            <a:r>
              <a:rPr lang="en-ID" sz="2000" dirty="0" err="1"/>
              <a:t>M</a:t>
            </a:r>
            <a:r>
              <a:rPr lang="en-ID" sz="2000" b="0" i="0" dirty="0" err="1">
                <a:effectLst/>
              </a:rPr>
              <a:t>enyebabkan</a:t>
            </a:r>
            <a:r>
              <a:rPr lang="en-ID" sz="2000" b="0" i="0" dirty="0">
                <a:effectLst/>
              </a:rPr>
              <a:t> </a:t>
            </a:r>
            <a:r>
              <a:rPr lang="en-ID" sz="2000" b="0" i="0" dirty="0" err="1">
                <a:effectLst/>
              </a:rPr>
              <a:t>ketulian</a:t>
            </a:r>
            <a:r>
              <a:rPr lang="en-ID" sz="2000" b="0" i="0" dirty="0">
                <a:effectLst/>
              </a:rPr>
              <a:t>, </a:t>
            </a:r>
          </a:p>
        </p:txBody>
      </p:sp>
    </p:spTree>
    <p:extLst>
      <p:ext uri="{BB962C8B-B14F-4D97-AF65-F5344CB8AC3E}">
        <p14:creationId xmlns:p14="http://schemas.microsoft.com/office/powerpoint/2010/main" val="417773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la gelombang bukit pasir gurun">
            <a:extLst>
              <a:ext uri="{FF2B5EF4-FFF2-40B4-BE49-F238E27FC236}">
                <a16:creationId xmlns:a16="http://schemas.microsoft.com/office/drawing/2014/main" id="{EF167398-EB4E-0619-4AF4-2D212F99A2E3}"/>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2D807-BFC1-842D-2410-44BF878D8D6B}"/>
              </a:ext>
            </a:extLst>
          </p:cNvPr>
          <p:cNvSpPr>
            <a:spLocks noGrp="1"/>
          </p:cNvSpPr>
          <p:nvPr>
            <p:ph type="title"/>
          </p:nvPr>
        </p:nvSpPr>
        <p:spPr>
          <a:xfrm>
            <a:off x="838200" y="365125"/>
            <a:ext cx="3822189" cy="1899912"/>
          </a:xfrm>
        </p:spPr>
        <p:txBody>
          <a:bodyPr>
            <a:normAutofit/>
          </a:bodyPr>
          <a:lstStyle/>
          <a:p>
            <a:r>
              <a:rPr lang="en-ID" sz="4000" b="1" i="0" dirty="0">
                <a:effectLst/>
                <a:latin typeface="Open Sans" panose="020B0606030504020204" pitchFamily="34" charset="0"/>
              </a:rPr>
              <a:t>Human factor </a:t>
            </a:r>
            <a:r>
              <a:rPr lang="en-ID" sz="4000" b="1" i="0" dirty="0" err="1">
                <a:effectLst/>
                <a:latin typeface="Open Sans" panose="020B0606030504020204" pitchFamily="34" charset="0"/>
              </a:rPr>
              <a:t>Lingkungan</a:t>
            </a:r>
            <a:endParaRPr lang="en-ID" sz="4000" dirty="0"/>
          </a:p>
        </p:txBody>
      </p:sp>
      <p:sp>
        <p:nvSpPr>
          <p:cNvPr id="3" name="Content Placeholder 2">
            <a:extLst>
              <a:ext uri="{FF2B5EF4-FFF2-40B4-BE49-F238E27FC236}">
                <a16:creationId xmlns:a16="http://schemas.microsoft.com/office/drawing/2014/main" id="{FE33643A-A54A-7D5E-E37A-C5BF84D20A85}"/>
              </a:ext>
            </a:extLst>
          </p:cNvPr>
          <p:cNvSpPr>
            <a:spLocks noGrp="1"/>
          </p:cNvSpPr>
          <p:nvPr>
            <p:ph idx="1"/>
          </p:nvPr>
        </p:nvSpPr>
        <p:spPr>
          <a:xfrm>
            <a:off x="838200" y="2008909"/>
            <a:ext cx="5354782" cy="4168054"/>
          </a:xfrm>
        </p:spPr>
        <p:txBody>
          <a:bodyPr>
            <a:normAutofit/>
          </a:bodyPr>
          <a:lstStyle/>
          <a:p>
            <a:pPr marL="514350" indent="-514350">
              <a:buFont typeface="+mj-lt"/>
              <a:buAutoNum type="arabicPeriod" startAt="2"/>
            </a:pPr>
            <a:r>
              <a:rPr lang="en-ID" sz="1800" b="1" i="0" dirty="0" err="1">
                <a:effectLst/>
              </a:rPr>
              <a:t>Temperatur</a:t>
            </a:r>
            <a:r>
              <a:rPr lang="en-ID" sz="1800" b="0" i="0" dirty="0">
                <a:effectLst/>
              </a:rPr>
              <a:t>/</a:t>
            </a:r>
            <a:r>
              <a:rPr lang="en-ID" sz="1800" b="0" i="0" dirty="0" err="1">
                <a:effectLst/>
              </a:rPr>
              <a:t>suhu</a:t>
            </a:r>
            <a:r>
              <a:rPr lang="en-ID" sz="1800" b="0" i="0" dirty="0">
                <a:effectLst/>
              </a:rPr>
              <a:t> </a:t>
            </a:r>
            <a:r>
              <a:rPr lang="en-ID" sz="1800" b="0" i="0" dirty="0" err="1">
                <a:effectLst/>
              </a:rPr>
              <a:t>tinggi</a:t>
            </a:r>
            <a:r>
              <a:rPr lang="en-ID" sz="1800" b="0" i="0" dirty="0">
                <a:effectLst/>
              </a:rPr>
              <a:t> : </a:t>
            </a:r>
            <a:r>
              <a:rPr lang="en-ID" sz="1800" b="0" i="0" dirty="0" err="1">
                <a:effectLst/>
              </a:rPr>
              <a:t>menyebabkan</a:t>
            </a:r>
            <a:r>
              <a:rPr lang="en-ID" sz="1800" b="0" i="0" dirty="0">
                <a:effectLst/>
              </a:rPr>
              <a:t> </a:t>
            </a:r>
          </a:p>
          <a:p>
            <a:pPr marL="971550" lvl="1" indent="-514350">
              <a:buFont typeface="+mj-lt"/>
              <a:buAutoNum type="arabicPeriod"/>
            </a:pPr>
            <a:r>
              <a:rPr lang="en-ID" sz="1800" b="0" i="0" dirty="0" err="1">
                <a:effectLst/>
              </a:rPr>
              <a:t>Hyperpireksi</a:t>
            </a:r>
            <a:r>
              <a:rPr lang="en-ID" sz="1800" b="0" i="0" dirty="0">
                <a:effectLst/>
              </a:rPr>
              <a:t>:</a:t>
            </a:r>
            <a:r>
              <a:rPr lang="sv-SE" sz="1800" b="0" i="0" dirty="0">
                <a:effectLst/>
                <a:latin typeface="Google Sans"/>
              </a:rPr>
              <a:t>kondisi yang ditandai dengan peningkatan suhu tubuh di atas 41°C. </a:t>
            </a:r>
          </a:p>
          <a:p>
            <a:pPr marL="971550" lvl="1" indent="-514350">
              <a:buFont typeface="+mj-lt"/>
              <a:buAutoNum type="arabicPeriod"/>
            </a:pPr>
            <a:r>
              <a:rPr lang="en-ID" sz="1800" b="0" i="0" dirty="0" err="1">
                <a:effectLst/>
              </a:rPr>
              <a:t>Milliaria</a:t>
            </a:r>
            <a:r>
              <a:rPr lang="en-ID" sz="1800" b="0" i="0" dirty="0">
                <a:effectLst/>
              </a:rPr>
              <a:t>: </a:t>
            </a:r>
            <a:r>
              <a:rPr lang="en-ID" sz="1800" b="0" i="0" dirty="0" err="1">
                <a:effectLst/>
                <a:latin typeface="Lato" panose="020F0502020204030203" pitchFamily="34" charset="0"/>
              </a:rPr>
              <a:t>penyakit</a:t>
            </a:r>
            <a:r>
              <a:rPr lang="en-ID" sz="1800" b="0" i="0" dirty="0">
                <a:effectLst/>
                <a:latin typeface="Lato" panose="020F0502020204030203" pitchFamily="34" charset="0"/>
              </a:rPr>
              <a:t> </a:t>
            </a:r>
            <a:r>
              <a:rPr lang="en-ID" sz="1800" b="0" i="0" dirty="0" err="1">
                <a:effectLst/>
                <a:latin typeface="Lato" panose="020F0502020204030203" pitchFamily="34" charset="0"/>
              </a:rPr>
              <a:t>kulit</a:t>
            </a:r>
            <a:r>
              <a:rPr lang="en-ID" sz="1800" b="0" i="0" dirty="0">
                <a:effectLst/>
                <a:latin typeface="Lato" panose="020F0502020204030203" pitchFamily="34" charset="0"/>
              </a:rPr>
              <a:t> yang </a:t>
            </a:r>
            <a:r>
              <a:rPr lang="en-ID" sz="1800" b="0" i="0" dirty="0" err="1">
                <a:effectLst/>
                <a:latin typeface="Lato" panose="020F0502020204030203" pitchFamily="34" charset="0"/>
              </a:rPr>
              <a:t>timbul</a:t>
            </a:r>
            <a:r>
              <a:rPr lang="en-ID" sz="1800" b="0" i="0" dirty="0">
                <a:effectLst/>
                <a:latin typeface="Lato" panose="020F0502020204030203" pitchFamily="34" charset="0"/>
              </a:rPr>
              <a:t> </a:t>
            </a:r>
            <a:r>
              <a:rPr lang="en-ID" sz="1800" b="0" i="0" dirty="0" err="1">
                <a:effectLst/>
                <a:latin typeface="Lato" panose="020F0502020204030203" pitchFamily="34" charset="0"/>
              </a:rPr>
              <a:t>akibat</a:t>
            </a:r>
            <a:r>
              <a:rPr lang="en-ID" sz="1800" b="0" i="0" dirty="0">
                <a:effectLst/>
                <a:latin typeface="Lato" panose="020F0502020204030203" pitchFamily="34" charset="0"/>
              </a:rPr>
              <a:t> </a:t>
            </a:r>
            <a:r>
              <a:rPr lang="en-ID" sz="1800" b="0" i="0" dirty="0" err="1">
                <a:effectLst/>
                <a:latin typeface="Lato" panose="020F0502020204030203" pitchFamily="34" charset="0"/>
              </a:rPr>
              <a:t>obstruksi</a:t>
            </a:r>
            <a:r>
              <a:rPr lang="en-ID" sz="1800" b="0" i="0" dirty="0">
                <a:effectLst/>
                <a:latin typeface="Lato" panose="020F0502020204030203" pitchFamily="34" charset="0"/>
              </a:rPr>
              <a:t> </a:t>
            </a:r>
            <a:r>
              <a:rPr lang="en-ID" sz="1800" b="0" i="0" dirty="0" err="1">
                <a:effectLst/>
                <a:latin typeface="Lato" panose="020F0502020204030203" pitchFamily="34" charset="0"/>
              </a:rPr>
              <a:t>duktus</a:t>
            </a:r>
            <a:r>
              <a:rPr lang="en-ID" sz="1800" b="0" i="0" dirty="0">
                <a:effectLst/>
                <a:latin typeface="Lato" panose="020F0502020204030203" pitchFamily="34" charset="0"/>
              </a:rPr>
              <a:t> </a:t>
            </a:r>
            <a:r>
              <a:rPr lang="en-ID" sz="1800" b="0" i="0" dirty="0" err="1">
                <a:effectLst/>
                <a:latin typeface="Lato" panose="020F0502020204030203" pitchFamily="34" charset="0"/>
              </a:rPr>
              <a:t>kelenjar</a:t>
            </a:r>
            <a:r>
              <a:rPr lang="en-ID" sz="1800" b="0" i="0" dirty="0">
                <a:effectLst/>
                <a:latin typeface="Lato" panose="020F0502020204030203" pitchFamily="34" charset="0"/>
              </a:rPr>
              <a:t> </a:t>
            </a:r>
            <a:r>
              <a:rPr lang="en-ID" sz="1800" b="0" i="0" dirty="0" err="1">
                <a:effectLst/>
                <a:latin typeface="Lato" panose="020F0502020204030203" pitchFamily="34" charset="0"/>
              </a:rPr>
              <a:t>keringat</a:t>
            </a:r>
            <a:r>
              <a:rPr lang="en-ID" sz="1800" b="0" i="0" dirty="0">
                <a:effectLst/>
                <a:latin typeface="Lato" panose="020F0502020204030203" pitchFamily="34" charset="0"/>
              </a:rPr>
              <a:t> </a:t>
            </a:r>
            <a:r>
              <a:rPr lang="en-ID" sz="1800" b="0" i="0" dirty="0" err="1">
                <a:effectLst/>
                <a:latin typeface="Lato" panose="020F0502020204030203" pitchFamily="34" charset="0"/>
              </a:rPr>
              <a:t>ekrin</a:t>
            </a:r>
            <a:r>
              <a:rPr lang="en-ID" sz="1800" b="0" i="0" dirty="0">
                <a:effectLst/>
                <a:latin typeface="Lato" panose="020F0502020204030203" pitchFamily="34" charset="0"/>
              </a:rPr>
              <a:t> (</a:t>
            </a:r>
            <a:r>
              <a:rPr lang="en-ID" sz="1800" b="0" i="1" dirty="0" err="1">
                <a:effectLst/>
                <a:latin typeface="Lato" panose="020F0502020204030203" pitchFamily="34" charset="0"/>
              </a:rPr>
              <a:t>acrosyringoma</a:t>
            </a:r>
            <a:r>
              <a:rPr lang="en-ID" sz="1800" b="0" i="0" dirty="0">
                <a:effectLst/>
                <a:latin typeface="Lato" panose="020F0502020204030203" pitchFamily="34" charset="0"/>
              </a:rPr>
              <a:t>) </a:t>
            </a:r>
            <a:r>
              <a:rPr lang="en-ID" sz="1800" b="0" i="0" dirty="0" err="1">
                <a:effectLst/>
                <a:latin typeface="Lato" panose="020F0502020204030203" pitchFamily="34" charset="0"/>
              </a:rPr>
              <a:t>sehingga</a:t>
            </a:r>
            <a:r>
              <a:rPr lang="en-ID" sz="1800" b="0" i="0" dirty="0">
                <a:effectLst/>
                <a:latin typeface="Lato" panose="020F0502020204030203" pitchFamily="34" charset="0"/>
              </a:rPr>
              <a:t> </a:t>
            </a:r>
            <a:r>
              <a:rPr lang="en-ID" sz="1800" b="0" i="0" dirty="0" err="1">
                <a:effectLst/>
                <a:latin typeface="Lato" panose="020F0502020204030203" pitchFamily="34" charset="0"/>
              </a:rPr>
              <a:t>timbul</a:t>
            </a:r>
            <a:r>
              <a:rPr lang="en-ID" sz="1800" b="0" i="0" dirty="0">
                <a:effectLst/>
                <a:latin typeface="Lato" panose="020F0502020204030203" pitchFamily="34" charset="0"/>
              </a:rPr>
              <a:t> </a:t>
            </a:r>
            <a:r>
              <a:rPr lang="en-ID" sz="1800" b="0" i="0" dirty="0" err="1">
                <a:effectLst/>
                <a:latin typeface="Lato" panose="020F0502020204030203" pitchFamily="34" charset="0"/>
              </a:rPr>
              <a:t>aliran</a:t>
            </a:r>
            <a:r>
              <a:rPr lang="en-ID" sz="1800" b="0" i="0" dirty="0">
                <a:effectLst/>
                <a:latin typeface="Lato" panose="020F0502020204030203" pitchFamily="34" charset="0"/>
              </a:rPr>
              <a:t> </a:t>
            </a:r>
            <a:r>
              <a:rPr lang="en-ID" sz="1800" b="0" i="0" dirty="0" err="1">
                <a:effectLst/>
                <a:latin typeface="Lato" panose="020F0502020204030203" pitchFamily="34" charset="0"/>
              </a:rPr>
              <a:t>balik</a:t>
            </a:r>
            <a:r>
              <a:rPr lang="en-ID" sz="1800" b="0" i="0" dirty="0">
                <a:effectLst/>
                <a:latin typeface="Lato" panose="020F0502020204030203" pitchFamily="34" charset="0"/>
              </a:rPr>
              <a:t> </a:t>
            </a:r>
            <a:r>
              <a:rPr lang="en-ID" sz="1800" b="0" i="0" dirty="0" err="1">
                <a:effectLst/>
                <a:latin typeface="Lato" panose="020F0502020204030203" pitchFamily="34" charset="0"/>
              </a:rPr>
              <a:t>keringat</a:t>
            </a:r>
            <a:r>
              <a:rPr lang="en-ID" sz="1800" b="0" i="0" dirty="0">
                <a:effectLst/>
                <a:latin typeface="Lato" panose="020F0502020204030203" pitchFamily="34" charset="0"/>
              </a:rPr>
              <a:t> </a:t>
            </a:r>
            <a:r>
              <a:rPr lang="en-ID" sz="1800" b="0" i="0" dirty="0" err="1">
                <a:effectLst/>
                <a:latin typeface="Lato" panose="020F0502020204030203" pitchFamily="34" charset="0"/>
              </a:rPr>
              <a:t>ke</a:t>
            </a:r>
            <a:r>
              <a:rPr lang="en-ID" sz="1800" b="0" i="0" dirty="0">
                <a:effectLst/>
                <a:latin typeface="Lato" panose="020F0502020204030203" pitchFamily="34" charset="0"/>
              </a:rPr>
              <a:t> epidermis dan dermis.</a:t>
            </a:r>
          </a:p>
          <a:p>
            <a:pPr marL="971550" lvl="1" indent="-514350">
              <a:buFont typeface="+mj-lt"/>
              <a:buAutoNum type="arabicPeriod"/>
            </a:pPr>
            <a:r>
              <a:rPr lang="en-ID" sz="1800" b="0" i="0" dirty="0">
                <a:effectLst/>
                <a:latin typeface="Lato" panose="020F0502020204030203" pitchFamily="34" charset="0"/>
              </a:rPr>
              <a:t>H</a:t>
            </a:r>
            <a:r>
              <a:rPr lang="en-ID" sz="1800" b="0" i="0" dirty="0">
                <a:effectLst/>
              </a:rPr>
              <a:t>eat Cramp ( </a:t>
            </a:r>
            <a:r>
              <a:rPr lang="en-ID" sz="1800" b="0" i="0" dirty="0" err="1">
                <a:effectLst/>
              </a:rPr>
              <a:t>Kram</a:t>
            </a:r>
            <a:r>
              <a:rPr lang="en-ID" sz="1800" b="0" i="0" dirty="0">
                <a:effectLst/>
              </a:rPr>
              <a:t> Karena </a:t>
            </a:r>
            <a:r>
              <a:rPr lang="en-ID" sz="1800" b="0" i="0" dirty="0" err="1">
                <a:effectLst/>
              </a:rPr>
              <a:t>Panas</a:t>
            </a:r>
            <a:r>
              <a:rPr lang="en-ID" sz="1800" b="0" i="0" dirty="0">
                <a:effectLst/>
              </a:rPr>
              <a:t>)</a:t>
            </a:r>
          </a:p>
          <a:p>
            <a:pPr marL="971550" lvl="1" indent="-514350">
              <a:buFont typeface="+mj-lt"/>
              <a:buAutoNum type="arabicPeriod"/>
            </a:pPr>
            <a:r>
              <a:rPr lang="en-ID" sz="1800" b="0" i="0" dirty="0">
                <a:effectLst/>
              </a:rPr>
              <a:t>Heat Exhaustion ( </a:t>
            </a:r>
            <a:r>
              <a:rPr lang="en-ID" sz="1800" b="0" i="0" dirty="0" err="1">
                <a:effectLst/>
              </a:rPr>
              <a:t>Kelelahan</a:t>
            </a:r>
            <a:r>
              <a:rPr lang="en-ID" sz="1800" b="0" i="0" dirty="0">
                <a:effectLst/>
              </a:rPr>
              <a:t> Karena </a:t>
            </a:r>
            <a:r>
              <a:rPr lang="en-ID" sz="1800" b="0" i="0" dirty="0" err="1">
                <a:effectLst/>
              </a:rPr>
              <a:t>Panas</a:t>
            </a:r>
            <a:r>
              <a:rPr lang="en-ID" sz="1800" b="0" i="0" dirty="0">
                <a:effectLst/>
              </a:rPr>
              <a:t>) </a:t>
            </a:r>
          </a:p>
          <a:p>
            <a:pPr marL="971550" lvl="1" indent="-514350">
              <a:buFont typeface="+mj-lt"/>
              <a:buAutoNum type="arabicPeriod"/>
            </a:pPr>
            <a:r>
              <a:rPr lang="en-ID" sz="1800" b="0" i="0" dirty="0">
                <a:effectLst/>
              </a:rPr>
              <a:t>Heat Stroke(</a:t>
            </a:r>
            <a:r>
              <a:rPr lang="en-ID" sz="1800" b="0" i="0" dirty="0" err="1">
                <a:effectLst/>
              </a:rPr>
              <a:t>merupakan</a:t>
            </a:r>
            <a:r>
              <a:rPr lang="en-ID" sz="1800" b="0" i="0" dirty="0">
                <a:effectLst/>
              </a:rPr>
              <a:t> </a:t>
            </a:r>
            <a:r>
              <a:rPr lang="en-ID" sz="1800" b="0" i="0" dirty="0" err="1">
                <a:effectLst/>
              </a:rPr>
              <a:t>kondisi</a:t>
            </a:r>
            <a:r>
              <a:rPr lang="en-ID" sz="1800" b="0" i="0" dirty="0">
                <a:effectLst/>
              </a:rPr>
              <a:t> paling </a:t>
            </a:r>
            <a:r>
              <a:rPr lang="en-ID" sz="1800" b="0" i="0" dirty="0" err="1">
                <a:effectLst/>
              </a:rPr>
              <a:t>berat</a:t>
            </a:r>
            <a:r>
              <a:rPr lang="en-ID" sz="1800" b="0" i="0" dirty="0">
                <a:effectLst/>
              </a:rPr>
              <a:t> pada </a:t>
            </a:r>
            <a:r>
              <a:rPr lang="en-ID" sz="1800" b="0" i="0" dirty="0" err="1">
                <a:effectLst/>
              </a:rPr>
              <a:t>tubuh</a:t>
            </a:r>
            <a:r>
              <a:rPr lang="en-ID" sz="1800" b="0" i="0" dirty="0">
                <a:effectLst/>
              </a:rPr>
              <a:t> </a:t>
            </a:r>
            <a:r>
              <a:rPr lang="en-ID" sz="1800" b="0" i="0" dirty="0" err="1">
                <a:effectLst/>
              </a:rPr>
              <a:t>akibat</a:t>
            </a:r>
            <a:r>
              <a:rPr lang="en-ID" sz="1800" b="0" i="0" dirty="0">
                <a:effectLst/>
              </a:rPr>
              <a:t> </a:t>
            </a:r>
            <a:r>
              <a:rPr lang="en-ID" sz="1800" b="0" i="0" dirty="0" err="1">
                <a:effectLst/>
              </a:rPr>
              <a:t>cuaca</a:t>
            </a:r>
            <a:r>
              <a:rPr lang="en-ID" sz="1800" b="0" i="0" dirty="0">
                <a:effectLst/>
              </a:rPr>
              <a:t> </a:t>
            </a:r>
            <a:r>
              <a:rPr lang="en-ID" sz="1800" b="0" i="0" dirty="0" err="1">
                <a:effectLst/>
              </a:rPr>
              <a:t>panas</a:t>
            </a:r>
            <a:r>
              <a:rPr lang="en-ID" sz="1800" b="0" i="0" dirty="0">
                <a:effectLst/>
              </a:rPr>
              <a:t> </a:t>
            </a:r>
            <a:r>
              <a:rPr lang="en-ID" sz="1800" b="0" i="0" dirty="0" err="1">
                <a:effectLst/>
              </a:rPr>
              <a:t>karena</a:t>
            </a:r>
            <a:r>
              <a:rPr lang="en-ID" sz="1800" b="0" i="0" dirty="0">
                <a:effectLst/>
              </a:rPr>
              <a:t> </a:t>
            </a:r>
            <a:r>
              <a:rPr lang="en-ID" sz="1800" b="0" i="0" dirty="0" err="1">
                <a:effectLst/>
              </a:rPr>
              <a:t>tubuh</a:t>
            </a:r>
            <a:r>
              <a:rPr lang="en-ID" sz="1800" b="0" i="0" dirty="0">
                <a:effectLst/>
              </a:rPr>
              <a:t> </a:t>
            </a:r>
            <a:r>
              <a:rPr lang="en-ID" sz="1800" b="0" i="0" dirty="0" err="1">
                <a:effectLst/>
              </a:rPr>
              <a:t>tidak</a:t>
            </a:r>
            <a:r>
              <a:rPr lang="en-ID" sz="1800" b="0" i="0" dirty="0">
                <a:effectLst/>
              </a:rPr>
              <a:t> </a:t>
            </a:r>
            <a:r>
              <a:rPr lang="en-ID" sz="1800" b="0" i="0" dirty="0" err="1">
                <a:effectLst/>
              </a:rPr>
              <a:t>dapat</a:t>
            </a:r>
            <a:r>
              <a:rPr lang="en-ID" sz="1800" b="0" i="0" dirty="0">
                <a:effectLst/>
              </a:rPr>
              <a:t> </a:t>
            </a:r>
            <a:r>
              <a:rPr lang="en-ID" sz="1800" b="0" i="0" dirty="0" err="1">
                <a:effectLst/>
              </a:rPr>
              <a:t>mengontrol</a:t>
            </a:r>
            <a:r>
              <a:rPr lang="en-ID" sz="1800" b="0" i="0" dirty="0">
                <a:effectLst/>
              </a:rPr>
              <a:t> </a:t>
            </a:r>
            <a:r>
              <a:rPr lang="en-ID" sz="1800" b="0" i="0" dirty="0" err="1">
                <a:effectLst/>
              </a:rPr>
              <a:t>suhu</a:t>
            </a:r>
            <a:r>
              <a:rPr lang="en-ID" sz="1800" b="0" i="0" dirty="0">
                <a:effectLst/>
              </a:rPr>
              <a:t> badan)</a:t>
            </a:r>
          </a:p>
          <a:p>
            <a:pPr marL="514350" indent="-514350">
              <a:buFont typeface="+mj-lt"/>
              <a:buAutoNum type="arabicPeriod" startAt="2"/>
            </a:pPr>
            <a:endParaRPr lang="en-ID" sz="1400" dirty="0"/>
          </a:p>
          <a:p>
            <a:pPr marL="0" indent="0">
              <a:buNone/>
            </a:pPr>
            <a:endParaRPr lang="en-ID" sz="1400" dirty="0"/>
          </a:p>
        </p:txBody>
      </p:sp>
    </p:spTree>
    <p:extLst>
      <p:ext uri="{BB962C8B-B14F-4D97-AF65-F5344CB8AC3E}">
        <p14:creationId xmlns:p14="http://schemas.microsoft.com/office/powerpoint/2010/main" val="32230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23BC8-977F-965D-5A74-671DC0B14EFD}"/>
              </a:ext>
            </a:extLst>
          </p:cNvPr>
          <p:cNvSpPr>
            <a:spLocks noGrp="1"/>
          </p:cNvSpPr>
          <p:nvPr>
            <p:ph type="title"/>
          </p:nvPr>
        </p:nvSpPr>
        <p:spPr>
          <a:xfrm>
            <a:off x="640080" y="325369"/>
            <a:ext cx="4368602" cy="1956841"/>
          </a:xfrm>
        </p:spPr>
        <p:txBody>
          <a:bodyPr anchor="b">
            <a:normAutofit/>
          </a:bodyPr>
          <a:lstStyle/>
          <a:p>
            <a:r>
              <a:rPr lang="en-ID" sz="4600" b="1" i="0">
                <a:effectLst/>
                <a:latin typeface="Open Sans" panose="020B0606030504020204" pitchFamily="34" charset="0"/>
              </a:rPr>
              <a:t>Human factor Lingkungan</a:t>
            </a:r>
            <a:endParaRPr lang="en-ID" sz="46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859DE7-53C1-A7FC-2AF5-841286BA6E78}"/>
              </a:ext>
            </a:extLst>
          </p:cNvPr>
          <p:cNvSpPr>
            <a:spLocks noGrp="1"/>
          </p:cNvSpPr>
          <p:nvPr>
            <p:ph idx="1"/>
          </p:nvPr>
        </p:nvSpPr>
        <p:spPr>
          <a:xfrm>
            <a:off x="640080" y="2623570"/>
            <a:ext cx="4671622" cy="3569997"/>
          </a:xfrm>
        </p:spPr>
        <p:txBody>
          <a:bodyPr>
            <a:normAutofit/>
          </a:bodyPr>
          <a:lstStyle/>
          <a:p>
            <a:pPr marL="514350" indent="-514350">
              <a:buFont typeface="+mj-lt"/>
              <a:buAutoNum type="arabicPeriod" startAt="3"/>
            </a:pPr>
            <a:r>
              <a:rPr lang="en-ID" sz="1700" b="0" i="0" dirty="0" err="1">
                <a:effectLst/>
                <a:latin typeface="Open Sans" panose="020B0606030504020204" pitchFamily="34" charset="0"/>
              </a:rPr>
              <a:t>Radiasi</a:t>
            </a:r>
            <a:r>
              <a:rPr lang="en-ID" sz="1700" b="0" i="0" dirty="0">
                <a:effectLst/>
                <a:latin typeface="Open Sans" panose="020B0606030504020204" pitchFamily="34" charset="0"/>
              </a:rPr>
              <a:t> </a:t>
            </a:r>
            <a:r>
              <a:rPr lang="en-ID" sz="1700" b="0" i="0" dirty="0" err="1">
                <a:effectLst/>
                <a:latin typeface="Open Sans" panose="020B0606030504020204" pitchFamily="34" charset="0"/>
              </a:rPr>
              <a:t>sinar</a:t>
            </a:r>
            <a:r>
              <a:rPr lang="en-ID" sz="1700" b="0" i="0" dirty="0">
                <a:effectLst/>
                <a:latin typeface="Open Sans" panose="020B0606030504020204" pitchFamily="34" charset="0"/>
              </a:rPr>
              <a:t> </a:t>
            </a:r>
            <a:r>
              <a:rPr lang="en-ID" sz="1700" b="0" i="0" dirty="0" err="1">
                <a:effectLst/>
                <a:latin typeface="Open Sans" panose="020B0606030504020204" pitchFamily="34" charset="0"/>
              </a:rPr>
              <a:t>elektromagnetik</a:t>
            </a:r>
            <a:r>
              <a:rPr lang="en-ID" sz="1700" b="0" i="0" dirty="0">
                <a:effectLst/>
                <a:latin typeface="Open Sans" panose="020B0606030504020204" pitchFamily="34" charset="0"/>
              </a:rPr>
              <a:t> : infra </a:t>
            </a:r>
            <a:r>
              <a:rPr lang="en-ID" sz="1700" b="0" i="0" dirty="0" err="1">
                <a:effectLst/>
                <a:latin typeface="Open Sans" panose="020B0606030504020204" pitchFamily="34" charset="0"/>
              </a:rPr>
              <a:t>merah</a:t>
            </a:r>
            <a:r>
              <a:rPr lang="en-ID" sz="1700" b="0" i="0" dirty="0">
                <a:effectLst/>
                <a:latin typeface="Open Sans" panose="020B0606030504020204" pitchFamily="34" charset="0"/>
              </a:rPr>
              <a:t>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katarak</a:t>
            </a:r>
            <a:r>
              <a:rPr lang="en-ID" sz="1700" b="0" i="0" dirty="0">
                <a:effectLst/>
                <a:latin typeface="Open Sans" panose="020B0606030504020204" pitchFamily="34" charset="0"/>
              </a:rPr>
              <a:t>, ultraviolet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konjungtivitis</a:t>
            </a:r>
            <a:r>
              <a:rPr lang="en-ID" sz="1700" b="0" i="0" dirty="0">
                <a:effectLst/>
                <a:latin typeface="Open Sans" panose="020B0606030504020204" pitchFamily="34" charset="0"/>
              </a:rPr>
              <a:t>, </a:t>
            </a:r>
            <a:r>
              <a:rPr lang="en-ID" sz="1700" b="0" i="0" dirty="0" err="1">
                <a:effectLst/>
                <a:latin typeface="Open Sans" panose="020B0606030504020204" pitchFamily="34" charset="0"/>
              </a:rPr>
              <a:t>radioaktrif</a:t>
            </a:r>
            <a:r>
              <a:rPr lang="en-ID" sz="1700" b="0" i="0" dirty="0">
                <a:effectLst/>
                <a:latin typeface="Open Sans" panose="020B0606030504020204" pitchFamily="34" charset="0"/>
              </a:rPr>
              <a:t>/alfa/beta/</a:t>
            </a:r>
            <a:r>
              <a:rPr lang="en-ID" sz="1700" b="0" i="0" dirty="0" err="1">
                <a:effectLst/>
                <a:latin typeface="Open Sans" panose="020B0606030504020204" pitchFamily="34" charset="0"/>
              </a:rPr>
              <a:t>gama</a:t>
            </a:r>
            <a:r>
              <a:rPr lang="en-ID" sz="1700" b="0" i="0" dirty="0">
                <a:effectLst/>
                <a:latin typeface="Open Sans" panose="020B0606030504020204" pitchFamily="34" charset="0"/>
              </a:rPr>
              <a:t>/X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gangguan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terhadap</a:t>
            </a:r>
            <a:r>
              <a:rPr lang="en-ID" sz="1700" b="0" i="0" dirty="0">
                <a:effectLst/>
                <a:latin typeface="Open Sans" panose="020B0606030504020204" pitchFamily="34" charset="0"/>
              </a:rPr>
              <a:t> </a:t>
            </a:r>
            <a:r>
              <a:rPr lang="en-ID" sz="1700" b="0" i="0" dirty="0" err="1">
                <a:effectLst/>
                <a:latin typeface="Open Sans" panose="020B0606030504020204" pitchFamily="34" charset="0"/>
              </a:rPr>
              <a:t>sel</a:t>
            </a:r>
            <a:r>
              <a:rPr lang="en-ID" sz="1700" b="0" i="0" dirty="0">
                <a:effectLst/>
                <a:latin typeface="Open Sans" panose="020B0606030504020204" pitchFamily="34" charset="0"/>
              </a:rPr>
              <a:t> </a:t>
            </a:r>
            <a:r>
              <a:rPr lang="en-ID" sz="1700" b="0" i="0" dirty="0" err="1">
                <a:effectLst/>
                <a:latin typeface="Open Sans" panose="020B0606030504020204" pitchFamily="34" charset="0"/>
              </a:rPr>
              <a:t>tubuh</a:t>
            </a:r>
            <a:r>
              <a:rPr lang="en-ID" sz="1700" b="0" i="0" dirty="0">
                <a:effectLst/>
                <a:latin typeface="Open Sans" panose="020B0606030504020204" pitchFamily="34" charset="0"/>
              </a:rPr>
              <a:t> </a:t>
            </a:r>
            <a:r>
              <a:rPr lang="en-ID" sz="1700" b="0" i="0" dirty="0" err="1">
                <a:effectLst/>
                <a:latin typeface="Open Sans" panose="020B0606030504020204" pitchFamily="34" charset="0"/>
              </a:rPr>
              <a:t>manusia</a:t>
            </a:r>
            <a:r>
              <a:rPr lang="en-ID" sz="1700" b="0" i="0" dirty="0">
                <a:effectLst/>
                <a:latin typeface="Open Sans" panose="020B0606030504020204" pitchFamily="34" charset="0"/>
              </a:rPr>
              <a:t>. </a:t>
            </a:r>
          </a:p>
          <a:p>
            <a:pPr marL="514350" indent="-514350">
              <a:buFont typeface="+mj-lt"/>
              <a:buAutoNum type="arabicPeriod" startAt="3"/>
            </a:pPr>
            <a:r>
              <a:rPr lang="en-ID" sz="1700" b="0" i="0" dirty="0" err="1">
                <a:effectLst/>
                <a:latin typeface="Open Sans" panose="020B0606030504020204" pitchFamily="34" charset="0"/>
              </a:rPr>
              <a:t>Tekanan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udara</a:t>
            </a:r>
            <a:r>
              <a:rPr lang="en-ID" sz="1700" b="0" i="0" dirty="0">
                <a:effectLst/>
                <a:latin typeface="Open Sans" panose="020B0606030504020204" pitchFamily="34" charset="0"/>
              </a:rPr>
              <a:t> </a:t>
            </a:r>
            <a:r>
              <a:rPr lang="en-ID" sz="1700" b="0" i="0" dirty="0" err="1">
                <a:effectLst/>
                <a:latin typeface="Open Sans" panose="020B0606030504020204" pitchFamily="34" charset="0"/>
              </a:rPr>
              <a:t>tinggi</a:t>
            </a:r>
            <a:r>
              <a:rPr lang="en-ID" sz="1700" b="0" i="0" dirty="0">
                <a:effectLst/>
                <a:latin typeface="Open Sans" panose="020B0606030504020204" pitchFamily="34" charset="0"/>
              </a:rPr>
              <a:t> :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Coison</a:t>
            </a:r>
            <a:r>
              <a:rPr lang="en-ID" sz="1700" b="0" i="0" dirty="0">
                <a:effectLst/>
                <a:latin typeface="Open Sans" panose="020B0606030504020204" pitchFamily="34" charset="0"/>
              </a:rPr>
              <a:t> Disease ( </a:t>
            </a:r>
            <a:r>
              <a:rPr lang="en-ID" sz="1700" b="0" i="0" dirty="0" err="1">
                <a:effectLst/>
                <a:latin typeface="Open Sans" panose="020B0606030504020204" pitchFamily="34" charset="0"/>
              </a:rPr>
              <a:t>Dekompresi</a:t>
            </a:r>
            <a:r>
              <a:rPr lang="en-ID" sz="1700" b="0" i="0" dirty="0">
                <a:effectLst/>
                <a:latin typeface="Open Sans" panose="020B0606030504020204" pitchFamily="34" charset="0"/>
              </a:rPr>
              <a:t> ) </a:t>
            </a:r>
            <a:r>
              <a:rPr lang="en-ID" sz="1700" b="0" i="0" dirty="0" err="1">
                <a:effectLst/>
                <a:latin typeface="Open Sans" panose="020B0606030504020204" pitchFamily="34" charset="0"/>
              </a:rPr>
              <a:t>penyakit</a:t>
            </a:r>
            <a:r>
              <a:rPr lang="en-ID" sz="1700" b="0" i="0" dirty="0">
                <a:effectLst/>
                <a:latin typeface="Open Sans" panose="020B0606030504020204" pitchFamily="34" charset="0"/>
              </a:rPr>
              <a:t> </a:t>
            </a:r>
            <a:r>
              <a:rPr lang="en-ID" sz="1700" b="0" i="0" dirty="0" err="1">
                <a:effectLst/>
                <a:latin typeface="Open Sans" panose="020B0606030504020204" pitchFamily="34" charset="0"/>
              </a:rPr>
              <a:t>kedaruratan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syaraf</a:t>
            </a:r>
            <a:endParaRPr lang="en-ID" sz="1700" b="0" i="0" dirty="0">
              <a:effectLst/>
              <a:latin typeface="Open Sans" panose="020B0606030504020204" pitchFamily="34" charset="0"/>
            </a:endParaRPr>
          </a:p>
          <a:p>
            <a:pPr marL="514350" indent="-514350">
              <a:buFont typeface="+mj-lt"/>
              <a:buAutoNum type="arabicPeriod" startAt="3"/>
            </a:pPr>
            <a:r>
              <a:rPr lang="en-ID" sz="1700" b="0" i="0" dirty="0" err="1">
                <a:effectLst/>
                <a:latin typeface="Open Sans" panose="020B0606030504020204" pitchFamily="34" charset="0"/>
              </a:rPr>
              <a:t>Getaran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Reynaud’s Disease, </a:t>
            </a:r>
            <a:r>
              <a:rPr lang="en-ID" sz="1700" b="0" i="0" dirty="0" err="1">
                <a:effectLst/>
                <a:latin typeface="Open Sans" panose="020B0606030504020204" pitchFamily="34" charset="0"/>
              </a:rPr>
              <a:t>Gangguan</a:t>
            </a:r>
            <a:r>
              <a:rPr lang="en-ID" sz="1700" b="0" i="0" dirty="0">
                <a:effectLst/>
                <a:latin typeface="Open Sans" panose="020B0606030504020204" pitchFamily="34" charset="0"/>
              </a:rPr>
              <a:t> proses </a:t>
            </a:r>
            <a:r>
              <a:rPr lang="en-ID" sz="1700" b="0" i="0" dirty="0" err="1">
                <a:effectLst/>
                <a:latin typeface="Open Sans" panose="020B0606030504020204" pitchFamily="34" charset="0"/>
              </a:rPr>
              <a:t>metabolisme</a:t>
            </a:r>
            <a:r>
              <a:rPr lang="en-ID" sz="1700" b="0" i="0" dirty="0">
                <a:effectLst/>
                <a:latin typeface="Open Sans" panose="020B0606030504020204" pitchFamily="34" charset="0"/>
              </a:rPr>
              <a:t>, </a:t>
            </a:r>
            <a:r>
              <a:rPr lang="en-ID" sz="1700" b="0" i="0" dirty="0" err="1">
                <a:effectLst/>
                <a:latin typeface="Open Sans" panose="020B0606030504020204" pitchFamily="34" charset="0"/>
              </a:rPr>
              <a:t>Polineurutis</a:t>
            </a:r>
            <a:r>
              <a:rPr lang="en-ID" sz="1700" b="0" i="0" dirty="0">
                <a:effectLst/>
                <a:latin typeface="Open Sans" panose="020B0606030504020204" pitchFamily="34" charset="0"/>
              </a:rPr>
              <a:t> FISIK</a:t>
            </a:r>
            <a:endParaRPr lang="en-ID" sz="1700" dirty="0"/>
          </a:p>
          <a:p>
            <a:endParaRPr lang="en-ID" sz="1700" dirty="0"/>
          </a:p>
        </p:txBody>
      </p:sp>
      <p:pic>
        <p:nvPicPr>
          <p:cNvPr id="5" name="Picture 4" descr="Pindaian otak manusia di klinik neurologi">
            <a:extLst>
              <a:ext uri="{FF2B5EF4-FFF2-40B4-BE49-F238E27FC236}">
                <a16:creationId xmlns:a16="http://schemas.microsoft.com/office/drawing/2014/main" id="{CBD8CC96-761F-2310-CFE7-5273441965DA}"/>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976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170D2-0843-F374-2455-C44F5EAAF6C7}"/>
              </a:ext>
            </a:extLst>
          </p:cNvPr>
          <p:cNvSpPr>
            <a:spLocks noGrp="1"/>
          </p:cNvSpPr>
          <p:nvPr>
            <p:ph type="title"/>
          </p:nvPr>
        </p:nvSpPr>
        <p:spPr>
          <a:xfrm>
            <a:off x="5868557" y="169911"/>
            <a:ext cx="5444382" cy="701234"/>
          </a:xfrm>
        </p:spPr>
        <p:txBody>
          <a:bodyPr anchor="t">
            <a:normAutofit/>
          </a:bodyPr>
          <a:lstStyle/>
          <a:p>
            <a:pPr marL="0" indent="0">
              <a:buNone/>
            </a:pPr>
            <a:r>
              <a:rPr lang="en-ID" sz="3200" b="1" i="0">
                <a:effectLst/>
                <a:latin typeface="Open Sans" panose="020B0606030504020204" pitchFamily="34" charset="0"/>
              </a:rPr>
              <a:t>KIMIA</a:t>
            </a:r>
          </a:p>
        </p:txBody>
      </p:sp>
      <p:pic>
        <p:nvPicPr>
          <p:cNvPr id="6" name="Picture 5" descr="Cathedral Ceiling dalam desain Sunlight kuning">
            <a:extLst>
              <a:ext uri="{FF2B5EF4-FFF2-40B4-BE49-F238E27FC236}">
                <a16:creationId xmlns:a16="http://schemas.microsoft.com/office/drawing/2014/main" id="{3D32C83C-DE45-8A17-3982-CDDBE30200E9}"/>
              </a:ext>
            </a:extLst>
          </p:cNvPr>
          <p:cNvPicPr>
            <a:picLocks noChangeAspect="1"/>
          </p:cNvPicPr>
          <p:nvPr/>
        </p:nvPicPr>
        <p:blipFill rotWithShape="1">
          <a:blip r:embed="rId2"/>
          <a:srcRect l="21427" r="22239"/>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47400-9CBA-C821-5D48-36374156433F}"/>
              </a:ext>
            </a:extLst>
          </p:cNvPr>
          <p:cNvSpPr>
            <a:spLocks noGrp="1"/>
          </p:cNvSpPr>
          <p:nvPr>
            <p:ph idx="1"/>
          </p:nvPr>
        </p:nvSpPr>
        <p:spPr>
          <a:xfrm>
            <a:off x="5868557" y="871145"/>
            <a:ext cx="5444382" cy="5271239"/>
          </a:xfrm>
        </p:spPr>
        <p:txBody>
          <a:bodyPr>
            <a:normAutofit/>
          </a:bodyPr>
          <a:lstStyle/>
          <a:p>
            <a:pPr marL="514350" indent="-514350">
              <a:buFont typeface="+mj-lt"/>
              <a:buAutoNum type="arabicPeriod"/>
            </a:pPr>
            <a:r>
              <a:rPr lang="en-ID" sz="1600" b="0" i="0" dirty="0" err="1">
                <a:effectLst/>
                <a:latin typeface="Open Sans" panose="020B0606030504020204" pitchFamily="34" charset="0"/>
              </a:rPr>
              <a:t>Asal</a:t>
            </a:r>
            <a:r>
              <a:rPr lang="en-ID" sz="1600" b="0" i="0" dirty="0">
                <a:effectLst/>
                <a:latin typeface="Open Sans" panose="020B0606030504020204" pitchFamily="34" charset="0"/>
              </a:rPr>
              <a:t> : </a:t>
            </a:r>
          </a:p>
          <a:p>
            <a:pPr marL="0" indent="0">
              <a:buNone/>
            </a:pPr>
            <a:r>
              <a:rPr lang="en-ID" sz="1600" b="0" i="0" dirty="0">
                <a:effectLst/>
                <a:latin typeface="Open Sans" panose="020B0606030504020204" pitchFamily="34" charset="0"/>
              </a:rPr>
              <a:t>	</a:t>
            </a:r>
            <a:r>
              <a:rPr lang="en-ID" sz="1600" dirty="0" err="1">
                <a:latin typeface="Open Sans" panose="020B0606030504020204" pitchFamily="34" charset="0"/>
              </a:rPr>
              <a:t>B</a:t>
            </a:r>
            <a:r>
              <a:rPr lang="en-ID" sz="1600" b="0" i="0" dirty="0" err="1">
                <a:effectLst/>
                <a:latin typeface="Open Sans" panose="020B0606030504020204" pitchFamily="34" charset="0"/>
              </a:rPr>
              <a:t>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baku</a:t>
            </a:r>
            <a:r>
              <a:rPr lang="en-ID" sz="1600" b="0" i="0" dirty="0">
                <a:effectLst/>
                <a:latin typeface="Open Sans" panose="020B0606030504020204" pitchFamily="34" charset="0"/>
              </a:rPr>
              <a:t>, </a:t>
            </a:r>
            <a:r>
              <a:rPr lang="en-ID" sz="1600" b="0" i="0" dirty="0" err="1">
                <a:effectLst/>
                <a:latin typeface="Open Sans" panose="020B0606030504020204" pitchFamily="34" charset="0"/>
              </a:rPr>
              <a:t>bahan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tambahan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hasil</a:t>
            </a:r>
            <a:r>
              <a:rPr lang="en-ID" sz="1600" b="0" i="0" dirty="0">
                <a:effectLst/>
                <a:latin typeface="Open Sans" panose="020B0606030504020204" pitchFamily="34" charset="0"/>
              </a:rPr>
              <a:t> </a:t>
            </a:r>
            <a:r>
              <a:rPr lang="en-ID" sz="1600" b="0" i="0" dirty="0" err="1">
                <a:effectLst/>
                <a:latin typeface="Open Sans" panose="020B0606030504020204" pitchFamily="34" charset="0"/>
              </a:rPr>
              <a:t>antara</a:t>
            </a:r>
            <a:r>
              <a:rPr lang="en-ID" sz="1600" b="0" i="0" dirty="0">
                <a:effectLst/>
                <a:latin typeface="Open Sans" panose="020B0606030504020204" pitchFamily="34" charset="0"/>
              </a:rPr>
              <a:t>, 	</a:t>
            </a:r>
            <a:r>
              <a:rPr lang="en-ID" sz="1600" b="0" i="0" dirty="0" err="1">
                <a:effectLst/>
                <a:latin typeface="Open Sans" panose="020B0606030504020204" pitchFamily="34" charset="0"/>
              </a:rPr>
              <a:t>hasil</a:t>
            </a:r>
            <a:r>
              <a:rPr lang="en-ID" sz="1600" b="0" i="0" dirty="0">
                <a:effectLst/>
                <a:latin typeface="Open Sans" panose="020B0606030504020204" pitchFamily="34" charset="0"/>
              </a:rPr>
              <a:t> 	</a:t>
            </a:r>
            <a:r>
              <a:rPr lang="en-ID" sz="1600" b="0" i="0" dirty="0" err="1">
                <a:effectLst/>
                <a:latin typeface="Open Sans" panose="020B0606030504020204" pitchFamily="34" charset="0"/>
              </a:rPr>
              <a:t>samping</a:t>
            </a:r>
            <a:r>
              <a:rPr lang="en-ID" sz="1600" b="0" i="0" dirty="0">
                <a:effectLst/>
                <a:latin typeface="Open Sans" panose="020B0606030504020204" pitchFamily="34" charset="0"/>
              </a:rPr>
              <a:t>, </a:t>
            </a:r>
            <a:r>
              <a:rPr lang="en-ID" sz="1600" b="0" i="0" dirty="0" err="1">
                <a:effectLst/>
                <a:latin typeface="Open Sans" panose="020B0606030504020204" pitchFamily="34" charset="0"/>
              </a:rPr>
              <a:t>hasil</a:t>
            </a:r>
            <a:r>
              <a:rPr lang="en-ID" sz="1600" b="0" i="0" dirty="0">
                <a:effectLst/>
                <a:latin typeface="Open Sans" panose="020B0606030504020204" pitchFamily="34" charset="0"/>
              </a:rPr>
              <a:t> (</a:t>
            </a:r>
            <a:r>
              <a:rPr lang="en-ID" sz="1600" b="0" i="0" dirty="0" err="1">
                <a:effectLst/>
                <a:latin typeface="Open Sans" panose="020B0606030504020204" pitchFamily="34" charset="0"/>
              </a:rPr>
              <a:t>produk</a:t>
            </a:r>
            <a:r>
              <a:rPr lang="en-ID" sz="1600" b="0" i="0" dirty="0">
                <a:effectLst/>
                <a:latin typeface="Open Sans" panose="020B0606030504020204" pitchFamily="34" charset="0"/>
              </a:rPr>
              <a:t>), </a:t>
            </a:r>
            <a:r>
              <a:rPr lang="en-ID" sz="1600" b="0" i="0" dirty="0" err="1">
                <a:effectLst/>
                <a:latin typeface="Open Sans" panose="020B0606030504020204" pitchFamily="34" charset="0"/>
              </a:rPr>
              <a:t>sisa</a:t>
            </a:r>
            <a:r>
              <a:rPr lang="en-ID" sz="1600" b="0" i="0" dirty="0">
                <a:effectLst/>
                <a:latin typeface="Open Sans" panose="020B0606030504020204" pitchFamily="34" charset="0"/>
              </a:rPr>
              <a:t> 	</a:t>
            </a:r>
            <a:r>
              <a:rPr lang="en-ID" sz="1600" b="0" i="0" dirty="0" err="1">
                <a:effectLst/>
                <a:latin typeface="Open Sans" panose="020B0606030504020204" pitchFamily="34" charset="0"/>
              </a:rPr>
              <a:t>produksi</a:t>
            </a:r>
            <a:r>
              <a:rPr lang="en-ID" sz="1600" b="0" i="0" dirty="0">
                <a:effectLst/>
                <a:latin typeface="Open Sans" panose="020B0606030504020204" pitchFamily="34" charset="0"/>
              </a:rPr>
              <a:t> 	</a:t>
            </a:r>
            <a:r>
              <a:rPr lang="en-ID" sz="1600" b="0" i="0" dirty="0" err="1">
                <a:effectLst/>
                <a:latin typeface="Open Sans" panose="020B0606030504020204" pitchFamily="34" charset="0"/>
              </a:rPr>
              <a:t>atau</a:t>
            </a:r>
            <a:r>
              <a:rPr lang="en-ID" sz="1600" b="0" i="0" dirty="0">
                <a:effectLst/>
                <a:latin typeface="Open Sans" panose="020B0606030504020204" pitchFamily="34" charset="0"/>
              </a:rPr>
              <a:t> 	</a:t>
            </a:r>
            <a:r>
              <a:rPr lang="en-ID" sz="1600" b="0" i="0" dirty="0" err="1">
                <a:effectLst/>
                <a:latin typeface="Open Sans" panose="020B0606030504020204" pitchFamily="34" charset="0"/>
              </a:rPr>
              <a:t>bahan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buangan</a:t>
            </a:r>
            <a:r>
              <a:rPr lang="en-ID" sz="1600" b="0" i="0" dirty="0">
                <a:effectLst/>
                <a:latin typeface="Open Sans" panose="020B0606030504020204" pitchFamily="34" charset="0"/>
              </a:rPr>
              <a:t>. </a:t>
            </a:r>
          </a:p>
          <a:p>
            <a:pPr marL="514350" indent="-514350">
              <a:buFont typeface="+mj-lt"/>
              <a:buAutoNum type="arabicPeriod" startAt="2"/>
            </a:pPr>
            <a:r>
              <a:rPr lang="en-ID" sz="1600" b="0" i="0" dirty="0" err="1">
                <a:effectLst/>
                <a:latin typeface="Open Sans" panose="020B0606030504020204" pitchFamily="34" charset="0"/>
              </a:rPr>
              <a:t>Bentuk</a:t>
            </a:r>
            <a:r>
              <a:rPr lang="en-ID" sz="1600" b="0" i="0" dirty="0">
                <a:effectLst/>
                <a:latin typeface="Open Sans" panose="020B0606030504020204" pitchFamily="34" charset="0"/>
              </a:rPr>
              <a:t> : </a:t>
            </a:r>
          </a:p>
          <a:p>
            <a:pPr marL="0"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Zat</a:t>
            </a:r>
            <a:r>
              <a:rPr lang="en-ID" sz="1600" b="0" i="0" dirty="0">
                <a:effectLst/>
                <a:latin typeface="Open Sans" panose="020B0606030504020204" pitchFamily="34" charset="0"/>
              </a:rPr>
              <a:t> </a:t>
            </a:r>
            <a:r>
              <a:rPr lang="en-ID" sz="1600" b="0" i="0" dirty="0" err="1">
                <a:effectLst/>
                <a:latin typeface="Open Sans" panose="020B0606030504020204" pitchFamily="34" charset="0"/>
              </a:rPr>
              <a:t>padat</a:t>
            </a:r>
            <a:r>
              <a:rPr lang="en-ID" sz="1600" dirty="0">
                <a:latin typeface="Open Sans" panose="020B0606030504020204" pitchFamily="34" charset="0"/>
              </a:rPr>
              <a:t>, </a:t>
            </a:r>
            <a:r>
              <a:rPr lang="en-ID" sz="1600" b="0" i="0" dirty="0">
                <a:effectLst/>
                <a:latin typeface="Open Sans" panose="020B0606030504020204" pitchFamily="34" charset="0"/>
              </a:rPr>
              <a:t> </a:t>
            </a:r>
            <a:r>
              <a:rPr lang="en-ID" sz="1600" b="0" i="0" dirty="0" err="1">
                <a:effectLst/>
                <a:latin typeface="Open Sans" panose="020B0606030504020204" pitchFamily="34" charset="0"/>
              </a:rPr>
              <a:t>cair</a:t>
            </a:r>
            <a:r>
              <a:rPr lang="en-ID" sz="1600" b="0" i="0" dirty="0">
                <a:effectLst/>
                <a:latin typeface="Open Sans" panose="020B0606030504020204" pitchFamily="34" charset="0"/>
              </a:rPr>
              <a:t>, gas, </a:t>
            </a:r>
            <a:r>
              <a:rPr lang="en-ID" sz="1600" b="0" i="0" dirty="0" err="1">
                <a:effectLst/>
                <a:latin typeface="Open Sans" panose="020B0606030504020204" pitchFamily="34" charset="0"/>
              </a:rPr>
              <a:t>uap</a:t>
            </a:r>
            <a:r>
              <a:rPr lang="en-ID" sz="1600" b="0" i="0" dirty="0">
                <a:effectLst/>
                <a:latin typeface="Open Sans" panose="020B0606030504020204" pitchFamily="34" charset="0"/>
              </a:rPr>
              <a:t> </a:t>
            </a:r>
            <a:r>
              <a:rPr lang="en-ID" sz="1600" b="0" i="0" dirty="0" err="1">
                <a:effectLst/>
                <a:latin typeface="Open Sans" panose="020B0606030504020204" pitchFamily="34" charset="0"/>
              </a:rPr>
              <a:t>maupun</a:t>
            </a:r>
            <a:r>
              <a:rPr lang="en-ID" sz="1600" b="0" i="0" dirty="0">
                <a:effectLst/>
                <a:latin typeface="Open Sans" panose="020B0606030504020204" pitchFamily="34" charset="0"/>
              </a:rPr>
              <a:t> </a:t>
            </a:r>
            <a:r>
              <a:rPr lang="en-ID" sz="1600" b="0" i="0" dirty="0" err="1">
                <a:effectLst/>
                <a:latin typeface="Open Sans" panose="020B0606030504020204" pitchFamily="34" charset="0"/>
              </a:rPr>
              <a:t>partikel</a:t>
            </a:r>
            <a:r>
              <a:rPr lang="en-ID" sz="1600" b="0" i="0" dirty="0">
                <a:effectLst/>
                <a:latin typeface="Open Sans" panose="020B0606030504020204" pitchFamily="34" charset="0"/>
              </a:rPr>
              <a:t>. </a:t>
            </a:r>
          </a:p>
          <a:p>
            <a:pPr marL="514350" indent="-514350">
              <a:buFont typeface="+mj-lt"/>
              <a:buAutoNum type="arabicPeriod" startAt="3"/>
            </a:pPr>
            <a:r>
              <a:rPr lang="en-ID" sz="1600" b="0" i="0" dirty="0">
                <a:effectLst/>
                <a:latin typeface="Open Sans" panose="020B0606030504020204" pitchFamily="34" charset="0"/>
              </a:rPr>
              <a:t>Cara </a:t>
            </a:r>
            <a:r>
              <a:rPr lang="en-ID" sz="1600" b="0" i="0" dirty="0" err="1">
                <a:effectLst/>
                <a:latin typeface="Open Sans" panose="020B0606030504020204" pitchFamily="34" charset="0"/>
              </a:rPr>
              <a:t>masuk</a:t>
            </a:r>
            <a:r>
              <a:rPr lang="en-ID" sz="1600" b="0" i="0" dirty="0">
                <a:effectLst/>
                <a:latin typeface="Open Sans" panose="020B0606030504020204" pitchFamily="34" charset="0"/>
              </a:rPr>
              <a:t> </a:t>
            </a:r>
            <a:r>
              <a:rPr lang="en-ID" sz="1600" b="0" i="0" dirty="0" err="1">
                <a:effectLst/>
                <a:latin typeface="Open Sans" panose="020B0606030504020204" pitchFamily="34" charset="0"/>
              </a:rPr>
              <a:t>tubuh</a:t>
            </a:r>
            <a:r>
              <a:rPr lang="en-ID" sz="1600" b="0" i="0" dirty="0">
                <a:effectLst/>
                <a:latin typeface="Open Sans" panose="020B0606030504020204" pitchFamily="34" charset="0"/>
              </a:rPr>
              <a:t> :</a:t>
            </a:r>
          </a:p>
          <a:p>
            <a:pPr marL="0"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Dapat</a:t>
            </a:r>
            <a:r>
              <a:rPr lang="en-ID" sz="1600" b="0" i="0" dirty="0">
                <a:effectLst/>
                <a:latin typeface="Open Sans" panose="020B0606030504020204" pitchFamily="34" charset="0"/>
              </a:rPr>
              <a:t> </a:t>
            </a:r>
            <a:r>
              <a:rPr lang="en-ID" sz="1600" b="0" i="0" dirty="0" err="1">
                <a:effectLst/>
                <a:latin typeface="Open Sans" panose="020B0606030504020204" pitchFamily="34" charset="0"/>
              </a:rPr>
              <a:t>melalui</a:t>
            </a:r>
            <a:r>
              <a:rPr lang="en-ID" sz="1600" b="0" i="0" dirty="0">
                <a:effectLst/>
                <a:latin typeface="Open Sans" panose="020B0606030504020204" pitchFamily="34" charset="0"/>
              </a:rPr>
              <a:t> </a:t>
            </a:r>
            <a:r>
              <a:rPr lang="en-ID" sz="1600" b="0" i="0" dirty="0" err="1">
                <a:effectLst/>
                <a:latin typeface="Open Sans" panose="020B0606030504020204" pitchFamily="34" charset="0"/>
              </a:rPr>
              <a:t>saluran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pernafasan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saluran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pencernaan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kulit</a:t>
            </a:r>
            <a:r>
              <a:rPr lang="en-ID" sz="1600" b="0" i="0" dirty="0">
                <a:effectLst/>
                <a:latin typeface="Open Sans" panose="020B0606030504020204" pitchFamily="34" charset="0"/>
              </a:rPr>
              <a:t> dan </a:t>
            </a:r>
            <a:r>
              <a:rPr lang="en-ID" sz="1600" b="0" i="0" dirty="0" err="1">
                <a:effectLst/>
                <a:latin typeface="Open Sans" panose="020B0606030504020204" pitchFamily="34" charset="0"/>
              </a:rPr>
              <a:t>mukosa</a:t>
            </a:r>
            <a:r>
              <a:rPr lang="en-ID" sz="1600" b="0" i="0" dirty="0">
                <a:effectLst/>
                <a:latin typeface="Open Sans" panose="020B0606030504020204" pitchFamily="34" charset="0"/>
              </a:rPr>
              <a:t> </a:t>
            </a:r>
          </a:p>
          <a:p>
            <a:pPr marL="457200" lvl="1"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Masuknya</a:t>
            </a:r>
            <a:r>
              <a:rPr lang="en-ID" sz="1600" b="0" i="0" dirty="0">
                <a:effectLst/>
                <a:latin typeface="Open Sans" panose="020B0606030504020204" pitchFamily="34" charset="0"/>
              </a:rPr>
              <a:t> </a:t>
            </a:r>
            <a:r>
              <a:rPr lang="en-ID" sz="1600" b="0" i="0" dirty="0" err="1">
                <a:effectLst/>
                <a:latin typeface="Open Sans" panose="020B0606030504020204" pitchFamily="34" charset="0"/>
              </a:rPr>
              <a:t>dapat</a:t>
            </a:r>
            <a:r>
              <a:rPr lang="en-ID" sz="1600" b="0" i="0" dirty="0">
                <a:effectLst/>
                <a:latin typeface="Open Sans" panose="020B0606030504020204" pitchFamily="34" charset="0"/>
              </a:rPr>
              <a:t> </a:t>
            </a:r>
            <a:r>
              <a:rPr lang="en-ID" sz="1600" b="0" i="0" dirty="0" err="1">
                <a:effectLst/>
                <a:latin typeface="Open Sans" panose="020B0606030504020204" pitchFamily="34" charset="0"/>
              </a:rPr>
              <a:t>secara</a:t>
            </a:r>
            <a:r>
              <a:rPr lang="en-ID" sz="1600" b="0" i="0" dirty="0">
                <a:effectLst/>
                <a:latin typeface="Open Sans" panose="020B0606030504020204" pitchFamily="34" charset="0"/>
              </a:rPr>
              <a:t> </a:t>
            </a:r>
            <a:r>
              <a:rPr lang="en-ID" sz="1600" b="0" i="0" dirty="0" err="1">
                <a:effectLst/>
                <a:latin typeface="Open Sans" panose="020B0606030504020204" pitchFamily="34" charset="0"/>
              </a:rPr>
              <a:t>akut</a:t>
            </a:r>
            <a:r>
              <a:rPr lang="en-ID" sz="1600" b="0" i="0" dirty="0">
                <a:effectLst/>
                <a:latin typeface="Open Sans" panose="020B0606030504020204" pitchFamily="34" charset="0"/>
              </a:rPr>
              <a:t> dan </a:t>
            </a:r>
            <a:r>
              <a:rPr lang="en-ID" sz="1600" b="0" i="0" dirty="0" err="1">
                <a:effectLst/>
                <a:latin typeface="Open Sans" panose="020B0606030504020204" pitchFamily="34" charset="0"/>
              </a:rPr>
              <a:t>secara</a:t>
            </a:r>
            <a:r>
              <a:rPr lang="en-ID" sz="1600" b="0" i="0" dirty="0">
                <a:effectLst/>
                <a:latin typeface="Open Sans" panose="020B0606030504020204" pitchFamily="34" charset="0"/>
              </a:rPr>
              <a:t> 	</a:t>
            </a:r>
            <a:r>
              <a:rPr lang="en-ID" sz="1600" b="0" i="0" dirty="0" err="1">
                <a:effectLst/>
                <a:latin typeface="Open Sans" panose="020B0606030504020204" pitchFamily="34" charset="0"/>
              </a:rPr>
              <a:t>kronis</a:t>
            </a:r>
            <a:r>
              <a:rPr lang="en-ID" sz="1600" b="0" i="0" dirty="0">
                <a:effectLst/>
                <a:latin typeface="Open Sans" panose="020B0606030504020204" pitchFamily="34" charset="0"/>
              </a:rPr>
              <a:t> </a:t>
            </a:r>
          </a:p>
          <a:p>
            <a:pPr marL="514350" indent="-514350">
              <a:buFont typeface="+mj-lt"/>
              <a:buAutoNum type="arabicPeriod" startAt="4"/>
            </a:pPr>
            <a:r>
              <a:rPr lang="en-ID" sz="1600" b="0" i="0" dirty="0" err="1">
                <a:effectLst/>
                <a:latin typeface="Open Sans" panose="020B0606030504020204" pitchFamily="34" charset="0"/>
              </a:rPr>
              <a:t>Efek</a:t>
            </a:r>
            <a:r>
              <a:rPr lang="en-ID" sz="1600" b="0" i="0" dirty="0">
                <a:effectLst/>
                <a:latin typeface="Open Sans" panose="020B0606030504020204" pitchFamily="34" charset="0"/>
              </a:rPr>
              <a:t> </a:t>
            </a:r>
            <a:r>
              <a:rPr lang="en-ID" sz="1600" b="0" i="0" dirty="0" err="1">
                <a:effectLst/>
                <a:latin typeface="Open Sans" panose="020B0606030504020204" pitchFamily="34" charset="0"/>
              </a:rPr>
              <a:t>terhadap</a:t>
            </a:r>
            <a:r>
              <a:rPr lang="en-ID" sz="1600" b="0" i="0" dirty="0">
                <a:effectLst/>
                <a:latin typeface="Open Sans" panose="020B0606030504020204" pitchFamily="34" charset="0"/>
              </a:rPr>
              <a:t> </a:t>
            </a:r>
            <a:r>
              <a:rPr lang="en-ID" sz="1600" b="0" i="0" dirty="0" err="1">
                <a:effectLst/>
                <a:latin typeface="Open Sans" panose="020B0606030504020204" pitchFamily="34" charset="0"/>
              </a:rPr>
              <a:t>tubuh</a:t>
            </a:r>
            <a:r>
              <a:rPr lang="en-ID" sz="1600" b="0" i="0" dirty="0">
                <a:effectLst/>
                <a:latin typeface="Open Sans" panose="020B0606030504020204" pitchFamily="34" charset="0"/>
              </a:rPr>
              <a:t> :</a:t>
            </a:r>
          </a:p>
          <a:p>
            <a:pPr marL="457200" lvl="1"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iritasi</a:t>
            </a:r>
            <a:r>
              <a:rPr lang="en-ID" sz="1600" b="0" i="0" dirty="0">
                <a:effectLst/>
                <a:latin typeface="Open Sans" panose="020B0606030504020204" pitchFamily="34" charset="0"/>
              </a:rPr>
              <a:t>, </a:t>
            </a:r>
            <a:r>
              <a:rPr lang="en-ID" sz="1600" b="0" i="0" dirty="0" err="1">
                <a:effectLst/>
                <a:latin typeface="Open Sans" panose="020B0606030504020204" pitchFamily="34" charset="0"/>
              </a:rPr>
              <a:t>alergi</a:t>
            </a:r>
            <a:r>
              <a:rPr lang="en-ID" sz="1600" b="0" i="0" dirty="0">
                <a:effectLst/>
                <a:latin typeface="Open Sans" panose="020B0606030504020204" pitchFamily="34" charset="0"/>
              </a:rPr>
              <a:t>, </a:t>
            </a:r>
            <a:r>
              <a:rPr lang="en-ID" sz="1600" b="0" i="0" dirty="0" err="1">
                <a:effectLst/>
                <a:latin typeface="Open Sans" panose="020B0606030504020204" pitchFamily="34" charset="0"/>
              </a:rPr>
              <a:t>korosif</a:t>
            </a:r>
            <a:r>
              <a:rPr lang="en-ID" sz="1600" b="0" i="0" dirty="0">
                <a:effectLst/>
                <a:latin typeface="Open Sans" panose="020B0606030504020204" pitchFamily="34" charset="0"/>
              </a:rPr>
              <a:t>, Asphyxia, </a:t>
            </a:r>
            <a:r>
              <a:rPr lang="en-ID" sz="1600" b="0" i="0" dirty="0" err="1">
                <a:effectLst/>
                <a:latin typeface="Open Sans" panose="020B0606030504020204" pitchFamily="34" charset="0"/>
              </a:rPr>
              <a:t>keracunan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sistemik</a:t>
            </a:r>
            <a:r>
              <a:rPr lang="en-ID" sz="1600" b="0" i="0" dirty="0">
                <a:effectLst/>
                <a:latin typeface="Open Sans" panose="020B0606030504020204" pitchFamily="34" charset="0"/>
              </a:rPr>
              <a:t>, 	</a:t>
            </a:r>
            <a:r>
              <a:rPr lang="en-ID" sz="1600" b="0" i="0" dirty="0" err="1">
                <a:effectLst/>
                <a:latin typeface="Open Sans" panose="020B0606030504020204" pitchFamily="34" charset="0"/>
              </a:rPr>
              <a:t>kanker</a:t>
            </a:r>
            <a:r>
              <a:rPr lang="en-ID" sz="1600" b="0" i="0" dirty="0">
                <a:effectLst/>
                <a:latin typeface="Open Sans" panose="020B0606030504020204" pitchFamily="34" charset="0"/>
              </a:rPr>
              <a:t>, </a:t>
            </a:r>
            <a:r>
              <a:rPr lang="en-ID" sz="1600" b="0" i="0" dirty="0" err="1">
                <a:effectLst/>
                <a:latin typeface="Open Sans" panose="020B0606030504020204" pitchFamily="34" charset="0"/>
              </a:rPr>
              <a:t>kerusakan</a:t>
            </a:r>
            <a:r>
              <a:rPr lang="en-ID" sz="1600" b="0" i="0" dirty="0">
                <a:effectLst/>
                <a:latin typeface="Open Sans" panose="020B0606030504020204" pitchFamily="34" charset="0"/>
              </a:rPr>
              <a:t>/</a:t>
            </a:r>
            <a:r>
              <a:rPr lang="en-ID" sz="1600" b="0" i="0" dirty="0" err="1">
                <a:effectLst/>
                <a:latin typeface="Open Sans" panose="020B0606030504020204" pitchFamily="34" charset="0"/>
              </a:rPr>
              <a:t>kelainan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janin</a:t>
            </a:r>
            <a:r>
              <a:rPr lang="en-ID" sz="1600" b="0" i="0" dirty="0">
                <a:effectLst/>
                <a:latin typeface="Open Sans" panose="020B0606030504020204" pitchFamily="34" charset="0"/>
              </a:rPr>
              <a:t>, 	pneumoconiosis, </a:t>
            </a:r>
            <a:r>
              <a:rPr lang="en-ID" sz="1600" b="0" i="0" dirty="0" err="1">
                <a:effectLst/>
                <a:latin typeface="Open Sans" panose="020B0606030504020204" pitchFamily="34" charset="0"/>
              </a:rPr>
              <a:t>efek</a:t>
            </a:r>
            <a:r>
              <a:rPr lang="en-ID" sz="1600" b="0" i="0" dirty="0">
                <a:effectLst/>
                <a:latin typeface="Open Sans" panose="020B0606030504020204" pitchFamily="34" charset="0"/>
              </a:rPr>
              <a:t> 	</a:t>
            </a:r>
            <a:r>
              <a:rPr lang="en-ID" sz="1600" b="0" i="0" dirty="0" err="1">
                <a:effectLst/>
                <a:latin typeface="Open Sans" panose="020B0606030504020204" pitchFamily="34" charset="0"/>
              </a:rPr>
              <a:t>bius</a:t>
            </a:r>
            <a:r>
              <a:rPr lang="en-ID" sz="1600" b="0" i="0" dirty="0">
                <a:effectLst/>
                <a:latin typeface="Open Sans" panose="020B0606030504020204" pitchFamily="34" charset="0"/>
              </a:rPr>
              <a:t> (</a:t>
            </a:r>
            <a:r>
              <a:rPr lang="en-ID" sz="1600" b="0" i="0" dirty="0" err="1">
                <a:effectLst/>
                <a:latin typeface="Open Sans" panose="020B0606030504020204" pitchFamily="34" charset="0"/>
              </a:rPr>
              <a:t>narkose</a:t>
            </a:r>
            <a:r>
              <a:rPr lang="en-ID" sz="1600" b="0" i="0" dirty="0">
                <a:effectLst/>
                <a:latin typeface="Open Sans" panose="020B0606030504020204" pitchFamily="34" charset="0"/>
              </a:rPr>
              <a:t>), 	</a:t>
            </a:r>
            <a:r>
              <a:rPr lang="en-ID" sz="1600" b="0" i="0" dirty="0" err="1">
                <a:effectLst/>
                <a:latin typeface="Open Sans" panose="020B0606030504020204" pitchFamily="34" charset="0"/>
              </a:rPr>
              <a:t>Pengaruh</a:t>
            </a:r>
            <a:r>
              <a:rPr lang="en-ID" sz="1600" b="0" i="0" dirty="0">
                <a:effectLst/>
                <a:latin typeface="Open Sans" panose="020B0606030504020204" pitchFamily="34" charset="0"/>
              </a:rPr>
              <a:t> genetic. </a:t>
            </a:r>
            <a:endParaRPr lang="en-ID" sz="1600" dirty="0"/>
          </a:p>
        </p:txBody>
      </p:sp>
    </p:spTree>
    <p:extLst>
      <p:ext uri="{BB962C8B-B14F-4D97-AF65-F5344CB8AC3E}">
        <p14:creationId xmlns:p14="http://schemas.microsoft.com/office/powerpoint/2010/main" val="119440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F3F4-7068-41DF-0968-D9DEA5A2AA55}"/>
              </a:ext>
            </a:extLst>
          </p:cNvPr>
          <p:cNvSpPr>
            <a:spLocks noGrp="1"/>
          </p:cNvSpPr>
          <p:nvPr>
            <p:ph type="title"/>
          </p:nvPr>
        </p:nvSpPr>
        <p:spPr>
          <a:xfrm>
            <a:off x="838200" y="4138163"/>
            <a:ext cx="3687491" cy="2106333"/>
          </a:xfrm>
        </p:spPr>
        <p:txBody>
          <a:bodyPr anchor="t">
            <a:normAutofit/>
          </a:bodyPr>
          <a:lstStyle/>
          <a:p>
            <a:r>
              <a:rPr lang="en-ID" sz="3200" b="1" i="0" u="sng">
                <a:effectLst/>
                <a:latin typeface="Open Sans" panose="020B0606030504020204" pitchFamily="34" charset="0"/>
              </a:rPr>
              <a:t>BIOLOGI</a:t>
            </a:r>
            <a:endParaRPr lang="en-ID" sz="3200" b="1" u="sng"/>
          </a:p>
        </p:txBody>
      </p:sp>
      <p:pic>
        <p:nvPicPr>
          <p:cNvPr id="5" name="Picture 4" descr="Bacteria dalam kapsul">
            <a:extLst>
              <a:ext uri="{FF2B5EF4-FFF2-40B4-BE49-F238E27FC236}">
                <a16:creationId xmlns:a16="http://schemas.microsoft.com/office/drawing/2014/main" id="{D2CFE080-DBED-19EF-2EA0-22268196A602}"/>
              </a:ext>
            </a:extLst>
          </p:cNvPr>
          <p:cNvPicPr>
            <a:picLocks noChangeAspect="1"/>
          </p:cNvPicPr>
          <p:nvPr/>
        </p:nvPicPr>
        <p:blipFill rotWithShape="1">
          <a:blip r:embed="rId2"/>
          <a:srcRect t="28156" b="31665"/>
          <a:stretch/>
        </p:blipFill>
        <p:spPr>
          <a:xfrm>
            <a:off x="-2" y="10"/>
            <a:ext cx="12192002" cy="3428990"/>
          </a:xfrm>
          <a:prstGeom prst="rect">
            <a:avLst/>
          </a:prstGeom>
        </p:spPr>
      </p:pic>
      <p:grpSp>
        <p:nvGrpSpPr>
          <p:cNvPr id="9" name="Group 8">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0" name="Rectangle 9">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B3608-E22F-096E-BDC8-65A95D61EF68}"/>
              </a:ext>
            </a:extLst>
          </p:cNvPr>
          <p:cNvSpPr>
            <a:spLocks noGrp="1"/>
          </p:cNvSpPr>
          <p:nvPr>
            <p:ph idx="1"/>
          </p:nvPr>
        </p:nvSpPr>
        <p:spPr>
          <a:xfrm>
            <a:off x="5341546" y="4088724"/>
            <a:ext cx="6012254" cy="2171405"/>
          </a:xfrm>
        </p:spPr>
        <p:txBody>
          <a:bodyPr anchor="t">
            <a:normAutofit/>
          </a:bodyPr>
          <a:lstStyle/>
          <a:p>
            <a:pPr marL="514350" indent="-514350">
              <a:buFont typeface="+mj-lt"/>
              <a:buAutoNum type="arabicPeriod"/>
            </a:pPr>
            <a:r>
              <a:rPr lang="en-ID" sz="1700" b="0" i="0">
                <a:effectLst/>
                <a:latin typeface="Open Sans" panose="020B0606030504020204" pitchFamily="34" charset="0"/>
              </a:rPr>
              <a:t>Berasal dari : virus, bakteri, parasit, jamur, serangga, binatang buas, dll </a:t>
            </a:r>
          </a:p>
          <a:p>
            <a:pPr marL="514350" indent="-514350">
              <a:buFont typeface="+mj-lt"/>
              <a:buAutoNum type="arabicPeriod"/>
            </a:pPr>
            <a:r>
              <a:rPr lang="en-ID" sz="1700" b="0" i="0">
                <a:effectLst/>
                <a:latin typeface="Open Sans" panose="020B0606030504020204" pitchFamily="34" charset="0"/>
              </a:rPr>
              <a:t>Golongan Ergonomi/fisiologi </a:t>
            </a:r>
          </a:p>
          <a:p>
            <a:pPr marL="514350" indent="-514350">
              <a:buFont typeface="+mj-lt"/>
              <a:buAutoNum type="arabicPeriod"/>
            </a:pPr>
            <a:r>
              <a:rPr lang="en-ID" sz="1700" b="0" i="0">
                <a:effectLst/>
                <a:latin typeface="Open Sans" panose="020B0606030504020204" pitchFamily="34" charset="0"/>
              </a:rPr>
              <a:t>Akibat : cara kerja, posisi kerja, alat kerja, lingkungan kerja yang salah, Kontruksi salah. </a:t>
            </a:r>
          </a:p>
          <a:p>
            <a:pPr marL="514350" indent="-514350">
              <a:buFont typeface="+mj-lt"/>
              <a:buAutoNum type="arabicPeriod"/>
            </a:pPr>
            <a:r>
              <a:rPr lang="en-ID" sz="1700" b="0" i="0">
                <a:effectLst/>
                <a:latin typeface="Open Sans" panose="020B0606030504020204" pitchFamily="34" charset="0"/>
              </a:rPr>
              <a:t>Efek terhadap tubuh : kelelahan fisik, nyeri otot, deformitas tulang, perubahan bentuk, dislokasi</a:t>
            </a:r>
            <a:endParaRPr lang="en-ID" sz="1700"/>
          </a:p>
        </p:txBody>
      </p:sp>
    </p:spTree>
    <p:extLst>
      <p:ext uri="{BB962C8B-B14F-4D97-AF65-F5344CB8AC3E}">
        <p14:creationId xmlns:p14="http://schemas.microsoft.com/office/powerpoint/2010/main" val="126283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6268-16EA-D91B-9A05-8A648C5A3483}"/>
              </a:ext>
            </a:extLst>
          </p:cNvPr>
          <p:cNvSpPr>
            <a:spLocks noGrp="1"/>
          </p:cNvSpPr>
          <p:nvPr>
            <p:ph type="title"/>
          </p:nvPr>
        </p:nvSpPr>
        <p:spPr>
          <a:xfrm>
            <a:off x="5868557" y="1138036"/>
            <a:ext cx="5444382" cy="1402470"/>
          </a:xfrm>
        </p:spPr>
        <p:txBody>
          <a:bodyPr anchor="t">
            <a:normAutofit/>
          </a:bodyPr>
          <a:lstStyle/>
          <a:p>
            <a:r>
              <a:rPr lang="en-ID" sz="3200" b="0" i="0">
                <a:effectLst/>
                <a:latin typeface="Open Sans" panose="020B0606030504020204" pitchFamily="34" charset="0"/>
              </a:rPr>
              <a:t>PENYAKIT HUBUNGAN KERJA </a:t>
            </a:r>
            <a:endParaRPr lang="en-ID" sz="3200"/>
          </a:p>
        </p:txBody>
      </p:sp>
      <p:pic>
        <p:nvPicPr>
          <p:cNvPr id="5" name="Picture 4" descr="Peluncuran roket">
            <a:extLst>
              <a:ext uri="{FF2B5EF4-FFF2-40B4-BE49-F238E27FC236}">
                <a16:creationId xmlns:a16="http://schemas.microsoft.com/office/drawing/2014/main" id="{8502AD49-5896-FCC0-3159-211A78F27624}"/>
              </a:ext>
            </a:extLst>
          </p:cNvPr>
          <p:cNvPicPr>
            <a:picLocks noChangeAspect="1"/>
          </p:cNvPicPr>
          <p:nvPr/>
        </p:nvPicPr>
        <p:blipFill rotWithShape="1">
          <a:blip r:embed="rId2"/>
          <a:srcRect l="38624" r="11238"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546362-850C-7088-E032-52058AAC6C0F}"/>
              </a:ext>
            </a:extLst>
          </p:cNvPr>
          <p:cNvSpPr>
            <a:spLocks noGrp="1"/>
          </p:cNvSpPr>
          <p:nvPr>
            <p:ph idx="1"/>
          </p:nvPr>
        </p:nvSpPr>
        <p:spPr>
          <a:xfrm>
            <a:off x="5868557" y="2551176"/>
            <a:ext cx="5444382" cy="3591207"/>
          </a:xfrm>
        </p:spPr>
        <p:txBody>
          <a:bodyPr>
            <a:normAutofit/>
          </a:bodyPr>
          <a:lstStyle/>
          <a:p>
            <a:pPr marL="514350" indent="-514350">
              <a:buFont typeface="+mj-lt"/>
              <a:buAutoNum type="arabicPeriod"/>
            </a:pPr>
            <a:r>
              <a:rPr lang="en-ID" sz="2000" b="0" i="0">
                <a:effectLst/>
                <a:latin typeface="Open Sans" panose="020B0606030504020204" pitchFamily="34" charset="0"/>
              </a:rPr>
              <a:t>Penyakit yang berhubungan / terkait dengan pekerjaan, namun bukan akibat karena pekerjaan. Terdapat jaminan seperti kecelakaan kerja </a:t>
            </a:r>
          </a:p>
          <a:p>
            <a:pPr marL="0" indent="0">
              <a:buNone/>
            </a:pPr>
            <a:r>
              <a:rPr lang="en-ID" sz="2000" b="0" i="0">
                <a:effectLst/>
                <a:latin typeface="Open Sans" panose="020B0606030504020204" pitchFamily="34" charset="0"/>
              </a:rPr>
              <a:t>	Contoh : asma, TBC, hipertensi. </a:t>
            </a:r>
            <a:endParaRPr lang="en-ID" sz="2000"/>
          </a:p>
        </p:txBody>
      </p:sp>
    </p:spTree>
    <p:extLst>
      <p:ext uri="{BB962C8B-B14F-4D97-AF65-F5344CB8AC3E}">
        <p14:creationId xmlns:p14="http://schemas.microsoft.com/office/powerpoint/2010/main" val="108050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82BE3-11BD-16B2-DC7A-9555F36C813E}"/>
              </a:ext>
            </a:extLst>
          </p:cNvPr>
          <p:cNvSpPr>
            <a:spLocks noGrp="1"/>
          </p:cNvSpPr>
          <p:nvPr>
            <p:ph type="title"/>
          </p:nvPr>
        </p:nvSpPr>
        <p:spPr>
          <a:xfrm>
            <a:off x="761800" y="762001"/>
            <a:ext cx="5334197" cy="1708242"/>
          </a:xfrm>
        </p:spPr>
        <p:txBody>
          <a:bodyPr anchor="ctr">
            <a:normAutofit/>
          </a:bodyPr>
          <a:lstStyle/>
          <a:p>
            <a:pPr algn="ctr"/>
            <a:r>
              <a:rPr lang="en-ID" sz="4000" b="1" dirty="0">
                <a:solidFill>
                  <a:srgbClr val="FFC000"/>
                </a:solidFill>
              </a:rPr>
              <a:t>Cara </a:t>
            </a:r>
            <a:r>
              <a:rPr lang="en-ID" sz="4000" b="1" dirty="0" err="1">
                <a:solidFill>
                  <a:srgbClr val="FFC000"/>
                </a:solidFill>
              </a:rPr>
              <a:t>Meningkatan</a:t>
            </a:r>
            <a:r>
              <a:rPr lang="en-ID" sz="4000" b="1" dirty="0">
                <a:solidFill>
                  <a:srgbClr val="FFC000"/>
                </a:solidFill>
              </a:rPr>
              <a:t> </a:t>
            </a:r>
            <a:r>
              <a:rPr lang="en-ID" sz="4000" b="1" dirty="0" err="1">
                <a:solidFill>
                  <a:srgbClr val="FFC000"/>
                </a:solidFill>
              </a:rPr>
              <a:t>Keselamatan</a:t>
            </a:r>
            <a:r>
              <a:rPr lang="en-ID" sz="4000" b="1" dirty="0">
                <a:solidFill>
                  <a:srgbClr val="FFC000"/>
                </a:solidFill>
              </a:rPr>
              <a:t> </a:t>
            </a:r>
            <a:r>
              <a:rPr lang="en-ID" sz="4000" b="1" dirty="0" err="1">
                <a:solidFill>
                  <a:srgbClr val="FFC000"/>
                </a:solidFill>
              </a:rPr>
              <a:t>pasien</a:t>
            </a:r>
            <a:r>
              <a:rPr lang="en-ID" sz="4000" b="1" dirty="0">
                <a:solidFill>
                  <a:srgbClr val="FFC000"/>
                </a:solidFill>
              </a:rPr>
              <a:t> </a:t>
            </a:r>
          </a:p>
        </p:txBody>
      </p:sp>
      <p:sp>
        <p:nvSpPr>
          <p:cNvPr id="3" name="Content Placeholder 2">
            <a:extLst>
              <a:ext uri="{FF2B5EF4-FFF2-40B4-BE49-F238E27FC236}">
                <a16:creationId xmlns:a16="http://schemas.microsoft.com/office/drawing/2014/main" id="{37111761-D19E-B864-613E-F1D698F8FF13}"/>
              </a:ext>
            </a:extLst>
          </p:cNvPr>
          <p:cNvSpPr>
            <a:spLocks noGrp="1"/>
          </p:cNvSpPr>
          <p:nvPr>
            <p:ph idx="1"/>
          </p:nvPr>
        </p:nvSpPr>
        <p:spPr>
          <a:xfrm>
            <a:off x="761800" y="2470244"/>
            <a:ext cx="5334197" cy="3769835"/>
          </a:xfrm>
        </p:spPr>
        <p:txBody>
          <a:bodyPr anchor="ctr">
            <a:normAutofit/>
          </a:bodyPr>
          <a:lstStyle/>
          <a:p>
            <a:pPr marL="514350" indent="-514350">
              <a:buFont typeface="+mj-lt"/>
              <a:buAutoNum type="arabicPeriod"/>
            </a:pPr>
            <a:r>
              <a:rPr lang="en-ID" sz="2000" b="0" i="1" dirty="0" err="1">
                <a:solidFill>
                  <a:schemeClr val="accent1"/>
                </a:solidFill>
                <a:effectLst/>
                <a:latin typeface="Open Sans" panose="020B0606030504020204" pitchFamily="34" charset="0"/>
              </a:rPr>
              <a:t>Komunikasi</a:t>
            </a:r>
            <a:r>
              <a:rPr lang="en-ID" sz="2000" b="0" i="1" dirty="0">
                <a:solidFill>
                  <a:schemeClr val="accent1"/>
                </a:solidFill>
                <a:effectLst/>
                <a:latin typeface="Open Sans" panose="020B0606030504020204" pitchFamily="34" charset="0"/>
              </a:rPr>
              <a:t> </a:t>
            </a:r>
            <a:r>
              <a:rPr lang="en-ID" sz="2000" b="0" i="0" dirty="0">
                <a:effectLst/>
                <a:latin typeface="Open Sans" panose="020B0606030504020204" pitchFamily="34" charset="0"/>
              </a:rPr>
              <a:t>yang </a:t>
            </a:r>
            <a:r>
              <a:rPr lang="en-ID" sz="2000" b="0" i="0" dirty="0" err="1">
                <a:effectLst/>
                <a:latin typeface="Open Sans" panose="020B0606030504020204" pitchFamily="34" charset="0"/>
              </a:rPr>
              <a:t>efektif</a:t>
            </a:r>
            <a:r>
              <a:rPr lang="en-ID" sz="2000" b="0" i="0" dirty="0">
                <a:effectLst/>
                <a:latin typeface="Open Sans" panose="020B0606030504020204" pitchFamily="34" charset="0"/>
              </a:rPr>
              <a:t>, </a:t>
            </a:r>
            <a:r>
              <a:rPr lang="en-ID" sz="2000" b="0" i="0" dirty="0" err="1">
                <a:effectLst/>
                <a:latin typeface="Open Sans" panose="020B0606030504020204" pitchFamily="34" charset="0"/>
              </a:rPr>
              <a:t>tepat</a:t>
            </a:r>
            <a:r>
              <a:rPr lang="en-ID" sz="2000" b="0" i="0" dirty="0">
                <a:effectLst/>
                <a:latin typeface="Open Sans" panose="020B0606030504020204" pitchFamily="34" charset="0"/>
              </a:rPr>
              <a:t> </a:t>
            </a:r>
            <a:r>
              <a:rPr lang="en-ID" sz="2000" b="0" i="0" dirty="0" err="1">
                <a:effectLst/>
                <a:latin typeface="Open Sans" panose="020B0606030504020204" pitchFamily="34" charset="0"/>
              </a:rPr>
              <a:t>waktu</a:t>
            </a:r>
            <a:r>
              <a:rPr lang="en-ID" sz="2000" b="0" i="0" dirty="0">
                <a:effectLst/>
                <a:latin typeface="Open Sans" panose="020B0606030504020204" pitchFamily="34" charset="0"/>
              </a:rPr>
              <a:t>, </a:t>
            </a:r>
            <a:r>
              <a:rPr lang="en-ID" sz="2000" b="0" i="0" dirty="0" err="1">
                <a:effectLst/>
                <a:latin typeface="Open Sans" panose="020B0606030504020204" pitchFamily="34" charset="0"/>
              </a:rPr>
              <a:t>akurat</a:t>
            </a:r>
            <a:r>
              <a:rPr lang="en-ID" sz="2000" b="0" i="0" dirty="0">
                <a:effectLst/>
                <a:latin typeface="Open Sans" panose="020B0606030504020204" pitchFamily="34" charset="0"/>
              </a:rPr>
              <a:t>, </a:t>
            </a:r>
            <a:r>
              <a:rPr lang="en-ID" sz="2000" b="0" i="0" dirty="0" err="1">
                <a:effectLst/>
                <a:latin typeface="Open Sans" panose="020B0606030504020204" pitchFamily="34" charset="0"/>
              </a:rPr>
              <a:t>lengkap</a:t>
            </a:r>
            <a:r>
              <a:rPr lang="en-ID" sz="2000" b="0" i="0" dirty="0">
                <a:effectLst/>
                <a:latin typeface="Open Sans" panose="020B0606030504020204" pitchFamily="34" charset="0"/>
              </a:rPr>
              <a:t>, </a:t>
            </a:r>
            <a:r>
              <a:rPr lang="en-ID" sz="2000" b="0" i="0" dirty="0" err="1">
                <a:effectLst/>
                <a:latin typeface="Open Sans" panose="020B0606030504020204" pitchFamily="34" charset="0"/>
              </a:rPr>
              <a:t>jelas</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dipahami</a:t>
            </a:r>
            <a:r>
              <a:rPr lang="en-ID" sz="2000" b="0" i="0" dirty="0">
                <a:effectLst/>
                <a:latin typeface="Open Sans" panose="020B0606030504020204" pitchFamily="34" charset="0"/>
              </a:rPr>
              <a:t> oleh </a:t>
            </a:r>
            <a:r>
              <a:rPr lang="en-ID" sz="2000" b="0" i="0" dirty="0" err="1">
                <a:effectLst/>
                <a:latin typeface="Open Sans" panose="020B0606030504020204" pitchFamily="34" charset="0"/>
              </a:rPr>
              <a:t>penerima</a:t>
            </a:r>
            <a:r>
              <a:rPr lang="en-ID" sz="2000" b="0" i="0" dirty="0">
                <a:effectLst/>
                <a:latin typeface="Open Sans" panose="020B0606030504020204" pitchFamily="34" charset="0"/>
              </a:rPr>
              <a:t> </a:t>
            </a:r>
            <a:r>
              <a:rPr lang="en-ID" sz="2000" b="0" i="0" dirty="0" err="1">
                <a:effectLst/>
                <a:latin typeface="Open Sans" panose="020B0606030504020204" pitchFamily="34" charset="0"/>
              </a:rPr>
              <a:t>informasi</a:t>
            </a:r>
            <a:r>
              <a:rPr lang="en-ID" sz="2000" b="0" i="0" dirty="0">
                <a:effectLst/>
                <a:latin typeface="Open Sans" panose="020B0606030504020204" pitchFamily="34" charset="0"/>
              </a:rPr>
              <a:t> </a:t>
            </a:r>
            <a:r>
              <a:rPr lang="en-ID" sz="2000" b="0" i="0" dirty="0" err="1">
                <a:effectLst/>
                <a:latin typeface="Open Sans" panose="020B0606030504020204" pitchFamily="34" charset="0"/>
              </a:rPr>
              <a:t>dapat</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mengurangi</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kesalahan</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meningkatkan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keselamatan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pasien</a:t>
            </a:r>
            <a:r>
              <a:rPr lang="en-ID" sz="2000" b="0" i="0" dirty="0">
                <a:effectLst/>
                <a:latin typeface="Open Sans" panose="020B0606030504020204" pitchFamily="34" charset="0"/>
              </a:rPr>
              <a:t>.</a:t>
            </a:r>
          </a:p>
        </p:txBody>
      </p:sp>
      <p:pic>
        <p:nvPicPr>
          <p:cNvPr id="5" name="Picture 4" descr="Berbagai cacao Pods">
            <a:extLst>
              <a:ext uri="{FF2B5EF4-FFF2-40B4-BE49-F238E27FC236}">
                <a16:creationId xmlns:a16="http://schemas.microsoft.com/office/drawing/2014/main" id="{C75782CF-058C-684B-B3A2-17BF1C69EB0D}"/>
              </a:ext>
            </a:extLst>
          </p:cNvPr>
          <p:cNvPicPr>
            <a:picLocks noChangeAspect="1"/>
          </p:cNvPicPr>
          <p:nvPr/>
        </p:nvPicPr>
        <p:blipFill rotWithShape="1">
          <a:blip r:embed="rId2"/>
          <a:srcRect l="24968" r="2319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5423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ulungan handuk pantai">
            <a:extLst>
              <a:ext uri="{FF2B5EF4-FFF2-40B4-BE49-F238E27FC236}">
                <a16:creationId xmlns:a16="http://schemas.microsoft.com/office/drawing/2014/main" id="{1D4ECFA3-5F89-1F8E-232E-CBAC0817028E}"/>
              </a:ext>
            </a:extLst>
          </p:cNvPr>
          <p:cNvPicPr>
            <a:picLocks noChangeAspect="1"/>
          </p:cNvPicPr>
          <p:nvPr/>
        </p:nvPicPr>
        <p:blipFill rotWithShape="1">
          <a:blip r:embed="rId2"/>
          <a:srcRect l="20678" r="26663"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E1DB23-E54A-3F14-6740-7AB5C402A27E}"/>
              </a:ext>
            </a:extLst>
          </p:cNvPr>
          <p:cNvSpPr>
            <a:spLocks noGrp="1"/>
          </p:cNvSpPr>
          <p:nvPr>
            <p:ph idx="1"/>
          </p:nvPr>
        </p:nvSpPr>
        <p:spPr>
          <a:xfrm>
            <a:off x="6115317" y="2743200"/>
            <a:ext cx="5247340" cy="3496878"/>
          </a:xfrm>
        </p:spPr>
        <p:txBody>
          <a:bodyPr anchor="ctr">
            <a:normAutofit/>
          </a:bodyPr>
          <a:lstStyle/>
          <a:p>
            <a:pPr marL="514350" indent="-514350">
              <a:buFont typeface="+mj-lt"/>
              <a:buAutoNum type="arabicPeriod" startAt="2"/>
            </a:pPr>
            <a:r>
              <a:rPr lang="en-ID" sz="2000" b="0" i="0" dirty="0">
                <a:effectLst/>
                <a:latin typeface="Open Sans" panose="020B0606030504020204" pitchFamily="34" charset="0"/>
              </a:rPr>
              <a:t>RS </a:t>
            </a:r>
            <a:r>
              <a:rPr lang="en-ID" sz="2000" b="0" i="0" dirty="0" err="1">
                <a:effectLst/>
                <a:latin typeface="Open Sans" panose="020B0606030504020204" pitchFamily="34" charset="0"/>
              </a:rPr>
              <a:t>harus</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mengembangkan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kebijakan</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prosedur</a:t>
            </a:r>
            <a:r>
              <a:rPr lang="en-ID" sz="2000" b="0" i="0" dirty="0">
                <a:effectLst/>
                <a:latin typeface="Open Sans" panose="020B0606030504020204" pitchFamily="34" charset="0"/>
              </a:rPr>
              <a:t> </a:t>
            </a:r>
            <a:r>
              <a:rPr lang="en-ID" sz="2000" b="0" i="0" dirty="0" err="1">
                <a:effectLst/>
                <a:latin typeface="Open Sans" panose="020B0606030504020204" pitchFamily="34" charset="0"/>
              </a:rPr>
              <a:t>terkait</a:t>
            </a:r>
            <a:r>
              <a:rPr lang="en-ID" sz="2000" b="0" i="0" dirty="0">
                <a:effectLst/>
                <a:latin typeface="Open Sans" panose="020B0606030504020204" pitchFamily="34" charset="0"/>
              </a:rPr>
              <a:t> </a:t>
            </a:r>
            <a:r>
              <a:rPr lang="en-ID" sz="2000" b="0" i="0" dirty="0" err="1">
                <a:effectLst/>
                <a:latin typeface="Open Sans" panose="020B0606030504020204" pitchFamily="34" charset="0"/>
              </a:rPr>
              <a:t>secara</a:t>
            </a:r>
            <a:r>
              <a:rPr lang="en-ID" sz="2000" b="0" i="0" dirty="0">
                <a:effectLst/>
                <a:latin typeface="Open Sans" panose="020B0606030504020204" pitchFamily="34" charset="0"/>
              </a:rPr>
              <a:t> </a:t>
            </a:r>
            <a:r>
              <a:rPr lang="en-ID" sz="2000" b="0" i="0" dirty="0" err="1">
                <a:effectLst/>
                <a:latin typeface="Open Sans" panose="020B0606030504020204" pitchFamily="34" charset="0"/>
              </a:rPr>
              <a:t>kolaborasi</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koordinasi</a:t>
            </a:r>
            <a:r>
              <a:rPr lang="en-ID" sz="2000" b="0" i="0" dirty="0">
                <a:effectLst/>
                <a:latin typeface="Open Sans" panose="020B0606030504020204" pitchFamily="34" charset="0"/>
              </a:rPr>
              <a:t> </a:t>
            </a:r>
            <a:r>
              <a:rPr lang="en-ID" sz="2000" b="0" i="0" dirty="0" err="1">
                <a:effectLst/>
                <a:latin typeface="Open Sans" panose="020B0606030504020204" pitchFamily="34" charset="0"/>
              </a:rPr>
              <a:t>antar</a:t>
            </a:r>
            <a:r>
              <a:rPr lang="en-ID" sz="2000" b="0" i="0" dirty="0">
                <a:effectLst/>
                <a:latin typeface="Open Sans" panose="020B0606030504020204" pitchFamily="34" charset="0"/>
              </a:rPr>
              <a:t> </a:t>
            </a:r>
            <a:r>
              <a:rPr lang="en-ID" sz="2000" b="0" i="0" dirty="0" err="1">
                <a:effectLst/>
                <a:latin typeface="Open Sans" panose="020B0606030504020204" pitchFamily="34" charset="0"/>
              </a:rPr>
              <a:t>bagian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mengimplementasikannya</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kedalam</a:t>
            </a:r>
            <a:r>
              <a:rPr lang="en-ID" sz="2000" b="0" i="0" dirty="0">
                <a:effectLst/>
                <a:latin typeface="Open Sans" panose="020B0606030504020204" pitchFamily="34" charset="0"/>
              </a:rPr>
              <a:t> </a:t>
            </a:r>
            <a:r>
              <a:rPr lang="en-ID" sz="2000" b="0" i="0" dirty="0" err="1">
                <a:effectLst/>
                <a:latin typeface="Open Sans" panose="020B0606030504020204" pitchFamily="34" charset="0"/>
              </a:rPr>
              <a:t>praktek</a:t>
            </a:r>
            <a:r>
              <a:rPr lang="en-ID" sz="2000" b="0" i="0" dirty="0">
                <a:effectLst/>
                <a:latin typeface="Open Sans" panose="020B0606030504020204" pitchFamily="34" charset="0"/>
              </a:rPr>
              <a:t> </a:t>
            </a:r>
            <a:r>
              <a:rPr lang="en-ID" sz="2000" b="0" i="0" dirty="0" err="1">
                <a:effectLst/>
                <a:latin typeface="Open Sans" panose="020B0606030504020204" pitchFamily="34" charset="0"/>
              </a:rPr>
              <a:t>sehari-hari</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memonitor</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kepatuhan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staf</a:t>
            </a:r>
            <a:r>
              <a:rPr lang="en-ID" sz="2000" b="0" i="0" dirty="0">
                <a:effectLst/>
                <a:latin typeface="Open Sans" panose="020B0606030504020204" pitchFamily="34" charset="0"/>
              </a:rPr>
              <a:t> </a:t>
            </a:r>
            <a:r>
              <a:rPr lang="en-ID" sz="2000" b="0" i="0" dirty="0" err="1">
                <a:effectLst/>
                <a:latin typeface="Open Sans" panose="020B0606030504020204" pitchFamily="34" charset="0"/>
              </a:rPr>
              <a:t>terhadap</a:t>
            </a:r>
            <a:r>
              <a:rPr lang="en-ID" sz="2000" b="0" i="0" dirty="0">
                <a:effectLst/>
                <a:latin typeface="Open Sans" panose="020B0606030504020204" pitchFamily="34" charset="0"/>
              </a:rPr>
              <a:t> SOP, </a:t>
            </a:r>
            <a:r>
              <a:rPr lang="en-ID" sz="2000" b="0" i="0" dirty="0" err="1">
                <a:effectLst/>
                <a:latin typeface="Open Sans" panose="020B0606030504020204" pitchFamily="34" charset="0"/>
              </a:rPr>
              <a:t>mengevaluasi</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menindak</a:t>
            </a:r>
            <a:r>
              <a:rPr lang="en-ID" sz="2000" b="0" i="0" dirty="0">
                <a:effectLst/>
                <a:latin typeface="Open Sans" panose="020B0606030504020204" pitchFamily="34" charset="0"/>
              </a:rPr>
              <a:t> </a:t>
            </a:r>
            <a:r>
              <a:rPr lang="en-ID" sz="2000" b="0" i="0" dirty="0" err="1">
                <a:effectLst/>
                <a:latin typeface="Open Sans" panose="020B0606030504020204" pitchFamily="34" charset="0"/>
              </a:rPr>
              <a:t>lanjuti</a:t>
            </a:r>
            <a:r>
              <a:rPr lang="en-ID" sz="2000" b="0" i="0" dirty="0">
                <a:effectLst/>
                <a:latin typeface="Open Sans" panose="020B0606030504020204" pitchFamily="34" charset="0"/>
              </a:rPr>
              <a:t> </a:t>
            </a:r>
            <a:r>
              <a:rPr lang="en-ID" sz="2000" b="0" i="0" dirty="0" err="1">
                <a:effectLst/>
                <a:latin typeface="Open Sans" panose="020B0606030504020204" pitchFamily="34" charset="0"/>
              </a:rPr>
              <a:t>bersama</a:t>
            </a:r>
            <a:r>
              <a:rPr lang="en-ID" sz="2000" b="0" i="0" dirty="0">
                <a:effectLst/>
                <a:latin typeface="Open Sans" panose="020B0606030504020204" pitchFamily="34" charset="0"/>
              </a:rPr>
              <a:t> </a:t>
            </a:r>
            <a:r>
              <a:rPr lang="en-ID" sz="2000" b="0" i="0" dirty="0" err="1">
                <a:effectLst/>
                <a:latin typeface="Open Sans" panose="020B0606030504020204" pitchFamily="34" charset="0"/>
              </a:rPr>
              <a:t>jika</a:t>
            </a:r>
            <a:r>
              <a:rPr lang="en-ID" sz="2000" b="0" i="0" dirty="0">
                <a:effectLst/>
                <a:latin typeface="Open Sans" panose="020B0606030504020204" pitchFamily="34" charset="0"/>
              </a:rPr>
              <a:t> </a:t>
            </a:r>
            <a:r>
              <a:rPr lang="en-ID" sz="2000" b="0" i="0" dirty="0" err="1">
                <a:effectLst/>
                <a:latin typeface="Open Sans" panose="020B0606030504020204" pitchFamily="34" charset="0"/>
              </a:rPr>
              <a:t>ditemukan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ketidaksesuaian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dengan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kebijakan</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prosedur</a:t>
            </a:r>
            <a:r>
              <a:rPr lang="en-ID" sz="2000" b="0" i="0" dirty="0">
                <a:effectLst/>
                <a:latin typeface="Open Sans" panose="020B0606030504020204" pitchFamily="34" charset="0"/>
              </a:rPr>
              <a:t> yang </a:t>
            </a:r>
            <a:r>
              <a:rPr lang="en-ID" sz="2000" b="0" i="0" dirty="0" err="1">
                <a:effectLst/>
                <a:latin typeface="Open Sans" panose="020B0606030504020204" pitchFamily="34" charset="0"/>
              </a:rPr>
              <a:t>berlaku</a:t>
            </a:r>
            <a:r>
              <a:rPr lang="en-ID" sz="2000" b="0" i="0" dirty="0">
                <a:effectLst/>
                <a:latin typeface="Open Sans" panose="020B0606030504020204" pitchFamily="34" charset="0"/>
              </a:rPr>
              <a:t> </a:t>
            </a:r>
            <a:endParaRPr lang="en-ID" sz="2000" dirty="0"/>
          </a:p>
          <a:p>
            <a:endParaRPr lang="en-ID" sz="2000" dirty="0"/>
          </a:p>
        </p:txBody>
      </p:sp>
    </p:spTree>
    <p:extLst>
      <p:ext uri="{BB962C8B-B14F-4D97-AF65-F5344CB8AC3E}">
        <p14:creationId xmlns:p14="http://schemas.microsoft.com/office/powerpoint/2010/main" val="187085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9704C-B9F6-9541-C4CB-E24AAE8A644C}"/>
              </a:ext>
            </a:extLst>
          </p:cNvPr>
          <p:cNvSpPr>
            <a:spLocks noGrp="1"/>
          </p:cNvSpPr>
          <p:nvPr>
            <p:ph type="title"/>
          </p:nvPr>
        </p:nvSpPr>
        <p:spPr>
          <a:xfrm>
            <a:off x="640080" y="325369"/>
            <a:ext cx="4368602" cy="1956841"/>
          </a:xfrm>
        </p:spPr>
        <p:txBody>
          <a:bodyPr anchor="b">
            <a:normAutofit/>
          </a:bodyPr>
          <a:lstStyle/>
          <a:p>
            <a:endParaRPr lang="en-ID"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3AB12-1B33-76AD-EFFA-B1AE9ACBF642}"/>
              </a:ext>
            </a:extLst>
          </p:cNvPr>
          <p:cNvSpPr>
            <a:spLocks noGrp="1"/>
          </p:cNvSpPr>
          <p:nvPr>
            <p:ph idx="1"/>
          </p:nvPr>
        </p:nvSpPr>
        <p:spPr>
          <a:xfrm>
            <a:off x="640080" y="2872899"/>
            <a:ext cx="4243589" cy="3320668"/>
          </a:xfrm>
        </p:spPr>
        <p:txBody>
          <a:bodyPr>
            <a:normAutofit/>
          </a:bodyPr>
          <a:lstStyle/>
          <a:p>
            <a:pPr marL="0" indent="0">
              <a:buNone/>
            </a:pPr>
            <a:endParaRPr lang="en-ID" sz="2200" dirty="0"/>
          </a:p>
          <a:p>
            <a:pPr marL="0" indent="0">
              <a:buNone/>
            </a:pPr>
            <a:endParaRPr lang="en-ID" sz="2200" dirty="0"/>
          </a:p>
          <a:p>
            <a:pPr marL="0" indent="0" algn="ctr">
              <a:buNone/>
            </a:pPr>
            <a:r>
              <a:rPr lang="en-ID" sz="4000" b="1" dirty="0">
                <a:solidFill>
                  <a:srgbClr val="FFC000"/>
                </a:solidFill>
              </a:rPr>
              <a:t>ADA PERTANYAAN</a:t>
            </a:r>
          </a:p>
        </p:txBody>
      </p:sp>
      <p:pic>
        <p:nvPicPr>
          <p:cNvPr id="5" name="Picture 4" descr="Tangga depan dan tiang bangunan kota megah">
            <a:extLst>
              <a:ext uri="{FF2B5EF4-FFF2-40B4-BE49-F238E27FC236}">
                <a16:creationId xmlns:a16="http://schemas.microsoft.com/office/drawing/2014/main" id="{756CA541-270F-2111-C5C7-FD9334FBF1AA}"/>
              </a:ext>
            </a:extLst>
          </p:cNvPr>
          <p:cNvPicPr>
            <a:picLocks noChangeAspect="1"/>
          </p:cNvPicPr>
          <p:nvPr/>
        </p:nvPicPr>
        <p:blipFill rotWithShape="1">
          <a:blip r:embed="rId2"/>
          <a:srcRect l="15349" r="176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331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E7F9-9CED-8998-FBA9-F32ED4751238}"/>
              </a:ext>
            </a:extLst>
          </p:cNvPr>
          <p:cNvSpPr>
            <a:spLocks noGrp="1"/>
          </p:cNvSpPr>
          <p:nvPr>
            <p:ph type="title"/>
          </p:nvPr>
        </p:nvSpPr>
        <p:spPr/>
        <p:txBody>
          <a:bodyPr/>
          <a:lstStyle/>
          <a:p>
            <a:r>
              <a:rPr lang="en-ID" dirty="0"/>
              <a:t>PENUGASAN SUB POKOK BAHASAN </a:t>
            </a:r>
          </a:p>
        </p:txBody>
      </p:sp>
      <p:graphicFrame>
        <p:nvGraphicFramePr>
          <p:cNvPr id="7" name="Table 7">
            <a:extLst>
              <a:ext uri="{FF2B5EF4-FFF2-40B4-BE49-F238E27FC236}">
                <a16:creationId xmlns:a16="http://schemas.microsoft.com/office/drawing/2014/main" id="{D29DC8EA-38F0-B14E-561D-54F324994C9D}"/>
              </a:ext>
            </a:extLst>
          </p:cNvPr>
          <p:cNvGraphicFramePr>
            <a:graphicFrameLocks noGrp="1"/>
          </p:cNvGraphicFramePr>
          <p:nvPr>
            <p:ph idx="1"/>
            <p:extLst>
              <p:ext uri="{D42A27DB-BD31-4B8C-83A1-F6EECF244321}">
                <p14:modId xmlns:p14="http://schemas.microsoft.com/office/powerpoint/2010/main" val="4071283289"/>
              </p:ext>
            </p:extLst>
          </p:nvPr>
        </p:nvGraphicFramePr>
        <p:xfrm>
          <a:off x="838200" y="1825625"/>
          <a:ext cx="10515600" cy="3210560"/>
        </p:xfrm>
        <a:graphic>
          <a:graphicData uri="http://schemas.openxmlformats.org/drawingml/2006/table">
            <a:tbl>
              <a:tblPr firstRow="1" bandRow="1">
                <a:tableStyleId>{5C22544A-7EE6-4342-B048-85BDC9FD1C3A}</a:tableStyleId>
              </a:tblPr>
              <a:tblGrid>
                <a:gridCol w="505691">
                  <a:extLst>
                    <a:ext uri="{9D8B030D-6E8A-4147-A177-3AD203B41FA5}">
                      <a16:colId xmlns:a16="http://schemas.microsoft.com/office/drawing/2014/main" val="1549315637"/>
                    </a:ext>
                  </a:extLst>
                </a:gridCol>
                <a:gridCol w="4752109">
                  <a:extLst>
                    <a:ext uri="{9D8B030D-6E8A-4147-A177-3AD203B41FA5}">
                      <a16:colId xmlns:a16="http://schemas.microsoft.com/office/drawing/2014/main" val="218434659"/>
                    </a:ext>
                  </a:extLst>
                </a:gridCol>
                <a:gridCol w="2628900">
                  <a:extLst>
                    <a:ext uri="{9D8B030D-6E8A-4147-A177-3AD203B41FA5}">
                      <a16:colId xmlns:a16="http://schemas.microsoft.com/office/drawing/2014/main" val="3239339025"/>
                    </a:ext>
                  </a:extLst>
                </a:gridCol>
                <a:gridCol w="2628900">
                  <a:extLst>
                    <a:ext uri="{9D8B030D-6E8A-4147-A177-3AD203B41FA5}">
                      <a16:colId xmlns:a16="http://schemas.microsoft.com/office/drawing/2014/main" val="2446788396"/>
                    </a:ext>
                  </a:extLst>
                </a:gridCol>
              </a:tblGrid>
              <a:tr h="370840">
                <a:tc>
                  <a:txBody>
                    <a:bodyPr/>
                    <a:lstStyle/>
                    <a:p>
                      <a:r>
                        <a:rPr lang="en-ID" dirty="0"/>
                        <a:t>NO</a:t>
                      </a:r>
                    </a:p>
                  </a:txBody>
                  <a:tcPr/>
                </a:tc>
                <a:tc>
                  <a:txBody>
                    <a:bodyPr/>
                    <a:lstStyle/>
                    <a:p>
                      <a:r>
                        <a:rPr lang="en-ID" dirty="0"/>
                        <a:t>MATERI</a:t>
                      </a:r>
                    </a:p>
                  </a:txBody>
                  <a:tcPr/>
                </a:tc>
                <a:tc>
                  <a:txBody>
                    <a:bodyPr/>
                    <a:lstStyle/>
                    <a:p>
                      <a:r>
                        <a:rPr lang="en-ID" dirty="0"/>
                        <a:t>BATAS PENGUMPULAN </a:t>
                      </a:r>
                    </a:p>
                  </a:txBody>
                  <a:tcPr/>
                </a:tc>
                <a:tc>
                  <a:txBody>
                    <a:bodyPr/>
                    <a:lstStyle/>
                    <a:p>
                      <a:r>
                        <a:rPr lang="en-ID" dirty="0"/>
                        <a:t>KELOMPOK</a:t>
                      </a:r>
                    </a:p>
                  </a:txBody>
                  <a:tcPr/>
                </a:tc>
                <a:extLst>
                  <a:ext uri="{0D108BD9-81ED-4DB2-BD59-A6C34878D82A}">
                    <a16:rowId xmlns:a16="http://schemas.microsoft.com/office/drawing/2014/main" val="1421649056"/>
                  </a:ext>
                </a:extLst>
              </a:tr>
              <a:tr h="370840">
                <a:tc>
                  <a:txBody>
                    <a:bodyPr/>
                    <a:lstStyle/>
                    <a:p>
                      <a:r>
                        <a:rPr lang="en-ID" dirty="0"/>
                        <a:t>1</a:t>
                      </a:r>
                    </a:p>
                  </a:txBody>
                  <a:tcPr/>
                </a:tc>
                <a:tc>
                  <a:txBody>
                    <a:bodyPr/>
                    <a:lstStyle/>
                    <a:p>
                      <a:pPr lvl="0"/>
                      <a:r>
                        <a:rPr lang="ms-MY" sz="1800" i="1" kern="1200" dirty="0">
                          <a:solidFill>
                            <a:schemeClr val="dk1"/>
                          </a:solidFill>
                          <a:effectLst/>
                          <a:latin typeface="+mn-lt"/>
                          <a:ea typeface="+mn-ea"/>
                          <a:cs typeface="+mn-cs"/>
                        </a:rPr>
                        <a:t>Evidence based practice</a:t>
                      </a:r>
                      <a:r>
                        <a:rPr lang="ms-MY" sz="1800" kern="1200" dirty="0">
                          <a:solidFill>
                            <a:schemeClr val="dk1"/>
                          </a:solidFill>
                          <a:effectLst/>
                          <a:latin typeface="+mn-lt"/>
                          <a:ea typeface="+mn-ea"/>
                          <a:cs typeface="+mn-cs"/>
                        </a:rPr>
                        <a:t> untuk peningkatan keselamatan pasien</a:t>
                      </a:r>
                      <a:endParaRPr lang="en-ID" sz="1800" kern="1200" dirty="0">
                        <a:solidFill>
                          <a:schemeClr val="dk1"/>
                        </a:solidFill>
                        <a:effectLst/>
                        <a:latin typeface="+mn-lt"/>
                        <a:ea typeface="+mn-ea"/>
                        <a:cs typeface="+mn-cs"/>
                      </a:endParaRPr>
                    </a:p>
                    <a:p>
                      <a:pPr lvl="0"/>
                      <a:r>
                        <a:rPr lang="ms-MY" sz="1800" kern="1200" dirty="0">
                          <a:solidFill>
                            <a:schemeClr val="dk1"/>
                          </a:solidFill>
                          <a:effectLst/>
                          <a:latin typeface="+mn-lt"/>
                          <a:ea typeface="+mn-ea"/>
                          <a:cs typeface="+mn-cs"/>
                        </a:rPr>
                        <a:t>lingkup kerja perawat</a:t>
                      </a:r>
                      <a:endParaRPr lang="en-ID" sz="1800" kern="1200" dirty="0">
                        <a:solidFill>
                          <a:schemeClr val="dk1"/>
                        </a:solidFill>
                        <a:effectLst/>
                        <a:latin typeface="+mn-lt"/>
                        <a:ea typeface="+mn-ea"/>
                        <a:cs typeface="+mn-cs"/>
                      </a:endParaRPr>
                    </a:p>
                  </a:txBody>
                  <a:tcPr/>
                </a:tc>
                <a:tc>
                  <a:txBody>
                    <a:bodyPr/>
                    <a:lstStyle/>
                    <a:p>
                      <a:r>
                        <a:rPr lang="en-ID" dirty="0"/>
                        <a:t>16 SEPT 2023</a:t>
                      </a:r>
                    </a:p>
                  </a:txBody>
                  <a:tcPr/>
                </a:tc>
                <a:tc>
                  <a:txBody>
                    <a:bodyPr/>
                    <a:lstStyle/>
                    <a:p>
                      <a:r>
                        <a:rPr lang="en-ID" dirty="0"/>
                        <a:t>1</a:t>
                      </a:r>
                    </a:p>
                  </a:txBody>
                  <a:tcPr/>
                </a:tc>
                <a:extLst>
                  <a:ext uri="{0D108BD9-81ED-4DB2-BD59-A6C34878D82A}">
                    <a16:rowId xmlns:a16="http://schemas.microsoft.com/office/drawing/2014/main" val="3655509135"/>
                  </a:ext>
                </a:extLst>
              </a:tr>
              <a:tr h="370840">
                <a:tc>
                  <a:txBody>
                    <a:bodyPr/>
                    <a:lstStyle/>
                    <a:p>
                      <a:r>
                        <a:rPr lang="en-ID" dirty="0"/>
                        <a:t>2</a:t>
                      </a:r>
                    </a:p>
                  </a:txBody>
                  <a:tcPr/>
                </a:tc>
                <a:tc>
                  <a:txBody>
                    <a:bodyPr/>
                    <a:lstStyle/>
                    <a:p>
                      <a:r>
                        <a:rPr lang="ms-MY" sz="1800" kern="1200" dirty="0">
                          <a:solidFill>
                            <a:schemeClr val="dk1"/>
                          </a:solidFill>
                          <a:effectLst/>
                          <a:latin typeface="+mn-lt"/>
                          <a:ea typeface="+mn-ea"/>
                          <a:cs typeface="+mn-cs"/>
                        </a:rPr>
                        <a:t>Budaya dalam  dalam peningkatan keselamatan pasien</a:t>
                      </a:r>
                      <a:endParaRPr lang="en-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a:t>16 SEPT 2023</a:t>
                      </a:r>
                    </a:p>
                    <a:p>
                      <a:endParaRPr lang="en-ID" dirty="0"/>
                    </a:p>
                  </a:txBody>
                  <a:tcPr/>
                </a:tc>
                <a:tc>
                  <a:txBody>
                    <a:bodyPr/>
                    <a:lstStyle/>
                    <a:p>
                      <a:r>
                        <a:rPr lang="en-ID" dirty="0"/>
                        <a:t>2</a:t>
                      </a:r>
                    </a:p>
                  </a:txBody>
                  <a:tcPr/>
                </a:tc>
                <a:extLst>
                  <a:ext uri="{0D108BD9-81ED-4DB2-BD59-A6C34878D82A}">
                    <a16:rowId xmlns:a16="http://schemas.microsoft.com/office/drawing/2014/main" val="2850858947"/>
                  </a:ext>
                </a:extLst>
              </a:tr>
              <a:tr h="370840">
                <a:tc>
                  <a:txBody>
                    <a:bodyPr/>
                    <a:lstStyle/>
                    <a:p>
                      <a:r>
                        <a:rPr lang="en-ID"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800" kern="1200" dirty="0">
                          <a:solidFill>
                            <a:schemeClr val="dk1"/>
                          </a:solidFill>
                          <a:effectLst/>
                          <a:latin typeface="+mn-lt"/>
                          <a:ea typeface="+mn-ea"/>
                          <a:cs typeface="+mn-cs"/>
                        </a:rPr>
                        <a:t>Penyebab terjadinya  </a:t>
                      </a:r>
                      <a:r>
                        <a:rPr lang="ms-MY" sz="1800" i="1" kern="1200" dirty="0">
                          <a:solidFill>
                            <a:schemeClr val="dk1"/>
                          </a:solidFill>
                          <a:effectLst/>
                          <a:latin typeface="+mn-lt"/>
                          <a:ea typeface="+mn-ea"/>
                          <a:cs typeface="+mn-cs"/>
                        </a:rPr>
                        <a:t>adverse events </a:t>
                      </a:r>
                      <a:r>
                        <a:rPr lang="ms-MY" sz="1800" kern="1200" dirty="0">
                          <a:solidFill>
                            <a:schemeClr val="dk1"/>
                          </a:solidFill>
                          <a:effectLst/>
                          <a:latin typeface="+mn-lt"/>
                          <a:ea typeface="+mn-ea"/>
                          <a:cs typeface="+mn-cs"/>
                        </a:rPr>
                        <a:t>terkait prosedur invasif</a:t>
                      </a:r>
                      <a:endParaRPr lang="en-ID" dirty="0"/>
                    </a:p>
                    <a:p>
                      <a:endParaRPr lang="en-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a:t>16 SEPT 2023</a:t>
                      </a:r>
                    </a:p>
                    <a:p>
                      <a:endParaRPr lang="en-ID" dirty="0"/>
                    </a:p>
                  </a:txBody>
                  <a:tcPr/>
                </a:tc>
                <a:tc>
                  <a:txBody>
                    <a:bodyPr/>
                    <a:lstStyle/>
                    <a:p>
                      <a:r>
                        <a:rPr lang="en-ID" dirty="0"/>
                        <a:t>3</a:t>
                      </a:r>
                    </a:p>
                  </a:txBody>
                  <a:tcPr/>
                </a:tc>
                <a:extLst>
                  <a:ext uri="{0D108BD9-81ED-4DB2-BD59-A6C34878D82A}">
                    <a16:rowId xmlns:a16="http://schemas.microsoft.com/office/drawing/2014/main" val="3218468531"/>
                  </a:ext>
                </a:extLst>
              </a:tr>
              <a:tr h="370840">
                <a:tc>
                  <a:txBody>
                    <a:bodyPr/>
                    <a:lstStyle/>
                    <a:p>
                      <a:endParaRPr lang="en-ID"/>
                    </a:p>
                  </a:txBody>
                  <a:tcPr/>
                </a:tc>
                <a:tc>
                  <a:txBody>
                    <a:bodyPr/>
                    <a:lstStyle/>
                    <a:p>
                      <a:r>
                        <a:rPr lang="en-ID" dirty="0"/>
                        <a:t>DI KUMPULKAN DALAM BENTUK WORD DAN PPT</a:t>
                      </a:r>
                    </a:p>
                  </a:txBody>
                  <a:tcPr/>
                </a:tc>
                <a:tc>
                  <a:txBody>
                    <a:bodyPr/>
                    <a:lstStyle/>
                    <a:p>
                      <a:endParaRPr lang="en-ID" dirty="0"/>
                    </a:p>
                  </a:txBody>
                  <a:tcPr/>
                </a:tc>
                <a:tc>
                  <a:txBody>
                    <a:bodyPr/>
                    <a:lstStyle/>
                    <a:p>
                      <a:endParaRPr lang="en-ID" dirty="0"/>
                    </a:p>
                  </a:txBody>
                  <a:tcPr/>
                </a:tc>
                <a:extLst>
                  <a:ext uri="{0D108BD9-81ED-4DB2-BD59-A6C34878D82A}">
                    <a16:rowId xmlns:a16="http://schemas.microsoft.com/office/drawing/2014/main" val="4266170874"/>
                  </a:ext>
                </a:extLst>
              </a:tr>
            </a:tbl>
          </a:graphicData>
        </a:graphic>
      </p:graphicFrame>
    </p:spTree>
    <p:extLst>
      <p:ext uri="{BB962C8B-B14F-4D97-AF65-F5344CB8AC3E}">
        <p14:creationId xmlns:p14="http://schemas.microsoft.com/office/powerpoint/2010/main" val="13296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AB289-FF59-F21D-492E-60B0A055E7FF}"/>
              </a:ext>
            </a:extLst>
          </p:cNvPr>
          <p:cNvSpPr>
            <a:spLocks noGrp="1"/>
          </p:cNvSpPr>
          <p:nvPr>
            <p:ph type="title"/>
          </p:nvPr>
        </p:nvSpPr>
        <p:spPr>
          <a:xfrm>
            <a:off x="586478" y="1683756"/>
            <a:ext cx="3115265" cy="2396359"/>
          </a:xfrm>
        </p:spPr>
        <p:txBody>
          <a:bodyPr anchor="b">
            <a:normAutofit/>
          </a:bodyPr>
          <a:lstStyle/>
          <a:p>
            <a:pPr algn="r"/>
            <a:r>
              <a:rPr lang="en-ID" sz="4000" b="1" i="1">
                <a:solidFill>
                  <a:srgbClr val="FFFFFF"/>
                </a:solidFill>
              </a:rPr>
              <a:t>LANJUTAN</a:t>
            </a:r>
          </a:p>
        </p:txBody>
      </p:sp>
      <p:graphicFrame>
        <p:nvGraphicFramePr>
          <p:cNvPr id="5" name="Content Placeholder 2">
            <a:extLst>
              <a:ext uri="{FF2B5EF4-FFF2-40B4-BE49-F238E27FC236}">
                <a16:creationId xmlns:a16="http://schemas.microsoft.com/office/drawing/2014/main" id="{3CF9F81D-01E3-9660-F54C-78CD986F7525}"/>
              </a:ext>
            </a:extLst>
          </p:cNvPr>
          <p:cNvGraphicFramePr>
            <a:graphicFrameLocks noGrp="1"/>
          </p:cNvGraphicFramePr>
          <p:nvPr>
            <p:ph idx="1"/>
            <p:extLst>
              <p:ext uri="{D42A27DB-BD31-4B8C-83A1-F6EECF244321}">
                <p14:modId xmlns:p14="http://schemas.microsoft.com/office/powerpoint/2010/main" val="30578724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70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6C96-915B-35E2-25E5-BF5ADD134C76}"/>
              </a:ext>
            </a:extLst>
          </p:cNvPr>
          <p:cNvSpPr>
            <a:spLocks noGrp="1"/>
          </p:cNvSpPr>
          <p:nvPr>
            <p:ph type="title"/>
          </p:nvPr>
        </p:nvSpPr>
        <p:spPr>
          <a:xfrm>
            <a:off x="586478" y="1683756"/>
            <a:ext cx="3115265" cy="2396359"/>
          </a:xfrm>
        </p:spPr>
        <p:txBody>
          <a:bodyPr anchor="b">
            <a:normAutofit/>
          </a:bodyPr>
          <a:lstStyle/>
          <a:p>
            <a:pPr algn="r"/>
            <a:r>
              <a:rPr lang="en-ID" sz="4000" b="1" dirty="0" err="1">
                <a:solidFill>
                  <a:srgbClr val="FFC000"/>
                </a:solidFill>
                <a:latin typeface="Abril Fatface" panose="02000503000000020003" pitchFamily="2" charset="0"/>
              </a:rPr>
              <a:t>Tujuan</a:t>
            </a:r>
            <a:r>
              <a:rPr lang="en-ID" sz="4000" b="1" dirty="0">
                <a:solidFill>
                  <a:srgbClr val="FFC000"/>
                </a:solidFill>
                <a:latin typeface="Abril Fatface" panose="02000503000000020003" pitchFamily="2" charset="0"/>
              </a:rPr>
              <a:t> </a:t>
            </a:r>
            <a:r>
              <a:rPr lang="en-ID" sz="4000" b="1" dirty="0" err="1">
                <a:solidFill>
                  <a:srgbClr val="FFC000"/>
                </a:solidFill>
                <a:latin typeface="Abril Fatface" panose="02000503000000020003" pitchFamily="2" charset="0"/>
              </a:rPr>
              <a:t>Keselamatan</a:t>
            </a:r>
            <a:r>
              <a:rPr lang="en-ID" sz="4000" b="1" dirty="0">
                <a:solidFill>
                  <a:srgbClr val="FFC000"/>
                </a:solidFill>
                <a:latin typeface="Abril Fatface" panose="02000503000000020003" pitchFamily="2" charset="0"/>
              </a:rPr>
              <a:t> </a:t>
            </a:r>
            <a:r>
              <a:rPr lang="en-ID" sz="4000" b="1" dirty="0" err="1">
                <a:solidFill>
                  <a:srgbClr val="FFC000"/>
                </a:solidFill>
                <a:latin typeface="Abril Fatface" panose="02000503000000020003" pitchFamily="2" charset="0"/>
              </a:rPr>
              <a:t>Pasien</a:t>
            </a:r>
            <a:endParaRPr lang="en-ID" sz="4000" b="1" dirty="0">
              <a:solidFill>
                <a:srgbClr val="FFC000"/>
              </a:solidFill>
              <a:latin typeface="Abril Fatface" panose="02000503000000020003" pitchFamily="2" charset="0"/>
            </a:endParaRPr>
          </a:p>
        </p:txBody>
      </p:sp>
      <p:graphicFrame>
        <p:nvGraphicFramePr>
          <p:cNvPr id="5" name="Content Placeholder 2">
            <a:extLst>
              <a:ext uri="{FF2B5EF4-FFF2-40B4-BE49-F238E27FC236}">
                <a16:creationId xmlns:a16="http://schemas.microsoft.com/office/drawing/2014/main" id="{2E976C85-CABE-755F-4271-A56489EB5218}"/>
              </a:ext>
            </a:extLst>
          </p:cNvPr>
          <p:cNvGraphicFramePr>
            <a:graphicFrameLocks noGrp="1"/>
          </p:cNvGraphicFramePr>
          <p:nvPr>
            <p:ph idx="1"/>
            <p:extLst>
              <p:ext uri="{D42A27DB-BD31-4B8C-83A1-F6EECF244321}">
                <p14:modId xmlns:p14="http://schemas.microsoft.com/office/powerpoint/2010/main" val="5080930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68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CECA4-29C3-3421-1142-AAC8886A9C3E}"/>
              </a:ext>
            </a:extLst>
          </p:cNvPr>
          <p:cNvSpPr>
            <a:spLocks noGrp="1"/>
          </p:cNvSpPr>
          <p:nvPr>
            <p:ph type="title"/>
          </p:nvPr>
        </p:nvSpPr>
        <p:spPr>
          <a:xfrm>
            <a:off x="804672" y="802955"/>
            <a:ext cx="4977976" cy="1454051"/>
          </a:xfrm>
        </p:spPr>
        <p:txBody>
          <a:bodyPr>
            <a:normAutofit/>
          </a:bodyPr>
          <a:lstStyle/>
          <a:p>
            <a:pPr algn="ctr"/>
            <a:r>
              <a:rPr lang="en-ID" sz="3600" b="1" dirty="0" err="1">
                <a:solidFill>
                  <a:srgbClr val="C00000"/>
                </a:solidFill>
                <a:latin typeface="Abril Fatface" panose="02000503000000020003" pitchFamily="2" charset="0"/>
              </a:rPr>
              <a:t>Tujuan</a:t>
            </a:r>
            <a:r>
              <a:rPr lang="en-ID" sz="3600" b="1" dirty="0">
                <a:solidFill>
                  <a:srgbClr val="C00000"/>
                </a:solidFill>
                <a:latin typeface="Abril Fatface" panose="02000503000000020003" pitchFamily="2" charset="0"/>
              </a:rPr>
              <a:t> </a:t>
            </a:r>
            <a:r>
              <a:rPr lang="en-ID" sz="3600" b="1" dirty="0" err="1">
                <a:solidFill>
                  <a:srgbClr val="C00000"/>
                </a:solidFill>
                <a:latin typeface="Abril Fatface" panose="02000503000000020003" pitchFamily="2" charset="0"/>
              </a:rPr>
              <a:t>Keselamatan</a:t>
            </a:r>
            <a:r>
              <a:rPr lang="en-ID" sz="3600" b="1" dirty="0">
                <a:solidFill>
                  <a:srgbClr val="C00000"/>
                </a:solidFill>
                <a:latin typeface="Abril Fatface" panose="02000503000000020003" pitchFamily="2" charset="0"/>
              </a:rPr>
              <a:t> </a:t>
            </a:r>
            <a:r>
              <a:rPr lang="en-ID" sz="3600" b="1" dirty="0" err="1">
                <a:solidFill>
                  <a:srgbClr val="C00000"/>
                </a:solidFill>
                <a:latin typeface="Abril Fatface" panose="02000503000000020003" pitchFamily="2" charset="0"/>
              </a:rPr>
              <a:t>Pasien</a:t>
            </a:r>
            <a:endParaRPr lang="en-ID" sz="3600" b="1" dirty="0">
              <a:solidFill>
                <a:srgbClr val="C00000"/>
              </a:solidFill>
              <a:latin typeface="Abril Fatface" panose="02000503000000020003" pitchFamily="2" charset="0"/>
            </a:endParaRPr>
          </a:p>
        </p:txBody>
      </p:sp>
      <p:sp>
        <p:nvSpPr>
          <p:cNvPr id="3" name="Content Placeholder 2">
            <a:extLst>
              <a:ext uri="{FF2B5EF4-FFF2-40B4-BE49-F238E27FC236}">
                <a16:creationId xmlns:a16="http://schemas.microsoft.com/office/drawing/2014/main" id="{86273505-9585-07E1-EE94-498ABFABDBE0}"/>
              </a:ext>
            </a:extLst>
          </p:cNvPr>
          <p:cNvSpPr>
            <a:spLocks noGrp="1"/>
          </p:cNvSpPr>
          <p:nvPr>
            <p:ph idx="1"/>
          </p:nvPr>
        </p:nvSpPr>
        <p:spPr>
          <a:xfrm>
            <a:off x="804672" y="2067952"/>
            <a:ext cx="4977578" cy="3993020"/>
          </a:xfrm>
        </p:spPr>
        <p:txBody>
          <a:bodyPr anchor="ctr">
            <a:normAutofit/>
          </a:bodyPr>
          <a:lstStyle/>
          <a:p>
            <a:pPr marL="514350" indent="-514350">
              <a:buFont typeface="+mj-lt"/>
              <a:buAutoNum type="arabicPeriod" startAt="3"/>
            </a:pPr>
            <a:r>
              <a:rPr lang="en-ID" sz="1800" dirty="0" err="1">
                <a:solidFill>
                  <a:schemeClr val="tx2"/>
                </a:solidFill>
              </a:rPr>
              <a:t>Berfokus</a:t>
            </a:r>
            <a:r>
              <a:rPr lang="en-ID" sz="1800" dirty="0">
                <a:solidFill>
                  <a:schemeClr val="tx2"/>
                </a:solidFill>
              </a:rPr>
              <a:t> pada </a:t>
            </a:r>
            <a:r>
              <a:rPr lang="en-ID" sz="1800" dirty="0" err="1">
                <a:solidFill>
                  <a:schemeClr val="tx2"/>
                </a:solidFill>
              </a:rPr>
              <a:t>pasien</a:t>
            </a:r>
            <a:r>
              <a:rPr lang="en-ID" sz="1800" dirty="0">
                <a:solidFill>
                  <a:schemeClr val="tx2"/>
                </a:solidFill>
              </a:rPr>
              <a:t> (Patient – </a:t>
            </a:r>
            <a:r>
              <a:rPr lang="en-ID" sz="1800" dirty="0" err="1">
                <a:solidFill>
                  <a:schemeClr val="tx2"/>
                </a:solidFill>
              </a:rPr>
              <a:t>centered</a:t>
            </a:r>
            <a:r>
              <a:rPr lang="en-ID" sz="1800" dirty="0">
                <a:solidFill>
                  <a:schemeClr val="tx2"/>
                </a:solidFill>
              </a:rPr>
              <a:t>), </a:t>
            </a:r>
            <a:r>
              <a:rPr lang="en-ID" sz="1800" dirty="0" err="1">
                <a:solidFill>
                  <a:schemeClr val="tx2"/>
                </a:solidFill>
              </a:rPr>
              <a:t>yaitu</a:t>
            </a:r>
            <a:r>
              <a:rPr lang="en-ID" sz="1800" dirty="0">
                <a:solidFill>
                  <a:schemeClr val="tx2"/>
                </a:solidFill>
              </a:rPr>
              <a:t> </a:t>
            </a:r>
            <a:r>
              <a:rPr lang="en-ID" sz="1800" dirty="0" err="1">
                <a:solidFill>
                  <a:schemeClr val="tx2"/>
                </a:solidFill>
              </a:rPr>
              <a:t>memberikan</a:t>
            </a:r>
            <a:r>
              <a:rPr lang="en-ID" sz="1800" dirty="0">
                <a:solidFill>
                  <a:schemeClr val="tx2"/>
                </a:solidFill>
              </a:rPr>
              <a:t> </a:t>
            </a:r>
            <a:r>
              <a:rPr lang="en-ID" sz="1800" dirty="0" err="1">
                <a:solidFill>
                  <a:schemeClr val="tx2"/>
                </a:solidFill>
              </a:rPr>
              <a:t>pelayanan</a:t>
            </a:r>
            <a:r>
              <a:rPr lang="en-ID" sz="1800" dirty="0">
                <a:solidFill>
                  <a:schemeClr val="tx2"/>
                </a:solidFill>
              </a:rPr>
              <a:t> </a:t>
            </a:r>
            <a:r>
              <a:rPr lang="en-ID" sz="1800" dirty="0" err="1">
                <a:solidFill>
                  <a:schemeClr val="tx2"/>
                </a:solidFill>
              </a:rPr>
              <a:t>sesuai</a:t>
            </a:r>
            <a:r>
              <a:rPr lang="en-ID" sz="1800" dirty="0">
                <a:solidFill>
                  <a:schemeClr val="tx2"/>
                </a:solidFill>
              </a:rPr>
              <a:t> </a:t>
            </a:r>
            <a:r>
              <a:rPr lang="en-ID" sz="1800" dirty="0" err="1">
                <a:solidFill>
                  <a:schemeClr val="tx2"/>
                </a:solidFill>
              </a:rPr>
              <a:t>dengan</a:t>
            </a:r>
            <a:r>
              <a:rPr lang="en-ID" sz="1800" dirty="0">
                <a:solidFill>
                  <a:schemeClr val="tx2"/>
                </a:solidFill>
              </a:rPr>
              <a:t> </a:t>
            </a:r>
            <a:r>
              <a:rPr lang="en-ID" sz="1800" dirty="0" err="1">
                <a:solidFill>
                  <a:schemeClr val="tx2"/>
                </a:solidFill>
              </a:rPr>
              <a:t>kebutuhan</a:t>
            </a:r>
            <a:r>
              <a:rPr lang="en-ID" sz="1800" dirty="0">
                <a:solidFill>
                  <a:schemeClr val="tx2"/>
                </a:solidFill>
              </a:rPr>
              <a:t> </a:t>
            </a:r>
            <a:r>
              <a:rPr lang="en-ID" sz="1800" dirty="0" err="1">
                <a:solidFill>
                  <a:schemeClr val="tx2"/>
                </a:solidFill>
              </a:rPr>
              <a:t>pasien</a:t>
            </a:r>
            <a:r>
              <a:rPr lang="en-ID" sz="1800" dirty="0">
                <a:solidFill>
                  <a:schemeClr val="tx2"/>
                </a:solidFill>
              </a:rPr>
              <a:t>. </a:t>
            </a:r>
          </a:p>
          <a:p>
            <a:pPr marL="514350" indent="-514350">
              <a:buFont typeface="+mj-lt"/>
              <a:buAutoNum type="arabicPeriod" startAt="3"/>
            </a:pPr>
            <a:r>
              <a:rPr lang="en-ID" sz="1800" dirty="0" err="1">
                <a:solidFill>
                  <a:schemeClr val="tx2"/>
                </a:solidFill>
              </a:rPr>
              <a:t>Menurunkan</a:t>
            </a:r>
            <a:r>
              <a:rPr lang="en-ID" sz="1800" dirty="0">
                <a:solidFill>
                  <a:schemeClr val="tx2"/>
                </a:solidFill>
              </a:rPr>
              <a:t> </a:t>
            </a:r>
            <a:r>
              <a:rPr lang="en-ID" sz="1800" dirty="0" err="1">
                <a:solidFill>
                  <a:schemeClr val="tx2"/>
                </a:solidFill>
              </a:rPr>
              <a:t>waktu</a:t>
            </a:r>
            <a:r>
              <a:rPr lang="en-ID" sz="1800" dirty="0">
                <a:solidFill>
                  <a:schemeClr val="tx2"/>
                </a:solidFill>
              </a:rPr>
              <a:t> </a:t>
            </a:r>
            <a:r>
              <a:rPr lang="en-ID" sz="1800" dirty="0" err="1">
                <a:solidFill>
                  <a:schemeClr val="tx2"/>
                </a:solidFill>
              </a:rPr>
              <a:t>tunggu</a:t>
            </a:r>
            <a:r>
              <a:rPr lang="en-ID" sz="1800" dirty="0">
                <a:solidFill>
                  <a:schemeClr val="tx2"/>
                </a:solidFill>
              </a:rPr>
              <a:t> (timely), </a:t>
            </a:r>
            <a:r>
              <a:rPr lang="en-ID" sz="1800" dirty="0" err="1">
                <a:solidFill>
                  <a:schemeClr val="tx2"/>
                </a:solidFill>
              </a:rPr>
              <a:t>yaitu</a:t>
            </a:r>
            <a:r>
              <a:rPr lang="en-ID" sz="1800" dirty="0">
                <a:solidFill>
                  <a:schemeClr val="tx2"/>
                </a:solidFill>
              </a:rPr>
              <a:t> </a:t>
            </a:r>
            <a:r>
              <a:rPr lang="en-ID" sz="1800" dirty="0" err="1">
                <a:solidFill>
                  <a:schemeClr val="tx2"/>
                </a:solidFill>
              </a:rPr>
              <a:t>petugas</a:t>
            </a:r>
            <a:r>
              <a:rPr lang="en-ID" sz="1800" dirty="0">
                <a:solidFill>
                  <a:schemeClr val="tx2"/>
                </a:solidFill>
              </a:rPr>
              <a:t> </a:t>
            </a:r>
            <a:r>
              <a:rPr lang="en-ID" sz="1800" dirty="0" err="1">
                <a:solidFill>
                  <a:schemeClr val="tx2"/>
                </a:solidFill>
              </a:rPr>
              <a:t>kesehatan</a:t>
            </a:r>
            <a:r>
              <a:rPr lang="en-ID" sz="1800" dirty="0">
                <a:solidFill>
                  <a:schemeClr val="tx2"/>
                </a:solidFill>
              </a:rPr>
              <a:t> </a:t>
            </a:r>
            <a:r>
              <a:rPr lang="en-ID" sz="1800" dirty="0" err="1">
                <a:solidFill>
                  <a:schemeClr val="tx2"/>
                </a:solidFill>
              </a:rPr>
              <a:t>harus</a:t>
            </a:r>
            <a:r>
              <a:rPr lang="en-ID" sz="1800" dirty="0">
                <a:solidFill>
                  <a:schemeClr val="tx2"/>
                </a:solidFill>
              </a:rPr>
              <a:t> </a:t>
            </a:r>
            <a:r>
              <a:rPr lang="en-ID" sz="1800" dirty="0" err="1">
                <a:solidFill>
                  <a:schemeClr val="tx2"/>
                </a:solidFill>
              </a:rPr>
              <a:t>bekerja</a:t>
            </a:r>
            <a:r>
              <a:rPr lang="en-ID" sz="1800" dirty="0">
                <a:solidFill>
                  <a:schemeClr val="tx2"/>
                </a:solidFill>
              </a:rPr>
              <a:t> </a:t>
            </a:r>
            <a:r>
              <a:rPr lang="en-ID" sz="1800" dirty="0" err="1">
                <a:solidFill>
                  <a:schemeClr val="tx2"/>
                </a:solidFill>
              </a:rPr>
              <a:t>dengan</a:t>
            </a:r>
            <a:r>
              <a:rPr lang="en-ID" sz="1800" dirty="0">
                <a:solidFill>
                  <a:schemeClr val="tx2"/>
                </a:solidFill>
              </a:rPr>
              <a:t> </a:t>
            </a:r>
            <a:r>
              <a:rPr lang="en-ID" sz="1800" dirty="0" err="1">
                <a:solidFill>
                  <a:schemeClr val="tx2"/>
                </a:solidFill>
              </a:rPr>
              <a:t>cepat</a:t>
            </a:r>
            <a:r>
              <a:rPr lang="en-ID" sz="1800" dirty="0">
                <a:solidFill>
                  <a:schemeClr val="tx2"/>
                </a:solidFill>
              </a:rPr>
              <a:t> dan </a:t>
            </a:r>
            <a:r>
              <a:rPr lang="en-ID" sz="1800" dirty="0" err="1">
                <a:solidFill>
                  <a:schemeClr val="tx2"/>
                </a:solidFill>
              </a:rPr>
              <a:t>tepat</a:t>
            </a:r>
            <a:r>
              <a:rPr lang="en-ID" sz="1800" dirty="0">
                <a:solidFill>
                  <a:schemeClr val="tx2"/>
                </a:solidFill>
              </a:rPr>
              <a:t> agar </a:t>
            </a:r>
            <a:r>
              <a:rPr lang="en-ID" sz="1800" dirty="0" err="1">
                <a:solidFill>
                  <a:schemeClr val="tx2"/>
                </a:solidFill>
              </a:rPr>
              <a:t>pasien</a:t>
            </a:r>
            <a:r>
              <a:rPr lang="en-ID" sz="1800" dirty="0">
                <a:solidFill>
                  <a:schemeClr val="tx2"/>
                </a:solidFill>
              </a:rPr>
              <a:t> </a:t>
            </a:r>
            <a:r>
              <a:rPr lang="en-ID" sz="1800" dirty="0" err="1">
                <a:solidFill>
                  <a:schemeClr val="tx2"/>
                </a:solidFill>
              </a:rPr>
              <a:t>tidak</a:t>
            </a:r>
            <a:r>
              <a:rPr lang="en-ID" sz="1800" dirty="0">
                <a:solidFill>
                  <a:schemeClr val="tx2"/>
                </a:solidFill>
              </a:rPr>
              <a:t> </a:t>
            </a:r>
            <a:r>
              <a:rPr lang="en-ID" sz="1800" dirty="0" err="1">
                <a:solidFill>
                  <a:schemeClr val="tx2"/>
                </a:solidFill>
              </a:rPr>
              <a:t>menunggu</a:t>
            </a:r>
            <a:r>
              <a:rPr lang="en-ID" sz="1800" dirty="0">
                <a:solidFill>
                  <a:schemeClr val="tx2"/>
                </a:solidFill>
              </a:rPr>
              <a:t> lama </a:t>
            </a:r>
            <a:r>
              <a:rPr lang="en-ID" sz="1800" dirty="0" err="1">
                <a:solidFill>
                  <a:schemeClr val="tx2"/>
                </a:solidFill>
              </a:rPr>
              <a:t>untuk</a:t>
            </a:r>
            <a:r>
              <a:rPr lang="en-ID" sz="1800" dirty="0">
                <a:solidFill>
                  <a:schemeClr val="tx2"/>
                </a:solidFill>
              </a:rPr>
              <a:t> </a:t>
            </a:r>
            <a:r>
              <a:rPr lang="en-ID" sz="1800" dirty="0" err="1">
                <a:solidFill>
                  <a:schemeClr val="tx2"/>
                </a:solidFill>
              </a:rPr>
              <a:t>dapat</a:t>
            </a:r>
            <a:r>
              <a:rPr lang="en-ID" sz="1800" dirty="0">
                <a:solidFill>
                  <a:schemeClr val="tx2"/>
                </a:solidFill>
              </a:rPr>
              <a:t> </a:t>
            </a:r>
            <a:r>
              <a:rPr lang="en-ID" sz="1800" dirty="0" err="1">
                <a:solidFill>
                  <a:schemeClr val="tx2"/>
                </a:solidFill>
              </a:rPr>
              <a:t>menerima</a:t>
            </a:r>
            <a:r>
              <a:rPr lang="en-ID" sz="1800" dirty="0">
                <a:solidFill>
                  <a:schemeClr val="tx2"/>
                </a:solidFill>
              </a:rPr>
              <a:t> </a:t>
            </a:r>
            <a:r>
              <a:rPr lang="en-ID" sz="1800" dirty="0" err="1">
                <a:solidFill>
                  <a:schemeClr val="tx2"/>
                </a:solidFill>
              </a:rPr>
              <a:t>pelayanan</a:t>
            </a:r>
            <a:endParaRPr lang="en-ID" sz="1800" dirty="0">
              <a:solidFill>
                <a:schemeClr val="tx2"/>
              </a:solidFill>
            </a:endParaRPr>
          </a:p>
          <a:p>
            <a:endParaRPr lang="en-ID"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ospital">
            <a:extLst>
              <a:ext uri="{FF2B5EF4-FFF2-40B4-BE49-F238E27FC236}">
                <a16:creationId xmlns:a16="http://schemas.microsoft.com/office/drawing/2014/main" id="{94E0CDDC-138D-DD42-EFB5-867BC835C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55248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D9994-692B-0E45-45B3-5C35C25E1D47}"/>
              </a:ext>
            </a:extLst>
          </p:cNvPr>
          <p:cNvSpPr>
            <a:spLocks noGrp="1"/>
          </p:cNvSpPr>
          <p:nvPr>
            <p:ph type="title"/>
          </p:nvPr>
        </p:nvSpPr>
        <p:spPr>
          <a:xfrm>
            <a:off x="761803" y="350196"/>
            <a:ext cx="4646904" cy="1624520"/>
          </a:xfrm>
        </p:spPr>
        <p:txBody>
          <a:bodyPr anchor="ctr">
            <a:normAutofit fontScale="90000"/>
          </a:bodyPr>
          <a:lstStyle/>
          <a:p>
            <a:pPr algn="ctr"/>
            <a:r>
              <a:rPr lang="en-ID" sz="4000" b="1" dirty="0" err="1">
                <a:solidFill>
                  <a:srgbClr val="C00000"/>
                </a:solidFill>
                <a:latin typeface="Abril Fatface" panose="02000503000000020003" pitchFamily="2" charset="0"/>
              </a:rPr>
              <a:t>Tujuan</a:t>
            </a:r>
            <a:r>
              <a:rPr lang="en-ID" sz="4000" b="1" dirty="0">
                <a:solidFill>
                  <a:srgbClr val="C00000"/>
                </a:solidFill>
                <a:latin typeface="Abril Fatface" panose="02000503000000020003" pitchFamily="2" charset="0"/>
              </a:rPr>
              <a:t> </a:t>
            </a:r>
            <a:r>
              <a:rPr lang="en-ID" sz="4000" b="1" dirty="0" err="1">
                <a:solidFill>
                  <a:srgbClr val="C00000"/>
                </a:solidFill>
                <a:latin typeface="Abril Fatface" panose="02000503000000020003" pitchFamily="2" charset="0"/>
              </a:rPr>
              <a:t>Keselamatan</a:t>
            </a:r>
            <a:r>
              <a:rPr lang="en-ID" sz="4000" b="1" dirty="0">
                <a:solidFill>
                  <a:srgbClr val="C00000"/>
                </a:solidFill>
                <a:latin typeface="Abril Fatface" panose="02000503000000020003" pitchFamily="2" charset="0"/>
              </a:rPr>
              <a:t> </a:t>
            </a:r>
            <a:r>
              <a:rPr lang="en-ID" sz="4000" b="1" dirty="0" err="1">
                <a:solidFill>
                  <a:srgbClr val="C00000"/>
                </a:solidFill>
                <a:latin typeface="Abril Fatface" panose="02000503000000020003" pitchFamily="2" charset="0"/>
              </a:rPr>
              <a:t>Pasien</a:t>
            </a:r>
            <a:endParaRPr lang="en-ID" sz="4000" b="1" dirty="0">
              <a:solidFill>
                <a:srgbClr val="C00000"/>
              </a:solidFill>
              <a:latin typeface="Abril Fatface" panose="02000503000000020003" pitchFamily="2" charset="0"/>
            </a:endParaRPr>
          </a:p>
        </p:txBody>
      </p:sp>
      <p:sp>
        <p:nvSpPr>
          <p:cNvPr id="3" name="Content Placeholder 2">
            <a:extLst>
              <a:ext uri="{FF2B5EF4-FFF2-40B4-BE49-F238E27FC236}">
                <a16:creationId xmlns:a16="http://schemas.microsoft.com/office/drawing/2014/main" id="{274374EC-8E49-DE30-D931-A9B0761F0713}"/>
              </a:ext>
            </a:extLst>
          </p:cNvPr>
          <p:cNvSpPr>
            <a:spLocks noGrp="1"/>
          </p:cNvSpPr>
          <p:nvPr>
            <p:ph idx="1"/>
          </p:nvPr>
        </p:nvSpPr>
        <p:spPr>
          <a:xfrm>
            <a:off x="332510" y="2743200"/>
            <a:ext cx="5756664" cy="3613149"/>
          </a:xfrm>
        </p:spPr>
        <p:txBody>
          <a:bodyPr anchor="ctr">
            <a:normAutofit/>
          </a:bodyPr>
          <a:lstStyle/>
          <a:p>
            <a:pPr marL="514350" indent="-514350">
              <a:buFont typeface="+mj-lt"/>
              <a:buAutoNum type="arabicPeriod" startAt="5"/>
            </a:pPr>
            <a:r>
              <a:rPr lang="en-ID" sz="2000" dirty="0" err="1"/>
              <a:t>Efisien</a:t>
            </a:r>
            <a:r>
              <a:rPr lang="en-ID" sz="2000" dirty="0"/>
              <a:t> (efficient), </a:t>
            </a:r>
            <a:r>
              <a:rPr lang="en-ID" sz="2000" dirty="0" err="1"/>
              <a:t>yaitu</a:t>
            </a:r>
            <a:r>
              <a:rPr lang="en-ID" sz="2000" dirty="0"/>
              <a:t> </a:t>
            </a:r>
            <a:r>
              <a:rPr lang="en-ID" sz="2000" dirty="0" err="1"/>
              <a:t>menggunakan</a:t>
            </a:r>
            <a:r>
              <a:rPr lang="en-ID" sz="2000" dirty="0"/>
              <a:t> </a:t>
            </a:r>
            <a:r>
              <a:rPr lang="en-ID" sz="2000" dirty="0" err="1"/>
              <a:t>bahan</a:t>
            </a:r>
            <a:r>
              <a:rPr lang="en-ID" sz="2000" dirty="0"/>
              <a:t> dan </a:t>
            </a:r>
            <a:r>
              <a:rPr lang="en-ID" sz="2000" dirty="0" err="1"/>
              <a:t>alat</a:t>
            </a:r>
            <a:r>
              <a:rPr lang="en-ID" sz="2000" dirty="0"/>
              <a:t> </a:t>
            </a:r>
            <a:r>
              <a:rPr lang="en-ID" sz="2000" dirty="0" err="1"/>
              <a:t>sesuai</a:t>
            </a:r>
            <a:r>
              <a:rPr lang="en-ID" sz="2000" dirty="0"/>
              <a:t> </a:t>
            </a:r>
            <a:r>
              <a:rPr lang="en-ID" sz="2000" dirty="0" err="1"/>
              <a:t>dengan</a:t>
            </a:r>
            <a:r>
              <a:rPr lang="en-ID" sz="2000" dirty="0"/>
              <a:t> </a:t>
            </a:r>
            <a:r>
              <a:rPr lang="en-ID" sz="2000" dirty="0" err="1"/>
              <a:t>keperluan</a:t>
            </a:r>
            <a:r>
              <a:rPr lang="en-ID" sz="2000" dirty="0"/>
              <a:t>. </a:t>
            </a:r>
          </a:p>
          <a:p>
            <a:pPr marL="514350" indent="-514350">
              <a:buFont typeface="+mj-lt"/>
              <a:buAutoNum type="arabicPeriod" startAt="5"/>
            </a:pPr>
            <a:r>
              <a:rPr lang="en-ID" sz="2000" dirty="0" err="1"/>
              <a:t>Pelayanan</a:t>
            </a:r>
            <a:r>
              <a:rPr lang="en-ID" sz="2000" dirty="0"/>
              <a:t> </a:t>
            </a:r>
            <a:r>
              <a:rPr lang="en-ID" sz="2000" dirty="0" err="1"/>
              <a:t>sesuai</a:t>
            </a:r>
            <a:r>
              <a:rPr lang="en-ID" sz="2000" dirty="0"/>
              <a:t> </a:t>
            </a:r>
            <a:r>
              <a:rPr lang="en-ID" sz="2000" dirty="0" err="1"/>
              <a:t>standar</a:t>
            </a:r>
            <a:r>
              <a:rPr lang="en-ID" sz="2000" dirty="0"/>
              <a:t> (Equitable), </a:t>
            </a:r>
            <a:r>
              <a:rPr lang="en-ID" sz="2000" dirty="0" err="1"/>
              <a:t>yaitu</a:t>
            </a:r>
            <a:r>
              <a:rPr lang="en-ID" sz="2000" dirty="0"/>
              <a:t> </a:t>
            </a:r>
            <a:r>
              <a:rPr lang="en-ID" sz="2000" dirty="0" err="1"/>
              <a:t>petugas</a:t>
            </a:r>
            <a:r>
              <a:rPr lang="en-ID" sz="2000" dirty="0"/>
              <a:t> </a:t>
            </a:r>
            <a:r>
              <a:rPr lang="en-ID" sz="2000" dirty="0" err="1"/>
              <a:t>kesehatan</a:t>
            </a:r>
            <a:r>
              <a:rPr lang="en-ID" sz="2000" dirty="0"/>
              <a:t> </a:t>
            </a:r>
            <a:r>
              <a:rPr lang="en-ID" sz="2000" dirty="0" err="1"/>
              <a:t>dalam</a:t>
            </a:r>
            <a:r>
              <a:rPr lang="en-ID" sz="2000" dirty="0"/>
              <a:t> </a:t>
            </a:r>
            <a:r>
              <a:rPr lang="en-ID" sz="2000" dirty="0" err="1"/>
              <a:t>memberikan</a:t>
            </a:r>
            <a:r>
              <a:rPr lang="en-ID" sz="2000" dirty="0"/>
              <a:t> </a:t>
            </a:r>
            <a:r>
              <a:rPr lang="en-ID" sz="2000" dirty="0" err="1"/>
              <a:t>pelayanan</a:t>
            </a:r>
            <a:r>
              <a:rPr lang="en-ID" sz="2000" dirty="0"/>
              <a:t> </a:t>
            </a:r>
            <a:r>
              <a:rPr lang="en-ID" sz="2000" dirty="0" err="1"/>
              <a:t>kepada</a:t>
            </a:r>
            <a:r>
              <a:rPr lang="en-ID" sz="2000" dirty="0"/>
              <a:t> </a:t>
            </a:r>
            <a:r>
              <a:rPr lang="en-ID" sz="2000" dirty="0" err="1"/>
              <a:t>pasien</a:t>
            </a:r>
            <a:r>
              <a:rPr lang="en-ID" sz="2000" dirty="0"/>
              <a:t> </a:t>
            </a:r>
            <a:r>
              <a:rPr lang="en-ID" sz="2000" dirty="0" err="1"/>
              <a:t>harus</a:t>
            </a:r>
            <a:r>
              <a:rPr lang="en-ID" sz="2000" dirty="0"/>
              <a:t> </a:t>
            </a:r>
            <a:r>
              <a:rPr lang="en-ID" sz="2000" dirty="0" err="1"/>
              <a:t>sesuai</a:t>
            </a:r>
            <a:r>
              <a:rPr lang="en-ID" sz="2000" dirty="0"/>
              <a:t> </a:t>
            </a:r>
            <a:r>
              <a:rPr lang="en-ID" sz="2000" dirty="0" err="1"/>
              <a:t>dengan</a:t>
            </a:r>
            <a:r>
              <a:rPr lang="en-ID" sz="2000" dirty="0"/>
              <a:t> </a:t>
            </a:r>
            <a:r>
              <a:rPr lang="en-ID" sz="2000" dirty="0" err="1"/>
              <a:t>standar</a:t>
            </a:r>
            <a:r>
              <a:rPr lang="en-ID" sz="2000" dirty="0"/>
              <a:t> </a:t>
            </a:r>
            <a:r>
              <a:rPr lang="en-ID" sz="2000" dirty="0" err="1"/>
              <a:t>pelayanan</a:t>
            </a:r>
            <a:r>
              <a:rPr lang="en-ID" sz="2000" dirty="0"/>
              <a:t> yang </a:t>
            </a:r>
            <a:r>
              <a:rPr lang="en-ID" sz="2000" dirty="0" err="1"/>
              <a:t>telah</a:t>
            </a:r>
            <a:r>
              <a:rPr lang="en-ID" sz="2000" dirty="0"/>
              <a:t> </a:t>
            </a:r>
            <a:r>
              <a:rPr lang="en-ID" sz="2000" dirty="0" err="1"/>
              <a:t>ditetapkan</a:t>
            </a:r>
            <a:r>
              <a:rPr lang="en-ID" sz="2000" dirty="0"/>
              <a:t>.</a:t>
            </a:r>
          </a:p>
        </p:txBody>
      </p:sp>
      <p:pic>
        <p:nvPicPr>
          <p:cNvPr id="5" name="Picture 4" descr="Komponen elektronik dengan latar belakang putih">
            <a:extLst>
              <a:ext uri="{FF2B5EF4-FFF2-40B4-BE49-F238E27FC236}">
                <a16:creationId xmlns:a16="http://schemas.microsoft.com/office/drawing/2014/main" id="{A0F5A97D-82A9-20DE-F93A-E880EED2154C}"/>
              </a:ext>
            </a:extLst>
          </p:cNvPr>
          <p:cNvPicPr>
            <a:picLocks noChangeAspect="1"/>
          </p:cNvPicPr>
          <p:nvPr/>
        </p:nvPicPr>
        <p:blipFill rotWithShape="1">
          <a:blip r:embed="rId2"/>
          <a:srcRect l="40601" r="-2" b="-2"/>
          <a:stretch/>
        </p:blipFill>
        <p:spPr>
          <a:xfrm>
            <a:off x="6096000" y="1"/>
            <a:ext cx="6102825" cy="6858000"/>
          </a:xfrm>
          <a:prstGeom prst="rect">
            <a:avLst/>
          </a:prstGeom>
        </p:spPr>
      </p:pic>
    </p:spTree>
    <p:extLst>
      <p:ext uri="{BB962C8B-B14F-4D97-AF65-F5344CB8AC3E}">
        <p14:creationId xmlns:p14="http://schemas.microsoft.com/office/powerpoint/2010/main" val="60122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D5FF-37F6-2D60-3482-5194E4454D4E}"/>
              </a:ext>
            </a:extLst>
          </p:cNvPr>
          <p:cNvSpPr>
            <a:spLocks noGrp="1"/>
          </p:cNvSpPr>
          <p:nvPr>
            <p:ph type="title"/>
          </p:nvPr>
        </p:nvSpPr>
        <p:spPr>
          <a:xfrm>
            <a:off x="925786" y="173356"/>
            <a:ext cx="4355265" cy="960800"/>
          </a:xfrm>
        </p:spPr>
        <p:txBody>
          <a:bodyPr anchor="b">
            <a:normAutofit fontScale="90000"/>
          </a:bodyPr>
          <a:lstStyle/>
          <a:p>
            <a:pPr algn="ctr"/>
            <a:r>
              <a:rPr lang="en-ID" sz="3200" b="1" dirty="0" err="1">
                <a:solidFill>
                  <a:schemeClr val="accent2">
                    <a:lumMod val="50000"/>
                  </a:schemeClr>
                </a:solidFill>
              </a:rPr>
              <a:t>Kebijakan</a:t>
            </a:r>
            <a:r>
              <a:rPr lang="en-ID" sz="3200" b="1" dirty="0">
                <a:solidFill>
                  <a:schemeClr val="accent2">
                    <a:lumMod val="50000"/>
                  </a:schemeClr>
                </a:solidFill>
              </a:rPr>
              <a:t> </a:t>
            </a:r>
            <a:r>
              <a:rPr lang="en-ID" sz="3200" b="1" dirty="0" err="1">
                <a:solidFill>
                  <a:schemeClr val="accent2">
                    <a:lumMod val="50000"/>
                  </a:schemeClr>
                </a:solidFill>
              </a:rPr>
              <a:t>Keselamatan</a:t>
            </a:r>
            <a:r>
              <a:rPr lang="en-ID" sz="3200" b="1" dirty="0">
                <a:solidFill>
                  <a:schemeClr val="accent2">
                    <a:lumMod val="50000"/>
                  </a:schemeClr>
                </a:solidFill>
              </a:rPr>
              <a:t> </a:t>
            </a:r>
            <a:r>
              <a:rPr lang="en-ID" sz="3200" b="1" dirty="0" err="1">
                <a:solidFill>
                  <a:schemeClr val="accent2">
                    <a:lumMod val="50000"/>
                  </a:schemeClr>
                </a:solidFill>
              </a:rPr>
              <a:t>Pasien</a:t>
            </a:r>
            <a:endParaRPr lang="en-ID" sz="3200" b="1" dirty="0">
              <a:solidFill>
                <a:schemeClr val="accent2">
                  <a:lumMod val="50000"/>
                </a:schemeClr>
              </a:solidFill>
            </a:endParaRPr>
          </a:p>
        </p:txBody>
      </p:sp>
      <p:sp>
        <p:nvSpPr>
          <p:cNvPr id="3" name="Content Placeholder 2">
            <a:extLst>
              <a:ext uri="{FF2B5EF4-FFF2-40B4-BE49-F238E27FC236}">
                <a16:creationId xmlns:a16="http://schemas.microsoft.com/office/drawing/2014/main" id="{E0AC3FC4-ABEF-7B5A-4C14-B34BF4378EBF}"/>
              </a:ext>
            </a:extLst>
          </p:cNvPr>
          <p:cNvSpPr>
            <a:spLocks noGrp="1"/>
          </p:cNvSpPr>
          <p:nvPr>
            <p:ph idx="1"/>
          </p:nvPr>
        </p:nvSpPr>
        <p:spPr>
          <a:xfrm>
            <a:off x="235528" y="1134157"/>
            <a:ext cx="5735782" cy="5432898"/>
          </a:xfrm>
        </p:spPr>
        <p:txBody>
          <a:bodyPr anchor="t">
            <a:noAutofit/>
          </a:bodyPr>
          <a:lstStyle/>
          <a:p>
            <a:pPr marL="0" indent="0">
              <a:buNone/>
            </a:pPr>
            <a:r>
              <a:rPr lang="en-ID" sz="2400" dirty="0" err="1">
                <a:latin typeface="Abadi" panose="020B0604020104020204" pitchFamily="34" charset="0"/>
              </a:rPr>
              <a:t>Keselamatan</a:t>
            </a:r>
            <a:r>
              <a:rPr lang="en-ID" sz="2400" dirty="0">
                <a:latin typeface="Abadi" panose="020B0604020104020204" pitchFamily="34" charset="0"/>
              </a:rPr>
              <a:t> </a:t>
            </a:r>
            <a:r>
              <a:rPr lang="en-ID" sz="2400" dirty="0" err="1">
                <a:latin typeface="Abadi" panose="020B0604020104020204" pitchFamily="34" charset="0"/>
              </a:rPr>
              <a:t>pasien</a:t>
            </a:r>
            <a:r>
              <a:rPr lang="en-ID" sz="2400" dirty="0">
                <a:latin typeface="Abadi" panose="020B0604020104020204" pitchFamily="34" charset="0"/>
              </a:rPr>
              <a:t> </a:t>
            </a:r>
            <a:r>
              <a:rPr lang="en-ID" sz="2400" dirty="0" err="1">
                <a:latin typeface="Abadi" panose="020B0604020104020204" pitchFamily="34" charset="0"/>
              </a:rPr>
              <a:t>sudah</a:t>
            </a:r>
            <a:r>
              <a:rPr lang="en-ID" sz="2400" dirty="0">
                <a:latin typeface="Abadi" panose="020B0604020104020204" pitchFamily="34" charset="0"/>
              </a:rPr>
              <a:t> </a:t>
            </a:r>
            <a:r>
              <a:rPr lang="en-ID" sz="2400" dirty="0" err="1">
                <a:latin typeface="Abadi" panose="020B0604020104020204" pitchFamily="34" charset="0"/>
              </a:rPr>
              <a:t>menjadi</a:t>
            </a:r>
            <a:r>
              <a:rPr lang="en-ID" sz="2400" dirty="0">
                <a:latin typeface="Abadi" panose="020B0604020104020204" pitchFamily="34" charset="0"/>
              </a:rPr>
              <a:t> issue </a:t>
            </a:r>
            <a:r>
              <a:rPr lang="en-ID" sz="2400" dirty="0" err="1">
                <a:latin typeface="Abadi" panose="020B0604020104020204" pitchFamily="34" charset="0"/>
              </a:rPr>
              <a:t>nasional</a:t>
            </a:r>
            <a:r>
              <a:rPr lang="en-ID" sz="2400" dirty="0">
                <a:latin typeface="Abadi" panose="020B0604020104020204" pitchFamily="34" charset="0"/>
              </a:rPr>
              <a:t> yang </a:t>
            </a:r>
            <a:r>
              <a:rPr lang="en-ID" sz="2400" dirty="0" err="1">
                <a:latin typeface="Abadi" panose="020B0604020104020204" pitchFamily="34" charset="0"/>
              </a:rPr>
              <a:t>didukung</a:t>
            </a:r>
            <a:r>
              <a:rPr lang="en-ID" sz="2400" dirty="0">
                <a:latin typeface="Abadi" panose="020B0604020104020204" pitchFamily="34" charset="0"/>
              </a:rPr>
              <a:t> </a:t>
            </a:r>
            <a:r>
              <a:rPr lang="en-ID" sz="2400" dirty="0" err="1">
                <a:latin typeface="Abadi" panose="020B0604020104020204" pitchFamily="34" charset="0"/>
              </a:rPr>
              <a:t>dengan</a:t>
            </a:r>
            <a:r>
              <a:rPr lang="en-ID" sz="2400" dirty="0">
                <a:latin typeface="Abadi" panose="020B0604020104020204" pitchFamily="34" charset="0"/>
              </a:rPr>
              <a:t> </a:t>
            </a:r>
            <a:r>
              <a:rPr lang="en-ID" sz="2400" dirty="0" err="1">
                <a:latin typeface="Abadi" panose="020B0604020104020204" pitchFamily="34" charset="0"/>
              </a:rPr>
              <a:t>kebijakan</a:t>
            </a:r>
            <a:r>
              <a:rPr lang="en-ID" sz="2400" dirty="0">
                <a:latin typeface="Abadi" panose="020B0604020104020204" pitchFamily="34" charset="0"/>
              </a:rPr>
              <a:t> </a:t>
            </a:r>
            <a:r>
              <a:rPr lang="en-ID" sz="2400" dirty="0" err="1">
                <a:latin typeface="Abadi" panose="020B0604020104020204" pitchFamily="34" charset="0"/>
              </a:rPr>
              <a:t>sebagai</a:t>
            </a:r>
            <a:r>
              <a:rPr lang="en-ID" sz="2400" dirty="0">
                <a:latin typeface="Abadi" panose="020B0604020104020204" pitchFamily="34" charset="0"/>
              </a:rPr>
              <a:t> </a:t>
            </a:r>
            <a:r>
              <a:rPr lang="en-ID" sz="2400" dirty="0" err="1">
                <a:latin typeface="Abadi" panose="020B0604020104020204" pitchFamily="34" charset="0"/>
              </a:rPr>
              <a:t>berikut</a:t>
            </a:r>
            <a:r>
              <a:rPr lang="en-ID" sz="2400" dirty="0">
                <a:latin typeface="Abadi" panose="020B0604020104020204" pitchFamily="34" charset="0"/>
              </a:rPr>
              <a:t>: </a:t>
            </a:r>
          </a:p>
          <a:p>
            <a:pPr marL="514350" indent="-514350">
              <a:buFont typeface="+mj-lt"/>
              <a:buAutoNum type="arabicPeriod"/>
            </a:pPr>
            <a:r>
              <a:rPr lang="en-ID" sz="2400" dirty="0" err="1">
                <a:latin typeface="Abadi" panose="020B0604020104020204" pitchFamily="34" charset="0"/>
              </a:rPr>
              <a:t>Peraturan</a:t>
            </a:r>
            <a:r>
              <a:rPr lang="en-ID" sz="2400" dirty="0">
                <a:latin typeface="Abadi" panose="020B0604020104020204" pitchFamily="34" charset="0"/>
              </a:rPr>
              <a:t> Menteri Kesehatan </a:t>
            </a:r>
            <a:r>
              <a:rPr lang="en-ID" sz="2400" dirty="0" err="1">
                <a:latin typeface="Abadi" panose="020B0604020104020204" pitchFamily="34" charset="0"/>
              </a:rPr>
              <a:t>Republik</a:t>
            </a:r>
            <a:r>
              <a:rPr lang="en-ID" sz="2400" dirty="0">
                <a:latin typeface="Abadi" panose="020B0604020104020204" pitchFamily="34" charset="0"/>
              </a:rPr>
              <a:t> Indonesia (</a:t>
            </a:r>
            <a:r>
              <a:rPr lang="en-ID" sz="2400" dirty="0" err="1">
                <a:latin typeface="Abadi" panose="020B0604020104020204" pitchFamily="34" charset="0"/>
              </a:rPr>
              <a:t>Permenkes</a:t>
            </a:r>
            <a:r>
              <a:rPr lang="en-ID" sz="2400" dirty="0">
                <a:latin typeface="Abadi" panose="020B0604020104020204" pitchFamily="34" charset="0"/>
              </a:rPr>
              <a:t> RI) </a:t>
            </a:r>
            <a:r>
              <a:rPr lang="en-ID" sz="2400" dirty="0" err="1">
                <a:latin typeface="Abadi" panose="020B0604020104020204" pitchFamily="34" charset="0"/>
              </a:rPr>
              <a:t>Nomor</a:t>
            </a:r>
            <a:r>
              <a:rPr lang="en-ID" sz="2400" dirty="0">
                <a:latin typeface="Abadi" panose="020B0604020104020204" pitchFamily="34" charset="0"/>
              </a:rPr>
              <a:t> 11 </a:t>
            </a:r>
            <a:r>
              <a:rPr lang="en-ID" sz="2400" dirty="0" err="1">
                <a:latin typeface="Abadi" panose="020B0604020104020204" pitchFamily="34" charset="0"/>
              </a:rPr>
              <a:t>tahun</a:t>
            </a:r>
            <a:r>
              <a:rPr lang="en-ID" sz="2400" dirty="0">
                <a:latin typeface="Abadi" panose="020B0604020104020204" pitchFamily="34" charset="0"/>
              </a:rPr>
              <a:t> 2017 </a:t>
            </a:r>
            <a:r>
              <a:rPr lang="en-ID" sz="2400" dirty="0" err="1">
                <a:latin typeface="Abadi" panose="020B0604020104020204" pitchFamily="34" charset="0"/>
              </a:rPr>
              <a:t>tentang</a:t>
            </a:r>
            <a:r>
              <a:rPr lang="en-ID" sz="2400" dirty="0">
                <a:latin typeface="Abadi" panose="020B0604020104020204" pitchFamily="34" charset="0"/>
              </a:rPr>
              <a:t> </a:t>
            </a:r>
            <a:r>
              <a:rPr lang="en-ID" sz="2400" dirty="0" err="1">
                <a:latin typeface="Abadi" panose="020B0604020104020204" pitchFamily="34" charset="0"/>
              </a:rPr>
              <a:t>Keselamatan</a:t>
            </a:r>
            <a:r>
              <a:rPr lang="en-ID" sz="2400" dirty="0">
                <a:latin typeface="Abadi" panose="020B0604020104020204" pitchFamily="34" charset="0"/>
              </a:rPr>
              <a:t> </a:t>
            </a:r>
            <a:r>
              <a:rPr lang="en-ID" sz="2400" dirty="0" err="1">
                <a:latin typeface="Abadi" panose="020B0604020104020204" pitchFamily="34" charset="0"/>
              </a:rPr>
              <a:t>Pasien</a:t>
            </a:r>
            <a:r>
              <a:rPr lang="en-ID" sz="2400" dirty="0">
                <a:latin typeface="Abadi" panose="020B0604020104020204" pitchFamily="34" charset="0"/>
              </a:rPr>
              <a:t>. </a:t>
            </a:r>
          </a:p>
          <a:p>
            <a:pPr marL="514350" indent="-514350">
              <a:buFont typeface="+mj-lt"/>
              <a:buAutoNum type="arabicPeriod"/>
            </a:pPr>
            <a:r>
              <a:rPr lang="en-ID" sz="2400" dirty="0" err="1">
                <a:latin typeface="Abadi" panose="020B0604020104020204" pitchFamily="34" charset="0"/>
              </a:rPr>
              <a:t>Peraturan</a:t>
            </a:r>
            <a:r>
              <a:rPr lang="en-ID" sz="2400" dirty="0">
                <a:latin typeface="Abadi" panose="020B0604020104020204" pitchFamily="34" charset="0"/>
              </a:rPr>
              <a:t> Menteri Kesehatan </a:t>
            </a:r>
            <a:r>
              <a:rPr lang="en-ID" sz="2400" dirty="0" err="1">
                <a:latin typeface="Abadi" panose="020B0604020104020204" pitchFamily="34" charset="0"/>
              </a:rPr>
              <a:t>Republik</a:t>
            </a:r>
            <a:r>
              <a:rPr lang="en-ID" sz="2400" dirty="0">
                <a:latin typeface="Abadi" panose="020B0604020104020204" pitchFamily="34" charset="0"/>
              </a:rPr>
              <a:t> Indonesia (</a:t>
            </a:r>
            <a:r>
              <a:rPr lang="en-ID" sz="2400" dirty="0" err="1">
                <a:latin typeface="Abadi" panose="020B0604020104020204" pitchFamily="34" charset="0"/>
              </a:rPr>
              <a:t>Permenkes</a:t>
            </a:r>
            <a:r>
              <a:rPr lang="en-ID" sz="2400" dirty="0">
                <a:latin typeface="Abadi" panose="020B0604020104020204" pitchFamily="34" charset="0"/>
              </a:rPr>
              <a:t> RI) </a:t>
            </a:r>
            <a:r>
              <a:rPr lang="en-ID" sz="2400" dirty="0" err="1">
                <a:latin typeface="Abadi" panose="020B0604020104020204" pitchFamily="34" charset="0"/>
              </a:rPr>
              <a:t>Nomor</a:t>
            </a:r>
            <a:r>
              <a:rPr lang="en-ID" sz="2400" dirty="0">
                <a:latin typeface="Abadi" panose="020B0604020104020204" pitchFamily="34" charset="0"/>
              </a:rPr>
              <a:t> 1691 </a:t>
            </a:r>
            <a:r>
              <a:rPr lang="en-ID" sz="2400" dirty="0" err="1">
                <a:latin typeface="Abadi" panose="020B0604020104020204" pitchFamily="34" charset="0"/>
              </a:rPr>
              <a:t>tahun</a:t>
            </a:r>
            <a:r>
              <a:rPr lang="en-ID" sz="2400" dirty="0">
                <a:latin typeface="Abadi" panose="020B0604020104020204" pitchFamily="34" charset="0"/>
              </a:rPr>
              <a:t> 2011 </a:t>
            </a:r>
            <a:r>
              <a:rPr lang="en-ID" sz="2400" dirty="0" err="1">
                <a:latin typeface="Abadi" panose="020B0604020104020204" pitchFamily="34" charset="0"/>
              </a:rPr>
              <a:t>tentang</a:t>
            </a:r>
            <a:r>
              <a:rPr lang="en-ID" sz="2400" dirty="0">
                <a:latin typeface="Abadi" panose="020B0604020104020204" pitchFamily="34" charset="0"/>
              </a:rPr>
              <a:t> </a:t>
            </a:r>
            <a:r>
              <a:rPr lang="en-ID" sz="2400" dirty="0" err="1">
                <a:latin typeface="Abadi" panose="020B0604020104020204" pitchFamily="34" charset="0"/>
              </a:rPr>
              <a:t>Keselamatan</a:t>
            </a:r>
            <a:r>
              <a:rPr lang="en-ID" sz="2400" dirty="0">
                <a:latin typeface="Abadi" panose="020B0604020104020204" pitchFamily="34" charset="0"/>
              </a:rPr>
              <a:t> </a:t>
            </a:r>
            <a:r>
              <a:rPr lang="en-ID" sz="2400" dirty="0" err="1">
                <a:latin typeface="Abadi" panose="020B0604020104020204" pitchFamily="34" charset="0"/>
              </a:rPr>
              <a:t>Pasien</a:t>
            </a:r>
            <a:r>
              <a:rPr lang="en-ID" sz="2400" dirty="0">
                <a:latin typeface="Abadi" panose="020B0604020104020204" pitchFamily="34" charset="0"/>
              </a:rPr>
              <a:t> </a:t>
            </a:r>
            <a:r>
              <a:rPr lang="en-ID" sz="2400" dirty="0" err="1">
                <a:latin typeface="Abadi" panose="020B0604020104020204" pitchFamily="34" charset="0"/>
              </a:rPr>
              <a:t>Rumah</a:t>
            </a:r>
            <a:r>
              <a:rPr lang="en-ID" sz="2400" dirty="0">
                <a:latin typeface="Abadi" panose="020B0604020104020204" pitchFamily="34" charset="0"/>
              </a:rPr>
              <a:t> </a:t>
            </a:r>
            <a:r>
              <a:rPr lang="en-ID" sz="2400" dirty="0" err="1">
                <a:latin typeface="Abadi" panose="020B0604020104020204" pitchFamily="34" charset="0"/>
              </a:rPr>
              <a:t>Sakit</a:t>
            </a:r>
            <a:r>
              <a:rPr lang="en-ID" sz="2400" dirty="0">
                <a:latin typeface="Abadi" panose="020B0604020104020204" pitchFamily="34" charset="0"/>
              </a:rPr>
              <a:t>. </a:t>
            </a:r>
          </a:p>
          <a:p>
            <a:pPr marL="514350" indent="-514350">
              <a:buFont typeface="+mj-lt"/>
              <a:buAutoNum type="arabicPeriod"/>
            </a:pPr>
            <a:r>
              <a:rPr lang="en-ID" sz="2400" dirty="0" err="1">
                <a:latin typeface="Abadi" panose="020B0604020104020204" pitchFamily="34" charset="0"/>
              </a:rPr>
              <a:t>Peraturan</a:t>
            </a:r>
            <a:r>
              <a:rPr lang="en-ID" sz="2400" dirty="0">
                <a:latin typeface="Abadi" panose="020B0604020104020204" pitchFamily="34" charset="0"/>
              </a:rPr>
              <a:t> Menteri Kesehatan </a:t>
            </a:r>
            <a:r>
              <a:rPr lang="en-ID" sz="2400" dirty="0" err="1">
                <a:latin typeface="Abadi" panose="020B0604020104020204" pitchFamily="34" charset="0"/>
              </a:rPr>
              <a:t>Republik</a:t>
            </a:r>
            <a:r>
              <a:rPr lang="en-ID" sz="2400" dirty="0">
                <a:latin typeface="Abadi" panose="020B0604020104020204" pitchFamily="34" charset="0"/>
              </a:rPr>
              <a:t> Indonesia (</a:t>
            </a:r>
            <a:r>
              <a:rPr lang="en-ID" sz="2400" dirty="0" err="1">
                <a:latin typeface="Abadi" panose="020B0604020104020204" pitchFamily="34" charset="0"/>
              </a:rPr>
              <a:t>Permenkes</a:t>
            </a:r>
            <a:r>
              <a:rPr lang="en-ID" sz="2400" dirty="0">
                <a:latin typeface="Abadi" panose="020B0604020104020204" pitchFamily="34" charset="0"/>
              </a:rPr>
              <a:t> RI) </a:t>
            </a:r>
            <a:r>
              <a:rPr lang="en-ID" sz="2400" dirty="0" err="1">
                <a:latin typeface="Abadi" panose="020B0604020104020204" pitchFamily="34" charset="0"/>
              </a:rPr>
              <a:t>Nomor</a:t>
            </a:r>
            <a:r>
              <a:rPr lang="en-ID" sz="2400" dirty="0">
                <a:latin typeface="Abadi" panose="020B0604020104020204" pitchFamily="34" charset="0"/>
              </a:rPr>
              <a:t> 7 </a:t>
            </a:r>
            <a:r>
              <a:rPr lang="en-ID" sz="2400" dirty="0" err="1">
                <a:latin typeface="Abadi" panose="020B0604020104020204" pitchFamily="34" charset="0"/>
              </a:rPr>
              <a:t>tahun</a:t>
            </a:r>
            <a:r>
              <a:rPr lang="en-ID" sz="2400" dirty="0">
                <a:latin typeface="Abadi" panose="020B0604020104020204" pitchFamily="34" charset="0"/>
              </a:rPr>
              <a:t> 2019 </a:t>
            </a:r>
            <a:r>
              <a:rPr lang="en-ID" sz="2400" dirty="0" err="1">
                <a:latin typeface="Abadi" panose="020B0604020104020204" pitchFamily="34" charset="0"/>
              </a:rPr>
              <a:t>tentang</a:t>
            </a:r>
            <a:r>
              <a:rPr lang="en-ID" sz="2400" dirty="0">
                <a:latin typeface="Abadi" panose="020B0604020104020204" pitchFamily="34" charset="0"/>
              </a:rPr>
              <a:t> Kesehatan </a:t>
            </a:r>
            <a:r>
              <a:rPr lang="en-ID" sz="2400" dirty="0" err="1">
                <a:latin typeface="Abadi" panose="020B0604020104020204" pitchFamily="34" charset="0"/>
              </a:rPr>
              <a:t>Lingkungan</a:t>
            </a:r>
            <a:r>
              <a:rPr lang="en-ID" sz="2400" dirty="0">
                <a:latin typeface="Abadi" panose="020B0604020104020204" pitchFamily="34" charset="0"/>
              </a:rPr>
              <a:t> </a:t>
            </a:r>
            <a:r>
              <a:rPr lang="en-ID" sz="2400" dirty="0" err="1">
                <a:latin typeface="Abadi" panose="020B0604020104020204" pitchFamily="34" charset="0"/>
              </a:rPr>
              <a:t>Rumah</a:t>
            </a:r>
            <a:r>
              <a:rPr lang="en-ID" sz="2400" dirty="0">
                <a:latin typeface="Abadi" panose="020B0604020104020204" pitchFamily="34" charset="0"/>
              </a:rPr>
              <a:t> </a:t>
            </a:r>
            <a:r>
              <a:rPr lang="en-ID" sz="2400" dirty="0" err="1">
                <a:latin typeface="Abadi" panose="020B0604020104020204" pitchFamily="34" charset="0"/>
              </a:rPr>
              <a:t>Sakit</a:t>
            </a:r>
            <a:r>
              <a:rPr lang="en-ID" sz="2400" dirty="0">
                <a:latin typeface="Abadi" panose="020B0604020104020204" pitchFamily="34" charset="0"/>
              </a:rPr>
              <a:t>.</a:t>
            </a:r>
          </a:p>
        </p:txBody>
      </p:sp>
      <p:pic>
        <p:nvPicPr>
          <p:cNvPr id="5" name="Picture 4" descr="Sawah terasering">
            <a:extLst>
              <a:ext uri="{FF2B5EF4-FFF2-40B4-BE49-F238E27FC236}">
                <a16:creationId xmlns:a16="http://schemas.microsoft.com/office/drawing/2014/main" id="{708DB7A3-1570-5C3B-3378-0B885A2326C9}"/>
              </a:ext>
            </a:extLst>
          </p:cNvPr>
          <p:cNvPicPr>
            <a:picLocks noChangeAspect="1"/>
          </p:cNvPicPr>
          <p:nvPr/>
        </p:nvPicPr>
        <p:blipFill rotWithShape="1">
          <a:blip r:embed="rId2"/>
          <a:srcRect l="11926" r="34073"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82085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0AC8E82-EBF2-7C6A-1D7C-B51F1D4031B8}"/>
              </a:ext>
            </a:extLst>
          </p:cNvPr>
          <p:cNvSpPr>
            <a:spLocks noGrp="1"/>
          </p:cNvSpPr>
          <p:nvPr>
            <p:ph type="title"/>
          </p:nvPr>
        </p:nvSpPr>
        <p:spPr>
          <a:xfrm>
            <a:off x="804672" y="2053641"/>
            <a:ext cx="3878164" cy="2760098"/>
          </a:xfrm>
        </p:spPr>
        <p:txBody>
          <a:bodyPr>
            <a:normAutofit/>
          </a:bodyPr>
          <a:lstStyle/>
          <a:p>
            <a:pPr algn="ctr"/>
            <a:r>
              <a:rPr lang="en-ID" sz="4800" b="1" dirty="0">
                <a:solidFill>
                  <a:srgbClr val="C00000"/>
                </a:solidFill>
                <a:latin typeface="Abril Fatface" panose="02000503000000020003" pitchFamily="2" charset="0"/>
              </a:rPr>
              <a:t>BUDAYA KESELAMATAN PASIEN</a:t>
            </a:r>
          </a:p>
        </p:txBody>
      </p:sp>
      <p:sp>
        <p:nvSpPr>
          <p:cNvPr id="3" name="Content Placeholder 2">
            <a:extLst>
              <a:ext uri="{FF2B5EF4-FFF2-40B4-BE49-F238E27FC236}">
                <a16:creationId xmlns:a16="http://schemas.microsoft.com/office/drawing/2014/main" id="{7B14623B-479D-F007-21FF-BFB362E0C75F}"/>
              </a:ext>
            </a:extLst>
          </p:cNvPr>
          <p:cNvSpPr>
            <a:spLocks noGrp="1"/>
          </p:cNvSpPr>
          <p:nvPr>
            <p:ph idx="1"/>
          </p:nvPr>
        </p:nvSpPr>
        <p:spPr>
          <a:xfrm>
            <a:off x="6090574" y="290945"/>
            <a:ext cx="5306084" cy="5741555"/>
          </a:xfrm>
          <a:noFill/>
          <a:ln>
            <a:noFill/>
          </a:ln>
        </p:spPr>
        <p:txBody>
          <a:bodyPr anchor="ctr">
            <a:normAutofit/>
          </a:bodyPr>
          <a:lstStyle/>
          <a:p>
            <a:pPr marL="514350" indent="-514350" algn="just">
              <a:lnSpc>
                <a:spcPct val="150000"/>
              </a:lnSpc>
              <a:buFont typeface="+mj-lt"/>
              <a:buAutoNum type="arabicPeriod"/>
            </a:pPr>
            <a:r>
              <a:rPr lang="en-ID" sz="2400" dirty="0" err="1">
                <a:solidFill>
                  <a:schemeClr val="tx2"/>
                </a:solidFill>
              </a:rPr>
              <a:t>Keselamatan</a:t>
            </a:r>
            <a:r>
              <a:rPr lang="en-ID" sz="2400" dirty="0">
                <a:solidFill>
                  <a:schemeClr val="tx2"/>
                </a:solidFill>
              </a:rPr>
              <a:t> </a:t>
            </a:r>
            <a:r>
              <a:rPr lang="en-ID" sz="2400" dirty="0" err="1">
                <a:solidFill>
                  <a:schemeClr val="tx2"/>
                </a:solidFill>
              </a:rPr>
              <a:t>pasien</a:t>
            </a:r>
            <a:r>
              <a:rPr lang="en-ID" sz="2400" dirty="0">
                <a:solidFill>
                  <a:schemeClr val="tx2"/>
                </a:solidFill>
              </a:rPr>
              <a:t> </a:t>
            </a:r>
            <a:r>
              <a:rPr lang="en-ID" sz="2400" dirty="0" err="1">
                <a:solidFill>
                  <a:schemeClr val="tx2"/>
                </a:solidFill>
              </a:rPr>
              <a:t>harus</a:t>
            </a:r>
            <a:r>
              <a:rPr lang="en-ID" sz="2400" dirty="0">
                <a:solidFill>
                  <a:schemeClr val="tx2"/>
                </a:solidFill>
              </a:rPr>
              <a:t> </a:t>
            </a:r>
            <a:r>
              <a:rPr lang="en-ID" sz="2400" dirty="0" err="1">
                <a:solidFill>
                  <a:schemeClr val="tx2"/>
                </a:solidFill>
              </a:rPr>
              <a:t>dijadikan</a:t>
            </a:r>
            <a:r>
              <a:rPr lang="en-ID" sz="2400" dirty="0">
                <a:solidFill>
                  <a:schemeClr val="tx2"/>
                </a:solidFill>
              </a:rPr>
              <a:t> </a:t>
            </a:r>
            <a:r>
              <a:rPr lang="en-ID" sz="2400" dirty="0" err="1">
                <a:solidFill>
                  <a:schemeClr val="tx2"/>
                </a:solidFill>
              </a:rPr>
              <a:t>budaya</a:t>
            </a:r>
            <a:r>
              <a:rPr lang="en-ID" sz="2400" dirty="0">
                <a:solidFill>
                  <a:schemeClr val="tx2"/>
                </a:solidFill>
              </a:rPr>
              <a:t> oleh </a:t>
            </a:r>
            <a:r>
              <a:rPr lang="en-ID" sz="2400" dirty="0" err="1">
                <a:solidFill>
                  <a:schemeClr val="tx2"/>
                </a:solidFill>
              </a:rPr>
              <a:t>semua</a:t>
            </a:r>
            <a:r>
              <a:rPr lang="en-ID" sz="2400" dirty="0">
                <a:solidFill>
                  <a:schemeClr val="tx2"/>
                </a:solidFill>
              </a:rPr>
              <a:t> </a:t>
            </a:r>
            <a:r>
              <a:rPr lang="en-ID" sz="2400" dirty="0" err="1">
                <a:solidFill>
                  <a:schemeClr val="tx2"/>
                </a:solidFill>
              </a:rPr>
              <a:t>tenaga</a:t>
            </a:r>
            <a:r>
              <a:rPr lang="en-ID" sz="2400" dirty="0">
                <a:solidFill>
                  <a:schemeClr val="tx2"/>
                </a:solidFill>
              </a:rPr>
              <a:t> </a:t>
            </a:r>
            <a:r>
              <a:rPr lang="en-ID" sz="2400" dirty="0" err="1">
                <a:solidFill>
                  <a:schemeClr val="tx2"/>
                </a:solidFill>
              </a:rPr>
              <a:t>kesehatan</a:t>
            </a:r>
            <a:r>
              <a:rPr lang="en-ID" sz="2400" dirty="0">
                <a:solidFill>
                  <a:schemeClr val="tx2"/>
                </a:solidFill>
              </a:rPr>
              <a:t> di </a:t>
            </a:r>
            <a:r>
              <a:rPr lang="en-ID" sz="2400" dirty="0" err="1">
                <a:solidFill>
                  <a:schemeClr val="tx2"/>
                </a:solidFill>
              </a:rPr>
              <a:t>semua</a:t>
            </a:r>
            <a:r>
              <a:rPr lang="en-ID" sz="2400" dirty="0">
                <a:solidFill>
                  <a:schemeClr val="tx2"/>
                </a:solidFill>
              </a:rPr>
              <a:t> </a:t>
            </a:r>
            <a:r>
              <a:rPr lang="en-ID" sz="2400" dirty="0" err="1">
                <a:solidFill>
                  <a:schemeClr val="tx2"/>
                </a:solidFill>
              </a:rPr>
              <a:t>fasilitas</a:t>
            </a:r>
            <a:r>
              <a:rPr lang="en-ID" sz="2400" dirty="0">
                <a:solidFill>
                  <a:schemeClr val="tx2"/>
                </a:solidFill>
              </a:rPr>
              <a:t> </a:t>
            </a:r>
            <a:r>
              <a:rPr lang="en-ID" sz="2400" dirty="0" err="1">
                <a:solidFill>
                  <a:schemeClr val="tx2"/>
                </a:solidFill>
              </a:rPr>
              <a:t>pelayanan</a:t>
            </a:r>
            <a:r>
              <a:rPr lang="en-ID" sz="2400" dirty="0">
                <a:solidFill>
                  <a:schemeClr val="tx2"/>
                </a:solidFill>
              </a:rPr>
              <a:t> </a:t>
            </a:r>
            <a:r>
              <a:rPr lang="en-ID" sz="2400" dirty="0" err="1">
                <a:solidFill>
                  <a:schemeClr val="tx2"/>
                </a:solidFill>
              </a:rPr>
              <a:t>kesehatan</a:t>
            </a:r>
            <a:r>
              <a:rPr lang="en-ID" sz="2400" dirty="0">
                <a:solidFill>
                  <a:schemeClr val="tx2"/>
                </a:solidFill>
              </a:rPr>
              <a:t> agar </a:t>
            </a:r>
            <a:r>
              <a:rPr lang="en-ID" sz="2400" dirty="0" err="1">
                <a:solidFill>
                  <a:schemeClr val="tx2"/>
                </a:solidFill>
              </a:rPr>
              <a:t>tidak</a:t>
            </a:r>
            <a:r>
              <a:rPr lang="en-ID" sz="2400" dirty="0">
                <a:solidFill>
                  <a:schemeClr val="tx2"/>
                </a:solidFill>
              </a:rPr>
              <a:t> </a:t>
            </a:r>
            <a:r>
              <a:rPr lang="en-ID" sz="2400" dirty="0" err="1">
                <a:solidFill>
                  <a:schemeClr val="tx2"/>
                </a:solidFill>
              </a:rPr>
              <a:t>saling</a:t>
            </a:r>
            <a:r>
              <a:rPr lang="en-ID" sz="2400" dirty="0">
                <a:solidFill>
                  <a:schemeClr val="tx2"/>
                </a:solidFill>
              </a:rPr>
              <a:t> </a:t>
            </a:r>
            <a:r>
              <a:rPr lang="en-ID" sz="2400" dirty="0" err="1">
                <a:solidFill>
                  <a:schemeClr val="tx2"/>
                </a:solidFill>
              </a:rPr>
              <a:t>menyalahkan</a:t>
            </a:r>
            <a:r>
              <a:rPr lang="en-ID" sz="2400" dirty="0">
                <a:solidFill>
                  <a:schemeClr val="tx2"/>
                </a:solidFill>
              </a:rPr>
              <a:t> </a:t>
            </a:r>
            <a:r>
              <a:rPr lang="en-ID" sz="2400" dirty="0" err="1">
                <a:solidFill>
                  <a:schemeClr val="tx2"/>
                </a:solidFill>
              </a:rPr>
              <a:t>jika</a:t>
            </a:r>
            <a:r>
              <a:rPr lang="en-ID" sz="2400" dirty="0">
                <a:solidFill>
                  <a:schemeClr val="tx2"/>
                </a:solidFill>
              </a:rPr>
              <a:t> </a:t>
            </a:r>
            <a:r>
              <a:rPr lang="en-ID" sz="2400" dirty="0" err="1">
                <a:solidFill>
                  <a:schemeClr val="tx2"/>
                </a:solidFill>
              </a:rPr>
              <a:t>terjadi</a:t>
            </a:r>
            <a:r>
              <a:rPr lang="en-ID" sz="2400" dirty="0">
                <a:solidFill>
                  <a:schemeClr val="tx2"/>
                </a:solidFill>
              </a:rPr>
              <a:t> </a:t>
            </a:r>
            <a:r>
              <a:rPr lang="en-ID" sz="2400" dirty="0" err="1">
                <a:solidFill>
                  <a:schemeClr val="tx2"/>
                </a:solidFill>
              </a:rPr>
              <a:t>suatu</a:t>
            </a:r>
            <a:r>
              <a:rPr lang="en-ID" sz="2400" dirty="0">
                <a:solidFill>
                  <a:schemeClr val="tx2"/>
                </a:solidFill>
              </a:rPr>
              <a:t> harm pada </a:t>
            </a:r>
            <a:r>
              <a:rPr lang="en-ID" sz="2400" dirty="0" err="1">
                <a:solidFill>
                  <a:schemeClr val="tx2"/>
                </a:solidFill>
              </a:rPr>
              <a:t>pasien</a:t>
            </a:r>
            <a:r>
              <a:rPr lang="en-ID" sz="2400" dirty="0">
                <a:solidFill>
                  <a:schemeClr val="tx2"/>
                </a:solidFill>
              </a:rPr>
              <a:t>. </a:t>
            </a:r>
          </a:p>
          <a:p>
            <a:pPr marL="514350" indent="-514350" algn="just">
              <a:lnSpc>
                <a:spcPct val="150000"/>
              </a:lnSpc>
              <a:buFont typeface="+mj-lt"/>
              <a:buAutoNum type="arabicPeriod"/>
            </a:pPr>
            <a:r>
              <a:rPr lang="en-ID" sz="2400" dirty="0" err="1">
                <a:solidFill>
                  <a:schemeClr val="tx2"/>
                </a:solidFill>
              </a:rPr>
              <a:t>Keselamatan</a:t>
            </a:r>
            <a:r>
              <a:rPr lang="en-ID" sz="2400" dirty="0">
                <a:solidFill>
                  <a:schemeClr val="tx2"/>
                </a:solidFill>
              </a:rPr>
              <a:t> </a:t>
            </a:r>
            <a:r>
              <a:rPr lang="en-ID" sz="2400" dirty="0" err="1">
                <a:solidFill>
                  <a:schemeClr val="tx2"/>
                </a:solidFill>
              </a:rPr>
              <a:t>pasien</a:t>
            </a:r>
            <a:r>
              <a:rPr lang="en-ID" sz="2400" dirty="0">
                <a:solidFill>
                  <a:schemeClr val="tx2"/>
                </a:solidFill>
              </a:rPr>
              <a:t> </a:t>
            </a:r>
            <a:r>
              <a:rPr lang="en-ID" sz="2400" dirty="0" err="1">
                <a:solidFill>
                  <a:schemeClr val="tx2"/>
                </a:solidFill>
              </a:rPr>
              <a:t>harus</a:t>
            </a:r>
            <a:r>
              <a:rPr lang="en-ID" sz="2400" dirty="0">
                <a:solidFill>
                  <a:schemeClr val="tx2"/>
                </a:solidFill>
              </a:rPr>
              <a:t> </a:t>
            </a:r>
            <a:r>
              <a:rPr lang="en-ID" sz="2400" dirty="0" err="1">
                <a:solidFill>
                  <a:schemeClr val="tx2"/>
                </a:solidFill>
              </a:rPr>
              <a:t>disadari</a:t>
            </a:r>
            <a:r>
              <a:rPr lang="en-ID" sz="2400" dirty="0">
                <a:solidFill>
                  <a:schemeClr val="tx2"/>
                </a:solidFill>
              </a:rPr>
              <a:t> dan </a:t>
            </a:r>
            <a:r>
              <a:rPr lang="en-ID" sz="2400" dirty="0" err="1">
                <a:solidFill>
                  <a:schemeClr val="tx2"/>
                </a:solidFill>
              </a:rPr>
              <a:t>menjadi</a:t>
            </a:r>
            <a:r>
              <a:rPr lang="en-ID" sz="2400" dirty="0">
                <a:solidFill>
                  <a:schemeClr val="tx2"/>
                </a:solidFill>
              </a:rPr>
              <a:t> </a:t>
            </a:r>
            <a:r>
              <a:rPr lang="en-ID" sz="2400" dirty="0" err="1">
                <a:solidFill>
                  <a:schemeClr val="tx2"/>
                </a:solidFill>
              </a:rPr>
              <a:t>ruh</a:t>
            </a:r>
            <a:r>
              <a:rPr lang="en-ID" sz="2400" dirty="0">
                <a:solidFill>
                  <a:schemeClr val="tx2"/>
                </a:solidFill>
              </a:rPr>
              <a:t> </a:t>
            </a:r>
            <a:r>
              <a:rPr lang="en-ID" sz="2400" dirty="0" err="1">
                <a:solidFill>
                  <a:schemeClr val="tx2"/>
                </a:solidFill>
              </a:rPr>
              <a:t>untuk</a:t>
            </a:r>
            <a:r>
              <a:rPr lang="en-ID" sz="2400" dirty="0">
                <a:solidFill>
                  <a:schemeClr val="tx2"/>
                </a:solidFill>
              </a:rPr>
              <a:t> </a:t>
            </a:r>
            <a:r>
              <a:rPr lang="en-ID" sz="2400" dirty="0" err="1">
                <a:solidFill>
                  <a:schemeClr val="tx2"/>
                </a:solidFill>
              </a:rPr>
              <a:t>setiap</a:t>
            </a:r>
            <a:r>
              <a:rPr lang="en-ID" sz="2400" dirty="0">
                <a:solidFill>
                  <a:schemeClr val="tx2"/>
                </a:solidFill>
              </a:rPr>
              <a:t> </a:t>
            </a:r>
            <a:r>
              <a:rPr lang="en-ID" sz="2400" dirty="0" err="1">
                <a:solidFill>
                  <a:schemeClr val="tx2"/>
                </a:solidFill>
              </a:rPr>
              <a:t>tenaga</a:t>
            </a:r>
            <a:r>
              <a:rPr lang="en-ID" sz="2400" dirty="0">
                <a:solidFill>
                  <a:schemeClr val="tx2"/>
                </a:solidFill>
              </a:rPr>
              <a:t> </a:t>
            </a:r>
            <a:r>
              <a:rPr lang="en-ID" sz="2400" dirty="0" err="1">
                <a:solidFill>
                  <a:schemeClr val="tx2"/>
                </a:solidFill>
              </a:rPr>
              <a:t>kesehatan</a:t>
            </a:r>
            <a:r>
              <a:rPr lang="en-ID" sz="1800" dirty="0">
                <a:solidFill>
                  <a:schemeClr val="tx2"/>
                </a:solidFill>
              </a:rPr>
              <a:t>. </a:t>
            </a:r>
          </a:p>
        </p:txBody>
      </p:sp>
    </p:spTree>
    <p:extLst>
      <p:ext uri="{BB962C8B-B14F-4D97-AF65-F5344CB8AC3E}">
        <p14:creationId xmlns:p14="http://schemas.microsoft.com/office/powerpoint/2010/main" val="319796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lose-up sabuk seni bela diri">
            <a:extLst>
              <a:ext uri="{FF2B5EF4-FFF2-40B4-BE49-F238E27FC236}">
                <a16:creationId xmlns:a16="http://schemas.microsoft.com/office/drawing/2014/main" id="{15ED1BB7-084F-6C59-E09F-4D4301A7CB72}"/>
              </a:ext>
            </a:extLst>
          </p:cNvPr>
          <p:cNvPicPr>
            <a:picLocks noChangeAspect="1"/>
          </p:cNvPicPr>
          <p:nvPr/>
        </p:nvPicPr>
        <p:blipFill rotWithShape="1">
          <a:blip r:embed="rId2"/>
          <a:srcRect l="9435" r="12055" b="2"/>
          <a:stretch/>
        </p:blipFill>
        <p:spPr>
          <a:xfrm>
            <a:off x="0" y="1666568"/>
            <a:ext cx="6106195" cy="5191432"/>
          </a:xfrm>
          <a:prstGeom prst="rect">
            <a:avLst/>
          </a:prstGeom>
        </p:spPr>
      </p:pic>
      <p:sp useBgFill="1">
        <p:nvSpPr>
          <p:cNvPr id="20" name="Rectangle 19">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6E70C-B951-4AC5-9BD8-9D271ADDC11A}"/>
              </a:ext>
            </a:extLst>
          </p:cNvPr>
          <p:cNvSpPr>
            <a:spLocks noGrp="1"/>
          </p:cNvSpPr>
          <p:nvPr>
            <p:ph type="title"/>
          </p:nvPr>
        </p:nvSpPr>
        <p:spPr>
          <a:xfrm>
            <a:off x="761801" y="352766"/>
            <a:ext cx="10591999" cy="1023584"/>
          </a:xfrm>
        </p:spPr>
        <p:txBody>
          <a:bodyPr>
            <a:normAutofit/>
          </a:bodyPr>
          <a:lstStyle/>
          <a:p>
            <a:pPr algn="ctr"/>
            <a:r>
              <a:rPr lang="en-ID" sz="4000" b="1" dirty="0">
                <a:solidFill>
                  <a:srgbClr val="C00000"/>
                </a:solidFill>
                <a:latin typeface="Abril Fatface" panose="02000503000000020003" pitchFamily="2" charset="0"/>
              </a:rPr>
              <a:t>BUDAYA KESELAMATAN PASIEN</a:t>
            </a:r>
          </a:p>
        </p:txBody>
      </p:sp>
      <p:sp>
        <p:nvSpPr>
          <p:cNvPr id="3" name="Content Placeholder 2">
            <a:extLst>
              <a:ext uri="{FF2B5EF4-FFF2-40B4-BE49-F238E27FC236}">
                <a16:creationId xmlns:a16="http://schemas.microsoft.com/office/drawing/2014/main" id="{D5D59B22-34D5-C849-518F-E8C2E16D93BE}"/>
              </a:ext>
            </a:extLst>
          </p:cNvPr>
          <p:cNvSpPr>
            <a:spLocks noGrp="1"/>
          </p:cNvSpPr>
          <p:nvPr>
            <p:ph idx="1"/>
          </p:nvPr>
        </p:nvSpPr>
        <p:spPr>
          <a:xfrm>
            <a:off x="6803408" y="2249766"/>
            <a:ext cx="4550391" cy="4070303"/>
          </a:xfrm>
        </p:spPr>
        <p:txBody>
          <a:bodyPr anchor="ctr">
            <a:normAutofit/>
          </a:bodyPr>
          <a:lstStyle/>
          <a:p>
            <a:pPr marL="514350" indent="-514350">
              <a:buFont typeface="+mj-lt"/>
              <a:buAutoNum type="arabicPeriod" startAt="3"/>
            </a:pPr>
            <a:r>
              <a:rPr lang="en-ID" sz="1700"/>
              <a:t>Budaya keselamatan pasien dapat berjalan baik jika setiap tenaga kesehatan memiliki kesadaran, keterbukaan dan kejujuran. </a:t>
            </a:r>
          </a:p>
          <a:p>
            <a:pPr marL="514350" indent="-514350">
              <a:buFont typeface="+mj-lt"/>
              <a:buAutoNum type="arabicPeriod" startAt="3"/>
            </a:pPr>
            <a:r>
              <a:rPr lang="en-ID" sz="1700"/>
              <a:t>Fasilitas kesehatan harus memiliki seorang pemimpin yang bertanggung jawab terhadap budaya keselamatan pasien. </a:t>
            </a:r>
          </a:p>
          <a:p>
            <a:pPr marL="514350" indent="-514350">
              <a:buFont typeface="+mj-lt"/>
              <a:buAutoNum type="arabicPeriod" startAt="3"/>
            </a:pPr>
            <a:r>
              <a:rPr lang="en-ID" sz="1700"/>
              <a:t>Kepemimpinan yang efektif mendorong individu untuk melakukan komunikasi secara efektif, saling percaya, memiliki persepsi yang sama untuk memberikan pelayanan kesehatan yang berkualitas tinggi dan aman serta memiliki kepercayaan diri untuk memecahkan</a:t>
            </a:r>
          </a:p>
          <a:p>
            <a:endParaRPr lang="en-ID" sz="1700"/>
          </a:p>
        </p:txBody>
      </p:sp>
    </p:spTree>
    <p:extLst>
      <p:ext uri="{BB962C8B-B14F-4D97-AF65-F5344CB8AC3E}">
        <p14:creationId xmlns:p14="http://schemas.microsoft.com/office/powerpoint/2010/main" val="1927046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1132</Words>
  <Application>Microsoft Office PowerPoint</Application>
  <PresentationFormat>Widescreen</PresentationFormat>
  <Paragraphs>118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Abadi</vt:lpstr>
      <vt:lpstr>Abril Fatface</vt:lpstr>
      <vt:lpstr>Arial</vt:lpstr>
      <vt:lpstr>Calibri</vt:lpstr>
      <vt:lpstr>Calibri Light</vt:lpstr>
      <vt:lpstr>Google Sans</vt:lpstr>
      <vt:lpstr>Lato</vt:lpstr>
      <vt:lpstr>Open Sans</vt:lpstr>
      <vt:lpstr>Office Theme</vt:lpstr>
      <vt:lpstr>KONSEP DAN PRINSIP K3</vt:lpstr>
      <vt:lpstr>Keselamatan atau safety</vt:lpstr>
      <vt:lpstr>LANJUTAN</vt:lpstr>
      <vt:lpstr>Tujuan Keselamatan Pasien</vt:lpstr>
      <vt:lpstr>Tujuan Keselamatan Pasien</vt:lpstr>
      <vt:lpstr>Tujuan Keselamatan Pasien</vt:lpstr>
      <vt:lpstr>Kebijakan Keselamatan Pasien</vt:lpstr>
      <vt:lpstr>BUDAYA KESELAMATAN PASIEN</vt:lpstr>
      <vt:lpstr>BUDAYA KESELAMATAN PASIEN</vt:lpstr>
      <vt:lpstr>LINGKUNGAN DAN MANUSIA TERHADAP KESELAMATAN</vt:lpstr>
      <vt:lpstr>Lingkungan Fisik</vt:lpstr>
      <vt:lpstr>Lingkungan Kimia</vt:lpstr>
      <vt:lpstr>Lingkungan Biologi </vt:lpstr>
      <vt:lpstr>Lingkungan Psikologi </vt:lpstr>
      <vt:lpstr>Lingkungan Fisiologi</vt:lpstr>
      <vt:lpstr>Pengaruh Faktor Manusia pada Keselamatan Pasien</vt:lpstr>
      <vt:lpstr> Human factor atau Ergonomik: </vt:lpstr>
      <vt:lpstr>Human factor atau Ergonomik</vt:lpstr>
      <vt:lpstr>Human factor atau Ergonomik</vt:lpstr>
      <vt:lpstr>Human factor Lingkungan</vt:lpstr>
      <vt:lpstr>Human factor Lingkungan</vt:lpstr>
      <vt:lpstr>Human factor Lingkungan</vt:lpstr>
      <vt:lpstr>KIMIA</vt:lpstr>
      <vt:lpstr>BIOLOGI</vt:lpstr>
      <vt:lpstr>PENYAKIT HUBUNGAN KERJA </vt:lpstr>
      <vt:lpstr>Cara Meningkatan Keselamatan pasien </vt:lpstr>
      <vt:lpstr>PowerPoint Presentation</vt:lpstr>
      <vt:lpstr>PowerPoint Presentation</vt:lpstr>
      <vt:lpstr>PENUGASAN SUB POKOK BAHASAN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DAN PRINSIP K3</dc:title>
  <dc:creator>hasto nsp</dc:creator>
  <cp:lastModifiedBy>hasto nsp</cp:lastModifiedBy>
  <cp:revision>14</cp:revision>
  <dcterms:created xsi:type="dcterms:W3CDTF">2023-09-01T01:50:54Z</dcterms:created>
  <dcterms:modified xsi:type="dcterms:W3CDTF">2023-09-19T02:56:55Z</dcterms:modified>
</cp:coreProperties>
</file>