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3" autoAdjust="0"/>
    <p:restoredTop sz="94660"/>
  </p:normalViewPr>
  <p:slideViewPr>
    <p:cSldViewPr snapToGrid="0">
      <p:cViewPr>
        <p:scale>
          <a:sx n="40" d="100"/>
          <a:sy n="40" d="100"/>
        </p:scale>
        <p:origin x="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241BE-73BE-4B7B-AB9B-BB7BDF8B763A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6DA006-32D8-4FFF-B7D1-F44C247D01C3}">
      <dgm:prSet/>
      <dgm:spPr/>
      <dgm:t>
        <a:bodyPr/>
        <a:lstStyle/>
        <a:p>
          <a:r>
            <a:rPr lang="en-ID" b="0" i="0"/>
            <a:t>Setelah mengikuti perkuliahan ini di harapkan mahasiswa mampu:</a:t>
          </a:r>
          <a:endParaRPr lang="en-US"/>
        </a:p>
      </dgm:t>
    </dgm:pt>
    <dgm:pt modelId="{1F569A7F-76AD-4E6B-A83A-AC1B72FA7481}" type="parTrans" cxnId="{D93707F3-1A26-4131-86F0-AA624C9A31DB}">
      <dgm:prSet/>
      <dgm:spPr/>
      <dgm:t>
        <a:bodyPr/>
        <a:lstStyle/>
        <a:p>
          <a:endParaRPr lang="en-US"/>
        </a:p>
      </dgm:t>
    </dgm:pt>
    <dgm:pt modelId="{3A0AA02E-F624-4A54-B347-BC955817F195}" type="sibTrans" cxnId="{D93707F3-1A26-4131-86F0-AA624C9A31DB}">
      <dgm:prSet/>
      <dgm:spPr/>
      <dgm:t>
        <a:bodyPr/>
        <a:lstStyle/>
        <a:p>
          <a:endParaRPr lang="en-US"/>
        </a:p>
      </dgm:t>
    </dgm:pt>
    <dgm:pt modelId="{C60D22CF-7BFB-4620-A301-50F5FAF6DBC8}">
      <dgm:prSet/>
      <dgm:spPr/>
      <dgm:t>
        <a:bodyPr/>
        <a:lstStyle/>
        <a:p>
          <a:r>
            <a:rPr lang="en-ID" b="0" i="0"/>
            <a:t>Menjelaskan pengertian adverse event dengan benar.</a:t>
          </a:r>
          <a:endParaRPr lang="en-US"/>
        </a:p>
      </dgm:t>
    </dgm:pt>
    <dgm:pt modelId="{A3B4F379-6FD4-4506-BC47-8B550151F6D4}" type="parTrans" cxnId="{6AE0692F-ADBF-4498-A3C7-4FF1F39E5256}">
      <dgm:prSet/>
      <dgm:spPr/>
      <dgm:t>
        <a:bodyPr/>
        <a:lstStyle/>
        <a:p>
          <a:endParaRPr lang="en-US"/>
        </a:p>
      </dgm:t>
    </dgm:pt>
    <dgm:pt modelId="{5A4E2A6A-2DB1-4FAC-86D7-637AD462419B}" type="sibTrans" cxnId="{6AE0692F-ADBF-4498-A3C7-4FF1F39E5256}">
      <dgm:prSet/>
      <dgm:spPr/>
      <dgm:t>
        <a:bodyPr/>
        <a:lstStyle/>
        <a:p>
          <a:endParaRPr lang="en-US"/>
        </a:p>
      </dgm:t>
    </dgm:pt>
    <dgm:pt modelId="{513553D3-C57A-4463-9317-0FE547F027C8}">
      <dgm:prSet/>
      <dgm:spPr/>
      <dgm:t>
        <a:bodyPr/>
        <a:lstStyle/>
        <a:p>
          <a:r>
            <a:rPr lang="en-ID" b="0" i="0" dirty="0" err="1"/>
            <a:t>Menjelaskan</a:t>
          </a:r>
          <a:r>
            <a:rPr lang="en-ID" b="0" i="0" dirty="0"/>
            <a:t> </a:t>
          </a:r>
          <a:r>
            <a:rPr lang="en-ID" b="0" i="0" dirty="0" err="1"/>
            <a:t>penyebab</a:t>
          </a:r>
          <a:r>
            <a:rPr lang="en-ID" b="0" i="0" dirty="0"/>
            <a:t> </a:t>
          </a:r>
          <a:r>
            <a:rPr lang="en-ID" b="0" i="0" dirty="0" err="1"/>
            <a:t>terjadinya</a:t>
          </a:r>
          <a:r>
            <a:rPr lang="en-ID" b="0" i="0" dirty="0"/>
            <a:t> adverse event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benar</a:t>
          </a:r>
          <a:r>
            <a:rPr lang="en-ID" dirty="0"/>
            <a:t>.</a:t>
          </a:r>
          <a:endParaRPr lang="en-US" dirty="0"/>
        </a:p>
      </dgm:t>
    </dgm:pt>
    <dgm:pt modelId="{BBD8AE39-E441-47B5-B62C-D5653D3E04F2}" type="parTrans" cxnId="{4681AE58-7C62-4F85-8F65-D61A4E0BB049}">
      <dgm:prSet/>
      <dgm:spPr/>
      <dgm:t>
        <a:bodyPr/>
        <a:lstStyle/>
        <a:p>
          <a:endParaRPr lang="en-US"/>
        </a:p>
      </dgm:t>
    </dgm:pt>
    <dgm:pt modelId="{3C99A540-F6F8-4365-AD16-ED9437A56077}" type="sibTrans" cxnId="{4681AE58-7C62-4F85-8F65-D61A4E0BB049}">
      <dgm:prSet/>
      <dgm:spPr/>
      <dgm:t>
        <a:bodyPr/>
        <a:lstStyle/>
        <a:p>
          <a:endParaRPr lang="en-US"/>
        </a:p>
      </dgm:t>
    </dgm:pt>
    <dgm:pt modelId="{18C89C34-671A-4192-B6D0-6D77AD8617A3}">
      <dgm:prSet/>
      <dgm:spPr/>
      <dgm:t>
        <a:bodyPr/>
        <a:lstStyle/>
        <a:p>
          <a:r>
            <a:rPr lang="en-ID" b="0" i="0"/>
            <a:t>Menjelaskan proses terjadinya KTD </a:t>
          </a:r>
          <a:endParaRPr lang="en-US"/>
        </a:p>
      </dgm:t>
    </dgm:pt>
    <dgm:pt modelId="{5A8085DA-B20E-4BC4-9EBD-172AA618593C}" type="parTrans" cxnId="{09A7BE79-9887-48FD-B9EC-B928A5DDCA37}">
      <dgm:prSet/>
      <dgm:spPr/>
      <dgm:t>
        <a:bodyPr/>
        <a:lstStyle/>
        <a:p>
          <a:endParaRPr lang="en-US"/>
        </a:p>
      </dgm:t>
    </dgm:pt>
    <dgm:pt modelId="{9988C894-539D-4825-AD0B-9D2597CAAF15}" type="sibTrans" cxnId="{09A7BE79-9887-48FD-B9EC-B928A5DDCA37}">
      <dgm:prSet/>
      <dgm:spPr/>
      <dgm:t>
        <a:bodyPr/>
        <a:lstStyle/>
        <a:p>
          <a:endParaRPr lang="en-US"/>
        </a:p>
      </dgm:t>
    </dgm:pt>
    <dgm:pt modelId="{42A1BF52-1F01-481C-B000-F87ACD57EF86}">
      <dgm:prSet/>
      <dgm:spPr/>
      <dgm:t>
        <a:bodyPr/>
        <a:lstStyle/>
        <a:p>
          <a:r>
            <a:rPr lang="en-ID" b="0" i="0"/>
            <a:t>Menjelaskan standar keselamatan pasien meminimalkan KTD dengan benar. </a:t>
          </a:r>
          <a:endParaRPr lang="en-US"/>
        </a:p>
      </dgm:t>
    </dgm:pt>
    <dgm:pt modelId="{CF157278-BB5E-497F-82B9-22CEEFA0F6B1}" type="parTrans" cxnId="{D964E57C-32A8-4467-9DA6-E3DBE8E22C3E}">
      <dgm:prSet/>
      <dgm:spPr/>
      <dgm:t>
        <a:bodyPr/>
        <a:lstStyle/>
        <a:p>
          <a:endParaRPr lang="en-US"/>
        </a:p>
      </dgm:t>
    </dgm:pt>
    <dgm:pt modelId="{56E9D533-FF68-4769-9436-F49A2565E50B}" type="sibTrans" cxnId="{D964E57C-32A8-4467-9DA6-E3DBE8E22C3E}">
      <dgm:prSet/>
      <dgm:spPr/>
      <dgm:t>
        <a:bodyPr/>
        <a:lstStyle/>
        <a:p>
          <a:endParaRPr lang="en-US"/>
        </a:p>
      </dgm:t>
    </dgm:pt>
    <dgm:pt modelId="{DCA16C33-5F11-4982-8E8C-06F1E8D88A5C}" type="pres">
      <dgm:prSet presAssocID="{970241BE-73BE-4B7B-AB9B-BB7BDF8B763A}" presName="linear" presStyleCnt="0">
        <dgm:presLayoutVars>
          <dgm:animLvl val="lvl"/>
          <dgm:resizeHandles val="exact"/>
        </dgm:presLayoutVars>
      </dgm:prSet>
      <dgm:spPr/>
    </dgm:pt>
    <dgm:pt modelId="{BDE1CDDE-4236-401C-9BE7-E132667F3B8A}" type="pres">
      <dgm:prSet presAssocID="{3B6DA006-32D8-4FFF-B7D1-F44C247D01C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26A2ABF-16D3-46D5-B006-9C86DFA0DBC7}" type="pres">
      <dgm:prSet presAssocID="{3B6DA006-32D8-4FFF-B7D1-F44C247D01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BD7D508-CEDA-40CB-AAFF-E0EEF1B34A63}" type="presOf" srcId="{18C89C34-671A-4192-B6D0-6D77AD8617A3}" destId="{026A2ABF-16D3-46D5-B006-9C86DFA0DBC7}" srcOrd="0" destOrd="2" presId="urn:microsoft.com/office/officeart/2005/8/layout/vList2"/>
    <dgm:cxn modelId="{6C62240C-E67B-44FC-ACD1-BE57BAA7EE90}" type="presOf" srcId="{3B6DA006-32D8-4FFF-B7D1-F44C247D01C3}" destId="{BDE1CDDE-4236-401C-9BE7-E132667F3B8A}" srcOrd="0" destOrd="0" presId="urn:microsoft.com/office/officeart/2005/8/layout/vList2"/>
    <dgm:cxn modelId="{6AE0692F-ADBF-4498-A3C7-4FF1F39E5256}" srcId="{3B6DA006-32D8-4FFF-B7D1-F44C247D01C3}" destId="{C60D22CF-7BFB-4620-A301-50F5FAF6DBC8}" srcOrd="0" destOrd="0" parTransId="{A3B4F379-6FD4-4506-BC47-8B550151F6D4}" sibTransId="{5A4E2A6A-2DB1-4FAC-86D7-637AD462419B}"/>
    <dgm:cxn modelId="{8707BA3B-CB7A-4F26-849A-43C32301FEA3}" type="presOf" srcId="{C60D22CF-7BFB-4620-A301-50F5FAF6DBC8}" destId="{026A2ABF-16D3-46D5-B006-9C86DFA0DBC7}" srcOrd="0" destOrd="0" presId="urn:microsoft.com/office/officeart/2005/8/layout/vList2"/>
    <dgm:cxn modelId="{67157353-B82B-45EE-9018-9B9FA9F45657}" type="presOf" srcId="{42A1BF52-1F01-481C-B000-F87ACD57EF86}" destId="{026A2ABF-16D3-46D5-B006-9C86DFA0DBC7}" srcOrd="0" destOrd="3" presId="urn:microsoft.com/office/officeart/2005/8/layout/vList2"/>
    <dgm:cxn modelId="{4681AE58-7C62-4F85-8F65-D61A4E0BB049}" srcId="{3B6DA006-32D8-4FFF-B7D1-F44C247D01C3}" destId="{513553D3-C57A-4463-9317-0FE547F027C8}" srcOrd="1" destOrd="0" parTransId="{BBD8AE39-E441-47B5-B62C-D5653D3E04F2}" sibTransId="{3C99A540-F6F8-4365-AD16-ED9437A56077}"/>
    <dgm:cxn modelId="{09A7BE79-9887-48FD-B9EC-B928A5DDCA37}" srcId="{3B6DA006-32D8-4FFF-B7D1-F44C247D01C3}" destId="{18C89C34-671A-4192-B6D0-6D77AD8617A3}" srcOrd="2" destOrd="0" parTransId="{5A8085DA-B20E-4BC4-9EBD-172AA618593C}" sibTransId="{9988C894-539D-4825-AD0B-9D2597CAAF15}"/>
    <dgm:cxn modelId="{D964E57C-32A8-4467-9DA6-E3DBE8E22C3E}" srcId="{3B6DA006-32D8-4FFF-B7D1-F44C247D01C3}" destId="{42A1BF52-1F01-481C-B000-F87ACD57EF86}" srcOrd="3" destOrd="0" parTransId="{CF157278-BB5E-497F-82B9-22CEEFA0F6B1}" sibTransId="{56E9D533-FF68-4769-9436-F49A2565E50B}"/>
    <dgm:cxn modelId="{09CC98AF-A0C9-4359-98AD-44B1706D5B87}" type="presOf" srcId="{513553D3-C57A-4463-9317-0FE547F027C8}" destId="{026A2ABF-16D3-46D5-B006-9C86DFA0DBC7}" srcOrd="0" destOrd="1" presId="urn:microsoft.com/office/officeart/2005/8/layout/vList2"/>
    <dgm:cxn modelId="{87F5D3DC-0A15-4FE9-BB36-909194F7D6C4}" type="presOf" srcId="{970241BE-73BE-4B7B-AB9B-BB7BDF8B763A}" destId="{DCA16C33-5F11-4982-8E8C-06F1E8D88A5C}" srcOrd="0" destOrd="0" presId="urn:microsoft.com/office/officeart/2005/8/layout/vList2"/>
    <dgm:cxn modelId="{D93707F3-1A26-4131-86F0-AA624C9A31DB}" srcId="{970241BE-73BE-4B7B-AB9B-BB7BDF8B763A}" destId="{3B6DA006-32D8-4FFF-B7D1-F44C247D01C3}" srcOrd="0" destOrd="0" parTransId="{1F569A7F-76AD-4E6B-A83A-AC1B72FA7481}" sibTransId="{3A0AA02E-F624-4A54-B347-BC955817F195}"/>
    <dgm:cxn modelId="{6B87A738-9268-4317-BC28-E967DDEA8F00}" type="presParOf" srcId="{DCA16C33-5F11-4982-8E8C-06F1E8D88A5C}" destId="{BDE1CDDE-4236-401C-9BE7-E132667F3B8A}" srcOrd="0" destOrd="0" presId="urn:microsoft.com/office/officeart/2005/8/layout/vList2"/>
    <dgm:cxn modelId="{03CC0D08-F81D-4888-8C55-C07D5C61E35A}" type="presParOf" srcId="{DCA16C33-5F11-4982-8E8C-06F1E8D88A5C}" destId="{026A2ABF-16D3-46D5-B006-9C86DFA0DBC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20C3D-E5BF-4726-8D29-6A41D8A5DA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650EE-3838-4466-8AE1-D64FD2848CD8}">
      <dgm:prSet/>
      <dgm:spPr/>
      <dgm:t>
        <a:bodyPr/>
        <a:lstStyle/>
        <a:p>
          <a:r>
            <a:rPr lang="en-ID" b="1" i="0" dirty="0"/>
            <a:t>Adverse Event </a:t>
          </a:r>
          <a:endParaRPr lang="en-US" dirty="0"/>
        </a:p>
      </dgm:t>
    </dgm:pt>
    <dgm:pt modelId="{47426CFD-CFA1-426F-999F-13E05662864A}" type="parTrans" cxnId="{FEF363A6-32D9-48E1-8992-884185302E8A}">
      <dgm:prSet/>
      <dgm:spPr/>
      <dgm:t>
        <a:bodyPr/>
        <a:lstStyle/>
        <a:p>
          <a:endParaRPr lang="en-US"/>
        </a:p>
      </dgm:t>
    </dgm:pt>
    <dgm:pt modelId="{DB7CF864-866E-4EB2-AB2C-13B2AEB56AC4}" type="sibTrans" cxnId="{FEF363A6-32D9-48E1-8992-884185302E8A}">
      <dgm:prSet/>
      <dgm:spPr/>
      <dgm:t>
        <a:bodyPr/>
        <a:lstStyle/>
        <a:p>
          <a:endParaRPr lang="en-US"/>
        </a:p>
      </dgm:t>
    </dgm:pt>
    <dgm:pt modelId="{3414ADF3-C134-46C3-B02C-3A85CF982BEC}">
      <dgm:prSet/>
      <dgm:spPr/>
      <dgm:t>
        <a:bodyPr/>
        <a:lstStyle/>
        <a:p>
          <a:r>
            <a:rPr lang="en-ID" b="0" i="0"/>
            <a:t>Kejadian </a:t>
          </a:r>
          <a:r>
            <a:rPr lang="en-ID"/>
            <a:t>t</a:t>
          </a:r>
          <a:r>
            <a:rPr lang="en-ID" b="0" i="0"/>
            <a:t>idak Diharapkan (KTD) adalah : </a:t>
          </a:r>
          <a:endParaRPr lang="en-US"/>
        </a:p>
      </dgm:t>
    </dgm:pt>
    <dgm:pt modelId="{7E253C26-3DA6-448D-BBAB-E610704B6161}" type="parTrans" cxnId="{E75F8B63-76F4-45AE-A03A-F024D4626BC9}">
      <dgm:prSet/>
      <dgm:spPr/>
      <dgm:t>
        <a:bodyPr/>
        <a:lstStyle/>
        <a:p>
          <a:endParaRPr lang="en-US"/>
        </a:p>
      </dgm:t>
    </dgm:pt>
    <dgm:pt modelId="{5C7B03F9-8820-443C-8370-9AD5DEA20BC8}" type="sibTrans" cxnId="{E75F8B63-76F4-45AE-A03A-F024D4626BC9}">
      <dgm:prSet/>
      <dgm:spPr/>
      <dgm:t>
        <a:bodyPr/>
        <a:lstStyle/>
        <a:p>
          <a:endParaRPr lang="en-US"/>
        </a:p>
      </dgm:t>
    </dgm:pt>
    <dgm:pt modelId="{13F6F3B4-D946-4F69-B879-4890FD9CA16F}">
      <dgm:prSet/>
      <dgm:spPr/>
      <dgm:t>
        <a:bodyPr/>
        <a:lstStyle/>
        <a:p>
          <a:pPr algn="just"/>
          <a:r>
            <a:rPr lang="en-ID" dirty="0" err="1"/>
            <a:t>S</a:t>
          </a:r>
          <a:r>
            <a:rPr lang="en-ID" b="0" i="0" dirty="0" err="1"/>
            <a:t>uatu</a:t>
          </a:r>
          <a:r>
            <a:rPr lang="en-ID" b="0" i="0" dirty="0"/>
            <a:t> </a:t>
          </a:r>
          <a:r>
            <a:rPr lang="en-ID" b="0" i="0" dirty="0" err="1"/>
            <a:t>kejadian</a:t>
          </a:r>
          <a:r>
            <a:rPr lang="en-ID" b="0" i="0" dirty="0"/>
            <a:t> yang </a:t>
          </a:r>
          <a:r>
            <a:rPr lang="en-ID" b="0" i="0" dirty="0" err="1"/>
            <a:t>mengakibatkan</a:t>
          </a:r>
          <a:r>
            <a:rPr lang="en-ID" b="0" i="0" dirty="0"/>
            <a:t> </a:t>
          </a:r>
          <a:r>
            <a:rPr lang="en-ID" b="0" i="0" dirty="0" err="1"/>
            <a:t>cedera</a:t>
          </a:r>
          <a:r>
            <a:rPr lang="en-ID" b="0" i="0" dirty="0"/>
            <a:t> yang </a:t>
          </a:r>
          <a:r>
            <a:rPr lang="en-ID" b="0" i="0" dirty="0" err="1"/>
            <a:t>tidak</a:t>
          </a:r>
          <a:r>
            <a:rPr lang="en-ID" b="0" i="0" dirty="0"/>
            <a:t> </a:t>
          </a:r>
          <a:r>
            <a:rPr lang="en-ID" b="0" i="0" dirty="0" err="1"/>
            <a:t>diharapkan</a:t>
          </a:r>
          <a:r>
            <a:rPr lang="en-ID" b="0" i="0" dirty="0"/>
            <a:t> </a:t>
          </a:r>
          <a:r>
            <a:rPr lang="en-ID" b="0" i="0" dirty="0" err="1"/>
            <a:t>terjadi</a:t>
          </a:r>
          <a:r>
            <a:rPr lang="en-ID" b="0" i="0" dirty="0"/>
            <a:t> pada </a:t>
          </a:r>
          <a:r>
            <a:rPr lang="en-ID" b="0" i="0" dirty="0" err="1"/>
            <a:t>pasien</a:t>
          </a:r>
          <a:r>
            <a:rPr lang="en-ID" b="0" i="0" dirty="0"/>
            <a:t> </a:t>
          </a:r>
          <a:r>
            <a:rPr lang="en-ID" b="0" i="0" dirty="0" err="1"/>
            <a:t>karena</a:t>
          </a:r>
          <a:r>
            <a:rPr lang="en-ID" b="0" i="0" dirty="0"/>
            <a:t> </a:t>
          </a:r>
          <a:r>
            <a:rPr lang="en-ID" b="0" i="0" dirty="0" err="1"/>
            <a:t>suatu</a:t>
          </a:r>
          <a:r>
            <a:rPr lang="en-ID" b="0" i="0" dirty="0"/>
            <a:t> </a:t>
          </a:r>
          <a:r>
            <a:rPr lang="en-ID" b="0" i="0" dirty="0" err="1"/>
            <a:t>tindakan</a:t>
          </a:r>
          <a:r>
            <a:rPr lang="en-ID" b="0" i="0" dirty="0"/>
            <a:t> </a:t>
          </a:r>
          <a:r>
            <a:rPr lang="en-ID" b="0" i="0" dirty="0" err="1"/>
            <a:t>bukan</a:t>
          </a:r>
          <a:r>
            <a:rPr lang="en-ID" b="0" i="0" dirty="0"/>
            <a:t> </a:t>
          </a:r>
          <a:r>
            <a:rPr lang="en-ID" b="0" i="0" dirty="0" err="1"/>
            <a:t>karena</a:t>
          </a:r>
          <a:r>
            <a:rPr lang="en-ID" b="0" i="0" dirty="0"/>
            <a:t> </a:t>
          </a:r>
          <a:r>
            <a:rPr lang="en-ID" b="0" i="0" dirty="0" err="1"/>
            <a:t>kondisi</a:t>
          </a:r>
          <a:r>
            <a:rPr lang="en-ID" b="0" i="0" dirty="0"/>
            <a:t> </a:t>
          </a:r>
          <a:r>
            <a:rPr lang="en-ID" b="0" i="0" dirty="0" err="1"/>
            <a:t>penyakit</a:t>
          </a:r>
          <a:r>
            <a:rPr lang="en-ID" b="0" i="0" dirty="0"/>
            <a:t> </a:t>
          </a:r>
          <a:r>
            <a:rPr lang="en-ID" b="0" i="0" dirty="0" err="1"/>
            <a:t>pasien</a:t>
          </a:r>
          <a:r>
            <a:rPr lang="en-ID" b="0" i="0" dirty="0"/>
            <a:t>. </a:t>
          </a:r>
          <a:endParaRPr lang="en-US" dirty="0"/>
        </a:p>
      </dgm:t>
    </dgm:pt>
    <dgm:pt modelId="{3A4BDF76-1E72-443D-9D8D-C53E9B778650}" type="parTrans" cxnId="{6D99918F-CB42-465E-A459-719BCC34F02A}">
      <dgm:prSet/>
      <dgm:spPr/>
      <dgm:t>
        <a:bodyPr/>
        <a:lstStyle/>
        <a:p>
          <a:endParaRPr lang="en-US"/>
        </a:p>
      </dgm:t>
    </dgm:pt>
    <dgm:pt modelId="{1634FCD0-411C-4698-A947-76868E4EE99A}" type="sibTrans" cxnId="{6D99918F-CB42-465E-A459-719BCC34F02A}">
      <dgm:prSet/>
      <dgm:spPr/>
      <dgm:t>
        <a:bodyPr/>
        <a:lstStyle/>
        <a:p>
          <a:endParaRPr lang="en-US"/>
        </a:p>
      </dgm:t>
    </dgm:pt>
    <dgm:pt modelId="{81A4AFC8-0836-4D81-89DA-397D76B6DDC8}" type="pres">
      <dgm:prSet presAssocID="{86620C3D-E5BF-4726-8D29-6A41D8A5DAB5}" presName="linear" presStyleCnt="0">
        <dgm:presLayoutVars>
          <dgm:animLvl val="lvl"/>
          <dgm:resizeHandles val="exact"/>
        </dgm:presLayoutVars>
      </dgm:prSet>
      <dgm:spPr/>
    </dgm:pt>
    <dgm:pt modelId="{CF033B07-F819-44BE-9AFA-8DAB6EF22709}" type="pres">
      <dgm:prSet presAssocID="{552650EE-3838-4466-8AE1-D64FD2848C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963FCF-3E2A-4893-B69A-15EA8CA107F6}" type="pres">
      <dgm:prSet presAssocID="{DB7CF864-866E-4EB2-AB2C-13B2AEB56AC4}" presName="spacer" presStyleCnt="0"/>
      <dgm:spPr/>
    </dgm:pt>
    <dgm:pt modelId="{BED78E7B-3182-4ED5-A081-BED72526C067}" type="pres">
      <dgm:prSet presAssocID="{3414ADF3-C134-46C3-B02C-3A85CF982B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0AD7BC-D41D-4D94-AA95-93EF3E7D9BF8}" type="pres">
      <dgm:prSet presAssocID="{3414ADF3-C134-46C3-B02C-3A85CF982BE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86A232-7633-4D74-BA50-4AD05C733BB9}" type="presOf" srcId="{13F6F3B4-D946-4F69-B879-4890FD9CA16F}" destId="{E90AD7BC-D41D-4D94-AA95-93EF3E7D9BF8}" srcOrd="0" destOrd="0" presId="urn:microsoft.com/office/officeart/2005/8/layout/vList2"/>
    <dgm:cxn modelId="{EDBC425E-A1C5-470F-8009-2F418C72924F}" type="presOf" srcId="{3414ADF3-C134-46C3-B02C-3A85CF982BEC}" destId="{BED78E7B-3182-4ED5-A081-BED72526C067}" srcOrd="0" destOrd="0" presId="urn:microsoft.com/office/officeart/2005/8/layout/vList2"/>
    <dgm:cxn modelId="{E75F8B63-76F4-45AE-A03A-F024D4626BC9}" srcId="{86620C3D-E5BF-4726-8D29-6A41D8A5DAB5}" destId="{3414ADF3-C134-46C3-B02C-3A85CF982BEC}" srcOrd="1" destOrd="0" parTransId="{7E253C26-3DA6-448D-BBAB-E610704B6161}" sibTransId="{5C7B03F9-8820-443C-8370-9AD5DEA20BC8}"/>
    <dgm:cxn modelId="{BC39DE58-363E-44AA-8D04-5CB147578F58}" type="presOf" srcId="{552650EE-3838-4466-8AE1-D64FD2848CD8}" destId="{CF033B07-F819-44BE-9AFA-8DAB6EF22709}" srcOrd="0" destOrd="0" presId="urn:microsoft.com/office/officeart/2005/8/layout/vList2"/>
    <dgm:cxn modelId="{9A60E259-179F-4290-A902-4404F63CB6A0}" type="presOf" srcId="{86620C3D-E5BF-4726-8D29-6A41D8A5DAB5}" destId="{81A4AFC8-0836-4D81-89DA-397D76B6DDC8}" srcOrd="0" destOrd="0" presId="urn:microsoft.com/office/officeart/2005/8/layout/vList2"/>
    <dgm:cxn modelId="{6D99918F-CB42-465E-A459-719BCC34F02A}" srcId="{3414ADF3-C134-46C3-B02C-3A85CF982BEC}" destId="{13F6F3B4-D946-4F69-B879-4890FD9CA16F}" srcOrd="0" destOrd="0" parTransId="{3A4BDF76-1E72-443D-9D8D-C53E9B778650}" sibTransId="{1634FCD0-411C-4698-A947-76868E4EE99A}"/>
    <dgm:cxn modelId="{FEF363A6-32D9-48E1-8992-884185302E8A}" srcId="{86620C3D-E5BF-4726-8D29-6A41D8A5DAB5}" destId="{552650EE-3838-4466-8AE1-D64FD2848CD8}" srcOrd="0" destOrd="0" parTransId="{47426CFD-CFA1-426F-999F-13E05662864A}" sibTransId="{DB7CF864-866E-4EB2-AB2C-13B2AEB56AC4}"/>
    <dgm:cxn modelId="{75EF291E-35AE-4BB4-9939-2CC2FD663F07}" type="presParOf" srcId="{81A4AFC8-0836-4D81-89DA-397D76B6DDC8}" destId="{CF033B07-F819-44BE-9AFA-8DAB6EF22709}" srcOrd="0" destOrd="0" presId="urn:microsoft.com/office/officeart/2005/8/layout/vList2"/>
    <dgm:cxn modelId="{BE0A1785-5EA6-46C0-8C6A-7DB8C5AD9D99}" type="presParOf" srcId="{81A4AFC8-0836-4D81-89DA-397D76B6DDC8}" destId="{10963FCF-3E2A-4893-B69A-15EA8CA107F6}" srcOrd="1" destOrd="0" presId="urn:microsoft.com/office/officeart/2005/8/layout/vList2"/>
    <dgm:cxn modelId="{54D1EDB2-BF12-478E-9D59-39711952B185}" type="presParOf" srcId="{81A4AFC8-0836-4D81-89DA-397D76B6DDC8}" destId="{BED78E7B-3182-4ED5-A081-BED72526C067}" srcOrd="2" destOrd="0" presId="urn:microsoft.com/office/officeart/2005/8/layout/vList2"/>
    <dgm:cxn modelId="{9DDA043D-44FF-407E-8001-3546230279A7}" type="presParOf" srcId="{81A4AFC8-0836-4D81-89DA-397D76B6DDC8}" destId="{E90AD7BC-D41D-4D94-AA95-93EF3E7D9B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33465-17A0-45B6-9D90-68A1FA75B7E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D1A013-AB32-43B7-9E65-C8FA49C5823C}">
      <dgm:prSet/>
      <dgm:spPr/>
      <dgm:t>
        <a:bodyPr/>
        <a:lstStyle/>
        <a:p>
          <a:r>
            <a:rPr lang="en-ID" b="0" i="0"/>
            <a:t>Penyebab Adverse Event Penyebab adverse event atau kejadian tidak diharapkan adalah </a:t>
          </a:r>
          <a:endParaRPr lang="en-US"/>
        </a:p>
      </dgm:t>
    </dgm:pt>
    <dgm:pt modelId="{ED4DA095-EBEB-45A7-A7AC-ADD15523EA6B}" type="parTrans" cxnId="{8DB6E39E-8673-4456-A0B9-4A7D81A1321D}">
      <dgm:prSet/>
      <dgm:spPr/>
      <dgm:t>
        <a:bodyPr/>
        <a:lstStyle/>
        <a:p>
          <a:endParaRPr lang="en-US"/>
        </a:p>
      </dgm:t>
    </dgm:pt>
    <dgm:pt modelId="{7FE8B665-33AE-4B54-A4B3-070EB27C43CB}" type="sibTrans" cxnId="{8DB6E39E-8673-4456-A0B9-4A7D81A1321D}">
      <dgm:prSet/>
      <dgm:spPr/>
      <dgm:t>
        <a:bodyPr/>
        <a:lstStyle/>
        <a:p>
          <a:endParaRPr lang="en-US"/>
        </a:p>
      </dgm:t>
    </dgm:pt>
    <dgm:pt modelId="{882D0501-33AA-4AF4-832C-9D0219E03C7D}">
      <dgm:prSet/>
      <dgm:spPr/>
      <dgm:t>
        <a:bodyPr/>
        <a:lstStyle/>
        <a:p>
          <a:r>
            <a:rPr lang="en-ID"/>
            <a:t>K</a:t>
          </a:r>
          <a:r>
            <a:rPr lang="en-ID" b="0" i="0"/>
            <a:t>urangnya kompetensi </a:t>
          </a:r>
          <a:endParaRPr lang="en-US"/>
        </a:p>
      </dgm:t>
    </dgm:pt>
    <dgm:pt modelId="{C05B75C2-271F-416E-9A7A-070276472F68}" type="parTrans" cxnId="{18A1E3BE-CB6E-43E6-9682-6E464F5C1CA5}">
      <dgm:prSet/>
      <dgm:spPr/>
      <dgm:t>
        <a:bodyPr/>
        <a:lstStyle/>
        <a:p>
          <a:endParaRPr lang="en-US"/>
        </a:p>
      </dgm:t>
    </dgm:pt>
    <dgm:pt modelId="{D8379459-F091-4DF7-B386-260C1ED62CD9}" type="sibTrans" cxnId="{18A1E3BE-CB6E-43E6-9682-6E464F5C1CA5}">
      <dgm:prSet/>
      <dgm:spPr/>
      <dgm:t>
        <a:bodyPr/>
        <a:lstStyle/>
        <a:p>
          <a:endParaRPr lang="en-US"/>
        </a:p>
      </dgm:t>
    </dgm:pt>
    <dgm:pt modelId="{A3B70948-B359-4992-9E90-304D3D7B5170}">
      <dgm:prSet/>
      <dgm:spPr/>
      <dgm:t>
        <a:bodyPr/>
        <a:lstStyle/>
        <a:p>
          <a:r>
            <a:rPr lang="en-ID"/>
            <a:t>T</a:t>
          </a:r>
          <a:r>
            <a:rPr lang="en-ID" b="0" i="0"/>
            <a:t>idak lengkap atau kurangnya dokumentasi </a:t>
          </a:r>
          <a:endParaRPr lang="en-US"/>
        </a:p>
      </dgm:t>
    </dgm:pt>
    <dgm:pt modelId="{785802E3-72F6-4650-9B37-C5235EC01CA4}" type="parTrans" cxnId="{F4EC390C-BE10-476F-928F-037DAA7B6ACD}">
      <dgm:prSet/>
      <dgm:spPr/>
      <dgm:t>
        <a:bodyPr/>
        <a:lstStyle/>
        <a:p>
          <a:endParaRPr lang="en-US"/>
        </a:p>
      </dgm:t>
    </dgm:pt>
    <dgm:pt modelId="{01E7660F-C874-44E7-BEE1-9000391A2AD4}" type="sibTrans" cxnId="{F4EC390C-BE10-476F-928F-037DAA7B6ACD}">
      <dgm:prSet/>
      <dgm:spPr/>
      <dgm:t>
        <a:bodyPr/>
        <a:lstStyle/>
        <a:p>
          <a:endParaRPr lang="en-US"/>
        </a:p>
      </dgm:t>
    </dgm:pt>
    <dgm:pt modelId="{634C4819-1F49-404C-B716-8187DBCAA3BF}">
      <dgm:prSet/>
      <dgm:spPr/>
      <dgm:t>
        <a:bodyPr/>
        <a:lstStyle/>
        <a:p>
          <a:r>
            <a:rPr lang="en-ID"/>
            <a:t>K</a:t>
          </a:r>
          <a:r>
            <a:rPr lang="en-ID" b="0" i="0"/>
            <a:t>egagalan dalam kerja tim</a:t>
          </a:r>
          <a:endParaRPr lang="en-US"/>
        </a:p>
      </dgm:t>
    </dgm:pt>
    <dgm:pt modelId="{6F5D6E4C-476C-466B-88BA-90CA010EB3F0}" type="parTrans" cxnId="{EE9A94F6-81AE-491B-970B-F2CF70DE17E1}">
      <dgm:prSet/>
      <dgm:spPr/>
      <dgm:t>
        <a:bodyPr/>
        <a:lstStyle/>
        <a:p>
          <a:endParaRPr lang="en-US"/>
        </a:p>
      </dgm:t>
    </dgm:pt>
    <dgm:pt modelId="{9AC53B0D-50D2-4A3F-8E4D-619AD1E111B5}" type="sibTrans" cxnId="{EE9A94F6-81AE-491B-970B-F2CF70DE17E1}">
      <dgm:prSet/>
      <dgm:spPr/>
      <dgm:t>
        <a:bodyPr/>
        <a:lstStyle/>
        <a:p>
          <a:endParaRPr lang="en-US"/>
        </a:p>
      </dgm:t>
    </dgm:pt>
    <dgm:pt modelId="{3C2D3EC9-3474-4DCB-BBF2-75AAA577C0E8}">
      <dgm:prSet/>
      <dgm:spPr/>
      <dgm:t>
        <a:bodyPr/>
        <a:lstStyle/>
        <a:p>
          <a:r>
            <a:rPr lang="en-ID" b="0" i="0"/>
            <a:t>Komunikasi yang tidak memadai </a:t>
          </a:r>
          <a:endParaRPr lang="en-US"/>
        </a:p>
      </dgm:t>
    </dgm:pt>
    <dgm:pt modelId="{FD2E74D2-9E67-4EE5-B76E-0C2A5DE3E691}" type="parTrans" cxnId="{63C1B8CD-0EF9-41CF-8B00-3EBF33B0C970}">
      <dgm:prSet/>
      <dgm:spPr/>
      <dgm:t>
        <a:bodyPr/>
        <a:lstStyle/>
        <a:p>
          <a:endParaRPr lang="en-US"/>
        </a:p>
      </dgm:t>
    </dgm:pt>
    <dgm:pt modelId="{424B2C89-B9E3-4FE8-997C-D484B10A94B1}" type="sibTrans" cxnId="{63C1B8CD-0EF9-41CF-8B00-3EBF33B0C970}">
      <dgm:prSet/>
      <dgm:spPr/>
      <dgm:t>
        <a:bodyPr/>
        <a:lstStyle/>
        <a:p>
          <a:endParaRPr lang="en-US"/>
        </a:p>
      </dgm:t>
    </dgm:pt>
    <dgm:pt modelId="{29BFD5F2-1757-4B6C-8E0C-A5E9A9FFB990}">
      <dgm:prSet/>
      <dgm:spPr/>
      <dgm:t>
        <a:bodyPr/>
        <a:lstStyle/>
        <a:p>
          <a:r>
            <a:rPr lang="en-ID"/>
            <a:t>P</a:t>
          </a:r>
          <a:r>
            <a:rPr lang="en-ID" b="0" i="0"/>
            <a:t>enyebabnya mungkin karena kesalahan manusia atau zat dalam obat. </a:t>
          </a:r>
          <a:endParaRPr lang="en-US"/>
        </a:p>
      </dgm:t>
    </dgm:pt>
    <dgm:pt modelId="{D23E6CDA-D1FB-4A2E-BD7D-E22C9DF4ABE4}" type="parTrans" cxnId="{EB6EB8A6-2C52-4A06-8387-4262823F3636}">
      <dgm:prSet/>
      <dgm:spPr/>
      <dgm:t>
        <a:bodyPr/>
        <a:lstStyle/>
        <a:p>
          <a:endParaRPr lang="en-US"/>
        </a:p>
      </dgm:t>
    </dgm:pt>
    <dgm:pt modelId="{DB62874C-FC13-4375-9CA3-A60583AB224A}" type="sibTrans" cxnId="{EB6EB8A6-2C52-4A06-8387-4262823F3636}">
      <dgm:prSet/>
      <dgm:spPr/>
      <dgm:t>
        <a:bodyPr/>
        <a:lstStyle/>
        <a:p>
          <a:endParaRPr lang="en-US"/>
        </a:p>
      </dgm:t>
    </dgm:pt>
    <dgm:pt modelId="{8C1C4E81-9126-4FD0-9CB6-D1C357D34785}">
      <dgm:prSet/>
      <dgm:spPr/>
      <dgm:t>
        <a:bodyPr/>
        <a:lstStyle/>
        <a:p>
          <a:r>
            <a:rPr lang="en-ID" b="0" i="0"/>
            <a:t>Penyebab lain, seperti kegagalan peralatan atau perangkat, dapat berkontribusi pada terjadinya peristiwa yang merugikan.</a:t>
          </a:r>
          <a:endParaRPr lang="en-US"/>
        </a:p>
      </dgm:t>
    </dgm:pt>
    <dgm:pt modelId="{69311AA9-7DBB-4393-912D-6A870F053052}" type="parTrans" cxnId="{7FF81F91-5405-41CD-8F26-666C91AC903B}">
      <dgm:prSet/>
      <dgm:spPr/>
      <dgm:t>
        <a:bodyPr/>
        <a:lstStyle/>
        <a:p>
          <a:endParaRPr lang="en-US"/>
        </a:p>
      </dgm:t>
    </dgm:pt>
    <dgm:pt modelId="{2853C1CF-B12D-4744-8B9C-4064FD40F50C}" type="sibTrans" cxnId="{7FF81F91-5405-41CD-8F26-666C91AC903B}">
      <dgm:prSet/>
      <dgm:spPr/>
      <dgm:t>
        <a:bodyPr/>
        <a:lstStyle/>
        <a:p>
          <a:endParaRPr lang="en-US"/>
        </a:p>
      </dgm:t>
    </dgm:pt>
    <dgm:pt modelId="{F6B7FFDD-60C0-45C2-B875-7201BB593C8B}" type="pres">
      <dgm:prSet presAssocID="{49A33465-17A0-45B6-9D90-68A1FA75B7E3}" presName="linear" presStyleCnt="0">
        <dgm:presLayoutVars>
          <dgm:animLvl val="lvl"/>
          <dgm:resizeHandles val="exact"/>
        </dgm:presLayoutVars>
      </dgm:prSet>
      <dgm:spPr/>
    </dgm:pt>
    <dgm:pt modelId="{BD1D9FBA-078A-4A2C-B068-FFBD23A079CD}" type="pres">
      <dgm:prSet presAssocID="{ABD1A013-AB32-43B7-9E65-C8FA49C582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7110B4-37EC-46A5-B4CA-AABF786B2853}" type="pres">
      <dgm:prSet presAssocID="{ABD1A013-AB32-43B7-9E65-C8FA49C5823C}" presName="childText" presStyleLbl="revTx" presStyleIdx="0" presStyleCnt="1">
        <dgm:presLayoutVars>
          <dgm:bulletEnabled val="1"/>
        </dgm:presLayoutVars>
      </dgm:prSet>
      <dgm:spPr/>
    </dgm:pt>
    <dgm:pt modelId="{9CB3DC56-BF0F-4D83-9828-7057A8718016}" type="pres">
      <dgm:prSet presAssocID="{29BFD5F2-1757-4B6C-8E0C-A5E9A9FFB9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AE2F04-60AA-4F85-AABB-52370780B936}" type="pres">
      <dgm:prSet presAssocID="{DB62874C-FC13-4375-9CA3-A60583AB224A}" presName="spacer" presStyleCnt="0"/>
      <dgm:spPr/>
    </dgm:pt>
    <dgm:pt modelId="{D8D8E53E-C327-4F3B-82B2-7D325FFADC25}" type="pres">
      <dgm:prSet presAssocID="{8C1C4E81-9126-4FD0-9CB6-D1C357D347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E898403-14A2-4FB9-B299-69CB87F3DF3E}" type="presOf" srcId="{ABD1A013-AB32-43B7-9E65-C8FA49C5823C}" destId="{BD1D9FBA-078A-4A2C-B068-FFBD23A079CD}" srcOrd="0" destOrd="0" presId="urn:microsoft.com/office/officeart/2005/8/layout/vList2"/>
    <dgm:cxn modelId="{F4EC390C-BE10-476F-928F-037DAA7B6ACD}" srcId="{ABD1A013-AB32-43B7-9E65-C8FA49C5823C}" destId="{A3B70948-B359-4992-9E90-304D3D7B5170}" srcOrd="1" destOrd="0" parTransId="{785802E3-72F6-4650-9B37-C5235EC01CA4}" sibTransId="{01E7660F-C874-44E7-BEE1-9000391A2AD4}"/>
    <dgm:cxn modelId="{0F4EEE11-E78F-44D4-8AEF-8EC593FA7389}" type="presOf" srcId="{A3B70948-B359-4992-9E90-304D3D7B5170}" destId="{0B7110B4-37EC-46A5-B4CA-AABF786B2853}" srcOrd="0" destOrd="1" presId="urn:microsoft.com/office/officeart/2005/8/layout/vList2"/>
    <dgm:cxn modelId="{B4977224-6E46-46C5-9804-99D272636407}" type="presOf" srcId="{634C4819-1F49-404C-B716-8187DBCAA3BF}" destId="{0B7110B4-37EC-46A5-B4CA-AABF786B2853}" srcOrd="0" destOrd="2" presId="urn:microsoft.com/office/officeart/2005/8/layout/vList2"/>
    <dgm:cxn modelId="{E9DD5142-0288-4B51-AA2B-FFAE0274F6CE}" type="presOf" srcId="{3C2D3EC9-3474-4DCB-BBF2-75AAA577C0E8}" destId="{0B7110B4-37EC-46A5-B4CA-AABF786B2853}" srcOrd="0" destOrd="3" presId="urn:microsoft.com/office/officeart/2005/8/layout/vList2"/>
    <dgm:cxn modelId="{073F0E6F-3A2C-4432-8948-9D22D9A4193A}" type="presOf" srcId="{49A33465-17A0-45B6-9D90-68A1FA75B7E3}" destId="{F6B7FFDD-60C0-45C2-B875-7201BB593C8B}" srcOrd="0" destOrd="0" presId="urn:microsoft.com/office/officeart/2005/8/layout/vList2"/>
    <dgm:cxn modelId="{D7362390-7314-4D6D-BC00-14C0CBE0E5C9}" type="presOf" srcId="{882D0501-33AA-4AF4-832C-9D0219E03C7D}" destId="{0B7110B4-37EC-46A5-B4CA-AABF786B2853}" srcOrd="0" destOrd="0" presId="urn:microsoft.com/office/officeart/2005/8/layout/vList2"/>
    <dgm:cxn modelId="{7FF81F91-5405-41CD-8F26-666C91AC903B}" srcId="{49A33465-17A0-45B6-9D90-68A1FA75B7E3}" destId="{8C1C4E81-9126-4FD0-9CB6-D1C357D34785}" srcOrd="2" destOrd="0" parTransId="{69311AA9-7DBB-4393-912D-6A870F053052}" sibTransId="{2853C1CF-B12D-4744-8B9C-4064FD40F50C}"/>
    <dgm:cxn modelId="{8DB6E39E-8673-4456-A0B9-4A7D81A1321D}" srcId="{49A33465-17A0-45B6-9D90-68A1FA75B7E3}" destId="{ABD1A013-AB32-43B7-9E65-C8FA49C5823C}" srcOrd="0" destOrd="0" parTransId="{ED4DA095-EBEB-45A7-A7AC-ADD15523EA6B}" sibTransId="{7FE8B665-33AE-4B54-A4B3-070EB27C43CB}"/>
    <dgm:cxn modelId="{EB6EB8A6-2C52-4A06-8387-4262823F3636}" srcId="{49A33465-17A0-45B6-9D90-68A1FA75B7E3}" destId="{29BFD5F2-1757-4B6C-8E0C-A5E9A9FFB990}" srcOrd="1" destOrd="0" parTransId="{D23E6CDA-D1FB-4A2E-BD7D-E22C9DF4ABE4}" sibTransId="{DB62874C-FC13-4375-9CA3-A60583AB224A}"/>
    <dgm:cxn modelId="{18A1E3BE-CB6E-43E6-9682-6E464F5C1CA5}" srcId="{ABD1A013-AB32-43B7-9E65-C8FA49C5823C}" destId="{882D0501-33AA-4AF4-832C-9D0219E03C7D}" srcOrd="0" destOrd="0" parTransId="{C05B75C2-271F-416E-9A7A-070276472F68}" sibTransId="{D8379459-F091-4DF7-B386-260C1ED62CD9}"/>
    <dgm:cxn modelId="{3DBFF7C6-A40B-45F0-83E5-8FE010DDB364}" type="presOf" srcId="{29BFD5F2-1757-4B6C-8E0C-A5E9A9FFB990}" destId="{9CB3DC56-BF0F-4D83-9828-7057A8718016}" srcOrd="0" destOrd="0" presId="urn:microsoft.com/office/officeart/2005/8/layout/vList2"/>
    <dgm:cxn modelId="{63C1B8CD-0EF9-41CF-8B00-3EBF33B0C970}" srcId="{ABD1A013-AB32-43B7-9E65-C8FA49C5823C}" destId="{3C2D3EC9-3474-4DCB-BBF2-75AAA577C0E8}" srcOrd="3" destOrd="0" parTransId="{FD2E74D2-9E67-4EE5-B76E-0C2A5DE3E691}" sibTransId="{424B2C89-B9E3-4FE8-997C-D484B10A94B1}"/>
    <dgm:cxn modelId="{BA328BF4-3388-45B9-AA40-AD4BAD6F49BE}" type="presOf" srcId="{8C1C4E81-9126-4FD0-9CB6-D1C357D34785}" destId="{D8D8E53E-C327-4F3B-82B2-7D325FFADC25}" srcOrd="0" destOrd="0" presId="urn:microsoft.com/office/officeart/2005/8/layout/vList2"/>
    <dgm:cxn modelId="{EE9A94F6-81AE-491B-970B-F2CF70DE17E1}" srcId="{ABD1A013-AB32-43B7-9E65-C8FA49C5823C}" destId="{634C4819-1F49-404C-B716-8187DBCAA3BF}" srcOrd="2" destOrd="0" parTransId="{6F5D6E4C-476C-466B-88BA-90CA010EB3F0}" sibTransId="{9AC53B0D-50D2-4A3F-8E4D-619AD1E111B5}"/>
    <dgm:cxn modelId="{F590F63A-496D-4B6B-AD78-75118D8172BA}" type="presParOf" srcId="{F6B7FFDD-60C0-45C2-B875-7201BB593C8B}" destId="{BD1D9FBA-078A-4A2C-B068-FFBD23A079CD}" srcOrd="0" destOrd="0" presId="urn:microsoft.com/office/officeart/2005/8/layout/vList2"/>
    <dgm:cxn modelId="{3628DC4A-DF72-4862-8685-659109799A3D}" type="presParOf" srcId="{F6B7FFDD-60C0-45C2-B875-7201BB593C8B}" destId="{0B7110B4-37EC-46A5-B4CA-AABF786B2853}" srcOrd="1" destOrd="0" presId="urn:microsoft.com/office/officeart/2005/8/layout/vList2"/>
    <dgm:cxn modelId="{19ED3232-FAAA-4946-B1F6-1CD5A65F1BF9}" type="presParOf" srcId="{F6B7FFDD-60C0-45C2-B875-7201BB593C8B}" destId="{9CB3DC56-BF0F-4D83-9828-7057A8718016}" srcOrd="2" destOrd="0" presId="urn:microsoft.com/office/officeart/2005/8/layout/vList2"/>
    <dgm:cxn modelId="{B22AE681-9827-4A87-915F-D33F7E340BB9}" type="presParOf" srcId="{F6B7FFDD-60C0-45C2-B875-7201BB593C8B}" destId="{16AE2F04-60AA-4F85-AABB-52370780B936}" srcOrd="3" destOrd="0" presId="urn:microsoft.com/office/officeart/2005/8/layout/vList2"/>
    <dgm:cxn modelId="{BD554D95-5BDC-44CA-8EA7-22534AD568D1}" type="presParOf" srcId="{F6B7FFDD-60C0-45C2-B875-7201BB593C8B}" destId="{D8D8E53E-C327-4F3B-82B2-7D325FFADC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1CDDE-4236-401C-9BE7-E132667F3B8A}">
      <dsp:nvSpPr>
        <dsp:cNvPr id="0" name=""/>
        <dsp:cNvSpPr/>
      </dsp:nvSpPr>
      <dsp:spPr>
        <a:xfrm>
          <a:off x="0" y="233446"/>
          <a:ext cx="10515600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700" b="0" i="0" kern="1200"/>
            <a:t>Setelah mengikuti perkuliahan ini di harapkan mahasiswa mampu:</a:t>
          </a:r>
          <a:endParaRPr lang="en-US" sz="3700" kern="1200"/>
        </a:p>
      </dsp:txBody>
      <dsp:txXfrm>
        <a:off x="71850" y="305296"/>
        <a:ext cx="10371900" cy="1328160"/>
      </dsp:txXfrm>
    </dsp:sp>
    <dsp:sp modelId="{026A2ABF-16D3-46D5-B006-9C86DFA0DBC7}">
      <dsp:nvSpPr>
        <dsp:cNvPr id="0" name=""/>
        <dsp:cNvSpPr/>
      </dsp:nvSpPr>
      <dsp:spPr>
        <a:xfrm>
          <a:off x="0" y="1705306"/>
          <a:ext cx="10515600" cy="241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900" b="0" i="0" kern="1200"/>
            <a:t>Menjelaskan pengertian adverse event dengan benar.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900" b="0" i="0" kern="1200" dirty="0" err="1"/>
            <a:t>Menjelaskan</a:t>
          </a:r>
          <a:r>
            <a:rPr lang="en-ID" sz="2900" b="0" i="0" kern="1200" dirty="0"/>
            <a:t> </a:t>
          </a:r>
          <a:r>
            <a:rPr lang="en-ID" sz="2900" b="0" i="0" kern="1200" dirty="0" err="1"/>
            <a:t>penyebab</a:t>
          </a:r>
          <a:r>
            <a:rPr lang="en-ID" sz="2900" b="0" i="0" kern="1200" dirty="0"/>
            <a:t> </a:t>
          </a:r>
          <a:r>
            <a:rPr lang="en-ID" sz="2900" b="0" i="0" kern="1200" dirty="0" err="1"/>
            <a:t>terjadinya</a:t>
          </a:r>
          <a:r>
            <a:rPr lang="en-ID" sz="2900" b="0" i="0" kern="1200" dirty="0"/>
            <a:t> adverse event </a:t>
          </a:r>
          <a:r>
            <a:rPr lang="en-ID" sz="2900" b="0" i="0" kern="1200" dirty="0" err="1"/>
            <a:t>dengan</a:t>
          </a:r>
          <a:r>
            <a:rPr lang="en-ID" sz="2900" b="0" i="0" kern="1200" dirty="0"/>
            <a:t> </a:t>
          </a:r>
          <a:r>
            <a:rPr lang="en-ID" sz="2900" b="0" i="0" kern="1200" dirty="0" err="1"/>
            <a:t>benar</a:t>
          </a:r>
          <a:r>
            <a:rPr lang="en-ID" sz="2900" kern="1200" dirty="0"/>
            <a:t>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900" b="0" i="0" kern="1200"/>
            <a:t>Menjelaskan proses terjadinya KTD 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900" b="0" i="0" kern="1200"/>
            <a:t>Menjelaskan standar keselamatan pasien meminimalkan KTD dengan benar. </a:t>
          </a:r>
          <a:endParaRPr lang="en-US" sz="2900" kern="1200"/>
        </a:p>
      </dsp:txBody>
      <dsp:txXfrm>
        <a:off x="0" y="1705306"/>
        <a:ext cx="10515600" cy="2412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33B07-F819-44BE-9AFA-8DAB6EF22709}">
      <dsp:nvSpPr>
        <dsp:cNvPr id="0" name=""/>
        <dsp:cNvSpPr/>
      </dsp:nvSpPr>
      <dsp:spPr>
        <a:xfrm>
          <a:off x="0" y="129406"/>
          <a:ext cx="10515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b="1" i="0" kern="1200" dirty="0"/>
            <a:t>Adverse Event </a:t>
          </a:r>
          <a:endParaRPr lang="en-US" sz="4700" kern="1200" dirty="0"/>
        </a:p>
      </dsp:txBody>
      <dsp:txXfrm>
        <a:off x="55030" y="184436"/>
        <a:ext cx="10405540" cy="1017235"/>
      </dsp:txXfrm>
    </dsp:sp>
    <dsp:sp modelId="{BED78E7B-3182-4ED5-A081-BED72526C067}">
      <dsp:nvSpPr>
        <dsp:cNvPr id="0" name=""/>
        <dsp:cNvSpPr/>
      </dsp:nvSpPr>
      <dsp:spPr>
        <a:xfrm>
          <a:off x="0" y="1392061"/>
          <a:ext cx="10515600" cy="11272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700" b="0" i="0" kern="1200"/>
            <a:t>Kejadian </a:t>
          </a:r>
          <a:r>
            <a:rPr lang="en-ID" sz="4700" kern="1200"/>
            <a:t>t</a:t>
          </a:r>
          <a:r>
            <a:rPr lang="en-ID" sz="4700" b="0" i="0" kern="1200"/>
            <a:t>idak Diharapkan (KTD) adalah : </a:t>
          </a:r>
          <a:endParaRPr lang="en-US" sz="4700" kern="1200"/>
        </a:p>
      </dsp:txBody>
      <dsp:txXfrm>
        <a:off x="55030" y="1447091"/>
        <a:ext cx="10405540" cy="1017235"/>
      </dsp:txXfrm>
    </dsp:sp>
    <dsp:sp modelId="{E90AD7BC-D41D-4D94-AA95-93EF3E7D9BF8}">
      <dsp:nvSpPr>
        <dsp:cNvPr id="0" name=""/>
        <dsp:cNvSpPr/>
      </dsp:nvSpPr>
      <dsp:spPr>
        <a:xfrm>
          <a:off x="0" y="2519356"/>
          <a:ext cx="10515600" cy="17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9690" rIns="334264" bIns="59690" numCol="1" spcCol="1270" anchor="t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3700" kern="1200" dirty="0" err="1"/>
            <a:t>S</a:t>
          </a:r>
          <a:r>
            <a:rPr lang="en-ID" sz="3700" b="0" i="0" kern="1200" dirty="0" err="1"/>
            <a:t>uatu</a:t>
          </a:r>
          <a:r>
            <a:rPr lang="en-ID" sz="3700" b="0" i="0" kern="1200" dirty="0"/>
            <a:t> </a:t>
          </a:r>
          <a:r>
            <a:rPr lang="en-ID" sz="3700" b="0" i="0" kern="1200" dirty="0" err="1"/>
            <a:t>kejadian</a:t>
          </a:r>
          <a:r>
            <a:rPr lang="en-ID" sz="3700" b="0" i="0" kern="1200" dirty="0"/>
            <a:t> yang </a:t>
          </a:r>
          <a:r>
            <a:rPr lang="en-ID" sz="3700" b="0" i="0" kern="1200" dirty="0" err="1"/>
            <a:t>mengakibatkan</a:t>
          </a:r>
          <a:r>
            <a:rPr lang="en-ID" sz="3700" b="0" i="0" kern="1200" dirty="0"/>
            <a:t> </a:t>
          </a:r>
          <a:r>
            <a:rPr lang="en-ID" sz="3700" b="0" i="0" kern="1200" dirty="0" err="1"/>
            <a:t>cedera</a:t>
          </a:r>
          <a:r>
            <a:rPr lang="en-ID" sz="3700" b="0" i="0" kern="1200" dirty="0"/>
            <a:t> yang </a:t>
          </a:r>
          <a:r>
            <a:rPr lang="en-ID" sz="3700" b="0" i="0" kern="1200" dirty="0" err="1"/>
            <a:t>tidak</a:t>
          </a:r>
          <a:r>
            <a:rPr lang="en-ID" sz="3700" b="0" i="0" kern="1200" dirty="0"/>
            <a:t> </a:t>
          </a:r>
          <a:r>
            <a:rPr lang="en-ID" sz="3700" b="0" i="0" kern="1200" dirty="0" err="1"/>
            <a:t>diharapkan</a:t>
          </a:r>
          <a:r>
            <a:rPr lang="en-ID" sz="3700" b="0" i="0" kern="1200" dirty="0"/>
            <a:t> </a:t>
          </a:r>
          <a:r>
            <a:rPr lang="en-ID" sz="3700" b="0" i="0" kern="1200" dirty="0" err="1"/>
            <a:t>terjadi</a:t>
          </a:r>
          <a:r>
            <a:rPr lang="en-ID" sz="3700" b="0" i="0" kern="1200" dirty="0"/>
            <a:t> pada </a:t>
          </a:r>
          <a:r>
            <a:rPr lang="en-ID" sz="3700" b="0" i="0" kern="1200" dirty="0" err="1"/>
            <a:t>pasien</a:t>
          </a:r>
          <a:r>
            <a:rPr lang="en-ID" sz="3700" b="0" i="0" kern="1200" dirty="0"/>
            <a:t> </a:t>
          </a:r>
          <a:r>
            <a:rPr lang="en-ID" sz="3700" b="0" i="0" kern="1200" dirty="0" err="1"/>
            <a:t>karena</a:t>
          </a:r>
          <a:r>
            <a:rPr lang="en-ID" sz="3700" b="0" i="0" kern="1200" dirty="0"/>
            <a:t> </a:t>
          </a:r>
          <a:r>
            <a:rPr lang="en-ID" sz="3700" b="0" i="0" kern="1200" dirty="0" err="1"/>
            <a:t>suatu</a:t>
          </a:r>
          <a:r>
            <a:rPr lang="en-ID" sz="3700" b="0" i="0" kern="1200" dirty="0"/>
            <a:t> </a:t>
          </a:r>
          <a:r>
            <a:rPr lang="en-ID" sz="3700" b="0" i="0" kern="1200" dirty="0" err="1"/>
            <a:t>tindakan</a:t>
          </a:r>
          <a:r>
            <a:rPr lang="en-ID" sz="3700" b="0" i="0" kern="1200" dirty="0"/>
            <a:t> </a:t>
          </a:r>
          <a:r>
            <a:rPr lang="en-ID" sz="3700" b="0" i="0" kern="1200" dirty="0" err="1"/>
            <a:t>bukan</a:t>
          </a:r>
          <a:r>
            <a:rPr lang="en-ID" sz="3700" b="0" i="0" kern="1200" dirty="0"/>
            <a:t> </a:t>
          </a:r>
          <a:r>
            <a:rPr lang="en-ID" sz="3700" b="0" i="0" kern="1200" dirty="0" err="1"/>
            <a:t>karena</a:t>
          </a:r>
          <a:r>
            <a:rPr lang="en-ID" sz="3700" b="0" i="0" kern="1200" dirty="0"/>
            <a:t> </a:t>
          </a:r>
          <a:r>
            <a:rPr lang="en-ID" sz="3700" b="0" i="0" kern="1200" dirty="0" err="1"/>
            <a:t>kondisi</a:t>
          </a:r>
          <a:r>
            <a:rPr lang="en-ID" sz="3700" b="0" i="0" kern="1200" dirty="0"/>
            <a:t> </a:t>
          </a:r>
          <a:r>
            <a:rPr lang="en-ID" sz="3700" b="0" i="0" kern="1200" dirty="0" err="1"/>
            <a:t>penyakit</a:t>
          </a:r>
          <a:r>
            <a:rPr lang="en-ID" sz="3700" b="0" i="0" kern="1200" dirty="0"/>
            <a:t> </a:t>
          </a:r>
          <a:r>
            <a:rPr lang="en-ID" sz="3700" b="0" i="0" kern="1200" dirty="0" err="1"/>
            <a:t>pasien</a:t>
          </a:r>
          <a:r>
            <a:rPr lang="en-ID" sz="3700" b="0" i="0" kern="1200" dirty="0"/>
            <a:t>. </a:t>
          </a:r>
          <a:endParaRPr lang="en-US" sz="3700" kern="1200" dirty="0"/>
        </a:p>
      </dsp:txBody>
      <dsp:txXfrm>
        <a:off x="0" y="2519356"/>
        <a:ext cx="10515600" cy="170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D9FBA-078A-4A2C-B068-FFBD23A079CD}">
      <dsp:nvSpPr>
        <dsp:cNvPr id="0" name=""/>
        <dsp:cNvSpPr/>
      </dsp:nvSpPr>
      <dsp:spPr>
        <a:xfrm>
          <a:off x="0" y="50768"/>
          <a:ext cx="105156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Penyebab Adverse Event Penyebab adverse event atau kejadian tidak diharapkan adalah </a:t>
          </a:r>
          <a:endParaRPr lang="en-US" sz="2400" kern="1200"/>
        </a:p>
      </dsp:txBody>
      <dsp:txXfrm>
        <a:off x="46606" y="97374"/>
        <a:ext cx="10422388" cy="861507"/>
      </dsp:txXfrm>
    </dsp:sp>
    <dsp:sp modelId="{0B7110B4-37EC-46A5-B4CA-AABF786B2853}">
      <dsp:nvSpPr>
        <dsp:cNvPr id="0" name=""/>
        <dsp:cNvSpPr/>
      </dsp:nvSpPr>
      <dsp:spPr>
        <a:xfrm>
          <a:off x="0" y="1005488"/>
          <a:ext cx="10515600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900" kern="1200"/>
            <a:t>K</a:t>
          </a:r>
          <a:r>
            <a:rPr lang="en-ID" sz="1900" b="0" i="0" kern="1200"/>
            <a:t>urangnya kompetensi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900" kern="1200"/>
            <a:t>T</a:t>
          </a:r>
          <a:r>
            <a:rPr lang="en-ID" sz="1900" b="0" i="0" kern="1200"/>
            <a:t>idak lengkap atau kurangnya dokumentasi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900" kern="1200"/>
            <a:t>K</a:t>
          </a:r>
          <a:r>
            <a:rPr lang="en-ID" sz="1900" b="0" i="0" kern="1200"/>
            <a:t>egagalan dalam kerja tim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1900" b="0" i="0" kern="1200"/>
            <a:t>Komunikasi yang tidak memadai </a:t>
          </a:r>
          <a:endParaRPr lang="en-US" sz="1900" kern="1200"/>
        </a:p>
      </dsp:txBody>
      <dsp:txXfrm>
        <a:off x="0" y="1005488"/>
        <a:ext cx="10515600" cy="1316520"/>
      </dsp:txXfrm>
    </dsp:sp>
    <dsp:sp modelId="{9CB3DC56-BF0F-4D83-9828-7057A8718016}">
      <dsp:nvSpPr>
        <dsp:cNvPr id="0" name=""/>
        <dsp:cNvSpPr/>
      </dsp:nvSpPr>
      <dsp:spPr>
        <a:xfrm>
          <a:off x="0" y="2322009"/>
          <a:ext cx="10515600" cy="9547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P</a:t>
          </a:r>
          <a:r>
            <a:rPr lang="en-ID" sz="2400" b="0" i="0" kern="1200"/>
            <a:t>enyebabnya mungkin karena kesalahan manusia atau zat dalam obat. </a:t>
          </a:r>
          <a:endParaRPr lang="en-US" sz="2400" kern="1200"/>
        </a:p>
      </dsp:txBody>
      <dsp:txXfrm>
        <a:off x="46606" y="2368615"/>
        <a:ext cx="10422388" cy="861507"/>
      </dsp:txXfrm>
    </dsp:sp>
    <dsp:sp modelId="{D8D8E53E-C327-4F3B-82B2-7D325FFADC25}">
      <dsp:nvSpPr>
        <dsp:cNvPr id="0" name=""/>
        <dsp:cNvSpPr/>
      </dsp:nvSpPr>
      <dsp:spPr>
        <a:xfrm>
          <a:off x="0" y="3345849"/>
          <a:ext cx="10515600" cy="954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0" i="0" kern="1200"/>
            <a:t>Penyebab lain, seperti kegagalan peralatan atau perangkat, dapat berkontribusi pada terjadinya peristiwa yang merugikan.</a:t>
          </a:r>
          <a:endParaRPr lang="en-US" sz="2400" kern="1200"/>
        </a:p>
      </dsp:txBody>
      <dsp:txXfrm>
        <a:off x="46606" y="3392455"/>
        <a:ext cx="1042238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0987-82E1-D9C7-14AF-A1C8E69BE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E443C-B15E-4542-81A1-79FD20BDB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3EFB9-543A-F685-F51E-E410308C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6377-A80F-2711-D231-36147C5F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5469-C2AF-2A6A-9099-941541B9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50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0647-4C26-81A5-9293-19210821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73FFE-5673-A989-DD42-C172A6F28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FD7BE-552A-302B-768B-5DD8C553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7F1A-220E-6A26-3F7B-8B422AAE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67A3A-CE02-7F6F-D926-F16162A5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024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DFC43F-C487-3878-B639-F4B713395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FFE50-1807-12C2-5D35-FEA657205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28D82-78A5-A6B6-6042-220F8DB0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0B93-5B99-0A0C-3BF6-B7D7E026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DDAB-0B1B-E4FA-B2D9-8F2A1BD0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229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0E0-DA32-958E-E9FC-8021426F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A000-D781-F5C0-1DEA-A57D5928B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A32A6-A4D1-648C-DD9C-3BEAE238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29057-89AA-B0AF-CA5C-A80D26D8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AC897-DAA0-43C7-86D9-B187E001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225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3864-C4B6-4AC7-6A26-A951B854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37C5B-0775-162E-3A56-227AD968C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570FC-F82F-5741-2A49-0211560D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FFC91-ACF9-4C58-33E2-57C04FAD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27484-800F-A0EB-72DC-5DE3E83E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36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0E96-BD6D-D417-7C88-9319D19B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B0D78-F973-E07A-68E7-48EC77CAE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A3F8B-48BB-9EB4-33F7-1DABFD31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CC9AD-022C-6A4B-9749-7DDD9223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91422-BD5C-6FA9-FDF2-1006A76C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07F0E-7498-D1CC-C13C-8695A2EE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79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E3C0-6045-7BEA-B4B5-5A336B8A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ECD95-9107-17C7-6599-EEFFA46C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10909-58F8-5E03-3C89-A63EFCE65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1CD23-1D70-377B-905C-303A7E75F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B6E29-1C76-1470-103A-73BE3924B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2EF7E-6928-B6DB-51E6-E528750C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BE31A-FFEC-DC56-C4D3-D176DB33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74A0E-9ED4-6F6D-50A5-289C84CB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540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1F00-6B4F-E443-394A-C0AE49F3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A6C8-341C-EEBE-3C19-1A9F9375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FA1A9-5C24-6AD4-1FF6-39E519C4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1026C-FCE9-F47B-8695-581F86D7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274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95754-5AE5-8A80-D2B4-E9794F29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18E11-073A-33D0-DD33-3651A9F9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6E264-D32A-38E1-9D5E-AD9D24F6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10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8D4F-036D-6E6B-9D03-CE0EE18C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C225-7B3D-9B24-F103-A7DEABFA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031CE-E55A-59D2-DDE8-95E11584F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F328F-E470-9A49-C62B-F1AB8D60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6FD5E-5615-56E6-4E51-F50D7C79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3F7A7-24A2-40E9-8CD7-1EEDB3DB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354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C530-3AF2-B822-B94F-3839775C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CE7AF-4A06-C726-FA2D-FA76B2744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6B573-730A-141A-7745-20A05B787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1F5F1-BB99-4C3E-5D09-6B672DF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04885-09E2-8B0A-E9BD-20A97D99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D19BC-E21E-25FF-1ED1-7E28AB46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892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3C4CC-0377-C1AA-C3BC-ACCF4111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8F754-B8D7-E9D6-8792-57FDC7633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E75C9-5F17-0DD5-141B-2EB3BFA46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52F0-0207-42C4-B86C-B9499B635183}" type="datetimeFigureOut">
              <a:rPr lang="en-ID" smtClean="0"/>
              <a:t>01/11/2024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10E20-4820-9A77-63AE-C3F032D16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D8F92-F805-469A-5AD5-591B4497F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5680-1312-44A4-B3D0-F34EB00EA3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69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F5524-699F-9DDE-3FCA-712C6542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704" b="177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8A4A2-6AF7-8AAB-B6D4-4FE7DC5DF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Mengenali dan berespon terhadap adverse events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96C14-A4D1-887A-8870-36F14BB51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Ns. Suyamto SST., MPH</a:t>
            </a:r>
          </a:p>
          <a:p>
            <a:r>
              <a:rPr lang="en-ID">
                <a:solidFill>
                  <a:srgbClr val="FFFFFF"/>
                </a:solidFill>
              </a:rPr>
              <a:t>STIKES NOTOKUSUMO YOGYAKARTA</a:t>
            </a:r>
          </a:p>
          <a:p>
            <a:endParaRPr lang="en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0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AE3C6067-D74F-EC0B-7CA0-BE4C2039A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783" b="109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DBD63-43F2-A619-635C-8805B356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1ED0-F730-6D68-5002-9554ADF6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keselamatan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akibat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kehilangan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tersedia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lanjuti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alternatif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penerima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terburu-buru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sibuk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lain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memperhatikan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sempat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menjelaskannya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Hal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disebut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ditindaklanjuti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".</a:t>
            </a:r>
            <a:endParaRPr lang="en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F41D-A19A-FFAE-B766-2968CBFD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355"/>
            <a:ext cx="10515600" cy="498960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Peran </a:t>
            </a:r>
            <a:r>
              <a:rPr lang="en-ID" b="0" i="1" u="sng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1" u="sng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1" u="sng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Hirarki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1" u="sng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berada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posisi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sangat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sulit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beroperasi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unit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hierarkis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juga di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hierarki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rumah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luas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mana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sangat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berkuasa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mendikte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sementara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gilirannya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mendikte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anggota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tim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>
              <a:solidFill>
                <a:srgbClr val="FFFFFF"/>
              </a:solidFill>
            </a:endParaRPr>
          </a:p>
          <a:p>
            <a:endParaRPr lang="en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5D79B-9525-C7D4-F638-2F40004E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endParaRPr lang="en-ID" sz="4000"/>
          </a:p>
        </p:txBody>
      </p:sp>
      <p:pic>
        <p:nvPicPr>
          <p:cNvPr id="5" name="Picture 4" descr="Cathedral Ceiling dalam desain Sunlight kuning">
            <a:extLst>
              <a:ext uri="{FF2B5EF4-FFF2-40B4-BE49-F238E27FC236}">
                <a16:creationId xmlns:a16="http://schemas.microsoft.com/office/drawing/2014/main" id="{25C5B7E9-86F3-CDA4-B6E1-80CE2FC75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" r="2917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D854-AED2-2EBA-27B9-4C724309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ID" sz="2000" b="0" i="1">
                <a:effectLst/>
                <a:latin typeface="Open Sans" panose="020B0606030504020204" pitchFamily="34" charset="0"/>
              </a:rPr>
              <a:t>Perspektif</a:t>
            </a:r>
            <a:r>
              <a:rPr lang="en-ID" sz="2000" b="0" i="0">
                <a:effectLst/>
                <a:latin typeface="Open Sans" panose="020B0606030504020204" pitchFamily="34" charset="0"/>
              </a:rPr>
              <a:t> keperawatan pada keselamatan pasien</a:t>
            </a:r>
            <a:endParaRPr lang="en-ID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arakdekat dari Bunglon pada cabang">
            <a:extLst>
              <a:ext uri="{FF2B5EF4-FFF2-40B4-BE49-F238E27FC236}">
                <a16:creationId xmlns:a16="http://schemas.microsoft.com/office/drawing/2014/main" id="{1DAF2802-719E-AC72-E18B-287353CD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23298" b="139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7775-C0D5-00FD-BB9D-E3DF24DC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0125"/>
            <a:ext cx="4542100" cy="5775187"/>
          </a:xfrm>
        </p:spPr>
        <p:txBody>
          <a:bodyPr anchor="t"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ID" sz="1700" b="0" i="1" dirty="0" err="1">
                <a:effectLst/>
                <a:latin typeface="Open Sans" panose="020B0606030504020204" pitchFamily="34" charset="0"/>
              </a:rPr>
              <a:t>Mendengarkan</a:t>
            </a:r>
            <a:r>
              <a:rPr lang="en-ID" sz="1700" b="0" i="1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1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700" b="0" i="1" dirty="0">
                <a:effectLst/>
                <a:latin typeface="Open Sans" panose="020B0606030504020204" pitchFamily="34" charset="0"/>
              </a:rPr>
              <a:t>, </a:t>
            </a:r>
            <a:r>
              <a:rPr lang="en-ID" sz="1700" dirty="0" err="1">
                <a:latin typeface="Open Sans" panose="020B0606030504020204" pitchFamily="34" charset="0"/>
              </a:rPr>
              <a:t>b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eberapa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percaya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berisiko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jika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berbicara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apa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lihat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ketahui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mungkin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membawa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jika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berada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mendukung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.</a:t>
            </a:r>
            <a:endParaRPr lang="en-ID" sz="1700" dirty="0"/>
          </a:p>
        </p:txBody>
      </p:sp>
    </p:spTree>
    <p:extLst>
      <p:ext uri="{BB962C8B-B14F-4D97-AF65-F5344CB8AC3E}">
        <p14:creationId xmlns:p14="http://schemas.microsoft.com/office/powerpoint/2010/main" val="23747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135D0-CA5B-800F-E8AD-D64D1019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E13B-585C-7A18-7D01-ECCA42C4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ID" b="0" i="1" dirty="0" err="1">
                <a:effectLst/>
                <a:latin typeface="Open Sans" panose="020B0606030504020204" pitchFamily="34" charset="0"/>
              </a:rPr>
              <a:t>Perlu</a:t>
            </a:r>
            <a:r>
              <a:rPr lang="en-ID" b="0" i="1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1" dirty="0" err="1">
                <a:effectLst/>
                <a:latin typeface="Open Sans" panose="020B0606030504020204" pitchFamily="34" charset="0"/>
              </a:rPr>
              <a:t>Kepemimpinan</a:t>
            </a:r>
            <a:r>
              <a:rPr lang="en-ID" b="0" i="1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ditantang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kepemimpinan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dibutuhkan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menanggapi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ancaman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praktik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09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675E736D-9B0D-207B-2128-C141B1E02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6" r="654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80046-1F48-3B89-81EF-80881FA9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115" y="368490"/>
            <a:ext cx="6005015" cy="58084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ID" sz="1700" b="0" i="1" u="sng" dirty="0" err="1">
                <a:effectLst/>
                <a:latin typeface="Open Sans" panose="020B0606030504020204" pitchFamily="34" charset="0"/>
              </a:rPr>
              <a:t>Perlu</a:t>
            </a:r>
            <a:r>
              <a:rPr lang="en-ID" sz="1700" b="0" i="1" u="sng" dirty="0">
                <a:effectLst/>
                <a:latin typeface="Open Sans" panose="020B0606030504020204" pitchFamily="34" charset="0"/>
              </a:rPr>
              <a:t> data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Sampai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saat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informasi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perspektif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kontribusi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telah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dibatasi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oleh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beberapa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faktor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1700" b="0" i="0" dirty="0">
                <a:effectLst/>
                <a:latin typeface="Open Sans" panose="020B0606030504020204" pitchFamily="34" charset="0"/>
              </a:rPr>
              <a:t>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kesulitan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muncul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variasi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definisi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yang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berkaitan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D" sz="1700" b="0" i="0" dirty="0">
                <a:effectLst/>
                <a:latin typeface="Open Sans" panose="020B0606030504020204" pitchFamily="34" charset="0"/>
              </a:rPr>
              <a:t>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memberi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kontribusi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inisiatif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percaya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suara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harus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didengar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kepemimpinan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harus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membawa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depan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dan data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yang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khusus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perawatan</a:t>
            </a:r>
            <a:r>
              <a:rPr lang="en-ID" sz="1700" b="0" i="0" dirty="0">
                <a:effectLst/>
                <a:latin typeface="Open Sans" panose="020B0606030504020204" pitchFamily="34" charset="0"/>
              </a:rPr>
              <a:t> 	</a:t>
            </a:r>
            <a:r>
              <a:rPr lang="en-ID" sz="1700" b="0" i="0" dirty="0" err="1">
                <a:effectLst/>
                <a:latin typeface="Open Sans" panose="020B0606030504020204" pitchFamily="34" charset="0"/>
              </a:rPr>
              <a:t>diperlukan</a:t>
            </a:r>
            <a:endParaRPr lang="en-ID" sz="1700" dirty="0"/>
          </a:p>
        </p:txBody>
      </p:sp>
    </p:spTree>
    <p:extLst>
      <p:ext uri="{BB962C8B-B14F-4D97-AF65-F5344CB8AC3E}">
        <p14:creationId xmlns:p14="http://schemas.microsoft.com/office/powerpoint/2010/main" val="346786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23A2F-C128-5FA8-0244-D96F5E80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521979"/>
          </a:xfrm>
        </p:spPr>
        <p:txBody>
          <a:bodyPr>
            <a:normAutofit fontScale="90000"/>
          </a:bodyPr>
          <a:lstStyle/>
          <a:p>
            <a:r>
              <a:rPr lang="en-ID" dirty="0"/>
              <a:t>Kesimpulan </a:t>
            </a:r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5CB0E3E7-2AD5-68AD-CD4A-08A66F004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6" r="654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F765-7564-EB8A-8ADF-20303145A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1252229"/>
            <a:ext cx="5457965" cy="4924734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>
                <a:effectLst/>
                <a:latin typeface="Open Sans" panose="020B0606030504020204" pitchFamily="34" charset="0"/>
              </a:rPr>
              <a:t>Adverse event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dikenal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kejadian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diharapkan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(KTD)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kejadian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mengakibatkan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cedera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diharapkan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terjadi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karena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tindakan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bukan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karena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kondisi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penyakit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Penyebab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adverse event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yaitu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kurangnya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kompetensi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lengkap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dokumentasi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kegagalan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kerja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komunikasi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memadai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70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rang bergandengan tangan">
            <a:extLst>
              <a:ext uri="{FF2B5EF4-FFF2-40B4-BE49-F238E27FC236}">
                <a16:creationId xmlns:a16="http://schemas.microsoft.com/office/drawing/2014/main" id="{ACEEC50E-8786-4671-3B35-2BE498B4F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4" r="1415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5B2E-1097-5D36-97A5-9EC26057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161" y="0"/>
            <a:ext cx="5935637" cy="6176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ID" sz="2000" b="0" i="0" dirty="0">
                <a:effectLst/>
                <a:latin typeface="Open Sans" panose="020B0606030504020204" pitchFamily="34" charset="0"/>
              </a:rPr>
              <a:t>Adverse event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disebabkan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oleh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samping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perawatan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medis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melukai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(patient safety)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variabel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mengukur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mengevaluasi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kualitas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berdampak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84534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5D5769F6-BCA0-B2E4-4114-C4C3F4F2E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6" r="654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51F9C-28B8-8CDB-1720-34611AE3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367" y="300251"/>
            <a:ext cx="5362431" cy="587671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ID" sz="2000" b="0" i="0" dirty="0">
                <a:effectLst/>
                <a:latin typeface="Open Sans" panose="020B0606030504020204" pitchFamily="34" charset="0"/>
              </a:rPr>
              <a:t>Program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usaha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menurunkan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angka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kejadian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diharapkan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(KTD).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ID" sz="2000" b="0" i="0" dirty="0">
                <a:effectLst/>
                <a:latin typeface="Open Sans" panose="020B0606030504020204" pitchFamily="34" charset="0"/>
              </a:rPr>
              <a:t>Area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paling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memerlukan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pengembangan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upaya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pencegahan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KTD. </a:t>
            </a:r>
          </a:p>
          <a:p>
            <a:pPr marL="0" indent="0">
              <a:buNone/>
            </a:pPr>
            <a:endParaRPr lang="en-ID" sz="2000" dirty="0"/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173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6D86B16E-4085-B16C-2A33-AB79AA1A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6" r="654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5795-4F7F-C350-3074-5F65171A4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173" y="368490"/>
            <a:ext cx="5703625" cy="580847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7"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harus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mengkoordinasikan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kegiatan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dokter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administrasi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bertenaga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system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medis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mereka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hirarki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departemen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sendiri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harus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belajar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bagaimana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membangun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hubungan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efektif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atassan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bawahan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53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29792-364D-519F-4C55-FED5AA84B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205" b="115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AD8D1-A11D-A417-E333-B7AF194D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Tujuan Pembelajaran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6581E0-13EA-386B-19EF-126A3C675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12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519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F5E0F-3306-DF4F-5B8B-796A24CC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71435"/>
            <a:ext cx="3200400" cy="4461163"/>
          </a:xfrm>
        </p:spPr>
        <p:txBody>
          <a:bodyPr>
            <a:normAutofit/>
          </a:bodyPr>
          <a:lstStyle/>
          <a:p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95F1-55B4-BFB6-9F15-AFD163E1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8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hampir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selalu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akibat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kehilangan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tersedia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namun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ditindaklanjuti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 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281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380-DFE0-49EC-FD33-8C57370A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0BD-B745-D574-DD66-162DE95F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D" b="1" dirty="0"/>
              <a:t>SEKIAN </a:t>
            </a:r>
          </a:p>
        </p:txBody>
      </p:sp>
    </p:spTree>
    <p:extLst>
      <p:ext uri="{BB962C8B-B14F-4D97-AF65-F5344CB8AC3E}">
        <p14:creationId xmlns:p14="http://schemas.microsoft.com/office/powerpoint/2010/main" val="24558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white wall&#10;&#10;Description automatically generated">
            <a:extLst>
              <a:ext uri="{FF2B5EF4-FFF2-40B4-BE49-F238E27FC236}">
                <a16:creationId xmlns:a16="http://schemas.microsoft.com/office/drawing/2014/main" id="{2D19F36F-DE16-7A49-9026-91CC242C9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31" b="1429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08E29-0EC9-B800-8714-F008F712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Pengertian</a:t>
            </a:r>
            <a:endParaRPr lang="en-ID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54D0FD-17F0-8A76-7544-D3C7A9C86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61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806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6B96E8E2-50A4-517A-45AE-54BC0655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08218-1AE9-86C0-E3AF-C092A618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 i="1">
                <a:solidFill>
                  <a:srgbClr val="FFFFFF"/>
                </a:solidFill>
              </a:rPr>
              <a:t>Lanjutan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ED32-BB7F-99AB-7161-0BC153F88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en-ID" dirty="0" err="1">
                <a:solidFill>
                  <a:srgbClr val="FFFFFF"/>
                </a:solidFill>
                <a:latin typeface="Open Sans" panose="020B0606030504020204" pitchFamily="34" charset="0"/>
              </a:rPr>
              <a:t>S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uatu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mengakibatkan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cedera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kerena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	(commission)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bertindak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(omission), 	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bukan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underlying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desease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kondisi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(KTD)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	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dicegah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dicegah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endParaRPr lang="en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4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D770A-2737-D8CC-C4C7-F42425640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268" b="71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23DB-6FF4-C5EE-6718-CD579F90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 b="1">
                <a:solidFill>
                  <a:srgbClr val="FFFFFF"/>
                </a:solidFill>
              </a:rPr>
              <a:t>PENYEBAB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7699F-D628-65D0-F737-FFBADD01C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649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86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sabuk seni bela diri">
            <a:extLst>
              <a:ext uri="{FF2B5EF4-FFF2-40B4-BE49-F238E27FC236}">
                <a16:creationId xmlns:a16="http://schemas.microsoft.com/office/drawing/2014/main" id="{CE4F63A7-E737-7244-FDB5-E53680F31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631" b="4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10798-06A0-9547-838D-AC56A84C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D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Proses Terjadinya Adverse Event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E2BC-2ADC-9301-044E-3FC3EBB4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keselamatan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mencegah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terjadinya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KTD dan KNC,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diterapkan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sembilan</a:t>
            </a:r>
            <a:r>
              <a:rPr lang="en-ID" sz="1400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solusi</a:t>
            </a:r>
            <a:r>
              <a:rPr lang="en-ID" sz="1400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keselamatan</a:t>
            </a:r>
            <a:r>
              <a:rPr lang="en-ID" sz="1400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1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1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seluruh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rumah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sakit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Nama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obat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yang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mirip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dan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terdengar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mirip</a:t>
            </a:r>
            <a:endParaRPr lang="en-ID" sz="1400" b="0" i="0" dirty="0">
              <a:solidFill>
                <a:srgbClr val="FFFFFF"/>
              </a:solidFill>
              <a:effectLst/>
              <a:latin typeface="Noto Sans" panose="020B0502040504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identifikasi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pasien</a:t>
            </a:r>
            <a:endParaRPr lang="en-ID" sz="1400" b="0" i="0" dirty="0">
              <a:solidFill>
                <a:srgbClr val="FFFFFF"/>
              </a:solidFill>
              <a:effectLst/>
              <a:latin typeface="Noto Sans" panose="020B0502040504020204" pitchFamily="34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komunikasi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selama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serah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terima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pasien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;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pelaksanaan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prosedur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yang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benar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pada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lokasi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tubuh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yang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benar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;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kontrol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larutan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elektrolit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pekat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;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memastikan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keakuratan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pengobatan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pada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transisi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perawatan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;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menghindari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kesalahan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sambungan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kateter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dan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selang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;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perangkat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injeksi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sekali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pakai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; Dan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meningkatkan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kebersihan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tangan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untuk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mencegah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infeksi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terkait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layanan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ID" sz="1400" b="0" i="0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kesehatan</a:t>
            </a:r>
            <a:r>
              <a:rPr lang="en-ID" sz="1400" b="0" i="0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>
              <a:buNone/>
            </a:pPr>
            <a:endParaRPr lang="en-ID" sz="1400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eja dilengkapi dengan stetoskop dan keyboard komputer">
            <a:extLst>
              <a:ext uri="{FF2B5EF4-FFF2-40B4-BE49-F238E27FC236}">
                <a16:creationId xmlns:a16="http://schemas.microsoft.com/office/drawing/2014/main" id="{83455042-9EC3-A733-3219-0BE48DE33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6" r="-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203CC9-E91F-AC1C-6B97-DE27F878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endParaRPr lang="en-ID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6001-4E2D-6AB2-1840-9AC6B761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2614507"/>
            <a:ext cx="5800298" cy="364455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Keselamatan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(patient safety)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variabel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mengukur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mengevaluasi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kualitas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berdampak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</a:t>
            </a:r>
            <a:endParaRPr lang="en-ID" sz="2000" dirty="0"/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33063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kanan berwarna di Ceramic mangkuk">
            <a:extLst>
              <a:ext uri="{FF2B5EF4-FFF2-40B4-BE49-F238E27FC236}">
                <a16:creationId xmlns:a16="http://schemas.microsoft.com/office/drawing/2014/main" id="{EB39E8E6-5623-DC99-E633-D2772128B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9" b="15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64B7E-6FE3-3211-B7E9-2D579735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CAC2-950C-81CB-BF1C-31554499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Program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keselamatan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usaha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menurunkan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angka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(KTD). Area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keselamatan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paling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memerlukan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pengembangan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upaya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pencegahan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KTD. </a:t>
            </a:r>
          </a:p>
        </p:txBody>
      </p:sp>
    </p:spTree>
    <p:extLst>
      <p:ext uri="{BB962C8B-B14F-4D97-AF65-F5344CB8AC3E}">
        <p14:creationId xmlns:p14="http://schemas.microsoft.com/office/powerpoint/2010/main" val="110242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C24F5D15-AFE9-43CD-DF62-956B2593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DEB28-C595-48E9-C349-78D3057D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Peran perawat dalam keselamatan pasien  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0600-C047-5941-74EB-9709E16C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fi-FI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Perawat p</a:t>
            </a:r>
            <a:r>
              <a:rPr lang="en-ID" b="0" i="1" u="sng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emain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1" u="sng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kunci</a:t>
            </a:r>
            <a:r>
              <a:rPr lang="en-ID" b="0" i="1" u="sng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kontak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kemungkinan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mengenai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perasaan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kondisi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fisik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dibutuhkan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anggota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tim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ID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 </a:t>
            </a:r>
            <a:endParaRPr lang="en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1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798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Noto Sans</vt:lpstr>
      <vt:lpstr>Open Sans</vt:lpstr>
      <vt:lpstr>Office Theme</vt:lpstr>
      <vt:lpstr>Mengenali dan berespon terhadap adverse events</vt:lpstr>
      <vt:lpstr>Tujuan Pembelajaran </vt:lpstr>
      <vt:lpstr> Pengertian</vt:lpstr>
      <vt:lpstr>Lanjutan </vt:lpstr>
      <vt:lpstr>PENYEBAB</vt:lpstr>
      <vt:lpstr>Proses Terjadinya Adverse Event</vt:lpstr>
      <vt:lpstr>PowerPoint Presentation</vt:lpstr>
      <vt:lpstr>PowerPoint Presentation</vt:lpstr>
      <vt:lpstr>Peran perawat dalam keselamatan pasien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Mengenali dan berespon terhadap adverse events</dc:title>
  <dc:creator>hasto nsp</dc:creator>
  <cp:lastModifiedBy>hasto nsp</cp:lastModifiedBy>
  <cp:revision>8</cp:revision>
  <dcterms:created xsi:type="dcterms:W3CDTF">2023-10-18T02:57:36Z</dcterms:created>
  <dcterms:modified xsi:type="dcterms:W3CDTF">2024-11-01T07:39:47Z</dcterms:modified>
</cp:coreProperties>
</file>