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6" r:id="rId4"/>
    <p:sldId id="260" r:id="rId5"/>
    <p:sldId id="280" r:id="rId6"/>
    <p:sldId id="278" r:id="rId7"/>
    <p:sldId id="258" r:id="rId8"/>
    <p:sldId id="275" r:id="rId9"/>
    <p:sldId id="261" r:id="rId10"/>
    <p:sldId id="276" r:id="rId11"/>
    <p:sldId id="279" r:id="rId12"/>
    <p:sldId id="259" r:id="rId13"/>
    <p:sldId id="281" r:id="rId14"/>
    <p:sldId id="269" r:id="rId15"/>
    <p:sldId id="268" r:id="rId16"/>
    <p:sldId id="262" r:id="rId17"/>
    <p:sldId id="274" r:id="rId18"/>
    <p:sldId id="282" r:id="rId19"/>
    <p:sldId id="264" r:id="rId20"/>
    <p:sldId id="273" r:id="rId21"/>
    <p:sldId id="265" r:id="rId22"/>
  </p:sldIdLst>
  <p:sldSz cx="18288000" cy="10287000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Anton" charset="0"/>
      <p:regular r:id="rId27"/>
    </p:embeddedFont>
    <p:embeddedFont>
      <p:font typeface="Nunito Semi-Bold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240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5.sv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5.sv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5.sv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90403" y="3005058"/>
            <a:ext cx="9278617" cy="927861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B1C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2057400"/>
            <a:ext cx="7869555" cy="8229600"/>
          </a:xfrm>
          <a:custGeom>
            <a:avLst/>
            <a:gdLst/>
            <a:ahLst/>
            <a:cxnLst/>
            <a:rect l="l" t="t" r="r" b="b"/>
            <a:pathLst>
              <a:path w="7869555" h="8229600">
                <a:moveTo>
                  <a:pt x="0" y="0"/>
                </a:moveTo>
                <a:lnTo>
                  <a:pt x="7869555" y="0"/>
                </a:lnTo>
                <a:lnTo>
                  <a:pt x="786955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9448800" y="9258300"/>
            <a:ext cx="4449362" cy="727030"/>
            <a:chOff x="0" y="0"/>
            <a:chExt cx="1345030" cy="2197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45030" cy="219779"/>
            </a:xfrm>
            <a:custGeom>
              <a:avLst/>
              <a:gdLst/>
              <a:ahLst/>
              <a:cxnLst/>
              <a:rect l="l" t="t" r="r" b="b"/>
              <a:pathLst>
                <a:path w="1345030" h="219779">
                  <a:moveTo>
                    <a:pt x="22620" y="0"/>
                  </a:moveTo>
                  <a:lnTo>
                    <a:pt x="1322410" y="0"/>
                  </a:lnTo>
                  <a:cubicBezTo>
                    <a:pt x="1328409" y="0"/>
                    <a:pt x="1334163" y="2383"/>
                    <a:pt x="1338405" y="6625"/>
                  </a:cubicBezTo>
                  <a:cubicBezTo>
                    <a:pt x="1342647" y="10867"/>
                    <a:pt x="1345030" y="16621"/>
                    <a:pt x="1345030" y="22620"/>
                  </a:cubicBezTo>
                  <a:lnTo>
                    <a:pt x="1345030" y="197159"/>
                  </a:lnTo>
                  <a:cubicBezTo>
                    <a:pt x="1345030" y="203158"/>
                    <a:pt x="1342647" y="208912"/>
                    <a:pt x="1338405" y="213154"/>
                  </a:cubicBezTo>
                  <a:cubicBezTo>
                    <a:pt x="1334163" y="217396"/>
                    <a:pt x="1328409" y="219779"/>
                    <a:pt x="1322410" y="219779"/>
                  </a:cubicBezTo>
                  <a:lnTo>
                    <a:pt x="22620" y="219779"/>
                  </a:lnTo>
                  <a:cubicBezTo>
                    <a:pt x="16621" y="219779"/>
                    <a:pt x="10867" y="217396"/>
                    <a:pt x="6625" y="213154"/>
                  </a:cubicBezTo>
                  <a:cubicBezTo>
                    <a:pt x="2383" y="208912"/>
                    <a:pt x="0" y="203158"/>
                    <a:pt x="0" y="197159"/>
                  </a:cubicBezTo>
                  <a:lnTo>
                    <a:pt x="0" y="22620"/>
                  </a:lnTo>
                  <a:cubicBezTo>
                    <a:pt x="0" y="16621"/>
                    <a:pt x="2383" y="10867"/>
                    <a:pt x="6625" y="6625"/>
                  </a:cubicBezTo>
                  <a:cubicBezTo>
                    <a:pt x="10867" y="2383"/>
                    <a:pt x="16621" y="0"/>
                    <a:pt x="22620" y="0"/>
                  </a:cubicBezTo>
                  <a:close/>
                </a:path>
              </a:pathLst>
            </a:custGeom>
            <a:solidFill>
              <a:srgbClr val="00B1C1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345030" cy="2578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039600" y="594767"/>
            <a:ext cx="5149785" cy="1462633"/>
            <a:chOff x="0" y="0"/>
            <a:chExt cx="860691" cy="21977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60691" cy="219779"/>
            </a:xfrm>
            <a:custGeom>
              <a:avLst/>
              <a:gdLst/>
              <a:ahLst/>
              <a:cxnLst/>
              <a:rect l="l" t="t" r="r" b="b"/>
              <a:pathLst>
                <a:path w="860691" h="219779">
                  <a:moveTo>
                    <a:pt x="48506" y="0"/>
                  </a:moveTo>
                  <a:lnTo>
                    <a:pt x="812185" y="0"/>
                  </a:lnTo>
                  <a:cubicBezTo>
                    <a:pt x="838974" y="0"/>
                    <a:pt x="860691" y="21717"/>
                    <a:pt x="860691" y="48506"/>
                  </a:cubicBezTo>
                  <a:lnTo>
                    <a:pt x="860691" y="171273"/>
                  </a:lnTo>
                  <a:cubicBezTo>
                    <a:pt x="860691" y="198062"/>
                    <a:pt x="838974" y="219779"/>
                    <a:pt x="812185" y="219779"/>
                  </a:cubicBezTo>
                  <a:lnTo>
                    <a:pt x="48506" y="219779"/>
                  </a:lnTo>
                  <a:cubicBezTo>
                    <a:pt x="21717" y="219779"/>
                    <a:pt x="0" y="198062"/>
                    <a:pt x="0" y="171273"/>
                  </a:cubicBezTo>
                  <a:lnTo>
                    <a:pt x="0" y="48506"/>
                  </a:lnTo>
                  <a:cubicBezTo>
                    <a:pt x="0" y="21717"/>
                    <a:pt x="21717" y="0"/>
                    <a:pt x="4850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B1C1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60691" cy="2578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205602" y="9346537"/>
            <a:ext cx="597563" cy="597563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04A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324348" y="9431630"/>
            <a:ext cx="360070" cy="360070"/>
          </a:xfrm>
          <a:custGeom>
            <a:avLst/>
            <a:gdLst/>
            <a:ahLst/>
            <a:cxnLst/>
            <a:rect l="l" t="t" r="r" b="b"/>
            <a:pathLst>
              <a:path w="360070" h="360070">
                <a:moveTo>
                  <a:pt x="0" y="0"/>
                </a:moveTo>
                <a:lnTo>
                  <a:pt x="360070" y="0"/>
                </a:lnTo>
                <a:lnTo>
                  <a:pt x="360070" y="360070"/>
                </a:lnTo>
                <a:lnTo>
                  <a:pt x="0" y="3600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28700" y="793750"/>
            <a:ext cx="615950" cy="615950"/>
          </a:xfrm>
          <a:custGeom>
            <a:avLst/>
            <a:gdLst/>
            <a:ahLst/>
            <a:cxnLst/>
            <a:rect l="l" t="t" r="r" b="b"/>
            <a:pathLst>
              <a:path w="615950" h="615950">
                <a:moveTo>
                  <a:pt x="0" y="0"/>
                </a:moveTo>
                <a:lnTo>
                  <a:pt x="615950" y="0"/>
                </a:lnTo>
                <a:lnTo>
                  <a:pt x="615950" y="615950"/>
                </a:lnTo>
                <a:lnTo>
                  <a:pt x="0" y="6159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5400000">
            <a:off x="318619" y="3264824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2" y="0"/>
                </a:lnTo>
                <a:lnTo>
                  <a:pt x="2652062" y="1455319"/>
                </a:lnTo>
                <a:lnTo>
                  <a:pt x="0" y="14553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7924800" y="2476500"/>
            <a:ext cx="8990112" cy="20532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199"/>
              </a:lnSpc>
            </a:pPr>
            <a:r>
              <a:rPr lang="en-US" sz="9000" dirty="0" err="1" smtClean="0">
                <a:solidFill>
                  <a:srgbClr val="00B1C1"/>
                </a:solidFill>
                <a:latin typeface="Anton"/>
                <a:ea typeface="Anton"/>
                <a:cs typeface="Anton"/>
                <a:sym typeface="Anton"/>
              </a:rPr>
              <a:t>Anatomi</a:t>
            </a:r>
            <a:r>
              <a:rPr lang="en-US" sz="9000" dirty="0" smtClean="0">
                <a:solidFill>
                  <a:srgbClr val="00B1C1"/>
                </a:solidFill>
                <a:latin typeface="Anton"/>
                <a:ea typeface="Anton"/>
                <a:cs typeface="Anton"/>
                <a:sym typeface="Anton"/>
              </a:rPr>
              <a:t> &amp; </a:t>
            </a:r>
            <a:r>
              <a:rPr lang="en-US" sz="9000" dirty="0" err="1" smtClean="0">
                <a:solidFill>
                  <a:srgbClr val="00B1C1"/>
                </a:solidFill>
                <a:latin typeface="Anton"/>
                <a:ea typeface="Anton"/>
                <a:cs typeface="Anton"/>
                <a:sym typeface="Anton"/>
              </a:rPr>
              <a:t>Fisiologi</a:t>
            </a:r>
            <a:endParaRPr lang="en-US" sz="9000" dirty="0">
              <a:solidFill>
                <a:srgbClr val="00B1C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448800" y="4409728"/>
            <a:ext cx="8247162" cy="2333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82"/>
              </a:lnSpc>
            </a:pPr>
            <a:r>
              <a:rPr lang="en-US" sz="11000" dirty="0" smtClean="0">
                <a:solidFill>
                  <a:srgbClr val="FF604A"/>
                </a:solidFill>
                <a:latin typeface="Anton"/>
                <a:ea typeface="Anton"/>
                <a:cs typeface="Anton"/>
                <a:sym typeface="Anton"/>
              </a:rPr>
              <a:t>SISTEM SARAF</a:t>
            </a:r>
            <a:endParaRPr lang="en-US" sz="11000" dirty="0">
              <a:solidFill>
                <a:srgbClr val="FF604A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456187" y="6710981"/>
            <a:ext cx="6481249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Anatomi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dan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Fisiologi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Sistem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Saraf</a:t>
            </a:r>
            <a:endParaRPr lang="en-US" sz="2000" b="1" dirty="0" smtClean="0">
              <a:solidFill>
                <a:srgbClr val="252525"/>
              </a:solidFill>
              <a:latin typeface="Nunito Semi-Bold"/>
              <a:ea typeface="Nunito Semi-Bold"/>
              <a:cs typeface="Nunito Semi-Bold"/>
              <a:sym typeface="Nunito Semi-Bold"/>
            </a:endParaRPr>
          </a:p>
          <a:p>
            <a:pPr algn="l">
              <a:lnSpc>
                <a:spcPts val="2800"/>
              </a:lnSpc>
            </a:pP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Biokimia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dan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Biofisika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Sistem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Persarafan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endParaRPr lang="en-US" sz="2000" b="1" dirty="0">
              <a:solidFill>
                <a:srgbClr val="252525"/>
              </a:solidFill>
              <a:latin typeface="Nunito Semi-Bold"/>
              <a:ea typeface="Nunito Semi-Bold"/>
              <a:cs typeface="Nunito Semi-Bold"/>
              <a:sym typeface="Nunito Semi-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2192000" y="800100"/>
            <a:ext cx="4892499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 smtClean="0">
                <a:solidFill>
                  <a:srgbClr val="00B1C1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KEPERAWATAN DEWASA SISTEM MUSKULOSKELETAL, INTEGUMEN, PERSEPSI SENSORI DAN PERSARAFAN</a:t>
            </a:r>
            <a:endParaRPr lang="en-US" sz="1999" dirty="0">
              <a:solidFill>
                <a:srgbClr val="00B1C1"/>
              </a:solidFill>
              <a:latin typeface="Arial" pitchFamily="34" charset="0"/>
              <a:ea typeface="Anton"/>
              <a:cs typeface="Arial" pitchFamily="34" charset="0"/>
              <a:sym typeface="Anton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872281" y="800100"/>
            <a:ext cx="7025973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500"/>
              </a:lnSpc>
            </a:pPr>
            <a:r>
              <a:rPr lang="en-US" sz="2000" b="1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PROGRAM STUDI S1 KEPERAWATAN NERS</a:t>
            </a:r>
          </a:p>
          <a:p>
            <a:pPr marL="0" lvl="0" indent="0" algn="l">
              <a:lnSpc>
                <a:spcPts val="2500"/>
              </a:lnSpc>
            </a:pPr>
            <a:r>
              <a:rPr lang="en-US" sz="2000" b="1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STIKES NOTOKUSUMO YOGYAKARTA </a:t>
            </a:r>
            <a:endParaRPr lang="en-US" sz="2000" b="1" u="none" strike="noStrike" dirty="0">
              <a:solidFill>
                <a:srgbClr val="252525"/>
              </a:solidFill>
              <a:latin typeface="Arial" pitchFamily="34" charset="0"/>
              <a:ea typeface="Anton"/>
              <a:cs typeface="Arial" pitchFamily="34" charset="0"/>
              <a:sym typeface="Anton"/>
            </a:endParaRPr>
          </a:p>
        </p:txBody>
      </p:sp>
      <p:sp>
        <p:nvSpPr>
          <p:cNvPr id="27" name="Freeform 27"/>
          <p:cNvSpPr/>
          <p:nvPr/>
        </p:nvSpPr>
        <p:spPr>
          <a:xfrm rot="-10800000">
            <a:off x="15635938" y="8564981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2" y="0"/>
                </a:lnTo>
                <a:lnTo>
                  <a:pt x="2652062" y="1455319"/>
                </a:lnTo>
                <a:lnTo>
                  <a:pt x="0" y="14553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882954" y="5807765"/>
            <a:ext cx="1489355" cy="1489355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04A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6987910" y="4192263"/>
            <a:ext cx="692559" cy="692559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04A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028700" y="720725"/>
            <a:ext cx="615950" cy="615950"/>
          </a:xfrm>
          <a:custGeom>
            <a:avLst/>
            <a:gdLst/>
            <a:ahLst/>
            <a:cxnLst/>
            <a:rect l="l" t="t" r="r" b="b"/>
            <a:pathLst>
              <a:path w="615950" h="615950">
                <a:moveTo>
                  <a:pt x="0" y="0"/>
                </a:moveTo>
                <a:lnTo>
                  <a:pt x="615950" y="0"/>
                </a:lnTo>
                <a:lnTo>
                  <a:pt x="615950" y="615950"/>
                </a:lnTo>
                <a:lnTo>
                  <a:pt x="0" y="615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425178" y="2291233"/>
            <a:ext cx="15437645" cy="3440128"/>
            <a:chOff x="0" y="0"/>
            <a:chExt cx="20583527" cy="4586837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 t="33276" b="33276"/>
            <a:stretch>
              <a:fillRect/>
            </a:stretch>
          </p:blipFill>
          <p:spPr>
            <a:xfrm>
              <a:off x="0" y="0"/>
              <a:ext cx="20583527" cy="4586837"/>
            </a:xfrm>
            <a:prstGeom prst="rect">
              <a:avLst/>
            </a:prstGeom>
          </p:spPr>
        </p:pic>
      </p:grpSp>
      <p:sp>
        <p:nvSpPr>
          <p:cNvPr id="8" name="Freeform 8"/>
          <p:cNvSpPr/>
          <p:nvPr/>
        </p:nvSpPr>
        <p:spPr>
          <a:xfrm rot="5400000">
            <a:off x="-598372" y="8233309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3" y="0"/>
                </a:lnTo>
                <a:lnTo>
                  <a:pt x="2652063" y="1455319"/>
                </a:lnTo>
                <a:lnTo>
                  <a:pt x="0" y="14553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667000" y="8714905"/>
            <a:ext cx="492125" cy="492125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04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5400000">
            <a:off x="16264451" y="3283637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2" y="0"/>
                </a:lnTo>
                <a:lnTo>
                  <a:pt x="2652062" y="1455319"/>
                </a:lnTo>
                <a:lnTo>
                  <a:pt x="0" y="14553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00000">
            <a:off x="-598372" y="3283637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3" y="0"/>
                </a:lnTo>
                <a:lnTo>
                  <a:pt x="2652063" y="1455319"/>
                </a:lnTo>
                <a:lnTo>
                  <a:pt x="0" y="14553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277915" y="6377467"/>
            <a:ext cx="8186303" cy="1036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500" dirty="0" smtClean="0">
                <a:solidFill>
                  <a:srgbClr val="252525"/>
                </a:solidFill>
                <a:latin typeface="Anton"/>
                <a:ea typeface="Anton"/>
                <a:cs typeface="Anton"/>
                <a:sym typeface="Anton"/>
              </a:rPr>
              <a:t>FUNGSI</a:t>
            </a:r>
            <a:endParaRPr lang="en-US" sz="6500" dirty="0">
              <a:solidFill>
                <a:srgbClr val="252525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77915" y="7361717"/>
            <a:ext cx="8186303" cy="105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500" dirty="0" smtClean="0">
                <a:solidFill>
                  <a:srgbClr val="00B1C1"/>
                </a:solidFill>
                <a:latin typeface="Anton"/>
                <a:ea typeface="Anton"/>
                <a:cs typeface="Anton"/>
                <a:sym typeface="Anton"/>
              </a:rPr>
              <a:t>SISTEM SARAF </a:t>
            </a:r>
            <a:endParaRPr lang="en-US" sz="6500" dirty="0">
              <a:solidFill>
                <a:srgbClr val="00B1C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282279" y="7222922"/>
            <a:ext cx="11548522" cy="2872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28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Output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motorik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berperan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untuk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memberikan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tanggapan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atau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reaksi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tubuh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terhadap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rangsangan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yang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sudah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diproses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oleh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SSP/CNS. </a:t>
            </a:r>
            <a:endParaRPr lang="en-US" sz="3200" b="1" dirty="0">
              <a:solidFill>
                <a:srgbClr val="252525"/>
              </a:solidFill>
              <a:latin typeface="Nunito Semi-Bold"/>
              <a:ea typeface="Nunito Semi-Bold"/>
              <a:cs typeface="Nunito Semi-Bold"/>
              <a:sym typeface="Nunito Semi-Bold"/>
            </a:endParaRPr>
          </a:p>
          <a:p>
            <a:pPr marL="457200" indent="-457200" algn="l">
              <a:lnSpc>
                <a:spcPts val="2800"/>
              </a:lnSpc>
              <a:buFont typeface="Arial" pitchFamily="34" charset="0"/>
              <a:buChar char="•"/>
            </a:pPr>
            <a:endParaRPr lang="en-US" sz="3200" b="1" dirty="0" smtClean="0">
              <a:solidFill>
                <a:srgbClr val="252525"/>
              </a:solidFill>
              <a:latin typeface="Nunito Semi-Bold"/>
              <a:ea typeface="Nunito Semi-Bold"/>
              <a:cs typeface="Nunito Semi-Bold"/>
              <a:sym typeface="Nunito Semi-Bold"/>
            </a:endParaRPr>
          </a:p>
          <a:p>
            <a:pPr marL="457200" indent="-457200" algn="l">
              <a:lnSpc>
                <a:spcPts val="2800"/>
              </a:lnSpc>
              <a:buFont typeface="Arial" pitchFamily="34" charset="0"/>
              <a:buChar char="•"/>
            </a:pP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Saat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terjadi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gangguan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,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misalkan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karena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penyakit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stroke,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maka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tubuh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tidak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dapat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bergerak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dg normal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atau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bahkan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tidak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dapat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bergerak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sama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sekali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. </a:t>
            </a:r>
          </a:p>
          <a:p>
            <a:pPr algn="l">
              <a:lnSpc>
                <a:spcPts val="2800"/>
              </a:lnSpc>
            </a:pPr>
            <a:endParaRPr lang="en-US" sz="3200" b="1" dirty="0">
              <a:solidFill>
                <a:srgbClr val="252525"/>
              </a:solidFill>
              <a:latin typeface="Nunito Semi-Bold"/>
              <a:ea typeface="Nunito Semi-Bold"/>
              <a:cs typeface="Nunito Semi-Bold"/>
              <a:sym typeface="Nunito Semi-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64346" y="6286500"/>
            <a:ext cx="7478776" cy="4597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3200" dirty="0" smtClean="0">
                <a:solidFill>
                  <a:srgbClr val="00B050"/>
                </a:solidFill>
                <a:latin typeface="Nunito Semi-Bold" charset="0"/>
                <a:ea typeface="Anton"/>
                <a:cs typeface="Anton"/>
                <a:sym typeface="Anton"/>
              </a:rPr>
              <a:t>:::: FUNGSI OUTPUT MOTORIK :::: </a:t>
            </a:r>
            <a:endParaRPr lang="en-US" sz="3200" dirty="0">
              <a:solidFill>
                <a:srgbClr val="00B050"/>
              </a:solidFill>
              <a:latin typeface="Nunito Semi-Bold" charset="0"/>
              <a:ea typeface="Anton"/>
              <a:cs typeface="Anton"/>
              <a:sym typeface="Anton"/>
            </a:endParaRPr>
          </a:p>
        </p:txBody>
      </p:sp>
    </p:spTree>
    <p:extLst>
      <p:ext uri="{BB962C8B-B14F-4D97-AF65-F5344CB8AC3E}">
        <p14:creationId xmlns:p14="http://schemas.microsoft.com/office/powerpoint/2010/main" val="7826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028700" y="720725"/>
            <a:ext cx="615950" cy="615950"/>
          </a:xfrm>
          <a:custGeom>
            <a:avLst/>
            <a:gdLst/>
            <a:ahLst/>
            <a:cxnLst/>
            <a:rect l="l" t="t" r="r" b="b"/>
            <a:pathLst>
              <a:path w="615950" h="615950">
                <a:moveTo>
                  <a:pt x="0" y="0"/>
                </a:moveTo>
                <a:lnTo>
                  <a:pt x="615950" y="0"/>
                </a:lnTo>
                <a:lnTo>
                  <a:pt x="615950" y="615950"/>
                </a:lnTo>
                <a:lnTo>
                  <a:pt x="0" y="615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425178" y="2291233"/>
            <a:ext cx="15437645" cy="3440128"/>
            <a:chOff x="0" y="0"/>
            <a:chExt cx="20583527" cy="4586837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 t="33276" b="33276"/>
            <a:stretch>
              <a:fillRect/>
            </a:stretch>
          </p:blipFill>
          <p:spPr>
            <a:xfrm>
              <a:off x="0" y="0"/>
              <a:ext cx="20583527" cy="4586837"/>
            </a:xfrm>
            <a:prstGeom prst="rect">
              <a:avLst/>
            </a:prstGeom>
          </p:spPr>
        </p:pic>
      </p:grpSp>
      <p:sp>
        <p:nvSpPr>
          <p:cNvPr id="8" name="Freeform 8"/>
          <p:cNvSpPr/>
          <p:nvPr/>
        </p:nvSpPr>
        <p:spPr>
          <a:xfrm rot="5400000">
            <a:off x="-598372" y="8233309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3" y="0"/>
                </a:lnTo>
                <a:lnTo>
                  <a:pt x="2652063" y="1455319"/>
                </a:lnTo>
                <a:lnTo>
                  <a:pt x="0" y="14553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667000" y="8714905"/>
            <a:ext cx="492125" cy="492125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04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5400000">
            <a:off x="16264451" y="3283637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2" y="0"/>
                </a:lnTo>
                <a:lnTo>
                  <a:pt x="2652062" y="1455319"/>
                </a:lnTo>
                <a:lnTo>
                  <a:pt x="0" y="14553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00000">
            <a:off x="-598372" y="3283637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3" y="0"/>
                </a:lnTo>
                <a:lnTo>
                  <a:pt x="2652063" y="1455319"/>
                </a:lnTo>
                <a:lnTo>
                  <a:pt x="0" y="14553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277915" y="6377467"/>
            <a:ext cx="8186303" cy="1036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500" dirty="0" smtClean="0">
                <a:solidFill>
                  <a:srgbClr val="252525"/>
                </a:solidFill>
                <a:latin typeface="Anton"/>
                <a:ea typeface="Anton"/>
                <a:cs typeface="Anton"/>
                <a:sym typeface="Anton"/>
              </a:rPr>
              <a:t>FUNGSI</a:t>
            </a:r>
            <a:endParaRPr lang="en-US" sz="6500" dirty="0">
              <a:solidFill>
                <a:srgbClr val="252525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77915" y="7361717"/>
            <a:ext cx="8186303" cy="105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500" dirty="0" smtClean="0">
                <a:solidFill>
                  <a:srgbClr val="00B1C1"/>
                </a:solidFill>
                <a:latin typeface="Anton"/>
                <a:ea typeface="Anton"/>
                <a:cs typeface="Anton"/>
                <a:sym typeface="Anton"/>
              </a:rPr>
              <a:t>SISTEM SARAF </a:t>
            </a:r>
            <a:endParaRPr lang="en-US" sz="6500" dirty="0">
              <a:solidFill>
                <a:srgbClr val="00B1C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282279" y="6743700"/>
            <a:ext cx="11548522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2800"/>
              </a:lnSpc>
              <a:buFont typeface="Arial" pitchFamily="34" charset="0"/>
              <a:buChar char="•"/>
            </a:pP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Selain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itu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, SST/PNS </a:t>
            </a: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juga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berfungsi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mengelola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respon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semua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kegiatan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yang </a:t>
            </a: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tidak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disadari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, </a:t>
            </a: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seperti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respon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flight-of-flight </a:t>
            </a: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dan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kebalikannya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. </a:t>
            </a:r>
          </a:p>
          <a:p>
            <a:pPr algn="l">
              <a:lnSpc>
                <a:spcPts val="2800"/>
              </a:lnSpc>
            </a:pPr>
            <a:endParaRPr lang="en-US" sz="3000" b="1" dirty="0" smtClean="0">
              <a:solidFill>
                <a:srgbClr val="252525"/>
              </a:solidFill>
              <a:latin typeface="Nunito Semi-Bold"/>
              <a:ea typeface="Nunito Semi-Bold"/>
              <a:cs typeface="Nunito Semi-Bold"/>
              <a:sym typeface="Nunito Semi-Bold"/>
            </a:endParaRPr>
          </a:p>
          <a:p>
            <a:pPr marL="457200" indent="-457200" algn="l">
              <a:lnSpc>
                <a:spcPts val="2800"/>
              </a:lnSpc>
              <a:buFont typeface="Arial" pitchFamily="34" charset="0"/>
              <a:buChar char="•"/>
            </a:pP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Misalnya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ketika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mengalami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ancaman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, </a:t>
            </a: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tubuh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akan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merespons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keadaan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tersebut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dengan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mempercepat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denyut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nadi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, </a:t>
            </a: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meningkatkan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frekuensi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pernapasan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serta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meningkatkan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aliran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darah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. </a:t>
            </a: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Setelah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keadaan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yang </a:t>
            </a: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dirasa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mengancam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sudah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teratasi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, </a:t>
            </a: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tubuh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akan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mengembalikan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respons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ke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kondisi</a:t>
            </a:r>
            <a:r>
              <a:rPr lang="en-US" sz="3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normal.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82279" y="6057900"/>
            <a:ext cx="7478776" cy="4597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3200" dirty="0" smtClean="0">
                <a:solidFill>
                  <a:srgbClr val="00B050"/>
                </a:solidFill>
                <a:latin typeface="Nunito Semi-Bold" charset="0"/>
                <a:ea typeface="Anton"/>
                <a:cs typeface="Anton"/>
                <a:sym typeface="Anton"/>
              </a:rPr>
              <a:t>:::: FUNGSI OUTPUT MOTORIK :::: </a:t>
            </a:r>
            <a:endParaRPr lang="en-US" sz="3200" dirty="0">
              <a:solidFill>
                <a:srgbClr val="00B050"/>
              </a:solidFill>
              <a:latin typeface="Nunito Semi-Bold" charset="0"/>
              <a:ea typeface="Anton"/>
              <a:cs typeface="Anton"/>
              <a:sym typeface="Anton"/>
            </a:endParaRPr>
          </a:p>
        </p:txBody>
      </p:sp>
    </p:spTree>
    <p:extLst>
      <p:ext uri="{BB962C8B-B14F-4D97-AF65-F5344CB8AC3E}">
        <p14:creationId xmlns:p14="http://schemas.microsoft.com/office/powerpoint/2010/main" val="269238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18983" y="1310258"/>
            <a:ext cx="8323361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50"/>
              </a:lnSpc>
            </a:pPr>
            <a:r>
              <a:rPr lang="en-US" sz="6500" dirty="0" smtClean="0">
                <a:solidFill>
                  <a:srgbClr val="252525"/>
                </a:solidFill>
                <a:latin typeface="Anton"/>
                <a:ea typeface="Anton"/>
                <a:cs typeface="Anton"/>
                <a:sym typeface="Anton"/>
              </a:rPr>
              <a:t>STRUKTUR </a:t>
            </a:r>
            <a:r>
              <a:rPr lang="en-US" sz="6500" dirty="0" smtClean="0">
                <a:solidFill>
                  <a:srgbClr val="00B0F0"/>
                </a:solidFill>
                <a:latin typeface="Anton"/>
                <a:ea typeface="Anton"/>
                <a:cs typeface="Anton"/>
                <a:sym typeface="Anton"/>
              </a:rPr>
              <a:t>SISTEM SARAF</a:t>
            </a:r>
            <a:endParaRPr lang="en-US" sz="6500" dirty="0">
              <a:solidFill>
                <a:srgbClr val="00B0F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2033390" y="2846048"/>
            <a:ext cx="262762" cy="262762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04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028700" y="1409700"/>
            <a:ext cx="615950" cy="615950"/>
          </a:xfrm>
          <a:custGeom>
            <a:avLst/>
            <a:gdLst/>
            <a:ahLst/>
            <a:cxnLst/>
            <a:rect l="l" t="t" r="r" b="b"/>
            <a:pathLst>
              <a:path w="615950" h="615950">
                <a:moveTo>
                  <a:pt x="0" y="0"/>
                </a:moveTo>
                <a:lnTo>
                  <a:pt x="615950" y="0"/>
                </a:lnTo>
                <a:lnTo>
                  <a:pt x="615950" y="615950"/>
                </a:lnTo>
                <a:lnTo>
                  <a:pt x="0" y="615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800000">
            <a:off x="16080468" y="8159164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2" y="0"/>
                </a:lnTo>
                <a:lnTo>
                  <a:pt x="2652062" y="1455319"/>
                </a:lnTo>
                <a:lnTo>
                  <a:pt x="0" y="145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5400000">
            <a:off x="-598372" y="8233309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3" y="0"/>
                </a:lnTo>
                <a:lnTo>
                  <a:pt x="2652063" y="1455319"/>
                </a:lnTo>
                <a:lnTo>
                  <a:pt x="0" y="145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2018982" y="3719810"/>
            <a:ext cx="8953818" cy="5745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O T A  K </a:t>
            </a:r>
          </a:p>
          <a:p>
            <a:pPr>
              <a:lnSpc>
                <a:spcPts val="2800"/>
              </a:lnSpc>
            </a:pPr>
            <a:endParaRPr lang="en-US" sz="3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800"/>
              </a:lnSpc>
            </a:pP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Otak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pusat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pengatur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koordinasi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tubuh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Otak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terletak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rongga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tengkorak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beratnya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± 1/50  BB. </a:t>
            </a:r>
          </a:p>
          <a:p>
            <a:pPr>
              <a:lnSpc>
                <a:spcPts val="2800"/>
              </a:lnSpc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800"/>
              </a:lnSpc>
            </a:pP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Bagian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utama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otak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otak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besar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(cerebrum),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otak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kecil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(cerebellum)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batang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otak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(brain stem).</a:t>
            </a:r>
          </a:p>
          <a:p>
            <a:pPr>
              <a:lnSpc>
                <a:spcPts val="2800"/>
              </a:lnSpc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800"/>
              </a:lnSpc>
            </a:pP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Otak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terletak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rongga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kepala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terletak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tulang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tengkorak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diselubungi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selaput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meninges, yang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orang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dewasa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sudah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lagi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membesar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sehingga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bila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terjadi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penambahan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komponen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rongga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kepala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meningkatkan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TIK. </a:t>
            </a:r>
          </a:p>
          <a:p>
            <a:pPr>
              <a:lnSpc>
                <a:spcPts val="2800"/>
              </a:lnSpc>
            </a:pP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579281" y="2781300"/>
            <a:ext cx="6031319" cy="422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dirty="0" smtClean="0">
                <a:solidFill>
                  <a:srgbClr val="252525"/>
                </a:solidFill>
                <a:latin typeface="Anton"/>
                <a:ea typeface="Anton"/>
                <a:cs typeface="Anton"/>
                <a:sym typeface="Anton"/>
              </a:rPr>
              <a:t>SISTEM SARAF </a:t>
            </a:r>
            <a:r>
              <a:rPr lang="en-US" sz="2500" dirty="0" smtClean="0">
                <a:solidFill>
                  <a:srgbClr val="00B0F0"/>
                </a:solidFill>
                <a:latin typeface="Anton"/>
                <a:ea typeface="Anton"/>
                <a:cs typeface="Anton"/>
                <a:sym typeface="Anton"/>
              </a:rPr>
              <a:t>PUSAT </a:t>
            </a:r>
            <a:endParaRPr lang="en-US" sz="2500" dirty="0">
              <a:solidFill>
                <a:srgbClr val="00B0F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409700"/>
            <a:ext cx="5824099" cy="387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410" y="5751878"/>
            <a:ext cx="5804462" cy="3862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18983" y="1310258"/>
            <a:ext cx="8323361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50"/>
              </a:lnSpc>
            </a:pPr>
            <a:r>
              <a:rPr lang="en-US" sz="6500" dirty="0" smtClean="0">
                <a:solidFill>
                  <a:srgbClr val="252525"/>
                </a:solidFill>
                <a:latin typeface="Anton"/>
                <a:ea typeface="Anton"/>
                <a:cs typeface="Anton"/>
                <a:sym typeface="Anton"/>
              </a:rPr>
              <a:t>STRUKTUR </a:t>
            </a:r>
            <a:r>
              <a:rPr lang="en-US" sz="6500" dirty="0" smtClean="0">
                <a:solidFill>
                  <a:srgbClr val="00B0F0"/>
                </a:solidFill>
                <a:latin typeface="Anton"/>
                <a:ea typeface="Anton"/>
                <a:cs typeface="Anton"/>
                <a:sym typeface="Anton"/>
              </a:rPr>
              <a:t>SISTEM SARAF</a:t>
            </a:r>
            <a:endParaRPr lang="en-US" sz="6500" dirty="0">
              <a:solidFill>
                <a:srgbClr val="00B0F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2033390" y="2846048"/>
            <a:ext cx="262762" cy="262762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04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028700" y="1409700"/>
            <a:ext cx="615950" cy="615950"/>
          </a:xfrm>
          <a:custGeom>
            <a:avLst/>
            <a:gdLst/>
            <a:ahLst/>
            <a:cxnLst/>
            <a:rect l="l" t="t" r="r" b="b"/>
            <a:pathLst>
              <a:path w="615950" h="615950">
                <a:moveTo>
                  <a:pt x="0" y="0"/>
                </a:moveTo>
                <a:lnTo>
                  <a:pt x="615950" y="0"/>
                </a:lnTo>
                <a:lnTo>
                  <a:pt x="615950" y="615950"/>
                </a:lnTo>
                <a:lnTo>
                  <a:pt x="0" y="615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800000">
            <a:off x="16080468" y="8159164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2" y="0"/>
                </a:lnTo>
                <a:lnTo>
                  <a:pt x="2652062" y="1455319"/>
                </a:lnTo>
                <a:lnTo>
                  <a:pt x="0" y="145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5400000">
            <a:off x="-598372" y="8233309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3" y="0"/>
                </a:lnTo>
                <a:lnTo>
                  <a:pt x="2652063" y="1455319"/>
                </a:lnTo>
                <a:lnTo>
                  <a:pt x="0" y="145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6793495" y="500517"/>
            <a:ext cx="1056366" cy="1056366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04A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7406499" y="1985817"/>
            <a:ext cx="492125" cy="492125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04A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2579281" y="2781300"/>
            <a:ext cx="6031319" cy="422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dirty="0" smtClean="0">
                <a:solidFill>
                  <a:srgbClr val="252525"/>
                </a:solidFill>
                <a:latin typeface="Anton"/>
                <a:ea typeface="Anton"/>
                <a:cs typeface="Anton"/>
                <a:sym typeface="Anton"/>
              </a:rPr>
              <a:t>SISTEM SARAF </a:t>
            </a:r>
            <a:r>
              <a:rPr lang="en-US" sz="2500" dirty="0" smtClean="0">
                <a:solidFill>
                  <a:srgbClr val="00B0F0"/>
                </a:solidFill>
                <a:latin typeface="Anton"/>
                <a:ea typeface="Anton"/>
                <a:cs typeface="Anton"/>
                <a:sym typeface="Anton"/>
              </a:rPr>
              <a:t>PUSAT </a:t>
            </a:r>
            <a:endParaRPr lang="en-US" sz="2500" dirty="0">
              <a:solidFill>
                <a:srgbClr val="00B0F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2560231" y="7634937"/>
            <a:ext cx="8953818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M E D U L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A   S P I N A L I S</a:t>
            </a:r>
          </a:p>
          <a:p>
            <a:pPr>
              <a:lnSpc>
                <a:spcPts val="2800"/>
              </a:lnSpc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ts val="2800"/>
              </a:lnSpc>
            </a:pP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Sumsum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tulang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belakang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medula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spinalis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bagian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sistem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saraf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pusat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berada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ruas-ruas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tulang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belakang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2579281" y="3532882"/>
            <a:ext cx="8953818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O T A  K </a:t>
            </a:r>
          </a:p>
          <a:p>
            <a:pPr>
              <a:lnSpc>
                <a:spcPts val="2800"/>
              </a:lnSpc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800"/>
              </a:lnSpc>
            </a:pP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Selaput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meninges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terdiri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lapisan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342900" indent="-342900">
              <a:lnSpc>
                <a:spcPts val="2800"/>
              </a:lnSpc>
              <a:buFont typeface="Arial" pitchFamily="34" charset="0"/>
              <a:buChar char="•"/>
            </a:pP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Durameter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lapisan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keluar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melekat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tulang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lnSpc>
                <a:spcPts val="2800"/>
              </a:lnSpc>
              <a:buFont typeface="Arial" pitchFamily="34" charset="0"/>
              <a:buChar char="•"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Arachnoid,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lapisan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tengah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berbentuk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saraf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laba-laba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lnSpc>
                <a:spcPts val="2800"/>
              </a:lnSpc>
              <a:buFont typeface="Arial" pitchFamily="34" charset="0"/>
              <a:buChar char="•"/>
            </a:pP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Piameter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lapisan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melekat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permukaan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otak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200" y="4121925"/>
            <a:ext cx="5482626" cy="410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7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 rot="-10800000">
            <a:off x="16080468" y="8159164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2" y="0"/>
                </a:lnTo>
                <a:lnTo>
                  <a:pt x="2652062" y="1455319"/>
                </a:lnTo>
                <a:lnTo>
                  <a:pt x="0" y="1455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5400000">
            <a:off x="-914401" y="8561271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3" y="0"/>
                </a:lnTo>
                <a:lnTo>
                  <a:pt x="2652063" y="1455319"/>
                </a:lnTo>
                <a:lnTo>
                  <a:pt x="0" y="1455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13716000" cy="1028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Freeform 14"/>
          <p:cNvSpPr/>
          <p:nvPr/>
        </p:nvSpPr>
        <p:spPr>
          <a:xfrm rot="-10800000">
            <a:off x="-914400" y="1943100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2" y="0"/>
                </a:lnTo>
                <a:lnTo>
                  <a:pt x="2652062" y="1455319"/>
                </a:lnTo>
                <a:lnTo>
                  <a:pt x="0" y="1455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14"/>
          <p:cNvSpPr/>
          <p:nvPr/>
        </p:nvSpPr>
        <p:spPr>
          <a:xfrm rot="-10800000">
            <a:off x="16170517" y="459203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2" y="0"/>
                </a:lnTo>
                <a:lnTo>
                  <a:pt x="2652062" y="1455319"/>
                </a:lnTo>
                <a:lnTo>
                  <a:pt x="0" y="1455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141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18983" y="1310258"/>
            <a:ext cx="8323361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50"/>
              </a:lnSpc>
            </a:pPr>
            <a:r>
              <a:rPr lang="en-US" sz="6500" dirty="0" smtClean="0">
                <a:solidFill>
                  <a:srgbClr val="252525"/>
                </a:solidFill>
                <a:latin typeface="Anton"/>
                <a:ea typeface="Anton"/>
                <a:cs typeface="Anton"/>
                <a:sym typeface="Anton"/>
              </a:rPr>
              <a:t>STRUKTUR </a:t>
            </a:r>
            <a:r>
              <a:rPr lang="en-US" sz="6500" dirty="0" smtClean="0">
                <a:solidFill>
                  <a:srgbClr val="00B0F0"/>
                </a:solidFill>
                <a:latin typeface="Anton"/>
                <a:ea typeface="Anton"/>
                <a:cs typeface="Anton"/>
                <a:sym typeface="Anton"/>
              </a:rPr>
              <a:t>SISTEM SARAF</a:t>
            </a:r>
            <a:endParaRPr lang="en-US" sz="6500" dirty="0">
              <a:solidFill>
                <a:srgbClr val="00B0F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2033390" y="2846048"/>
            <a:ext cx="262762" cy="262762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04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028700" y="1409700"/>
            <a:ext cx="615950" cy="615950"/>
          </a:xfrm>
          <a:custGeom>
            <a:avLst/>
            <a:gdLst/>
            <a:ahLst/>
            <a:cxnLst/>
            <a:rect l="l" t="t" r="r" b="b"/>
            <a:pathLst>
              <a:path w="615950" h="615950">
                <a:moveTo>
                  <a:pt x="0" y="0"/>
                </a:moveTo>
                <a:lnTo>
                  <a:pt x="615950" y="0"/>
                </a:lnTo>
                <a:lnTo>
                  <a:pt x="615950" y="615950"/>
                </a:lnTo>
                <a:lnTo>
                  <a:pt x="0" y="615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800000">
            <a:off x="16080468" y="8159164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2" y="0"/>
                </a:lnTo>
                <a:lnTo>
                  <a:pt x="2652062" y="1455319"/>
                </a:lnTo>
                <a:lnTo>
                  <a:pt x="0" y="145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5400000">
            <a:off x="-598372" y="8233309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3" y="0"/>
                </a:lnTo>
                <a:lnTo>
                  <a:pt x="2652063" y="1455319"/>
                </a:lnTo>
                <a:lnTo>
                  <a:pt x="0" y="145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6793495" y="500517"/>
            <a:ext cx="1056366" cy="1056366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04A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7406499" y="1985817"/>
            <a:ext cx="492125" cy="492125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04A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018983" y="3467100"/>
            <a:ext cx="7810817" cy="6104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Sistem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saraf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perifer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dikategorikan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2,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ts val="2800"/>
              </a:lnSpc>
            </a:pPr>
            <a:endParaRPr lang="en-US" sz="3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</a:pP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Saraf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kranial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 : 12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pasang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saraf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serabut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otak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800"/>
              </a:lnSpc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	3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pasang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saraf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sensori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lnSpc>
                <a:spcPts val="2800"/>
              </a:lnSpc>
            </a:pPr>
            <a:r>
              <a:rPr lang="en-US" sz="30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pasang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saraf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motorik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ts val="2800"/>
              </a:lnSpc>
            </a:pPr>
            <a:r>
              <a:rPr lang="en-US" sz="30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pasang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gabungan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800"/>
              </a:lnSpc>
            </a:pPr>
            <a:endParaRPr lang="en-US" sz="3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2800"/>
              </a:lnSpc>
              <a:buFont typeface="+mj-lt"/>
              <a:buAutoNum type="arabicPeriod" startAt="2"/>
            </a:pP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Saraf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spinal : 31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pasang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saraf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sumsum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tulang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belakang</a:t>
            </a:r>
            <a:endParaRPr lang="en-US" sz="3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800"/>
              </a:lnSpc>
            </a:pPr>
            <a:r>
              <a:rPr lang="en-US" sz="30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pasang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saraf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leher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servikal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lnSpc>
                <a:spcPts val="2800"/>
              </a:lnSpc>
            </a:pPr>
            <a:r>
              <a:rPr lang="en-US" sz="30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12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pasang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saraf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punggung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thorakal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lnSpc>
                <a:spcPts val="2800"/>
              </a:lnSpc>
            </a:pPr>
            <a:r>
              <a:rPr lang="en-US" sz="30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pasang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saraf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pinggang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lumbal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lnSpc>
                <a:spcPts val="2800"/>
              </a:lnSpc>
            </a:pPr>
            <a:r>
              <a:rPr lang="en-US" sz="30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pasang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saraf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pinggul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sakral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lnSpc>
                <a:spcPts val="2800"/>
              </a:lnSpc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	1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pasang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saraf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ekor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koksigial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)  </a:t>
            </a:r>
          </a:p>
          <a:p>
            <a:pPr>
              <a:lnSpc>
                <a:spcPts val="2800"/>
              </a:lnSpc>
            </a:pPr>
            <a:endParaRPr lang="en-US" sz="3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579281" y="2781300"/>
            <a:ext cx="6031319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dirty="0" smtClean="0">
                <a:solidFill>
                  <a:srgbClr val="252525"/>
                </a:solidFill>
                <a:latin typeface="Anton"/>
                <a:ea typeface="Anton"/>
                <a:cs typeface="Anton"/>
                <a:sym typeface="Anton"/>
              </a:rPr>
              <a:t>SISTEM SARAF </a:t>
            </a:r>
            <a:r>
              <a:rPr lang="en-US" sz="2500" dirty="0" smtClean="0">
                <a:solidFill>
                  <a:srgbClr val="00B0F0"/>
                </a:solidFill>
                <a:latin typeface="Anton"/>
                <a:ea typeface="Anton"/>
                <a:cs typeface="Anton"/>
                <a:sym typeface="Anton"/>
              </a:rPr>
              <a:t>PERIFER </a:t>
            </a:r>
            <a:endParaRPr lang="en-US" sz="2500" dirty="0">
              <a:solidFill>
                <a:srgbClr val="00B0F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grpSp>
        <p:nvGrpSpPr>
          <p:cNvPr id="35" name="Group 4"/>
          <p:cNvGrpSpPr/>
          <p:nvPr/>
        </p:nvGrpSpPr>
        <p:grpSpPr>
          <a:xfrm>
            <a:off x="16892529" y="1802590"/>
            <a:ext cx="262762" cy="262762"/>
            <a:chOff x="0" y="0"/>
            <a:chExt cx="812800" cy="812800"/>
          </a:xfrm>
        </p:grpSpPr>
        <p:sp>
          <p:nvSpPr>
            <p:cNvPr id="36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04A"/>
            </a:solidFill>
          </p:spPr>
        </p:sp>
        <p:sp>
          <p:nvSpPr>
            <p:cNvPr id="37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4"/>
          <p:cNvGrpSpPr/>
          <p:nvPr/>
        </p:nvGrpSpPr>
        <p:grpSpPr>
          <a:xfrm>
            <a:off x="10774719" y="4331706"/>
            <a:ext cx="262762" cy="262762"/>
            <a:chOff x="0" y="0"/>
            <a:chExt cx="812800" cy="812800"/>
          </a:xfrm>
        </p:grpSpPr>
        <p:sp>
          <p:nvSpPr>
            <p:cNvPr id="27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04A"/>
            </a:solidFill>
          </p:spPr>
        </p:sp>
        <p:sp>
          <p:nvSpPr>
            <p:cNvPr id="28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TextBox 25"/>
          <p:cNvSpPr txBox="1"/>
          <p:nvPr/>
        </p:nvSpPr>
        <p:spPr>
          <a:xfrm>
            <a:off x="11342281" y="4229100"/>
            <a:ext cx="6031319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dirty="0" smtClean="0">
                <a:solidFill>
                  <a:srgbClr val="252525"/>
                </a:solidFill>
                <a:latin typeface="Anton"/>
                <a:ea typeface="Anton"/>
                <a:cs typeface="Anton"/>
                <a:sym typeface="Anton"/>
              </a:rPr>
              <a:t>SISTEM SARAF </a:t>
            </a:r>
            <a:r>
              <a:rPr lang="en-US" sz="2500" dirty="0" smtClean="0">
                <a:solidFill>
                  <a:srgbClr val="00B0F0"/>
                </a:solidFill>
                <a:latin typeface="Anton"/>
                <a:ea typeface="Anton"/>
                <a:cs typeface="Anton"/>
                <a:sym typeface="Anton"/>
              </a:rPr>
              <a:t>PERIFER </a:t>
            </a:r>
            <a:endParaRPr lang="en-US" sz="2500" dirty="0">
              <a:solidFill>
                <a:srgbClr val="00B0F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10774718" y="4946538"/>
            <a:ext cx="7137885" cy="4667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Sistem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saraf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perifer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terdiri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sistem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somatik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sistem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otonom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ts val="2800"/>
              </a:lnSpc>
            </a:pPr>
            <a:endParaRPr lang="en-US" sz="3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800"/>
              </a:lnSpc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Sistem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saraf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somatik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mengontrol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aktivitas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kerjanya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diatur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otak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sedangkan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saraf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otonom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mengontrol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aktivitas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kerjanya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diatur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otak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antara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lain: </a:t>
            </a:r>
          </a:p>
          <a:p>
            <a:pPr marL="342900" indent="-342900">
              <a:lnSpc>
                <a:spcPts val="2800"/>
              </a:lnSpc>
              <a:buFont typeface="Arial" pitchFamily="34" charset="0"/>
              <a:buChar char="•"/>
            </a:pP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Denyut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jantung</a:t>
            </a:r>
            <a:endParaRPr lang="en-US" sz="3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ts val="2800"/>
              </a:lnSpc>
              <a:buFont typeface="Arial" pitchFamily="34" charset="0"/>
              <a:buChar char="•"/>
            </a:pP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Gerak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saluran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pencernaan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lnSpc>
                <a:spcPts val="2800"/>
              </a:lnSpc>
              <a:buFont typeface="Arial" pitchFamily="34" charset="0"/>
              <a:buChar char="•"/>
            </a:pP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Seres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keringat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800"/>
              </a:lnSpc>
            </a:pPr>
            <a:endParaRPr lang="en-US" sz="30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7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21920" y="631825"/>
            <a:ext cx="8627699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500" dirty="0" smtClean="0">
                <a:solidFill>
                  <a:srgbClr val="252525"/>
                </a:solidFill>
                <a:latin typeface="Anton"/>
                <a:ea typeface="Anton"/>
                <a:cs typeface="Anton"/>
                <a:sym typeface="Anton"/>
              </a:rPr>
              <a:t>SISTEM SARAF TEPI :</a:t>
            </a:r>
            <a:endParaRPr lang="en-US" sz="6500" dirty="0">
              <a:solidFill>
                <a:srgbClr val="252525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21920" y="1654175"/>
            <a:ext cx="8627699" cy="105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500" dirty="0" smtClean="0">
                <a:solidFill>
                  <a:srgbClr val="00B1C1"/>
                </a:solidFill>
                <a:latin typeface="Anton"/>
                <a:ea typeface="Anton"/>
                <a:cs typeface="Anton"/>
                <a:sym typeface="Anton"/>
              </a:rPr>
              <a:t>12 SARAF KRANIAL</a:t>
            </a:r>
            <a:endParaRPr lang="en-US" sz="6500" dirty="0">
              <a:solidFill>
                <a:srgbClr val="00B1C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2" name="Freeform 12"/>
          <p:cNvSpPr/>
          <p:nvPr/>
        </p:nvSpPr>
        <p:spPr>
          <a:xfrm rot="5400000">
            <a:off x="-1131771" y="8214259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3" y="0"/>
                </a:lnTo>
                <a:lnTo>
                  <a:pt x="2652063" y="1455319"/>
                </a:lnTo>
                <a:lnTo>
                  <a:pt x="0" y="1455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828800" y="9215628"/>
            <a:ext cx="786845" cy="786845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04A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5400000">
            <a:off x="7326428" y="125377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3" y="0"/>
                </a:lnTo>
                <a:lnTo>
                  <a:pt x="2652063" y="1455319"/>
                </a:lnTo>
                <a:lnTo>
                  <a:pt x="0" y="1455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921920" y="2860197"/>
            <a:ext cx="11422480" cy="6283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3500"/>
              </a:lnSpc>
              <a:buFont typeface="+mj-lt"/>
              <a:buAutoNum type="arabicPeriod"/>
            </a:pP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OLFAKTORIUS: </a:t>
            </a:r>
            <a:r>
              <a:rPr lang="en-US" sz="2500" dirty="0" err="1" smtClean="0">
                <a:solidFill>
                  <a:srgbClr val="FF0000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Saraf</a:t>
            </a:r>
            <a:r>
              <a:rPr lang="en-US" sz="2500" dirty="0" smtClean="0">
                <a:solidFill>
                  <a:srgbClr val="FF0000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</a:t>
            </a:r>
            <a:r>
              <a:rPr lang="en-US" sz="2500" dirty="0" err="1" smtClean="0">
                <a:solidFill>
                  <a:srgbClr val="FF0000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ensori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,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fungsinya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menerima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rangsang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dari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hidung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dan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menghantarkannya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ke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otak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untuk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diproses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sebagai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sensasi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bau</a:t>
            </a:r>
            <a:r>
              <a:rPr lang="en-US" sz="2500" dirty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.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</a:p>
          <a:p>
            <a:pPr marL="457200" indent="-457200" algn="l">
              <a:lnSpc>
                <a:spcPts val="3500"/>
              </a:lnSpc>
              <a:buFont typeface="+mj-lt"/>
              <a:buAutoNum type="arabicPeriod"/>
            </a:pP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OPTIK: </a:t>
            </a:r>
            <a:r>
              <a:rPr lang="en-US" sz="2500" dirty="0" err="1" smtClean="0">
                <a:solidFill>
                  <a:srgbClr val="FF0000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Saraf</a:t>
            </a:r>
            <a:r>
              <a:rPr lang="en-US" sz="2500" dirty="0" smtClean="0">
                <a:solidFill>
                  <a:srgbClr val="FF0000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sensori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,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fungsinya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menerima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rangsang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dari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mata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dan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menghantarkannya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ke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otak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untuk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diproses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sebagai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persepsi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visual. </a:t>
            </a:r>
          </a:p>
          <a:p>
            <a:pPr marL="457200" indent="-457200" algn="l">
              <a:lnSpc>
                <a:spcPts val="3500"/>
              </a:lnSpc>
              <a:buFont typeface="+mj-lt"/>
              <a:buAutoNum type="arabicPeriod"/>
            </a:pP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Okulomotor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: </a:t>
            </a:r>
            <a:r>
              <a:rPr lang="en-US" sz="2500" dirty="0" err="1" smtClean="0">
                <a:solidFill>
                  <a:srgbClr val="FF0000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Saraf</a:t>
            </a:r>
            <a:r>
              <a:rPr lang="en-US" sz="2500" dirty="0" smtClean="0">
                <a:solidFill>
                  <a:srgbClr val="FF0000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motorik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,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fungsinya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menggerakkan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sebagian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besar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otot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bola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mata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. </a:t>
            </a:r>
          </a:p>
          <a:p>
            <a:pPr marL="457200" indent="-457200" algn="l">
              <a:lnSpc>
                <a:spcPts val="3500"/>
              </a:lnSpc>
              <a:buFont typeface="+mj-lt"/>
              <a:buAutoNum type="arabicPeriod"/>
            </a:pP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Troklearis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: </a:t>
            </a:r>
            <a:r>
              <a:rPr lang="en-US" sz="2500" dirty="0" err="1">
                <a:solidFill>
                  <a:srgbClr val="FF0000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</a:t>
            </a:r>
            <a:r>
              <a:rPr lang="en-US" sz="2500" dirty="0" err="1" smtClean="0">
                <a:solidFill>
                  <a:srgbClr val="FF0000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araf</a:t>
            </a:r>
            <a:r>
              <a:rPr lang="en-US" sz="2500" dirty="0" smtClean="0">
                <a:solidFill>
                  <a:srgbClr val="FF0000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motorik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,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fungsinya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menggerakkan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otot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bola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mata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. </a:t>
            </a:r>
          </a:p>
          <a:p>
            <a:pPr marL="457200" indent="-457200" algn="l">
              <a:lnSpc>
                <a:spcPts val="3500"/>
              </a:lnSpc>
              <a:buFont typeface="+mj-lt"/>
              <a:buAutoNum type="arabicPeriod"/>
            </a:pP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Trigeminus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: </a:t>
            </a:r>
            <a:r>
              <a:rPr lang="en-US" sz="2500" dirty="0" err="1">
                <a:solidFill>
                  <a:srgbClr val="FF0000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</a:t>
            </a:r>
            <a:r>
              <a:rPr lang="en-US" sz="2500" dirty="0" err="1" smtClean="0">
                <a:solidFill>
                  <a:srgbClr val="FF0000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araf</a:t>
            </a:r>
            <a:r>
              <a:rPr lang="en-US" sz="2500" dirty="0" smtClean="0">
                <a:solidFill>
                  <a:srgbClr val="FF0000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gabungan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,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fungsinya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menerima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rangsangan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sensorik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dari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wajah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untuk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diproses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ke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otak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(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sensorik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),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dan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menggerakkan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otot-otot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pengunyah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(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motorik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). </a:t>
            </a:r>
          </a:p>
          <a:p>
            <a:pPr marL="457200" indent="-457200" algn="l">
              <a:lnSpc>
                <a:spcPts val="3500"/>
              </a:lnSpc>
              <a:buFont typeface="+mj-lt"/>
              <a:buAutoNum type="arabicPeriod"/>
            </a:pP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Abdusen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: </a:t>
            </a:r>
            <a:r>
              <a:rPr lang="en-US" sz="2500" dirty="0" err="1" smtClean="0">
                <a:solidFill>
                  <a:srgbClr val="FF0000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Saraf</a:t>
            </a:r>
            <a:r>
              <a:rPr lang="en-US" sz="2500" dirty="0" smtClean="0">
                <a:solidFill>
                  <a:srgbClr val="FF0000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motorik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,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fungsinya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menggerakkan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otot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bola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mata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</a:p>
          <a:p>
            <a:pPr marL="457200" indent="-457200">
              <a:lnSpc>
                <a:spcPts val="3500"/>
              </a:lnSpc>
              <a:buFont typeface="+mj-lt"/>
              <a:buAutoNum type="arabicPeriod"/>
            </a:pP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Fasialis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: </a:t>
            </a:r>
            <a:r>
              <a:rPr lang="en-US" sz="2500" dirty="0" err="1">
                <a:solidFill>
                  <a:srgbClr val="FF0000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Saraf</a:t>
            </a:r>
            <a:r>
              <a:rPr lang="en-US" sz="2500" dirty="0">
                <a:solidFill>
                  <a:srgbClr val="FF0000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gabungan</a:t>
            </a:r>
            <a:r>
              <a:rPr lang="en-US" sz="2500" dirty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, </a:t>
            </a:r>
            <a:r>
              <a:rPr lang="en-US" sz="2500" dirty="0" err="1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fungsinya</a:t>
            </a:r>
            <a:r>
              <a:rPr lang="en-US" sz="2500" dirty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menerima</a:t>
            </a:r>
            <a:r>
              <a:rPr lang="en-US" sz="2500" dirty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rangsang</a:t>
            </a:r>
            <a:r>
              <a:rPr lang="en-US" sz="2500" dirty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dari</a:t>
            </a:r>
            <a:r>
              <a:rPr lang="en-US" sz="2500" dirty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2/3 </a:t>
            </a:r>
            <a:r>
              <a:rPr lang="en-US" sz="2500" dirty="0" err="1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bagian</a:t>
            </a:r>
            <a:r>
              <a:rPr lang="en-US" sz="2500" dirty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anterior </a:t>
            </a:r>
            <a:r>
              <a:rPr lang="en-US" sz="2500" dirty="0" err="1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lidah</a:t>
            </a:r>
            <a:r>
              <a:rPr lang="en-US" sz="2500" dirty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untuk</a:t>
            </a:r>
            <a:r>
              <a:rPr lang="en-US" sz="2500" dirty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diproses</a:t>
            </a:r>
            <a:r>
              <a:rPr lang="en-US" sz="2500" dirty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di </a:t>
            </a:r>
            <a:r>
              <a:rPr lang="en-US" sz="2500" dirty="0" err="1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otak</a:t>
            </a:r>
            <a:r>
              <a:rPr lang="en-US" sz="2500" dirty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sebagai</a:t>
            </a:r>
            <a:r>
              <a:rPr lang="en-US" sz="2500" dirty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sensasi</a:t>
            </a:r>
            <a:r>
              <a:rPr lang="en-US" sz="2500" dirty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rasa (</a:t>
            </a:r>
            <a:r>
              <a:rPr lang="en-US" sz="2500" dirty="0" err="1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sensorik</a:t>
            </a:r>
            <a:r>
              <a:rPr lang="en-US" sz="2500" dirty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), </a:t>
            </a:r>
            <a:r>
              <a:rPr lang="en-US" sz="2500" dirty="0" err="1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dan</a:t>
            </a:r>
            <a:r>
              <a:rPr lang="en-US" sz="2500" dirty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mengendalikan</a:t>
            </a:r>
            <a:r>
              <a:rPr lang="en-US" sz="2500" dirty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otot</a:t>
            </a:r>
            <a:r>
              <a:rPr lang="en-US" sz="2500" dirty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wajah</a:t>
            </a:r>
            <a:r>
              <a:rPr lang="en-US" sz="2500" dirty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untuk</a:t>
            </a:r>
            <a:r>
              <a:rPr lang="en-US" sz="2500" dirty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menciptakan</a:t>
            </a:r>
            <a:r>
              <a:rPr lang="en-US" sz="2500" dirty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ekspresi</a:t>
            </a:r>
            <a:r>
              <a:rPr lang="en-US" sz="2500" dirty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wajah</a:t>
            </a:r>
            <a:r>
              <a:rPr lang="en-US" sz="2500" dirty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(</a:t>
            </a:r>
            <a:r>
              <a:rPr lang="en-US" sz="2500" dirty="0" err="1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motorik</a:t>
            </a:r>
            <a:r>
              <a:rPr lang="en-US" sz="2500" dirty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). 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350" y="631825"/>
            <a:ext cx="5543550" cy="923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21920" y="308015"/>
            <a:ext cx="8627699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500" dirty="0" smtClean="0">
                <a:solidFill>
                  <a:srgbClr val="252525"/>
                </a:solidFill>
                <a:latin typeface="Anton"/>
                <a:ea typeface="Anton"/>
                <a:cs typeface="Anton"/>
                <a:sym typeface="Anton"/>
              </a:rPr>
              <a:t>SISTEM SARAF TEPI :</a:t>
            </a:r>
            <a:endParaRPr lang="en-US" sz="6500" dirty="0">
              <a:solidFill>
                <a:srgbClr val="252525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21920" y="1330365"/>
            <a:ext cx="8627699" cy="105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500" dirty="0" smtClean="0">
                <a:solidFill>
                  <a:srgbClr val="00B1C1"/>
                </a:solidFill>
                <a:latin typeface="Anton"/>
                <a:ea typeface="Anton"/>
                <a:cs typeface="Anton"/>
                <a:sym typeface="Anton"/>
              </a:rPr>
              <a:t>12 SARAF KRANIAL</a:t>
            </a:r>
            <a:endParaRPr lang="en-US" sz="6500" dirty="0">
              <a:solidFill>
                <a:srgbClr val="00B1C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2" name="Freeform 12"/>
          <p:cNvSpPr/>
          <p:nvPr/>
        </p:nvSpPr>
        <p:spPr>
          <a:xfrm rot="5400000">
            <a:off x="-1436572" y="8214259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3" y="0"/>
                </a:lnTo>
                <a:lnTo>
                  <a:pt x="2652063" y="1455319"/>
                </a:lnTo>
                <a:lnTo>
                  <a:pt x="0" y="1455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828800" y="9215628"/>
            <a:ext cx="786845" cy="786845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04A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896600" y="1004634"/>
            <a:ext cx="786845" cy="786845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04A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5400000">
            <a:off x="7326428" y="125377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3" y="0"/>
                </a:lnTo>
                <a:lnTo>
                  <a:pt x="2652063" y="1455319"/>
                </a:lnTo>
                <a:lnTo>
                  <a:pt x="0" y="1455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1"/>
          <p:cNvSpPr txBox="1"/>
          <p:nvPr/>
        </p:nvSpPr>
        <p:spPr>
          <a:xfrm>
            <a:off x="921920" y="3314700"/>
            <a:ext cx="11041480" cy="58349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3500"/>
              </a:lnSpc>
              <a:buFont typeface="+mj-lt"/>
              <a:buAutoNum type="arabicPeriod" startAt="8"/>
            </a:pP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VESTIBULOKOKLEARIS: </a:t>
            </a:r>
            <a:r>
              <a:rPr lang="en-US" sz="2500" dirty="0" err="1" smtClean="0">
                <a:solidFill>
                  <a:srgbClr val="FF0000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Saraf</a:t>
            </a:r>
            <a:r>
              <a:rPr lang="en-US" sz="2500" dirty="0" smtClean="0">
                <a:solidFill>
                  <a:srgbClr val="FF0000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sensori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,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fungsinya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mengendalikan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keseimbangan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sensori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sistem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pengdengaran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(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sensori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sistem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vestibular),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dan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menerima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rangsang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untuk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diproses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di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otak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sebagai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suara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(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sensori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sistem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pendengaran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/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koklearis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). </a:t>
            </a:r>
          </a:p>
          <a:p>
            <a:pPr marL="457200" indent="-457200" algn="l">
              <a:lnSpc>
                <a:spcPts val="3500"/>
              </a:lnSpc>
              <a:buFont typeface="+mj-lt"/>
              <a:buAutoNum type="arabicPeriod" startAt="8"/>
            </a:pP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GLOSOFARINGEAL: </a:t>
            </a:r>
            <a:r>
              <a:rPr lang="en-US" sz="2500" dirty="0" err="1" smtClean="0">
                <a:solidFill>
                  <a:srgbClr val="FF0000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Saraf</a:t>
            </a:r>
            <a:r>
              <a:rPr lang="en-US" sz="2500" dirty="0" smtClean="0">
                <a:solidFill>
                  <a:srgbClr val="FF0000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gabungan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,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fungsinya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menerima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rangsang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dari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bagian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1/3 posterior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lidah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untuk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diproses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di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otak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sebagai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sensasi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rasa (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sensori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),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dan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mengendalikan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organ-organ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dalam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(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viceral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) (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motorik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). </a:t>
            </a:r>
          </a:p>
          <a:p>
            <a:pPr marL="457200" indent="-457200" algn="l">
              <a:lnSpc>
                <a:spcPts val="3500"/>
              </a:lnSpc>
              <a:buFont typeface="+mj-lt"/>
              <a:buAutoNum type="arabicPeriod" startAt="8"/>
            </a:pP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VAGUS: </a:t>
            </a:r>
            <a:r>
              <a:rPr lang="en-US" sz="2500" dirty="0" err="1" smtClean="0">
                <a:solidFill>
                  <a:srgbClr val="FF0000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Saraf</a:t>
            </a:r>
            <a:r>
              <a:rPr lang="en-US" sz="2500" dirty="0" smtClean="0">
                <a:solidFill>
                  <a:srgbClr val="FF0000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gabungan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,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fungsinya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menerima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rangsang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dari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organ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dalam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(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viceral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) (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sensori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)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dan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mengendalikan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organ-organ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dalam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(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viceral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). </a:t>
            </a:r>
          </a:p>
          <a:p>
            <a:pPr marL="457200" indent="-457200" algn="l">
              <a:lnSpc>
                <a:spcPts val="3500"/>
              </a:lnSpc>
              <a:buFont typeface="+mj-lt"/>
              <a:buAutoNum type="arabicPeriod" startAt="8"/>
            </a:pP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AKSESORIUS: </a:t>
            </a:r>
            <a:r>
              <a:rPr lang="en-US" sz="2500" dirty="0" err="1" smtClean="0">
                <a:solidFill>
                  <a:srgbClr val="FF0000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Saraf</a:t>
            </a:r>
            <a:r>
              <a:rPr lang="en-US" sz="2500" dirty="0" smtClean="0">
                <a:solidFill>
                  <a:srgbClr val="FF0000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motorik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,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fungsinya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menggerakkan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otot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trapezius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dan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strenocleidomastroideus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(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mengendalikan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pergerakan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kepala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). </a:t>
            </a:r>
          </a:p>
          <a:p>
            <a:pPr marL="457200" indent="-457200" algn="l">
              <a:lnSpc>
                <a:spcPts val="3500"/>
              </a:lnSpc>
              <a:buFont typeface="+mj-lt"/>
              <a:buAutoNum type="arabicPeriod" startAt="8"/>
            </a:pP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HIPOGLOSSUS: </a:t>
            </a:r>
            <a:r>
              <a:rPr lang="en-US" sz="2500" dirty="0" err="1" smtClean="0">
                <a:solidFill>
                  <a:srgbClr val="FF0000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Saraf</a:t>
            </a:r>
            <a:r>
              <a:rPr lang="en-US" sz="2500" dirty="0" smtClean="0">
                <a:solidFill>
                  <a:srgbClr val="FF0000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motorik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,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fungsinya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mengendalikan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pergerakan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lidah</a:t>
            </a:r>
            <a:r>
              <a:rPr lang="en-US" sz="25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. </a:t>
            </a:r>
            <a:endParaRPr lang="en-US" sz="2500" dirty="0">
              <a:solidFill>
                <a:srgbClr val="252525"/>
              </a:solidFill>
              <a:latin typeface="Arial" pitchFamily="34" charset="0"/>
              <a:ea typeface="Anton"/>
              <a:cs typeface="Arial" pitchFamily="34" charset="0"/>
              <a:sym typeface="Anton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350" y="631825"/>
            <a:ext cx="5543550" cy="923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63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1028700" y="720725"/>
            <a:ext cx="615950" cy="615950"/>
          </a:xfrm>
          <a:custGeom>
            <a:avLst/>
            <a:gdLst/>
            <a:ahLst/>
            <a:cxnLst/>
            <a:rect l="l" t="t" r="r" b="b"/>
            <a:pathLst>
              <a:path w="615950" h="615950">
                <a:moveTo>
                  <a:pt x="0" y="0"/>
                </a:moveTo>
                <a:lnTo>
                  <a:pt x="615950" y="0"/>
                </a:lnTo>
                <a:lnTo>
                  <a:pt x="615950" y="615950"/>
                </a:lnTo>
                <a:lnTo>
                  <a:pt x="0" y="615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929557" y="483679"/>
            <a:ext cx="8188340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4800" dirty="0" smtClean="0">
                <a:solidFill>
                  <a:srgbClr val="252525"/>
                </a:solidFill>
                <a:latin typeface="Anton"/>
                <a:ea typeface="Anton"/>
                <a:cs typeface="Anton"/>
                <a:sym typeface="Anton"/>
              </a:rPr>
              <a:t>BIOKIMIA DAN BIOFISIKA</a:t>
            </a:r>
            <a:endParaRPr lang="en-US" sz="4800" dirty="0">
              <a:solidFill>
                <a:srgbClr val="252525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929557" y="1547230"/>
            <a:ext cx="8188340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500" dirty="0" smtClean="0">
                <a:solidFill>
                  <a:srgbClr val="00B1C1"/>
                </a:solidFill>
                <a:latin typeface="Anton"/>
                <a:ea typeface="Anton"/>
                <a:cs typeface="Anton"/>
                <a:sym typeface="Anton"/>
              </a:rPr>
              <a:t>SISTEM SARAF</a:t>
            </a:r>
            <a:endParaRPr lang="en-US" sz="6500" dirty="0">
              <a:solidFill>
                <a:srgbClr val="00B1C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2129749" y="782212"/>
            <a:ext cx="50679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01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924343" y="6381716"/>
            <a:ext cx="50679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02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924343" y="7278385"/>
            <a:ext cx="50679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03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924343" y="3242207"/>
            <a:ext cx="3434423" cy="65511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TextBox 28"/>
          <p:cNvSpPr txBox="1"/>
          <p:nvPr/>
        </p:nvSpPr>
        <p:spPr>
          <a:xfrm>
            <a:off x="2177742" y="3390900"/>
            <a:ext cx="2873886" cy="69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dirty="0" smtClean="0">
                <a:solidFill>
                  <a:schemeClr val="bg1"/>
                </a:solidFill>
                <a:latin typeface="Anton"/>
                <a:ea typeface="Anton"/>
                <a:cs typeface="Anton"/>
                <a:sym typeface="Anton"/>
              </a:rPr>
              <a:t>MEKANISME PRE-SINAPS </a:t>
            </a:r>
            <a:endParaRPr lang="en-US" sz="2500" dirty="0">
              <a:solidFill>
                <a:schemeClr val="bg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05293" y="6422317"/>
            <a:ext cx="3706593" cy="634508"/>
            <a:chOff x="2363528" y="6239087"/>
            <a:chExt cx="3706593" cy="634508"/>
          </a:xfrm>
        </p:grpSpPr>
        <p:sp>
          <p:nvSpPr>
            <p:cNvPr id="28" name="Rounded Rectangle 27"/>
            <p:cNvSpPr/>
            <p:nvPr/>
          </p:nvSpPr>
          <p:spPr>
            <a:xfrm>
              <a:off x="2363528" y="6239087"/>
              <a:ext cx="3706593" cy="634508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TextBox 28"/>
            <p:cNvSpPr txBox="1"/>
            <p:nvPr/>
          </p:nvSpPr>
          <p:spPr>
            <a:xfrm>
              <a:off x="2590800" y="6371059"/>
              <a:ext cx="3323651" cy="4488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 dirty="0" smtClean="0">
                  <a:solidFill>
                    <a:schemeClr val="bg1"/>
                  </a:solidFill>
                  <a:latin typeface="Anton"/>
                  <a:ea typeface="Anton"/>
                  <a:cs typeface="Anton"/>
                  <a:sym typeface="Anton"/>
                </a:rPr>
                <a:t>MEKANISME PASCA-SINAPS </a:t>
              </a:r>
              <a:endParaRPr lang="en-US" sz="2500" dirty="0">
                <a:solidFill>
                  <a:schemeClr val="bg1"/>
                </a:solidFill>
                <a:latin typeface="Anton"/>
                <a:ea typeface="Anton"/>
                <a:cs typeface="Anton"/>
                <a:sym typeface="Anton"/>
              </a:endParaRPr>
            </a:p>
          </p:txBody>
        </p:sp>
      </p:grpSp>
      <p:sp>
        <p:nvSpPr>
          <p:cNvPr id="3" name="Left-Right Arrow 2"/>
          <p:cNvSpPr/>
          <p:nvPr/>
        </p:nvSpPr>
        <p:spPr>
          <a:xfrm rot="5400000">
            <a:off x="2601137" y="4960472"/>
            <a:ext cx="2038340" cy="3481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958" y="-17889"/>
            <a:ext cx="10723042" cy="1030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1219200" y="2857500"/>
            <a:ext cx="5064125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/>
          <p:cNvSpPr/>
          <p:nvPr/>
        </p:nvSpPr>
        <p:spPr>
          <a:xfrm>
            <a:off x="1219199" y="5829300"/>
            <a:ext cx="5064125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840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1028700" y="720725"/>
            <a:ext cx="615950" cy="615950"/>
          </a:xfrm>
          <a:custGeom>
            <a:avLst/>
            <a:gdLst/>
            <a:ahLst/>
            <a:cxnLst/>
            <a:rect l="l" t="t" r="r" b="b"/>
            <a:pathLst>
              <a:path w="615950" h="615950">
                <a:moveTo>
                  <a:pt x="0" y="0"/>
                </a:moveTo>
                <a:lnTo>
                  <a:pt x="615950" y="0"/>
                </a:lnTo>
                <a:lnTo>
                  <a:pt x="615950" y="615950"/>
                </a:lnTo>
                <a:lnTo>
                  <a:pt x="0" y="615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7215732" y="9182100"/>
            <a:ext cx="724659" cy="72465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04A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 rot="5400000">
            <a:off x="-598372" y="8233309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3" y="0"/>
                </a:lnTo>
                <a:lnTo>
                  <a:pt x="2652063" y="1455319"/>
                </a:lnTo>
                <a:lnTo>
                  <a:pt x="0" y="145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15849600" y="8960968"/>
            <a:ext cx="1046693" cy="1005386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04A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 rot="-10800000">
            <a:off x="15649899" y="6743700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2" y="0"/>
                </a:lnTo>
                <a:lnTo>
                  <a:pt x="2652062" y="1455319"/>
                </a:lnTo>
                <a:lnTo>
                  <a:pt x="0" y="145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929557" y="483679"/>
            <a:ext cx="8188340" cy="1036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500" dirty="0" smtClean="0">
                <a:solidFill>
                  <a:srgbClr val="252525"/>
                </a:solidFill>
                <a:latin typeface="Anton"/>
                <a:ea typeface="Anton"/>
                <a:cs typeface="Anton"/>
                <a:sym typeface="Anton"/>
              </a:rPr>
              <a:t>BIOKIMIA DAN BIOFISIKA</a:t>
            </a:r>
            <a:endParaRPr lang="en-US" sz="6500" dirty="0">
              <a:solidFill>
                <a:srgbClr val="252525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929557" y="1547230"/>
            <a:ext cx="8188340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500" dirty="0" smtClean="0">
                <a:solidFill>
                  <a:srgbClr val="00B1C1"/>
                </a:solidFill>
                <a:latin typeface="Anton"/>
                <a:ea typeface="Anton"/>
                <a:cs typeface="Anton"/>
                <a:sym typeface="Anton"/>
              </a:rPr>
              <a:t>SISTEM SARAF</a:t>
            </a:r>
            <a:endParaRPr lang="en-US" sz="6500" dirty="0">
              <a:solidFill>
                <a:srgbClr val="00B1C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2129749" y="782212"/>
            <a:ext cx="50679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01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924343" y="6381716"/>
            <a:ext cx="50679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02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924343" y="7278385"/>
            <a:ext cx="50679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03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6" t="29427" r="9882" b="15941"/>
          <a:stretch/>
        </p:blipFill>
        <p:spPr bwMode="auto">
          <a:xfrm>
            <a:off x="1816031" y="2637272"/>
            <a:ext cx="10985569" cy="745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4" y="114300"/>
            <a:ext cx="4222556" cy="422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2"/>
          <p:cNvGrpSpPr/>
          <p:nvPr/>
        </p:nvGrpSpPr>
        <p:grpSpPr>
          <a:xfrm>
            <a:off x="13487400" y="9190940"/>
            <a:ext cx="1756146" cy="537658"/>
            <a:chOff x="0" y="0"/>
            <a:chExt cx="530878" cy="1625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0878" cy="162533"/>
            </a:xfrm>
            <a:custGeom>
              <a:avLst/>
              <a:gdLst/>
              <a:ahLst/>
              <a:cxnLst/>
              <a:rect l="l" t="t" r="r" b="b"/>
              <a:pathLst>
                <a:path w="530878" h="162533">
                  <a:moveTo>
                    <a:pt x="57310" y="0"/>
                  </a:moveTo>
                  <a:lnTo>
                    <a:pt x="473568" y="0"/>
                  </a:lnTo>
                  <a:cubicBezTo>
                    <a:pt x="488768" y="0"/>
                    <a:pt x="503345" y="6038"/>
                    <a:pt x="514093" y="16786"/>
                  </a:cubicBezTo>
                  <a:cubicBezTo>
                    <a:pt x="524840" y="27533"/>
                    <a:pt x="530878" y="42111"/>
                    <a:pt x="530878" y="57310"/>
                  </a:cubicBezTo>
                  <a:lnTo>
                    <a:pt x="530878" y="105223"/>
                  </a:lnTo>
                  <a:cubicBezTo>
                    <a:pt x="530878" y="120422"/>
                    <a:pt x="524840" y="134999"/>
                    <a:pt x="514093" y="145747"/>
                  </a:cubicBezTo>
                  <a:cubicBezTo>
                    <a:pt x="503345" y="156495"/>
                    <a:pt x="488768" y="162533"/>
                    <a:pt x="473568" y="162533"/>
                  </a:cubicBezTo>
                  <a:lnTo>
                    <a:pt x="57310" y="162533"/>
                  </a:lnTo>
                  <a:cubicBezTo>
                    <a:pt x="42111" y="162533"/>
                    <a:pt x="27533" y="156495"/>
                    <a:pt x="16786" y="145747"/>
                  </a:cubicBezTo>
                  <a:cubicBezTo>
                    <a:pt x="6038" y="134999"/>
                    <a:pt x="0" y="120422"/>
                    <a:pt x="0" y="105223"/>
                  </a:cubicBezTo>
                  <a:lnTo>
                    <a:pt x="0" y="57310"/>
                  </a:lnTo>
                  <a:cubicBezTo>
                    <a:pt x="0" y="42111"/>
                    <a:pt x="6038" y="27533"/>
                    <a:pt x="16786" y="16786"/>
                  </a:cubicBezTo>
                  <a:cubicBezTo>
                    <a:pt x="27533" y="6038"/>
                    <a:pt x="42111" y="0"/>
                    <a:pt x="57310" y="0"/>
                  </a:cubicBezTo>
                  <a:close/>
                </a:path>
              </a:pathLst>
            </a:custGeom>
            <a:solidFill>
              <a:srgbClr val="FF604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30878" cy="2006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28700" y="720725"/>
            <a:ext cx="615950" cy="615950"/>
          </a:xfrm>
          <a:custGeom>
            <a:avLst/>
            <a:gdLst/>
            <a:ahLst/>
            <a:cxnLst/>
            <a:rect l="l" t="t" r="r" b="b"/>
            <a:pathLst>
              <a:path w="615950" h="615950">
                <a:moveTo>
                  <a:pt x="0" y="0"/>
                </a:moveTo>
                <a:lnTo>
                  <a:pt x="615950" y="0"/>
                </a:lnTo>
                <a:lnTo>
                  <a:pt x="615950" y="615950"/>
                </a:lnTo>
                <a:lnTo>
                  <a:pt x="0" y="615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15630071" y="8238451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2" y="0"/>
                </a:lnTo>
                <a:lnTo>
                  <a:pt x="2652062" y="1455319"/>
                </a:lnTo>
                <a:lnTo>
                  <a:pt x="0" y="14553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5400000">
            <a:off x="-598372" y="5506516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3" y="0"/>
                </a:lnTo>
                <a:lnTo>
                  <a:pt x="2652063" y="1455320"/>
                </a:lnTo>
                <a:lnTo>
                  <a:pt x="0" y="14553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2038151" y="9396751"/>
            <a:ext cx="540341" cy="540341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04A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7121819" y="1028700"/>
            <a:ext cx="540341" cy="540341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04A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743200" y="2628900"/>
            <a:ext cx="7158886" cy="105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500" dirty="0" smtClean="0">
                <a:solidFill>
                  <a:srgbClr val="FF6600"/>
                </a:solidFill>
                <a:latin typeface="Anton"/>
                <a:ea typeface="Anton"/>
                <a:cs typeface="Anton"/>
                <a:sym typeface="Anton"/>
              </a:rPr>
              <a:t>PENGERTIAN </a:t>
            </a:r>
            <a:endParaRPr lang="en-US" sz="6500" dirty="0">
              <a:solidFill>
                <a:srgbClr val="FF66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743200" y="3711575"/>
            <a:ext cx="7158886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500" dirty="0" smtClean="0">
                <a:solidFill>
                  <a:srgbClr val="FF6600"/>
                </a:solidFill>
                <a:latin typeface="Anton"/>
                <a:ea typeface="Anton"/>
                <a:cs typeface="Anton"/>
                <a:sym typeface="Anton"/>
              </a:rPr>
              <a:t>SISTEM</a:t>
            </a:r>
            <a:r>
              <a:rPr lang="en-US" sz="6500" dirty="0" smtClean="0">
                <a:solidFill>
                  <a:srgbClr val="00B1C1"/>
                </a:solidFill>
                <a:latin typeface="Anton"/>
                <a:ea typeface="Anton"/>
                <a:cs typeface="Anton"/>
                <a:sym typeface="Anton"/>
              </a:rPr>
              <a:t> SARAF </a:t>
            </a:r>
            <a:endParaRPr lang="en-US" sz="6500" dirty="0">
              <a:solidFill>
                <a:srgbClr val="00B1C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724150" y="5067300"/>
            <a:ext cx="11944756" cy="4667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28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Sistem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saraf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merupakan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suatu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kombinasi-kombinasi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sinyal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listrik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dan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kimiawi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yang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dapat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membuat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sel-sel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saraf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(neuron)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mampu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berkomunikasi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antara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satu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sama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lain. </a:t>
            </a:r>
          </a:p>
          <a:p>
            <a:pPr algn="l">
              <a:lnSpc>
                <a:spcPts val="2800"/>
              </a:lnSpc>
            </a:pPr>
            <a:endParaRPr lang="en-US" sz="3200" dirty="0" smtClean="0">
              <a:solidFill>
                <a:srgbClr val="252525"/>
              </a:solidFill>
              <a:latin typeface="Nunito Semi-Bold"/>
              <a:ea typeface="Nunito Semi-Bold"/>
              <a:cs typeface="Nunito Semi-Bold"/>
              <a:sym typeface="Nunito Semi-Bold"/>
            </a:endParaRPr>
          </a:p>
          <a:p>
            <a:pPr marL="342900" indent="-342900" algn="l">
              <a:lnSpc>
                <a:spcPts val="28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Sistem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saraf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terdiri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dari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jutaan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sel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saraf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 yang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sering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disebut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dengan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neuron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. </a:t>
            </a:r>
          </a:p>
          <a:p>
            <a:pPr algn="l">
              <a:lnSpc>
                <a:spcPts val="2800"/>
              </a:lnSpc>
            </a:pPr>
            <a:endParaRPr lang="en-US" sz="3200" dirty="0" smtClean="0">
              <a:solidFill>
                <a:srgbClr val="252525"/>
              </a:solidFill>
              <a:latin typeface="Nunito Semi-Bold"/>
              <a:ea typeface="Nunito Semi-Bold"/>
              <a:cs typeface="Nunito Semi-Bold"/>
              <a:sym typeface="Nunito Semi-Bold"/>
            </a:endParaRPr>
          </a:p>
          <a:p>
            <a:pPr marL="342900" indent="-342900" algn="l">
              <a:lnSpc>
                <a:spcPts val="28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Neuron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dikhususkan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untuk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menghantarkan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dan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mengirimkan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pesan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saraf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(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impuls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),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berupa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rangsangan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atau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tanggapan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. </a:t>
            </a:r>
          </a:p>
          <a:p>
            <a:pPr algn="l">
              <a:lnSpc>
                <a:spcPts val="2800"/>
              </a:lnSpc>
            </a:pPr>
            <a:endParaRPr lang="en-US" sz="3200" dirty="0" smtClean="0">
              <a:solidFill>
                <a:srgbClr val="252525"/>
              </a:solidFill>
              <a:latin typeface="Nunito Semi-Bold"/>
              <a:ea typeface="Nunito Semi-Bold"/>
              <a:cs typeface="Nunito Semi-Bold"/>
              <a:sym typeface="Nunito Semi-Bold"/>
            </a:endParaRPr>
          </a:p>
          <a:p>
            <a:pPr marL="342900" indent="-342900" algn="l">
              <a:lnSpc>
                <a:spcPts val="2800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Setiap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satu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sel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saraf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(neuron)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terdiri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atas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bagian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utama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,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berupa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badan</a:t>
            </a:r>
            <a:r>
              <a:rPr lang="en-US" sz="3200" dirty="0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sel</a:t>
            </a:r>
            <a:r>
              <a:rPr lang="en-US" sz="3200" dirty="0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saraf</a:t>
            </a:r>
            <a:r>
              <a:rPr lang="en-US" sz="3200" dirty="0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dendrit</a:t>
            </a:r>
            <a:r>
              <a:rPr lang="en-US" sz="3200" dirty="0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dan</a:t>
            </a:r>
            <a:r>
              <a:rPr lang="en-US" sz="3200" dirty="0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akson</a:t>
            </a:r>
            <a:r>
              <a:rPr lang="en-US" sz="3200" dirty="0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</a:p>
          <a:p>
            <a:pPr algn="l">
              <a:lnSpc>
                <a:spcPts val="2800"/>
              </a:lnSpc>
            </a:pPr>
            <a:endParaRPr lang="en-US" sz="2000" dirty="0" smtClean="0">
              <a:solidFill>
                <a:srgbClr val="FF0000"/>
              </a:solidFill>
              <a:latin typeface="Nunito Semi-Bold"/>
              <a:ea typeface="Nunito Semi-Bold"/>
              <a:cs typeface="Nunito Semi-Bold"/>
              <a:sym typeface="Nunito Semi-Bold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854" y="497852"/>
            <a:ext cx="8954961" cy="411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61619" y="6575391"/>
            <a:ext cx="5842844" cy="105008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Freeform 14"/>
          <p:cNvSpPr/>
          <p:nvPr/>
        </p:nvSpPr>
        <p:spPr>
          <a:xfrm>
            <a:off x="1028700" y="720725"/>
            <a:ext cx="615950" cy="615950"/>
          </a:xfrm>
          <a:custGeom>
            <a:avLst/>
            <a:gdLst/>
            <a:ahLst/>
            <a:cxnLst/>
            <a:rect l="l" t="t" r="r" b="b"/>
            <a:pathLst>
              <a:path w="615950" h="615950">
                <a:moveTo>
                  <a:pt x="0" y="0"/>
                </a:moveTo>
                <a:lnTo>
                  <a:pt x="615950" y="0"/>
                </a:lnTo>
                <a:lnTo>
                  <a:pt x="615950" y="615950"/>
                </a:lnTo>
                <a:lnTo>
                  <a:pt x="0" y="615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7215732" y="9182100"/>
            <a:ext cx="724659" cy="72465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04A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 rot="5400000">
            <a:off x="-598372" y="8233309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3" y="0"/>
                </a:lnTo>
                <a:lnTo>
                  <a:pt x="2652063" y="1455319"/>
                </a:lnTo>
                <a:lnTo>
                  <a:pt x="0" y="145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16085853" y="9155914"/>
            <a:ext cx="810440" cy="81044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04A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 rot="-10800000">
            <a:off x="15649899" y="7163320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2" y="0"/>
                </a:lnTo>
                <a:lnTo>
                  <a:pt x="2652062" y="1455319"/>
                </a:lnTo>
                <a:lnTo>
                  <a:pt x="0" y="145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929557" y="483679"/>
            <a:ext cx="8188340" cy="1036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500" dirty="0" smtClean="0">
                <a:solidFill>
                  <a:srgbClr val="252525"/>
                </a:solidFill>
                <a:latin typeface="Anton"/>
                <a:ea typeface="Anton"/>
                <a:cs typeface="Anton"/>
                <a:sym typeface="Anton"/>
              </a:rPr>
              <a:t>BIOKIMIA DAN BIOFISIKA</a:t>
            </a:r>
            <a:endParaRPr lang="en-US" sz="6500" dirty="0">
              <a:solidFill>
                <a:srgbClr val="252525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929557" y="1547230"/>
            <a:ext cx="8188340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500" dirty="0" smtClean="0">
                <a:solidFill>
                  <a:srgbClr val="00B1C1"/>
                </a:solidFill>
                <a:latin typeface="Anton"/>
                <a:ea typeface="Anton"/>
                <a:cs typeface="Anton"/>
                <a:sym typeface="Anton"/>
              </a:rPr>
              <a:t>SISTEM SARAF</a:t>
            </a:r>
            <a:endParaRPr lang="en-US" sz="6500" dirty="0">
              <a:solidFill>
                <a:srgbClr val="00B1C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861618" y="6651591"/>
            <a:ext cx="5690444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dirty="0" smtClean="0">
                <a:solidFill>
                  <a:schemeClr val="bg1"/>
                </a:solidFill>
                <a:latin typeface="Nunito Semi-Bold" charset="0"/>
                <a:ea typeface="Anton"/>
                <a:cs typeface="Anton"/>
                <a:sym typeface="Anton"/>
              </a:rPr>
              <a:t>PROSES DEPOLARISASI DAN REPOLARISASI  </a:t>
            </a:r>
            <a:endParaRPr lang="en-US" sz="2500" dirty="0">
              <a:solidFill>
                <a:schemeClr val="bg1"/>
              </a:solidFill>
              <a:latin typeface="Nunito Semi-Bold" charset="0"/>
              <a:ea typeface="Anton"/>
              <a:cs typeface="Anton"/>
              <a:sym typeface="Anton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2129749" y="782212"/>
            <a:ext cx="50679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01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848142" y="3886860"/>
            <a:ext cx="5842844" cy="105008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TextBox 28"/>
          <p:cNvSpPr txBox="1"/>
          <p:nvPr/>
        </p:nvSpPr>
        <p:spPr>
          <a:xfrm>
            <a:off x="1924343" y="4051740"/>
            <a:ext cx="5690444" cy="939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000" b="1" dirty="0" smtClean="0">
                <a:solidFill>
                  <a:schemeClr val="bg1"/>
                </a:solidFill>
                <a:latin typeface="Nunito Semi-Bold" charset="0"/>
                <a:ea typeface="Anton"/>
                <a:cs typeface="Anton"/>
                <a:sym typeface="Anton"/>
              </a:rPr>
              <a:t>MEKANISME</a:t>
            </a:r>
          </a:p>
          <a:p>
            <a:pPr algn="ctr">
              <a:lnSpc>
                <a:spcPts val="3500"/>
              </a:lnSpc>
            </a:pPr>
            <a:r>
              <a:rPr lang="en-US" sz="4000" b="1" dirty="0" smtClean="0">
                <a:solidFill>
                  <a:schemeClr val="bg1"/>
                </a:solidFill>
                <a:latin typeface="Nunito Semi-Bold" charset="0"/>
                <a:ea typeface="Anton"/>
                <a:cs typeface="Anton"/>
                <a:sym typeface="Anton"/>
              </a:rPr>
              <a:t>POTENSIAL AKSI</a:t>
            </a:r>
            <a:endParaRPr lang="en-US" sz="4000" b="1" dirty="0">
              <a:solidFill>
                <a:schemeClr val="bg1"/>
              </a:solidFill>
              <a:latin typeface="Nunito Semi-Bold" charset="0"/>
              <a:ea typeface="Anton"/>
              <a:cs typeface="Anton"/>
              <a:sym typeface="Anton"/>
            </a:endParaRPr>
          </a:p>
        </p:txBody>
      </p:sp>
      <p:sp>
        <p:nvSpPr>
          <p:cNvPr id="34" name="TextBox 21"/>
          <p:cNvSpPr txBox="1"/>
          <p:nvPr/>
        </p:nvSpPr>
        <p:spPr>
          <a:xfrm>
            <a:off x="8161663" y="3543300"/>
            <a:ext cx="9710791" cy="5386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3000" b="1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Depolarisasi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adalah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masuknya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ion-ion </a:t>
            </a:r>
            <a:r>
              <a:rPr lang="en-US" sz="3000" dirty="0" err="1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N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atrium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(Na2+)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ke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dalam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sel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saraf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(neuron), yang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akan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menyebabkan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membran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tsb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menjadi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positif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(+) di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dalam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membran</a:t>
            </a:r>
            <a:r>
              <a:rPr lang="en-US" sz="3000" dirty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dan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negatif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(-) di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luar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membran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. </a:t>
            </a:r>
          </a:p>
          <a:p>
            <a:pPr algn="l">
              <a:lnSpc>
                <a:spcPts val="3500"/>
              </a:lnSpc>
            </a:pPr>
            <a:endParaRPr lang="en-US" sz="3000" dirty="0">
              <a:solidFill>
                <a:srgbClr val="252525"/>
              </a:solidFill>
              <a:latin typeface="Arial" pitchFamily="34" charset="0"/>
              <a:ea typeface="Anton"/>
              <a:cs typeface="Arial" pitchFamily="34" charset="0"/>
              <a:sym typeface="Anton"/>
            </a:endParaRPr>
          </a:p>
          <a:p>
            <a:pPr algn="l">
              <a:lnSpc>
                <a:spcPts val="3500"/>
              </a:lnSpc>
            </a:pP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Setelah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proses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depolarisasi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,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intraseluler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akan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bersifat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positif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(+). Akan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tetapi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, ion-ion 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Kalium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(K+)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masih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tetap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mengadakan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difusi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keluar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sel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dengan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membawa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muatan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listrik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positif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,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sehingga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terbentuklah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keseimbangan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listrik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seperti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semula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,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yaitu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elektronegatif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(-) di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dalam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sel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dan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elektropositif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(+) di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luar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sel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, proses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ini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3000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disebut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r>
              <a:rPr lang="en-US" sz="3000" b="1" dirty="0" err="1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repolarisasi</a:t>
            </a:r>
            <a:r>
              <a:rPr lang="en-US" sz="3000" b="1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.</a:t>
            </a:r>
            <a:r>
              <a:rPr lang="en-US" sz="3000" dirty="0" smtClean="0">
                <a:solidFill>
                  <a:srgbClr val="252525"/>
                </a:solidFill>
                <a:latin typeface="Arial" pitchFamily="34" charset="0"/>
                <a:ea typeface="Anton"/>
                <a:cs typeface="Arial" pitchFamily="34" charset="0"/>
                <a:sym typeface="Anton"/>
              </a:rPr>
              <a:t> </a:t>
            </a:r>
            <a:endParaRPr lang="en-US" sz="3000" dirty="0">
              <a:solidFill>
                <a:srgbClr val="252525"/>
              </a:solidFill>
              <a:latin typeface="Arial" pitchFamily="34" charset="0"/>
              <a:ea typeface="Anton"/>
              <a:cs typeface="Arial" pitchFamily="34" charset="0"/>
              <a:sym typeface="Anton"/>
            </a:endParaRPr>
          </a:p>
        </p:txBody>
      </p:sp>
    </p:spTree>
    <p:extLst>
      <p:ext uri="{BB962C8B-B14F-4D97-AF65-F5344CB8AC3E}">
        <p14:creationId xmlns:p14="http://schemas.microsoft.com/office/powerpoint/2010/main" val="208286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028700" y="720725"/>
            <a:ext cx="615950" cy="615950"/>
          </a:xfrm>
          <a:custGeom>
            <a:avLst/>
            <a:gdLst/>
            <a:ahLst/>
            <a:cxnLst/>
            <a:rect l="l" t="t" r="r" b="b"/>
            <a:pathLst>
              <a:path w="615950" h="615950">
                <a:moveTo>
                  <a:pt x="0" y="0"/>
                </a:moveTo>
                <a:lnTo>
                  <a:pt x="615950" y="0"/>
                </a:lnTo>
                <a:lnTo>
                  <a:pt x="615950" y="615950"/>
                </a:lnTo>
                <a:lnTo>
                  <a:pt x="0" y="615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1751971" y="7068201"/>
            <a:ext cx="6155585" cy="6155585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B1C1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36675" y="8504326"/>
            <a:ext cx="636342" cy="63634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04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766328" y="8504326"/>
            <a:ext cx="636342" cy="636342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04A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-10800000">
            <a:off x="-297331" y="2975328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2" y="0"/>
                </a:lnTo>
                <a:lnTo>
                  <a:pt x="2652062" y="1455319"/>
                </a:lnTo>
                <a:lnTo>
                  <a:pt x="0" y="145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10894736" y="2975328"/>
            <a:ext cx="6294649" cy="629464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47430" t="-14480" r="-43489" b="-12959"/>
              </a:stretch>
            </a:blipFill>
          </p:spPr>
        </p:sp>
      </p:grpSp>
      <p:sp>
        <p:nvSpPr>
          <p:cNvPr id="18" name="Freeform 18"/>
          <p:cNvSpPr/>
          <p:nvPr/>
        </p:nvSpPr>
        <p:spPr>
          <a:xfrm rot="-10800000">
            <a:off x="8242674" y="8831681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2" y="0"/>
                </a:lnTo>
                <a:lnTo>
                  <a:pt x="2652062" y="1455319"/>
                </a:lnTo>
                <a:lnTo>
                  <a:pt x="0" y="145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3380720" y="4368799"/>
            <a:ext cx="11070823" cy="2333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9"/>
              </a:lnSpc>
            </a:pPr>
            <a:r>
              <a:rPr lang="en-US" sz="12999" dirty="0">
                <a:solidFill>
                  <a:srgbClr val="00B1C1"/>
                </a:solidFill>
                <a:latin typeface="Anton"/>
                <a:ea typeface="Anton"/>
                <a:cs typeface="Anton"/>
                <a:sym typeface="Anton"/>
              </a:rPr>
              <a:t>TERIMA </a:t>
            </a:r>
            <a:r>
              <a:rPr lang="en-US" sz="12999" dirty="0">
                <a:solidFill>
                  <a:schemeClr val="accent6"/>
                </a:solidFill>
                <a:latin typeface="Anton"/>
                <a:ea typeface="Anton"/>
                <a:cs typeface="Anton"/>
                <a:sym typeface="Anton"/>
              </a:rPr>
              <a:t>KASIH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"/>
            <a:ext cx="4249518" cy="424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2"/>
          <p:cNvGrpSpPr/>
          <p:nvPr/>
        </p:nvGrpSpPr>
        <p:grpSpPr>
          <a:xfrm>
            <a:off x="13487400" y="9482642"/>
            <a:ext cx="1756146" cy="537658"/>
            <a:chOff x="0" y="0"/>
            <a:chExt cx="530878" cy="1625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0878" cy="162533"/>
            </a:xfrm>
            <a:custGeom>
              <a:avLst/>
              <a:gdLst/>
              <a:ahLst/>
              <a:cxnLst/>
              <a:rect l="l" t="t" r="r" b="b"/>
              <a:pathLst>
                <a:path w="530878" h="162533">
                  <a:moveTo>
                    <a:pt x="57310" y="0"/>
                  </a:moveTo>
                  <a:lnTo>
                    <a:pt x="473568" y="0"/>
                  </a:lnTo>
                  <a:cubicBezTo>
                    <a:pt x="488768" y="0"/>
                    <a:pt x="503345" y="6038"/>
                    <a:pt x="514093" y="16786"/>
                  </a:cubicBezTo>
                  <a:cubicBezTo>
                    <a:pt x="524840" y="27533"/>
                    <a:pt x="530878" y="42111"/>
                    <a:pt x="530878" y="57310"/>
                  </a:cubicBezTo>
                  <a:lnTo>
                    <a:pt x="530878" y="105223"/>
                  </a:lnTo>
                  <a:cubicBezTo>
                    <a:pt x="530878" y="120422"/>
                    <a:pt x="524840" y="134999"/>
                    <a:pt x="514093" y="145747"/>
                  </a:cubicBezTo>
                  <a:cubicBezTo>
                    <a:pt x="503345" y="156495"/>
                    <a:pt x="488768" y="162533"/>
                    <a:pt x="473568" y="162533"/>
                  </a:cubicBezTo>
                  <a:lnTo>
                    <a:pt x="57310" y="162533"/>
                  </a:lnTo>
                  <a:cubicBezTo>
                    <a:pt x="42111" y="162533"/>
                    <a:pt x="27533" y="156495"/>
                    <a:pt x="16786" y="145747"/>
                  </a:cubicBezTo>
                  <a:cubicBezTo>
                    <a:pt x="6038" y="134999"/>
                    <a:pt x="0" y="120422"/>
                    <a:pt x="0" y="105223"/>
                  </a:cubicBezTo>
                  <a:lnTo>
                    <a:pt x="0" y="57310"/>
                  </a:lnTo>
                  <a:cubicBezTo>
                    <a:pt x="0" y="42111"/>
                    <a:pt x="6038" y="27533"/>
                    <a:pt x="16786" y="16786"/>
                  </a:cubicBezTo>
                  <a:cubicBezTo>
                    <a:pt x="27533" y="6038"/>
                    <a:pt x="42111" y="0"/>
                    <a:pt x="57310" y="0"/>
                  </a:cubicBezTo>
                  <a:close/>
                </a:path>
              </a:pathLst>
            </a:custGeom>
            <a:solidFill>
              <a:srgbClr val="FF604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30878" cy="2006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28700" y="720725"/>
            <a:ext cx="615950" cy="615950"/>
          </a:xfrm>
          <a:custGeom>
            <a:avLst/>
            <a:gdLst/>
            <a:ahLst/>
            <a:cxnLst/>
            <a:rect l="l" t="t" r="r" b="b"/>
            <a:pathLst>
              <a:path w="615950" h="615950">
                <a:moveTo>
                  <a:pt x="0" y="0"/>
                </a:moveTo>
                <a:lnTo>
                  <a:pt x="615950" y="0"/>
                </a:lnTo>
                <a:lnTo>
                  <a:pt x="615950" y="615950"/>
                </a:lnTo>
                <a:lnTo>
                  <a:pt x="0" y="615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16814328" y="7479237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2" y="0"/>
                </a:lnTo>
                <a:lnTo>
                  <a:pt x="2652062" y="1455319"/>
                </a:lnTo>
                <a:lnTo>
                  <a:pt x="0" y="14553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5400000">
            <a:off x="-598372" y="5506516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3" y="0"/>
                </a:lnTo>
                <a:lnTo>
                  <a:pt x="2652063" y="1455320"/>
                </a:lnTo>
                <a:lnTo>
                  <a:pt x="0" y="14553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1260475" y="8425769"/>
            <a:ext cx="540341" cy="540341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04A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6544158" y="2058799"/>
            <a:ext cx="540341" cy="540341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04A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420717" y="1745119"/>
            <a:ext cx="7158886" cy="1036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500" dirty="0" smtClean="0">
                <a:solidFill>
                  <a:srgbClr val="FF6600"/>
                </a:solidFill>
                <a:latin typeface="Anton"/>
                <a:ea typeface="Anton"/>
                <a:cs typeface="Anton"/>
                <a:sym typeface="Anton"/>
              </a:rPr>
              <a:t>PENGERTIAN </a:t>
            </a:r>
            <a:endParaRPr lang="en-US" sz="6500" dirty="0">
              <a:solidFill>
                <a:srgbClr val="FF66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362200" y="2888119"/>
            <a:ext cx="7158886" cy="1036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500" dirty="0" smtClean="0">
                <a:solidFill>
                  <a:srgbClr val="FF6600"/>
                </a:solidFill>
                <a:latin typeface="Anton"/>
                <a:ea typeface="Anton"/>
                <a:cs typeface="Anton"/>
                <a:sym typeface="Anton"/>
              </a:rPr>
              <a:t>SISTEM </a:t>
            </a:r>
            <a:r>
              <a:rPr lang="en-US" sz="6500" dirty="0" smtClean="0">
                <a:solidFill>
                  <a:srgbClr val="0070C0"/>
                </a:solidFill>
                <a:latin typeface="Anton"/>
                <a:ea typeface="Anton"/>
                <a:cs typeface="Anton"/>
                <a:sym typeface="Anton"/>
              </a:rPr>
              <a:t>SARAF </a:t>
            </a:r>
            <a:endParaRPr lang="en-US" sz="6500" dirty="0">
              <a:solidFill>
                <a:srgbClr val="0070C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420717" y="4381500"/>
            <a:ext cx="13886083" cy="5745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2800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Badan</a:t>
            </a:r>
            <a:r>
              <a:rPr lang="en-US" sz="3200" dirty="0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sel</a:t>
            </a:r>
            <a:r>
              <a:rPr lang="en-US" sz="3200" dirty="0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saraf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merupakan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bagian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yang paling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besar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,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didalamnya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terdapat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nukleus</a:t>
            </a:r>
            <a:r>
              <a:rPr lang="en-US" sz="3200" dirty="0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dan</a:t>
            </a:r>
            <a:r>
              <a:rPr lang="en-US" sz="3200" dirty="0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sitoplasma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. </a:t>
            </a:r>
          </a:p>
          <a:p>
            <a:pPr algn="l">
              <a:lnSpc>
                <a:spcPts val="2800"/>
              </a:lnSpc>
            </a:pPr>
            <a:endParaRPr lang="en-US" sz="3200" dirty="0" smtClean="0">
              <a:solidFill>
                <a:srgbClr val="252525"/>
              </a:solidFill>
              <a:latin typeface="Nunito Semi-Bold"/>
              <a:ea typeface="Nunito Semi-Bold"/>
              <a:cs typeface="Nunito Semi-Bold"/>
              <a:sym typeface="Nunito Semi-Bold"/>
            </a:endParaRPr>
          </a:p>
          <a:p>
            <a:pPr marL="342900" indent="-342900">
              <a:lnSpc>
                <a:spcPts val="28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Di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dalam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sitoplasma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terdapat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mitokondria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yang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berfungsi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membangkitkan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energi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untuk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membawa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pesan</a:t>
            </a:r>
            <a:r>
              <a:rPr lang="en-US" sz="3200" dirty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saraf</a:t>
            </a:r>
            <a:r>
              <a:rPr lang="en-US" sz="3200" dirty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(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impuls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)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atau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rangsangan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. </a:t>
            </a:r>
          </a:p>
          <a:p>
            <a:pPr algn="l">
              <a:lnSpc>
                <a:spcPts val="2800"/>
              </a:lnSpc>
            </a:pPr>
            <a:endParaRPr lang="en-US" sz="3200" dirty="0" smtClean="0">
              <a:solidFill>
                <a:srgbClr val="252525"/>
              </a:solidFill>
              <a:latin typeface="Nunito Semi-Bold"/>
              <a:ea typeface="Nunito Semi-Bold"/>
              <a:cs typeface="Nunito Semi-Bold"/>
              <a:sym typeface="Nunito Semi-Bold"/>
            </a:endParaRPr>
          </a:p>
          <a:p>
            <a:pPr marL="342900" indent="-342900" algn="l">
              <a:lnSpc>
                <a:spcPts val="2800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Dendrit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berfungsi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untuk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menerima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pesan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saraf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(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impuls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) yang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datang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dari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ujung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akson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neuron lain.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Kemudian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impuls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tsb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dibawa</a:t>
            </a:r>
            <a:r>
              <a:rPr lang="en-US" sz="3200" dirty="0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ke</a:t>
            </a:r>
            <a:r>
              <a:rPr lang="en-US" sz="3200" dirty="0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badan</a:t>
            </a:r>
            <a:r>
              <a:rPr lang="en-US" sz="3200" dirty="0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sel</a:t>
            </a:r>
            <a:r>
              <a:rPr lang="en-US" sz="3200" dirty="0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saraf</a:t>
            </a:r>
            <a:r>
              <a:rPr lang="en-US" sz="3200" dirty="0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dan</a:t>
            </a:r>
            <a:r>
              <a:rPr lang="en-US" sz="3200" dirty="0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dilanjutkan</a:t>
            </a:r>
            <a:r>
              <a:rPr lang="en-US" sz="3200" dirty="0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ke</a:t>
            </a:r>
            <a:r>
              <a:rPr lang="en-US" sz="3200" dirty="0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akson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. </a:t>
            </a:r>
          </a:p>
          <a:p>
            <a:pPr marL="342900" indent="-342900" algn="l">
              <a:lnSpc>
                <a:spcPts val="2800"/>
              </a:lnSpc>
              <a:buFont typeface="Arial" pitchFamily="34" charset="0"/>
              <a:buChar char="•"/>
            </a:pPr>
            <a:endParaRPr lang="en-US" sz="3200" dirty="0">
              <a:solidFill>
                <a:srgbClr val="252525"/>
              </a:solidFill>
              <a:latin typeface="Nunito Semi-Bold"/>
              <a:ea typeface="Nunito Semi-Bold"/>
              <a:cs typeface="Nunito Semi-Bold"/>
              <a:sym typeface="Nunito Semi-Bold"/>
            </a:endParaRPr>
          </a:p>
          <a:p>
            <a:pPr marL="342900" indent="-342900">
              <a:lnSpc>
                <a:spcPts val="2800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Akson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atau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neurit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merupakan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serabut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yang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panjang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dan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umumnya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tidak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bercabang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Akson</a:t>
            </a:r>
            <a:r>
              <a:rPr lang="en-US" sz="3200" dirty="0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berfungsi</a:t>
            </a:r>
            <a:r>
              <a:rPr lang="en-US" sz="3200" dirty="0" smtClean="0">
                <a:solidFill>
                  <a:srgbClr val="FF0000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meneruskan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pesan</a:t>
            </a:r>
            <a:r>
              <a:rPr lang="en-US" sz="3200" dirty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saraf</a:t>
            </a:r>
            <a:r>
              <a:rPr lang="en-US" sz="3200" dirty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(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impuls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) yang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berasal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dari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badan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sel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saraf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ke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kelenjar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,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serabut-serabut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otot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atau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neuron </a:t>
            </a:r>
            <a:r>
              <a:rPr lang="en-US" sz="3200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lainnya</a:t>
            </a:r>
            <a:r>
              <a:rPr lang="en-US" sz="3200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. </a:t>
            </a:r>
          </a:p>
          <a:p>
            <a:pPr marL="342900" indent="-342900" algn="l">
              <a:lnSpc>
                <a:spcPts val="2800"/>
              </a:lnSpc>
              <a:buFont typeface="Arial" pitchFamily="34" charset="0"/>
              <a:buChar char="•"/>
            </a:pPr>
            <a:endParaRPr lang="en-US" sz="3200" dirty="0">
              <a:solidFill>
                <a:srgbClr val="252525"/>
              </a:solidFill>
              <a:latin typeface="Nunito Semi-Bold"/>
              <a:ea typeface="Nunito Semi-Bold"/>
              <a:cs typeface="Nunito Semi-Bold"/>
              <a:sym typeface="Nunito Semi-Bold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392" y="496949"/>
            <a:ext cx="7919216" cy="363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38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56815" y="3051938"/>
            <a:ext cx="262762" cy="26276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04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939581" y="7019543"/>
            <a:ext cx="262762" cy="26276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04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720725"/>
            <a:ext cx="615950" cy="615950"/>
          </a:xfrm>
          <a:custGeom>
            <a:avLst/>
            <a:gdLst/>
            <a:ahLst/>
            <a:cxnLst/>
            <a:rect l="l" t="t" r="r" b="b"/>
            <a:pathLst>
              <a:path w="615950" h="615950">
                <a:moveTo>
                  <a:pt x="0" y="0"/>
                </a:moveTo>
                <a:lnTo>
                  <a:pt x="615950" y="0"/>
                </a:lnTo>
                <a:lnTo>
                  <a:pt x="615950" y="615950"/>
                </a:lnTo>
                <a:lnTo>
                  <a:pt x="0" y="615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5400000">
            <a:off x="4578499" y="372009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3" y="0"/>
                </a:lnTo>
                <a:lnTo>
                  <a:pt x="2652063" y="1455319"/>
                </a:lnTo>
                <a:lnTo>
                  <a:pt x="0" y="145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5400000">
            <a:off x="-598372" y="8652409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3" y="0"/>
                </a:lnTo>
                <a:lnTo>
                  <a:pt x="2652063" y="1455319"/>
                </a:lnTo>
                <a:lnTo>
                  <a:pt x="0" y="145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4859000" y="1055364"/>
            <a:ext cx="810440" cy="810440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04A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7008456" y="587375"/>
            <a:ext cx="7270960" cy="105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500" dirty="0" smtClean="0">
                <a:solidFill>
                  <a:srgbClr val="252525"/>
                </a:solidFill>
                <a:latin typeface="Anton"/>
                <a:ea typeface="Anton"/>
                <a:cs typeface="Anton"/>
                <a:sym typeface="Anton"/>
              </a:rPr>
              <a:t>STRUKTUR ANATOMI</a:t>
            </a:r>
            <a:endParaRPr lang="en-US" sz="6500" dirty="0">
              <a:solidFill>
                <a:srgbClr val="252525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008456" y="1577975"/>
            <a:ext cx="7270960" cy="105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500" dirty="0" smtClean="0">
                <a:solidFill>
                  <a:srgbClr val="00B1C1"/>
                </a:solidFill>
                <a:latin typeface="Anton"/>
                <a:ea typeface="Anton"/>
                <a:cs typeface="Anton"/>
                <a:sym typeface="Anton"/>
              </a:rPr>
              <a:t>N-E-U-R-O-N</a:t>
            </a:r>
            <a:endParaRPr lang="en-US" sz="6500" dirty="0">
              <a:solidFill>
                <a:srgbClr val="00B1C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7549183" y="3532882"/>
            <a:ext cx="9291018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Dendrit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adalah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serabut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sel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saraf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pendek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dan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bercabang-cabang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.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Dendrit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merupakan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perluasan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dari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badan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sel.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Dendrit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berfungsi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untuk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menerima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dan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mengantarkan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rangsangan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ke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badan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sel. </a:t>
            </a:r>
            <a:endParaRPr lang="en-US" sz="2000" b="1" dirty="0">
              <a:solidFill>
                <a:srgbClr val="252525"/>
              </a:solidFill>
              <a:latin typeface="Nunito Semi-Bold"/>
              <a:ea typeface="Nunito Semi-Bold"/>
              <a:cs typeface="Nunito Semi-Bold"/>
              <a:sym typeface="Nunito Semi-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549182" y="2967736"/>
            <a:ext cx="4337733" cy="422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dirty="0" smtClean="0">
                <a:solidFill>
                  <a:srgbClr val="252525"/>
                </a:solidFill>
                <a:latin typeface="Anton"/>
                <a:ea typeface="Anton"/>
                <a:cs typeface="Anton"/>
                <a:sym typeface="Anton"/>
              </a:rPr>
              <a:t>D E N D R I T </a:t>
            </a:r>
            <a:endParaRPr lang="en-US" sz="2500" dirty="0">
              <a:solidFill>
                <a:srgbClr val="252525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7549182" y="4914900"/>
            <a:ext cx="5373673" cy="422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dirty="0" smtClean="0">
                <a:solidFill>
                  <a:srgbClr val="252525"/>
                </a:solidFill>
                <a:latin typeface="Anton"/>
                <a:ea typeface="Anton"/>
                <a:cs typeface="Anton"/>
                <a:sym typeface="Anton"/>
              </a:rPr>
              <a:t>B A D A N   S E L </a:t>
            </a:r>
            <a:endParaRPr lang="en-US" sz="2500" dirty="0">
              <a:solidFill>
                <a:srgbClr val="252525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7549181" y="7584689"/>
            <a:ext cx="5373673" cy="422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dirty="0" smtClean="0">
                <a:solidFill>
                  <a:srgbClr val="252525"/>
                </a:solidFill>
                <a:latin typeface="Anton"/>
                <a:ea typeface="Anton"/>
                <a:cs typeface="Anton"/>
                <a:sym typeface="Anton"/>
              </a:rPr>
              <a:t>A K S O N </a:t>
            </a:r>
            <a:endParaRPr lang="en-US" sz="2500" dirty="0">
              <a:solidFill>
                <a:srgbClr val="252525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3" name="TextBox 24"/>
          <p:cNvSpPr txBox="1"/>
          <p:nvPr/>
        </p:nvSpPr>
        <p:spPr>
          <a:xfrm>
            <a:off x="7549183" y="5480046"/>
            <a:ext cx="9291017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Badan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sel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saraf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merupakan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bagian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yang paling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besar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dari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sel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saraf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.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Badan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sel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berfungsi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untuk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menerima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rangsangan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dari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dendrit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dan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meneruskannya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ke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akson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.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Pada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badan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sel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saraf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terdapat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inti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sel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/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nukleus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,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sitoplasma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,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mitokondria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,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badan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golgi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,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sentrosom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,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lisosom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.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Badan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sel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merupakan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kumpulan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retikulum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endoplasma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tempat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transportasi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sintesis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protein.</a:t>
            </a:r>
            <a:endParaRPr lang="en-US" sz="2000" b="1" dirty="0">
              <a:solidFill>
                <a:srgbClr val="252525"/>
              </a:solidFill>
              <a:latin typeface="Nunito Semi-Bold"/>
              <a:ea typeface="Nunito Semi-Bold"/>
              <a:cs typeface="Nunito Semi-Bold"/>
              <a:sym typeface="Nunito Semi-Bold"/>
            </a:endParaRPr>
          </a:p>
        </p:txBody>
      </p:sp>
      <p:sp>
        <p:nvSpPr>
          <p:cNvPr id="34" name="TextBox 24"/>
          <p:cNvSpPr txBox="1"/>
          <p:nvPr/>
        </p:nvSpPr>
        <p:spPr>
          <a:xfrm>
            <a:off x="7549182" y="8222742"/>
            <a:ext cx="9274068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Akson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disebut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neurit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.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Neurit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adalah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serabut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sel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saraf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panjang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yang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merupakan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penjuluran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sitoplasma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badan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sel. Di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dalam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neurit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terdapat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benang-benang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halus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,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disebut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neurofibril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.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Neurofibril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dibungkus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oleh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selubung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myelin, yang kaya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akan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lemak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,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berfungsi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mempercepat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jalannya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20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rangsangan</a:t>
            </a:r>
            <a:r>
              <a:rPr lang="en-US" sz="20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. </a:t>
            </a:r>
            <a:endParaRPr lang="en-US" sz="2000" b="1" dirty="0">
              <a:solidFill>
                <a:srgbClr val="252525"/>
              </a:solidFill>
              <a:latin typeface="Nunito Semi-Bold"/>
              <a:ea typeface="Nunito Semi-Bold"/>
              <a:cs typeface="Nunito Semi-Bold"/>
              <a:sym typeface="Nunito Semi-Bold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5603540"/>
            <a:ext cx="5904532" cy="38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59" y="1714500"/>
            <a:ext cx="5904532" cy="38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5"/>
          <p:cNvGrpSpPr/>
          <p:nvPr/>
        </p:nvGrpSpPr>
        <p:grpSpPr>
          <a:xfrm>
            <a:off x="6981725" y="7659115"/>
            <a:ext cx="262762" cy="262762"/>
            <a:chOff x="0" y="0"/>
            <a:chExt cx="812800" cy="812800"/>
          </a:xfrm>
        </p:grpSpPr>
        <p:sp>
          <p:nvSpPr>
            <p:cNvPr id="30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04A"/>
            </a:solidFill>
          </p:spPr>
        </p:sp>
        <p:sp>
          <p:nvSpPr>
            <p:cNvPr id="31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5"/>
          <p:cNvGrpSpPr/>
          <p:nvPr/>
        </p:nvGrpSpPr>
        <p:grpSpPr>
          <a:xfrm>
            <a:off x="7054871" y="4991100"/>
            <a:ext cx="262762" cy="262762"/>
            <a:chOff x="0" y="0"/>
            <a:chExt cx="812800" cy="812800"/>
          </a:xfrm>
        </p:grpSpPr>
        <p:sp>
          <p:nvSpPr>
            <p:cNvPr id="38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04A"/>
            </a:solidFill>
          </p:spPr>
        </p:sp>
        <p:sp>
          <p:nvSpPr>
            <p:cNvPr id="39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 rot="-10800000">
            <a:off x="16080468" y="8159164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2" y="0"/>
                </a:lnTo>
                <a:lnTo>
                  <a:pt x="2652062" y="1455319"/>
                </a:lnTo>
                <a:lnTo>
                  <a:pt x="0" y="1455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5400000">
            <a:off x="-914401" y="8561271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3" y="0"/>
                </a:lnTo>
                <a:lnTo>
                  <a:pt x="2652063" y="1455319"/>
                </a:lnTo>
                <a:lnTo>
                  <a:pt x="0" y="1455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13716000" cy="1028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Freeform 14"/>
          <p:cNvSpPr/>
          <p:nvPr/>
        </p:nvSpPr>
        <p:spPr>
          <a:xfrm rot="-10800000">
            <a:off x="-914400" y="1943100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2" y="0"/>
                </a:lnTo>
                <a:lnTo>
                  <a:pt x="2652062" y="1455319"/>
                </a:lnTo>
                <a:lnTo>
                  <a:pt x="0" y="1455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14"/>
          <p:cNvSpPr/>
          <p:nvPr/>
        </p:nvSpPr>
        <p:spPr>
          <a:xfrm rot="-10800000">
            <a:off x="16170517" y="459203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2" y="0"/>
                </a:lnTo>
                <a:lnTo>
                  <a:pt x="2652062" y="1455319"/>
                </a:lnTo>
                <a:lnTo>
                  <a:pt x="0" y="1455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2055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1028700" y="720725"/>
            <a:ext cx="615950" cy="615950"/>
          </a:xfrm>
          <a:custGeom>
            <a:avLst/>
            <a:gdLst/>
            <a:ahLst/>
            <a:cxnLst/>
            <a:rect l="l" t="t" r="r" b="b"/>
            <a:pathLst>
              <a:path w="615950" h="615950">
                <a:moveTo>
                  <a:pt x="0" y="0"/>
                </a:moveTo>
                <a:lnTo>
                  <a:pt x="615950" y="0"/>
                </a:lnTo>
                <a:lnTo>
                  <a:pt x="615950" y="615950"/>
                </a:lnTo>
                <a:lnTo>
                  <a:pt x="0" y="615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986474" y="8479596"/>
            <a:ext cx="1476041" cy="1392846"/>
          </a:xfrm>
          <a:custGeom>
            <a:avLst/>
            <a:gdLst/>
            <a:ahLst/>
            <a:cxnLst/>
            <a:rect l="l" t="t" r="r" b="b"/>
            <a:pathLst>
              <a:path w="1476041" h="1392846">
                <a:moveTo>
                  <a:pt x="0" y="0"/>
                </a:moveTo>
                <a:lnTo>
                  <a:pt x="1476041" y="0"/>
                </a:lnTo>
                <a:lnTo>
                  <a:pt x="1476041" y="1392846"/>
                </a:lnTo>
                <a:lnTo>
                  <a:pt x="0" y="139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-480787" y="4692085"/>
            <a:ext cx="9278617" cy="9278617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B1C1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36675" y="2250510"/>
            <a:ext cx="7003057" cy="700305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8416" r="-53192" b="-7671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8077200" y="800100"/>
            <a:ext cx="6167987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500" dirty="0" smtClean="0">
                <a:solidFill>
                  <a:srgbClr val="252525"/>
                </a:solidFill>
                <a:latin typeface="Anton"/>
                <a:ea typeface="Anton"/>
                <a:cs typeface="Anton"/>
                <a:sym typeface="Anton"/>
              </a:rPr>
              <a:t>FUNGSI </a:t>
            </a:r>
            <a:endParaRPr lang="en-US" sz="6500" dirty="0">
              <a:solidFill>
                <a:srgbClr val="252525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077200" y="1790700"/>
            <a:ext cx="7391400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500" dirty="0" smtClean="0">
                <a:solidFill>
                  <a:srgbClr val="00B1C1"/>
                </a:solidFill>
                <a:latin typeface="Anton"/>
                <a:ea typeface="Anton"/>
                <a:cs typeface="Anton"/>
                <a:sym typeface="Anton"/>
              </a:rPr>
              <a:t>SISTEM SARAF </a:t>
            </a:r>
            <a:r>
              <a:rPr lang="en-US" sz="6500" dirty="0" smtClean="0">
                <a:solidFill>
                  <a:schemeClr val="accent6"/>
                </a:solidFill>
                <a:latin typeface="Anton"/>
                <a:ea typeface="Anton"/>
                <a:cs typeface="Anton"/>
                <a:sym typeface="Anton"/>
              </a:rPr>
              <a:t>PUSAT</a:t>
            </a:r>
            <a:r>
              <a:rPr lang="en-US" sz="6500" dirty="0" smtClean="0">
                <a:solidFill>
                  <a:srgbClr val="00B1C1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endParaRPr lang="en-US" sz="6500" dirty="0">
              <a:solidFill>
                <a:srgbClr val="00B1C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7492718" y="6726026"/>
            <a:ext cx="1056366" cy="1056366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04A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43654" y="2742635"/>
            <a:ext cx="492125" cy="492125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04A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 rot="-10800000">
            <a:off x="15712589" y="529640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2" y="0"/>
                </a:lnTo>
                <a:lnTo>
                  <a:pt x="2652062" y="1455320"/>
                </a:lnTo>
                <a:lnTo>
                  <a:pt x="0" y="14553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10800000">
            <a:off x="985740" y="7857892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3" y="0"/>
                </a:lnTo>
                <a:lnTo>
                  <a:pt x="2652063" y="1455319"/>
                </a:lnTo>
                <a:lnTo>
                  <a:pt x="0" y="14553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9010650" y="3831052"/>
            <a:ext cx="8686800" cy="39534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28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Sistem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Saraf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Pusat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(SSP/CNS)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berfungsi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untuk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mengendalikan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seluruh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pengaturan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dan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pengolahan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rangsangan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,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mulai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dari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mengatur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pikiran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,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gerakan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,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emosi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,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pernapasan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,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denyut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jantung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,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pelepasan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berbagai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hormon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dan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suhu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tubuh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. </a:t>
            </a:r>
          </a:p>
          <a:p>
            <a:pPr>
              <a:lnSpc>
                <a:spcPts val="2800"/>
              </a:lnSpc>
            </a:pPr>
            <a:endParaRPr lang="en-US" sz="3200" dirty="0" smtClean="0">
              <a:solidFill>
                <a:srgbClr val="252525"/>
              </a:solidFill>
              <a:latin typeface="Arial" pitchFamily="34" charset="0"/>
              <a:ea typeface="Nunito Semi-Bold"/>
              <a:cs typeface="Arial" pitchFamily="34" charset="0"/>
              <a:sym typeface="Nunito Semi-Bold"/>
            </a:endParaRPr>
          </a:p>
          <a:p>
            <a:pPr marL="457200" indent="-457200">
              <a:lnSpc>
                <a:spcPts val="28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Sistem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Saraf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Pusat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(SSP/CNS)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juga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berfungsi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melakukan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koordinasi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seluruh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sel-sel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saraf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(neuron)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untuk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melakukan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fungsi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pengaturan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di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dalam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tubuh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. </a:t>
            </a:r>
          </a:p>
        </p:txBody>
      </p:sp>
      <p:sp>
        <p:nvSpPr>
          <p:cNvPr id="28" name="Freeform 23"/>
          <p:cNvSpPr/>
          <p:nvPr/>
        </p:nvSpPr>
        <p:spPr>
          <a:xfrm rot="5400000">
            <a:off x="10193394" y="9929765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2" y="0"/>
                </a:lnTo>
                <a:lnTo>
                  <a:pt x="2652062" y="1455320"/>
                </a:lnTo>
                <a:lnTo>
                  <a:pt x="0" y="14553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3"/>
          <p:cNvSpPr/>
          <p:nvPr/>
        </p:nvSpPr>
        <p:spPr>
          <a:xfrm rot="5400000">
            <a:off x="14142568" y="8756134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2" y="0"/>
                </a:lnTo>
                <a:lnTo>
                  <a:pt x="2652062" y="1455320"/>
                </a:lnTo>
                <a:lnTo>
                  <a:pt x="0" y="14553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7664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1028700" y="720725"/>
            <a:ext cx="615950" cy="615950"/>
          </a:xfrm>
          <a:custGeom>
            <a:avLst/>
            <a:gdLst/>
            <a:ahLst/>
            <a:cxnLst/>
            <a:rect l="l" t="t" r="r" b="b"/>
            <a:pathLst>
              <a:path w="615950" h="615950">
                <a:moveTo>
                  <a:pt x="0" y="0"/>
                </a:moveTo>
                <a:lnTo>
                  <a:pt x="615950" y="0"/>
                </a:lnTo>
                <a:lnTo>
                  <a:pt x="615950" y="615950"/>
                </a:lnTo>
                <a:lnTo>
                  <a:pt x="0" y="615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986474" y="8479596"/>
            <a:ext cx="1476041" cy="1392846"/>
          </a:xfrm>
          <a:custGeom>
            <a:avLst/>
            <a:gdLst/>
            <a:ahLst/>
            <a:cxnLst/>
            <a:rect l="l" t="t" r="r" b="b"/>
            <a:pathLst>
              <a:path w="1476041" h="1392846">
                <a:moveTo>
                  <a:pt x="0" y="0"/>
                </a:moveTo>
                <a:lnTo>
                  <a:pt x="1476041" y="0"/>
                </a:lnTo>
                <a:lnTo>
                  <a:pt x="1476041" y="1392846"/>
                </a:lnTo>
                <a:lnTo>
                  <a:pt x="0" y="139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-480787" y="4692085"/>
            <a:ext cx="9278617" cy="9278617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B1C1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36675" y="2250510"/>
            <a:ext cx="7003057" cy="700305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8416" r="-53192" b="-7671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8077200" y="800100"/>
            <a:ext cx="6167987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500" dirty="0" smtClean="0">
                <a:solidFill>
                  <a:srgbClr val="252525"/>
                </a:solidFill>
                <a:latin typeface="Anton"/>
                <a:ea typeface="Anton"/>
                <a:cs typeface="Anton"/>
                <a:sym typeface="Anton"/>
              </a:rPr>
              <a:t>FUNGSI </a:t>
            </a:r>
            <a:endParaRPr lang="en-US" sz="6500" dirty="0">
              <a:solidFill>
                <a:srgbClr val="252525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077200" y="1790700"/>
            <a:ext cx="6167987" cy="1036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500" dirty="0" smtClean="0">
                <a:solidFill>
                  <a:srgbClr val="00B1C1"/>
                </a:solidFill>
                <a:latin typeface="Anton"/>
                <a:ea typeface="Anton"/>
                <a:cs typeface="Anton"/>
                <a:sym typeface="Anton"/>
              </a:rPr>
              <a:t>SISTEM SARAF </a:t>
            </a:r>
            <a:r>
              <a:rPr lang="en-US" sz="6500" dirty="0" smtClean="0">
                <a:solidFill>
                  <a:schemeClr val="accent6"/>
                </a:solidFill>
                <a:latin typeface="Anton"/>
                <a:ea typeface="Anton"/>
                <a:cs typeface="Anton"/>
                <a:sym typeface="Anton"/>
              </a:rPr>
              <a:t>TEPI </a:t>
            </a:r>
            <a:endParaRPr lang="en-US" sz="6500" dirty="0">
              <a:solidFill>
                <a:schemeClr val="accent6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7492718" y="6726026"/>
            <a:ext cx="1056366" cy="1056366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04A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43654" y="2742635"/>
            <a:ext cx="492125" cy="492125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04A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 rot="-10800000">
            <a:off x="15712589" y="529640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2" y="0"/>
                </a:lnTo>
                <a:lnTo>
                  <a:pt x="2652062" y="1455320"/>
                </a:lnTo>
                <a:lnTo>
                  <a:pt x="0" y="14553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10800000">
            <a:off x="985740" y="7857892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3" y="0"/>
                </a:lnTo>
                <a:lnTo>
                  <a:pt x="2652063" y="1455319"/>
                </a:lnTo>
                <a:lnTo>
                  <a:pt x="0" y="14553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8991600" y="5620063"/>
            <a:ext cx="8686800" cy="394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28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Sistem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Saraf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Tepi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(SST/PNS)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berfungsi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sebagai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penerima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/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reseptor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,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untuk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menerima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setiap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rangsangan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(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impuls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saraf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),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baik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dari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luar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maupun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dalam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tubuh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.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Rangsangan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tersebut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berupa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cahaya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,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suhu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,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bau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,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suara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,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sentuhan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,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tekanan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,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dsbnya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. </a:t>
            </a:r>
          </a:p>
          <a:p>
            <a:pPr>
              <a:lnSpc>
                <a:spcPts val="2800"/>
              </a:lnSpc>
            </a:pPr>
            <a:endParaRPr lang="en-US" sz="3200" dirty="0" smtClean="0">
              <a:solidFill>
                <a:srgbClr val="252525"/>
              </a:solidFill>
              <a:latin typeface="Arial" pitchFamily="34" charset="0"/>
              <a:ea typeface="Nunito Semi-Bold"/>
              <a:cs typeface="Arial" pitchFamily="34" charset="0"/>
              <a:sym typeface="Nunito Semi-Bold"/>
            </a:endParaRPr>
          </a:p>
          <a:p>
            <a:pPr marL="457200" indent="-457200">
              <a:lnSpc>
                <a:spcPts val="2800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chemeClr val="accent6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Reseptor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atau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id-ID" sz="3200" dirty="0" smtClean="0">
                <a:latin typeface="Arial" pitchFamily="34" charset="0"/>
                <a:cs typeface="Arial" pitchFamily="34" charset="0"/>
              </a:rPr>
              <a:t>penerima merupakan suatu struktur yang mampu mendeteksi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impuls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saraf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3200" dirty="0" smtClean="0">
                <a:latin typeface="Arial" pitchFamily="34" charset="0"/>
                <a:cs typeface="Arial" pitchFamily="34" charset="0"/>
              </a:rPr>
              <a:t>rangsangan tertentu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d-ID" sz="3200" dirty="0" smtClean="0">
                <a:latin typeface="Arial" pitchFamily="34" charset="0"/>
                <a:cs typeface="Arial" pitchFamily="34" charset="0"/>
              </a:rPr>
              <a:t>yang berasal dari luar atau dari dalam tubuh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3200" dirty="0" smtClean="0">
              <a:solidFill>
                <a:srgbClr val="252525"/>
              </a:solidFill>
              <a:latin typeface="Arial" pitchFamily="34" charset="0"/>
              <a:ea typeface="Nunito Semi-Bold"/>
              <a:cs typeface="Arial" pitchFamily="34" charset="0"/>
              <a:sym typeface="Nunito Semi-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8142224" y="3018259"/>
            <a:ext cx="7478776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dirty="0" err="1" smtClean="0">
                <a:solidFill>
                  <a:srgbClr val="252525"/>
                </a:solidFill>
                <a:latin typeface="Anton"/>
                <a:ea typeface="Anton"/>
                <a:cs typeface="Anton"/>
                <a:sym typeface="Anton"/>
              </a:rPr>
              <a:t>Secara</a:t>
            </a:r>
            <a:r>
              <a:rPr lang="en-US" sz="2500" dirty="0" smtClean="0">
                <a:solidFill>
                  <a:srgbClr val="252525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nton"/>
                <a:ea typeface="Anton"/>
                <a:cs typeface="Anton"/>
                <a:sym typeface="Anton"/>
              </a:rPr>
              <a:t>umum</a:t>
            </a:r>
            <a:r>
              <a:rPr lang="en-US" sz="2500" dirty="0" smtClean="0">
                <a:solidFill>
                  <a:srgbClr val="252525"/>
                </a:solidFill>
                <a:latin typeface="Anton"/>
                <a:ea typeface="Anton"/>
                <a:cs typeface="Anton"/>
                <a:sym typeface="Anton"/>
              </a:rPr>
              <a:t>, </a:t>
            </a:r>
            <a:r>
              <a:rPr lang="en-US" sz="2500" dirty="0" err="1" smtClean="0">
                <a:solidFill>
                  <a:srgbClr val="252525"/>
                </a:solidFill>
                <a:latin typeface="Anton"/>
                <a:ea typeface="Anton"/>
                <a:cs typeface="Anton"/>
                <a:sym typeface="Anton"/>
              </a:rPr>
              <a:t>sistem</a:t>
            </a:r>
            <a:r>
              <a:rPr lang="en-US" sz="2500" dirty="0" smtClean="0">
                <a:solidFill>
                  <a:srgbClr val="252525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nton"/>
                <a:ea typeface="Anton"/>
                <a:cs typeface="Anton"/>
                <a:sym typeface="Anton"/>
              </a:rPr>
              <a:t>saraf</a:t>
            </a:r>
            <a:r>
              <a:rPr lang="en-US" sz="2500" dirty="0" smtClean="0">
                <a:solidFill>
                  <a:srgbClr val="252525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nton"/>
                <a:ea typeface="Anton"/>
                <a:cs typeface="Anton"/>
                <a:sym typeface="Anton"/>
              </a:rPr>
              <a:t>tepi</a:t>
            </a:r>
            <a:r>
              <a:rPr lang="en-US" sz="2500" dirty="0" smtClean="0">
                <a:solidFill>
                  <a:srgbClr val="252525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en-US" sz="2500" dirty="0" err="1" smtClean="0">
                <a:solidFill>
                  <a:srgbClr val="FF6600"/>
                </a:solidFill>
                <a:latin typeface="Anton"/>
                <a:ea typeface="Anton"/>
                <a:cs typeface="Anton"/>
                <a:sym typeface="Anton"/>
              </a:rPr>
              <a:t>memiliki</a:t>
            </a:r>
            <a:r>
              <a:rPr lang="en-US" sz="2500" dirty="0" smtClean="0">
                <a:solidFill>
                  <a:srgbClr val="FF6600"/>
                </a:solidFill>
                <a:latin typeface="Anton"/>
                <a:ea typeface="Anton"/>
                <a:cs typeface="Anton"/>
                <a:sym typeface="Anton"/>
              </a:rPr>
              <a:t> 3 </a:t>
            </a:r>
            <a:r>
              <a:rPr lang="en-US" sz="2500" dirty="0" err="1" smtClean="0">
                <a:solidFill>
                  <a:srgbClr val="FF6600"/>
                </a:solidFill>
                <a:latin typeface="Anton"/>
                <a:ea typeface="Anton"/>
                <a:cs typeface="Anton"/>
                <a:sym typeface="Anton"/>
              </a:rPr>
              <a:t>fungsi</a:t>
            </a:r>
            <a:r>
              <a:rPr lang="en-US" sz="2500" dirty="0" smtClean="0">
                <a:solidFill>
                  <a:srgbClr val="252525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en-US" sz="2500" dirty="0" err="1" smtClean="0">
                <a:solidFill>
                  <a:srgbClr val="252525"/>
                </a:solidFill>
                <a:latin typeface="Anton"/>
                <a:ea typeface="Anton"/>
                <a:cs typeface="Anton"/>
                <a:sym typeface="Anton"/>
              </a:rPr>
              <a:t>yaitu</a:t>
            </a:r>
            <a:r>
              <a:rPr lang="en-US" sz="2500" dirty="0" smtClean="0">
                <a:solidFill>
                  <a:srgbClr val="252525"/>
                </a:solidFill>
                <a:latin typeface="Anton"/>
                <a:ea typeface="Anton"/>
                <a:cs typeface="Anton"/>
                <a:sym typeface="Anton"/>
              </a:rPr>
              <a:t>: </a:t>
            </a:r>
            <a:endParaRPr lang="en-US" sz="2500" dirty="0">
              <a:solidFill>
                <a:srgbClr val="252525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07698" y="4455159"/>
            <a:ext cx="7478776" cy="4597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3200" dirty="0" smtClean="0">
                <a:solidFill>
                  <a:srgbClr val="00B050"/>
                </a:solidFill>
                <a:latin typeface="Nunito Semi-Bold" charset="0"/>
                <a:ea typeface="Anton"/>
                <a:cs typeface="Anton"/>
                <a:sym typeface="Anton"/>
              </a:rPr>
              <a:t>:::: FUNGSI INPUT SENSORIK :::: </a:t>
            </a:r>
            <a:endParaRPr lang="en-US" sz="3200" dirty="0">
              <a:solidFill>
                <a:srgbClr val="00B050"/>
              </a:solidFill>
              <a:latin typeface="Nunito Semi-Bold" charset="0"/>
              <a:ea typeface="Anton"/>
              <a:cs typeface="Anton"/>
              <a:sym typeface="Anton"/>
            </a:endParaRPr>
          </a:p>
        </p:txBody>
      </p:sp>
      <p:sp>
        <p:nvSpPr>
          <p:cNvPr id="28" name="Freeform 23"/>
          <p:cNvSpPr/>
          <p:nvPr/>
        </p:nvSpPr>
        <p:spPr>
          <a:xfrm rot="5400000">
            <a:off x="10193394" y="9929765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2" y="0"/>
                </a:lnTo>
                <a:lnTo>
                  <a:pt x="2652062" y="1455320"/>
                </a:lnTo>
                <a:lnTo>
                  <a:pt x="0" y="14553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1028700" y="720725"/>
            <a:ext cx="615950" cy="615950"/>
          </a:xfrm>
          <a:custGeom>
            <a:avLst/>
            <a:gdLst/>
            <a:ahLst/>
            <a:cxnLst/>
            <a:rect l="l" t="t" r="r" b="b"/>
            <a:pathLst>
              <a:path w="615950" h="615950">
                <a:moveTo>
                  <a:pt x="0" y="0"/>
                </a:moveTo>
                <a:lnTo>
                  <a:pt x="615950" y="0"/>
                </a:lnTo>
                <a:lnTo>
                  <a:pt x="615950" y="615950"/>
                </a:lnTo>
                <a:lnTo>
                  <a:pt x="0" y="615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986474" y="8479596"/>
            <a:ext cx="1476041" cy="1392846"/>
          </a:xfrm>
          <a:custGeom>
            <a:avLst/>
            <a:gdLst/>
            <a:ahLst/>
            <a:cxnLst/>
            <a:rect l="l" t="t" r="r" b="b"/>
            <a:pathLst>
              <a:path w="1476041" h="1392846">
                <a:moveTo>
                  <a:pt x="0" y="0"/>
                </a:moveTo>
                <a:lnTo>
                  <a:pt x="1476041" y="0"/>
                </a:lnTo>
                <a:lnTo>
                  <a:pt x="1476041" y="1392846"/>
                </a:lnTo>
                <a:lnTo>
                  <a:pt x="0" y="139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-480787" y="4692085"/>
            <a:ext cx="9278617" cy="9278617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B1C1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36675" y="2250510"/>
            <a:ext cx="7003057" cy="700305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8416" r="-53192" b="-7671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8077200" y="800100"/>
            <a:ext cx="6167987" cy="1036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500" dirty="0" smtClean="0">
                <a:solidFill>
                  <a:srgbClr val="252525"/>
                </a:solidFill>
                <a:latin typeface="Anton"/>
                <a:ea typeface="Anton"/>
                <a:cs typeface="Anton"/>
                <a:sym typeface="Anton"/>
              </a:rPr>
              <a:t>ADA 6 </a:t>
            </a:r>
            <a:r>
              <a:rPr lang="en-US" sz="6500" dirty="0" smtClean="0">
                <a:solidFill>
                  <a:srgbClr val="0070C0"/>
                </a:solidFill>
                <a:latin typeface="Anton"/>
                <a:ea typeface="Anton"/>
                <a:cs typeface="Anton"/>
                <a:sym typeface="Anton"/>
              </a:rPr>
              <a:t>RESEPTOR :  </a:t>
            </a:r>
            <a:endParaRPr lang="en-US" sz="6500" dirty="0">
              <a:solidFill>
                <a:srgbClr val="0070C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7492718" y="6726026"/>
            <a:ext cx="1056366" cy="1056366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04A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43654" y="2742635"/>
            <a:ext cx="492125" cy="492125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04A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 rot="-10800000">
            <a:off x="15712589" y="529640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2" y="0"/>
                </a:lnTo>
                <a:lnTo>
                  <a:pt x="2652062" y="1455320"/>
                </a:lnTo>
                <a:lnTo>
                  <a:pt x="0" y="14553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10800000">
            <a:off x="985740" y="7857892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3" y="0"/>
                </a:lnTo>
                <a:lnTo>
                  <a:pt x="2652063" y="1455319"/>
                </a:lnTo>
                <a:lnTo>
                  <a:pt x="0" y="14553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8991600" y="2773065"/>
            <a:ext cx="8991600" cy="6104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lnSpc>
                <a:spcPts val="2800"/>
              </a:lnSpc>
              <a:buFont typeface="+mj-lt"/>
              <a:buAutoNum type="arabicParenR"/>
            </a:pPr>
            <a:r>
              <a:rPr lang="en-US" sz="3200" dirty="0" err="1" smtClean="0">
                <a:solidFill>
                  <a:srgbClr val="FFC000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Kemoreseptor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,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reseptor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yang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menerima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rangsang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berupa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rangsangan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zat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kimia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</a:p>
          <a:p>
            <a:pPr marL="514350" indent="-514350">
              <a:lnSpc>
                <a:spcPts val="2800"/>
              </a:lnSpc>
              <a:buFont typeface="+mj-lt"/>
              <a:buAutoNum type="arabicParenR"/>
            </a:pPr>
            <a:endParaRPr lang="en-US" sz="3200" dirty="0" smtClean="0">
              <a:solidFill>
                <a:srgbClr val="252525"/>
              </a:solidFill>
              <a:latin typeface="Arial" pitchFamily="34" charset="0"/>
              <a:ea typeface="Nunito Semi-Bold"/>
              <a:cs typeface="Arial" pitchFamily="34" charset="0"/>
              <a:sym typeface="Nunito Semi-Bold"/>
            </a:endParaRPr>
          </a:p>
          <a:p>
            <a:pPr marL="514350" indent="-514350">
              <a:lnSpc>
                <a:spcPts val="2800"/>
              </a:lnSpc>
              <a:buFont typeface="+mj-lt"/>
              <a:buAutoNum type="arabicParenR"/>
            </a:pPr>
            <a:r>
              <a:rPr lang="en-US" sz="3200" dirty="0" err="1" smtClean="0">
                <a:solidFill>
                  <a:srgbClr val="FFC000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Termoreseptor</a:t>
            </a:r>
            <a:r>
              <a:rPr lang="en-US" sz="3200" dirty="0" smtClean="0">
                <a:solidFill>
                  <a:srgbClr val="FFC000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,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reseptor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yang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menerima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rangsang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berupa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rangsangan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suhu</a:t>
            </a:r>
            <a:endParaRPr lang="en-US" sz="3200" dirty="0" smtClean="0">
              <a:solidFill>
                <a:srgbClr val="252525"/>
              </a:solidFill>
              <a:latin typeface="Arial" pitchFamily="34" charset="0"/>
              <a:ea typeface="Nunito Semi-Bold"/>
              <a:cs typeface="Arial" pitchFamily="34" charset="0"/>
              <a:sym typeface="Nunito Semi-Bold"/>
            </a:endParaRPr>
          </a:p>
          <a:p>
            <a:pPr>
              <a:lnSpc>
                <a:spcPts val="2800"/>
              </a:lnSpc>
            </a:pPr>
            <a:endParaRPr lang="en-US" sz="3200" dirty="0" smtClean="0">
              <a:solidFill>
                <a:srgbClr val="252525"/>
              </a:solidFill>
              <a:latin typeface="Arial" pitchFamily="34" charset="0"/>
              <a:ea typeface="Nunito Semi-Bold"/>
              <a:cs typeface="Arial" pitchFamily="34" charset="0"/>
              <a:sym typeface="Nunito Semi-Bold"/>
            </a:endParaRPr>
          </a:p>
          <a:p>
            <a:pPr marL="514350" indent="-514350">
              <a:lnSpc>
                <a:spcPts val="2800"/>
              </a:lnSpc>
              <a:buFont typeface="+mj-lt"/>
              <a:buAutoNum type="arabicParenR" startAt="3"/>
            </a:pPr>
            <a:r>
              <a:rPr lang="en-US" sz="3200" dirty="0" err="1" smtClean="0">
                <a:solidFill>
                  <a:srgbClr val="FFC000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Mekanoreseptor</a:t>
            </a:r>
            <a:r>
              <a:rPr lang="en-US" sz="3200" dirty="0" smtClean="0">
                <a:solidFill>
                  <a:srgbClr val="FFC000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,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reseptor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yang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menerima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rangsang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berupa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rangsangan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mekanik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</a:p>
          <a:p>
            <a:pPr marL="514350" indent="-514350">
              <a:lnSpc>
                <a:spcPts val="2800"/>
              </a:lnSpc>
              <a:buFont typeface="+mj-lt"/>
              <a:buAutoNum type="arabicParenR" startAt="3"/>
            </a:pPr>
            <a:endParaRPr lang="en-US" sz="3200" dirty="0" smtClean="0">
              <a:solidFill>
                <a:srgbClr val="252525"/>
              </a:solidFill>
              <a:latin typeface="Arial" pitchFamily="34" charset="0"/>
              <a:ea typeface="Nunito Semi-Bold"/>
              <a:cs typeface="Arial" pitchFamily="34" charset="0"/>
              <a:sym typeface="Nunito Semi-Bold"/>
            </a:endParaRPr>
          </a:p>
          <a:p>
            <a:pPr marL="514350" indent="-514350">
              <a:lnSpc>
                <a:spcPts val="2800"/>
              </a:lnSpc>
              <a:buFont typeface="+mj-lt"/>
              <a:buAutoNum type="arabicParenR" startAt="3"/>
            </a:pPr>
            <a:r>
              <a:rPr lang="en-US" sz="3200" dirty="0" err="1" smtClean="0">
                <a:solidFill>
                  <a:srgbClr val="FFC000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Fotoreseptor</a:t>
            </a:r>
            <a:r>
              <a:rPr lang="en-US" sz="3200" dirty="0" smtClean="0">
                <a:solidFill>
                  <a:srgbClr val="FFC000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,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reseptor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yang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menerima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rangsang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berupa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rangsangan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cahaya</a:t>
            </a:r>
            <a:endParaRPr lang="en-US" sz="3200" dirty="0">
              <a:solidFill>
                <a:srgbClr val="252525"/>
              </a:solidFill>
              <a:latin typeface="Arial" pitchFamily="34" charset="0"/>
              <a:ea typeface="Nunito Semi-Bold"/>
              <a:cs typeface="Arial" pitchFamily="34" charset="0"/>
              <a:sym typeface="Nunito Semi-Bold"/>
            </a:endParaRPr>
          </a:p>
          <a:p>
            <a:pPr marL="514350" indent="-514350">
              <a:lnSpc>
                <a:spcPts val="2800"/>
              </a:lnSpc>
              <a:buFont typeface="+mj-lt"/>
              <a:buAutoNum type="arabicParenR" startAt="3"/>
            </a:pPr>
            <a:endParaRPr lang="en-US" sz="3200" dirty="0" smtClean="0">
              <a:solidFill>
                <a:srgbClr val="252525"/>
              </a:solidFill>
              <a:latin typeface="Arial" pitchFamily="34" charset="0"/>
              <a:ea typeface="Nunito Semi-Bold"/>
              <a:cs typeface="Arial" pitchFamily="34" charset="0"/>
              <a:sym typeface="Nunito Semi-Bold"/>
            </a:endParaRPr>
          </a:p>
          <a:p>
            <a:pPr marL="514350" indent="-514350">
              <a:lnSpc>
                <a:spcPts val="2800"/>
              </a:lnSpc>
              <a:buFont typeface="+mj-lt"/>
              <a:buAutoNum type="arabicParenR" startAt="3"/>
            </a:pPr>
            <a:r>
              <a:rPr lang="en-US" sz="3200" dirty="0" err="1" smtClean="0">
                <a:solidFill>
                  <a:srgbClr val="FFC000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Magnetoreseptor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,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reseptor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yang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menerima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rangsang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berupa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rangsangan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medan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magnet</a:t>
            </a:r>
          </a:p>
          <a:p>
            <a:pPr>
              <a:lnSpc>
                <a:spcPts val="2800"/>
              </a:lnSpc>
            </a:pPr>
            <a:endParaRPr lang="en-US" sz="3200" dirty="0" smtClean="0">
              <a:solidFill>
                <a:srgbClr val="252525"/>
              </a:solidFill>
              <a:latin typeface="Arial" pitchFamily="34" charset="0"/>
              <a:ea typeface="Nunito Semi-Bold"/>
              <a:cs typeface="Arial" pitchFamily="34" charset="0"/>
              <a:sym typeface="Nunito Semi-Bold"/>
            </a:endParaRPr>
          </a:p>
          <a:p>
            <a:pPr marL="514350" indent="-514350">
              <a:lnSpc>
                <a:spcPts val="2800"/>
              </a:lnSpc>
              <a:buFont typeface="+mj-lt"/>
              <a:buAutoNum type="arabicParenR" startAt="6"/>
            </a:pPr>
            <a:r>
              <a:rPr lang="en-US" sz="3200" dirty="0" err="1" smtClean="0">
                <a:solidFill>
                  <a:srgbClr val="FFC000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Elektroreseptor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,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reseptor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yang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menerima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rangsang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berupa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rangsangan</a:t>
            </a: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 </a:t>
            </a:r>
            <a:r>
              <a:rPr lang="en-US" sz="3200" dirty="0" err="1" smtClean="0">
                <a:solidFill>
                  <a:srgbClr val="252525"/>
                </a:solidFill>
                <a:latin typeface="Arial" pitchFamily="34" charset="0"/>
                <a:ea typeface="Nunito Semi-Bold"/>
                <a:cs typeface="Arial" pitchFamily="34" charset="0"/>
                <a:sym typeface="Nunito Semi-Bold"/>
              </a:rPr>
              <a:t>listrik</a:t>
            </a:r>
            <a:endParaRPr lang="en-US" sz="3200" dirty="0" smtClean="0">
              <a:solidFill>
                <a:srgbClr val="252525"/>
              </a:solidFill>
              <a:latin typeface="Arial" pitchFamily="34" charset="0"/>
              <a:ea typeface="Nunito Semi-Bold"/>
              <a:cs typeface="Arial" pitchFamily="34" charset="0"/>
              <a:sym typeface="Nunito Semi-Bold"/>
            </a:endParaRPr>
          </a:p>
        </p:txBody>
      </p:sp>
    </p:spTree>
    <p:extLst>
      <p:ext uri="{BB962C8B-B14F-4D97-AF65-F5344CB8AC3E}">
        <p14:creationId xmlns:p14="http://schemas.microsoft.com/office/powerpoint/2010/main" val="56709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028700" y="720725"/>
            <a:ext cx="615950" cy="615950"/>
          </a:xfrm>
          <a:custGeom>
            <a:avLst/>
            <a:gdLst/>
            <a:ahLst/>
            <a:cxnLst/>
            <a:rect l="l" t="t" r="r" b="b"/>
            <a:pathLst>
              <a:path w="615950" h="615950">
                <a:moveTo>
                  <a:pt x="0" y="0"/>
                </a:moveTo>
                <a:lnTo>
                  <a:pt x="615950" y="0"/>
                </a:lnTo>
                <a:lnTo>
                  <a:pt x="615950" y="615950"/>
                </a:lnTo>
                <a:lnTo>
                  <a:pt x="0" y="615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425178" y="1855772"/>
            <a:ext cx="15437645" cy="3440128"/>
            <a:chOff x="0" y="0"/>
            <a:chExt cx="20583527" cy="4586837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 t="33276" b="33276"/>
            <a:stretch>
              <a:fillRect/>
            </a:stretch>
          </p:blipFill>
          <p:spPr>
            <a:xfrm>
              <a:off x="0" y="0"/>
              <a:ext cx="20583527" cy="4586837"/>
            </a:xfrm>
            <a:prstGeom prst="rect">
              <a:avLst/>
            </a:prstGeom>
          </p:spPr>
        </p:pic>
      </p:grpSp>
      <p:sp>
        <p:nvSpPr>
          <p:cNvPr id="8" name="Freeform 8"/>
          <p:cNvSpPr/>
          <p:nvPr/>
        </p:nvSpPr>
        <p:spPr>
          <a:xfrm rot="5400000">
            <a:off x="-598372" y="8233309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3" y="0"/>
                </a:lnTo>
                <a:lnTo>
                  <a:pt x="2652063" y="1455319"/>
                </a:lnTo>
                <a:lnTo>
                  <a:pt x="0" y="14553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667000" y="8714905"/>
            <a:ext cx="492125" cy="492125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04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5400000">
            <a:off x="16699028" y="2848177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2" y="0"/>
                </a:lnTo>
                <a:lnTo>
                  <a:pt x="2652062" y="1455319"/>
                </a:lnTo>
                <a:lnTo>
                  <a:pt x="0" y="14553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00000">
            <a:off x="-598372" y="3283637"/>
            <a:ext cx="2652062" cy="1455319"/>
          </a:xfrm>
          <a:custGeom>
            <a:avLst/>
            <a:gdLst/>
            <a:ahLst/>
            <a:cxnLst/>
            <a:rect l="l" t="t" r="r" b="b"/>
            <a:pathLst>
              <a:path w="2652062" h="1455319">
                <a:moveTo>
                  <a:pt x="0" y="0"/>
                </a:moveTo>
                <a:lnTo>
                  <a:pt x="2652063" y="0"/>
                </a:lnTo>
                <a:lnTo>
                  <a:pt x="2652063" y="1455319"/>
                </a:lnTo>
                <a:lnTo>
                  <a:pt x="0" y="14553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277915" y="6377467"/>
            <a:ext cx="8186303" cy="1036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500" dirty="0" smtClean="0">
                <a:solidFill>
                  <a:srgbClr val="252525"/>
                </a:solidFill>
                <a:latin typeface="Anton"/>
                <a:ea typeface="Anton"/>
                <a:cs typeface="Anton"/>
                <a:sym typeface="Anton"/>
              </a:rPr>
              <a:t>FUNGSI</a:t>
            </a:r>
            <a:endParaRPr lang="en-US" sz="6500" dirty="0">
              <a:solidFill>
                <a:srgbClr val="252525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77915" y="7361717"/>
            <a:ext cx="8186303" cy="105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500" dirty="0" smtClean="0">
                <a:solidFill>
                  <a:srgbClr val="00B1C1"/>
                </a:solidFill>
                <a:latin typeface="Anton"/>
                <a:ea typeface="Anton"/>
                <a:cs typeface="Anton"/>
                <a:sym typeface="Anton"/>
              </a:rPr>
              <a:t>SISTEM SARAF </a:t>
            </a:r>
            <a:endParaRPr lang="en-US" sz="6500" dirty="0">
              <a:solidFill>
                <a:srgbClr val="00B1C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179764" y="6591300"/>
            <a:ext cx="11548522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2800"/>
              </a:lnSpc>
              <a:buFont typeface="Arial" pitchFamily="34" charset="0"/>
              <a:buChar char="•"/>
            </a:pP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Integrasi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informasi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adalah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proses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penerjemahan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informasi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yang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berasal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dari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stimulasi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reseptor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sensoris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oleh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lingkungan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,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kemudian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dihubungkan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dengan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respon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yang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sesuai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. </a:t>
            </a:r>
          </a:p>
          <a:p>
            <a:pPr marL="457200" indent="-457200" algn="l">
              <a:lnSpc>
                <a:spcPts val="2800"/>
              </a:lnSpc>
              <a:buFont typeface="Arial" pitchFamily="34" charset="0"/>
              <a:buChar char="•"/>
            </a:pPr>
            <a:endParaRPr lang="en-US" sz="3200" b="1" dirty="0">
              <a:solidFill>
                <a:srgbClr val="252525"/>
              </a:solidFill>
              <a:latin typeface="Nunito Semi-Bold"/>
              <a:ea typeface="Nunito Semi-Bold"/>
              <a:cs typeface="Nunito Semi-Bold"/>
              <a:sym typeface="Nunito Semi-Bold"/>
            </a:endParaRPr>
          </a:p>
          <a:p>
            <a:pPr marL="457200" indent="-457200" algn="l">
              <a:lnSpc>
                <a:spcPts val="2800"/>
              </a:lnSpc>
              <a:buFont typeface="Arial" pitchFamily="34" charset="0"/>
              <a:buChar char="•"/>
            </a:pP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Sel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saraf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berfungsi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mengintegrasikan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informasi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yang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diterima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dari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berbagai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sumber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.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Sel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saraf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menerima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sinyal-sinyal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dari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dendrit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,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kemudian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mengolah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informasi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ini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dan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menghasilkan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respon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 yang </a:t>
            </a:r>
            <a:r>
              <a:rPr lang="en-US" sz="3200" b="1" dirty="0" err="1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semestinya</a:t>
            </a:r>
            <a:r>
              <a:rPr lang="en-US" sz="3200" b="1" dirty="0" smtClean="0">
                <a:solidFill>
                  <a:srgbClr val="252525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64346" y="5917726"/>
            <a:ext cx="7478776" cy="4597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3200" dirty="0" smtClean="0">
                <a:solidFill>
                  <a:srgbClr val="00B050"/>
                </a:solidFill>
                <a:latin typeface="Nunito Semi-Bold" charset="0"/>
                <a:ea typeface="Anton"/>
                <a:cs typeface="Anton"/>
                <a:sym typeface="Anton"/>
              </a:rPr>
              <a:t>:::: FUNGSI INTEGRASI INFORMASI :::: </a:t>
            </a:r>
            <a:endParaRPr lang="en-US" sz="3200" dirty="0">
              <a:solidFill>
                <a:srgbClr val="00B050"/>
              </a:solidFill>
              <a:latin typeface="Nunito Semi-Bold" charset="0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1372</Words>
  <Application>Microsoft Office PowerPoint</Application>
  <PresentationFormat>Custom</PresentationFormat>
  <Paragraphs>155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Anton</vt:lpstr>
      <vt:lpstr>Nunito Semi-Bold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Ns Linda ^_^</dc:creator>
  <cp:lastModifiedBy>linda</cp:lastModifiedBy>
  <cp:revision>73</cp:revision>
  <dcterms:created xsi:type="dcterms:W3CDTF">2006-08-16T00:00:00Z</dcterms:created>
  <dcterms:modified xsi:type="dcterms:W3CDTF">2024-10-16T15:16:09Z</dcterms:modified>
  <dc:identifier>DAGTCi7hfXI</dc:identifier>
</cp:coreProperties>
</file>