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BC76DF-E1D8-4B84-A4E5-27DB593CC70D}" type="doc">
      <dgm:prSet loTypeId="urn:microsoft.com/office/officeart/2008/layout/LinedList" loCatId="list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CD59B1B-48C1-4DFC-B31F-32FF6EED9E89}">
      <dgm:prSet/>
      <dgm:spPr/>
      <dgm:t>
        <a:bodyPr/>
        <a:lstStyle/>
        <a:p>
          <a:r>
            <a:rPr lang="en-ID" dirty="0"/>
            <a:t>Skor 1= </a:t>
          </a:r>
          <a:r>
            <a:rPr lang="en-ID" dirty="0" err="1"/>
            <a:t>bisa</a:t>
          </a:r>
          <a:r>
            <a:rPr lang="en-ID" dirty="0"/>
            <a:t> </a:t>
          </a:r>
          <a:r>
            <a:rPr lang="en-ID" dirty="0" err="1"/>
            <a:t>melakukan</a:t>
          </a:r>
          <a:r>
            <a:rPr lang="en-ID" dirty="0"/>
            <a:t> </a:t>
          </a:r>
          <a:r>
            <a:rPr lang="en-ID" dirty="0" err="1"/>
            <a:t>makan</a:t>
          </a:r>
          <a:r>
            <a:rPr lang="en-ID" dirty="0"/>
            <a:t> </a:t>
          </a:r>
          <a:r>
            <a:rPr lang="en-ID" dirty="0" err="1"/>
            <a:t>sendiri</a:t>
          </a:r>
          <a:r>
            <a:rPr lang="en-ID" dirty="0"/>
            <a:t>. </a:t>
          </a:r>
          <a:r>
            <a:rPr lang="en-ID" dirty="0" err="1"/>
            <a:t>Makanan</a:t>
          </a:r>
          <a:r>
            <a:rPr lang="en-ID" dirty="0"/>
            <a:t> </a:t>
          </a:r>
          <a:r>
            <a:rPr lang="en-ID" dirty="0" err="1"/>
            <a:t>dipersiapkan</a:t>
          </a:r>
          <a:r>
            <a:rPr lang="en-ID" dirty="0"/>
            <a:t> oleh orang lain </a:t>
          </a:r>
          <a:r>
            <a:rPr lang="en-ID" dirty="0" err="1"/>
            <a:t>diperbolehkan</a:t>
          </a:r>
          <a:r>
            <a:rPr lang="en-ID" dirty="0"/>
            <a:t> </a:t>
          </a:r>
          <a:endParaRPr lang="en-US" dirty="0"/>
        </a:p>
      </dgm:t>
    </dgm:pt>
    <dgm:pt modelId="{4FE4DDFF-60D7-432C-9870-0329B880B8D0}" type="parTrans" cxnId="{C4B3C8A6-9447-4391-80A6-83B3B6969479}">
      <dgm:prSet/>
      <dgm:spPr/>
      <dgm:t>
        <a:bodyPr/>
        <a:lstStyle/>
        <a:p>
          <a:endParaRPr lang="en-US"/>
        </a:p>
      </dgm:t>
    </dgm:pt>
    <dgm:pt modelId="{D0420675-0197-44BD-A354-DA1022E1B800}" type="sibTrans" cxnId="{C4B3C8A6-9447-4391-80A6-83B3B6969479}">
      <dgm:prSet/>
      <dgm:spPr/>
      <dgm:t>
        <a:bodyPr/>
        <a:lstStyle/>
        <a:p>
          <a:endParaRPr lang="en-US"/>
        </a:p>
      </dgm:t>
    </dgm:pt>
    <dgm:pt modelId="{587FE752-9C7D-42A5-9837-35D3D036EC81}">
      <dgm:prSet/>
      <dgm:spPr/>
      <dgm:t>
        <a:bodyPr/>
        <a:lstStyle/>
        <a:p>
          <a:r>
            <a:rPr lang="en-ID" dirty="0"/>
            <a:t>Skor 0 = </a:t>
          </a:r>
          <a:r>
            <a:rPr lang="en-ID" dirty="0" err="1"/>
            <a:t>Perlu</a:t>
          </a:r>
          <a:r>
            <a:rPr lang="en-ID" dirty="0"/>
            <a:t> </a:t>
          </a:r>
          <a:r>
            <a:rPr lang="en-ID" dirty="0" err="1"/>
            <a:t>bantuan</a:t>
          </a:r>
          <a:r>
            <a:rPr lang="en-ID" dirty="0"/>
            <a:t> </a:t>
          </a:r>
          <a:r>
            <a:rPr lang="en-ID" dirty="0" err="1"/>
            <a:t>dalam</a:t>
          </a:r>
          <a:r>
            <a:rPr lang="en-ID" dirty="0"/>
            <a:t> </a:t>
          </a:r>
          <a:r>
            <a:rPr lang="en-ID" dirty="0" err="1"/>
            <a:t>makan</a:t>
          </a:r>
          <a:r>
            <a:rPr lang="en-ID" dirty="0"/>
            <a:t>, </a:t>
          </a:r>
          <a:r>
            <a:rPr lang="en-ID" dirty="0" err="1"/>
            <a:t>nutrisi</a:t>
          </a:r>
          <a:r>
            <a:rPr lang="en-ID" dirty="0"/>
            <a:t> parenteral</a:t>
          </a:r>
          <a:endParaRPr lang="en-US" dirty="0"/>
        </a:p>
      </dgm:t>
    </dgm:pt>
    <dgm:pt modelId="{AC026B19-B701-406C-96F8-924A1B5866DA}" type="parTrans" cxnId="{3C33DF0F-C147-47E8-ABDF-3D04955072CA}">
      <dgm:prSet/>
      <dgm:spPr/>
      <dgm:t>
        <a:bodyPr/>
        <a:lstStyle/>
        <a:p>
          <a:endParaRPr lang="en-US"/>
        </a:p>
      </dgm:t>
    </dgm:pt>
    <dgm:pt modelId="{F6F65787-916A-400D-AC4E-3774D90425B0}" type="sibTrans" cxnId="{3C33DF0F-C147-47E8-ABDF-3D04955072CA}">
      <dgm:prSet/>
      <dgm:spPr/>
      <dgm:t>
        <a:bodyPr/>
        <a:lstStyle/>
        <a:p>
          <a:endParaRPr lang="en-US"/>
        </a:p>
      </dgm:t>
    </dgm:pt>
    <dgm:pt modelId="{40D77E08-5F47-4E09-A5DE-1B6F16EDDD21}" type="pres">
      <dgm:prSet presAssocID="{51BC76DF-E1D8-4B84-A4E5-27DB593CC70D}" presName="vert0" presStyleCnt="0">
        <dgm:presLayoutVars>
          <dgm:dir/>
          <dgm:animOne val="branch"/>
          <dgm:animLvl val="lvl"/>
        </dgm:presLayoutVars>
      </dgm:prSet>
      <dgm:spPr/>
    </dgm:pt>
    <dgm:pt modelId="{833B9457-0507-489B-B488-B09545BEAEB9}" type="pres">
      <dgm:prSet presAssocID="{FCD59B1B-48C1-4DFC-B31F-32FF6EED9E89}" presName="thickLine" presStyleLbl="alignNode1" presStyleIdx="0" presStyleCnt="2"/>
      <dgm:spPr/>
    </dgm:pt>
    <dgm:pt modelId="{92938829-7220-4EE0-AEB3-07486A322F7F}" type="pres">
      <dgm:prSet presAssocID="{FCD59B1B-48C1-4DFC-B31F-32FF6EED9E89}" presName="horz1" presStyleCnt="0"/>
      <dgm:spPr/>
    </dgm:pt>
    <dgm:pt modelId="{57366603-6467-44B8-A263-BD4063DF716D}" type="pres">
      <dgm:prSet presAssocID="{FCD59B1B-48C1-4DFC-B31F-32FF6EED9E89}" presName="tx1" presStyleLbl="revTx" presStyleIdx="0" presStyleCnt="2"/>
      <dgm:spPr/>
    </dgm:pt>
    <dgm:pt modelId="{004972A4-F73A-46DD-B197-FA4227C62C04}" type="pres">
      <dgm:prSet presAssocID="{FCD59B1B-48C1-4DFC-B31F-32FF6EED9E89}" presName="vert1" presStyleCnt="0"/>
      <dgm:spPr/>
    </dgm:pt>
    <dgm:pt modelId="{3B693D35-DFAF-4E54-A537-6F428C81E142}" type="pres">
      <dgm:prSet presAssocID="{587FE752-9C7D-42A5-9837-35D3D036EC81}" presName="thickLine" presStyleLbl="alignNode1" presStyleIdx="1" presStyleCnt="2"/>
      <dgm:spPr/>
    </dgm:pt>
    <dgm:pt modelId="{7D0B8D33-643F-4F42-9416-FD2D61E1FC17}" type="pres">
      <dgm:prSet presAssocID="{587FE752-9C7D-42A5-9837-35D3D036EC81}" presName="horz1" presStyleCnt="0"/>
      <dgm:spPr/>
    </dgm:pt>
    <dgm:pt modelId="{3547D1F4-F9A4-4160-81B0-EBA3E81F67D2}" type="pres">
      <dgm:prSet presAssocID="{587FE752-9C7D-42A5-9837-35D3D036EC81}" presName="tx1" presStyleLbl="revTx" presStyleIdx="1" presStyleCnt="2"/>
      <dgm:spPr/>
    </dgm:pt>
    <dgm:pt modelId="{F509CDE8-0F6A-4D48-9C48-52859D990D78}" type="pres">
      <dgm:prSet presAssocID="{587FE752-9C7D-42A5-9837-35D3D036EC81}" presName="vert1" presStyleCnt="0"/>
      <dgm:spPr/>
    </dgm:pt>
  </dgm:ptLst>
  <dgm:cxnLst>
    <dgm:cxn modelId="{3C33DF0F-C147-47E8-ABDF-3D04955072CA}" srcId="{51BC76DF-E1D8-4B84-A4E5-27DB593CC70D}" destId="{587FE752-9C7D-42A5-9837-35D3D036EC81}" srcOrd="1" destOrd="0" parTransId="{AC026B19-B701-406C-96F8-924A1B5866DA}" sibTransId="{F6F65787-916A-400D-AC4E-3774D90425B0}"/>
    <dgm:cxn modelId="{121A3615-7215-4D81-81DF-991BC3D040FB}" type="presOf" srcId="{FCD59B1B-48C1-4DFC-B31F-32FF6EED9E89}" destId="{57366603-6467-44B8-A263-BD4063DF716D}" srcOrd="0" destOrd="0" presId="urn:microsoft.com/office/officeart/2008/layout/LinedList"/>
    <dgm:cxn modelId="{9FFBAE95-EB42-494F-873E-801DD702B2B8}" type="presOf" srcId="{587FE752-9C7D-42A5-9837-35D3D036EC81}" destId="{3547D1F4-F9A4-4160-81B0-EBA3E81F67D2}" srcOrd="0" destOrd="0" presId="urn:microsoft.com/office/officeart/2008/layout/LinedList"/>
    <dgm:cxn modelId="{C4B3C8A6-9447-4391-80A6-83B3B6969479}" srcId="{51BC76DF-E1D8-4B84-A4E5-27DB593CC70D}" destId="{FCD59B1B-48C1-4DFC-B31F-32FF6EED9E89}" srcOrd="0" destOrd="0" parTransId="{4FE4DDFF-60D7-432C-9870-0329B880B8D0}" sibTransId="{D0420675-0197-44BD-A354-DA1022E1B800}"/>
    <dgm:cxn modelId="{2FEED4A6-03AB-4C01-931D-E40D57CA752F}" type="presOf" srcId="{51BC76DF-E1D8-4B84-A4E5-27DB593CC70D}" destId="{40D77E08-5F47-4E09-A5DE-1B6F16EDDD21}" srcOrd="0" destOrd="0" presId="urn:microsoft.com/office/officeart/2008/layout/LinedList"/>
    <dgm:cxn modelId="{6ED168BB-261C-4815-9459-D4A10E51A579}" type="presParOf" srcId="{40D77E08-5F47-4E09-A5DE-1B6F16EDDD21}" destId="{833B9457-0507-489B-B488-B09545BEAEB9}" srcOrd="0" destOrd="0" presId="urn:microsoft.com/office/officeart/2008/layout/LinedList"/>
    <dgm:cxn modelId="{759609FF-554F-4894-9254-6230898C5782}" type="presParOf" srcId="{40D77E08-5F47-4E09-A5DE-1B6F16EDDD21}" destId="{92938829-7220-4EE0-AEB3-07486A322F7F}" srcOrd="1" destOrd="0" presId="urn:microsoft.com/office/officeart/2008/layout/LinedList"/>
    <dgm:cxn modelId="{08747562-8448-4DA4-8E3A-67881361F4D2}" type="presParOf" srcId="{92938829-7220-4EE0-AEB3-07486A322F7F}" destId="{57366603-6467-44B8-A263-BD4063DF716D}" srcOrd="0" destOrd="0" presId="urn:microsoft.com/office/officeart/2008/layout/LinedList"/>
    <dgm:cxn modelId="{1B9F738F-5CEE-4682-9D8E-487A2BA7DA1A}" type="presParOf" srcId="{92938829-7220-4EE0-AEB3-07486A322F7F}" destId="{004972A4-F73A-46DD-B197-FA4227C62C04}" srcOrd="1" destOrd="0" presId="urn:microsoft.com/office/officeart/2008/layout/LinedList"/>
    <dgm:cxn modelId="{A4745CE6-4299-46F1-9BFF-4528FA5D3128}" type="presParOf" srcId="{40D77E08-5F47-4E09-A5DE-1B6F16EDDD21}" destId="{3B693D35-DFAF-4E54-A537-6F428C81E142}" srcOrd="2" destOrd="0" presId="urn:microsoft.com/office/officeart/2008/layout/LinedList"/>
    <dgm:cxn modelId="{F783EF5D-770F-4A9D-9D14-E9886D41EECC}" type="presParOf" srcId="{40D77E08-5F47-4E09-A5DE-1B6F16EDDD21}" destId="{7D0B8D33-643F-4F42-9416-FD2D61E1FC17}" srcOrd="3" destOrd="0" presId="urn:microsoft.com/office/officeart/2008/layout/LinedList"/>
    <dgm:cxn modelId="{C59FD5A3-59EC-4FFF-A892-E03D29B98AC3}" type="presParOf" srcId="{7D0B8D33-643F-4F42-9416-FD2D61E1FC17}" destId="{3547D1F4-F9A4-4160-81B0-EBA3E81F67D2}" srcOrd="0" destOrd="0" presId="urn:microsoft.com/office/officeart/2008/layout/LinedList"/>
    <dgm:cxn modelId="{2F7483FD-64FC-4634-8780-8BD512A6395D}" type="presParOf" srcId="{7D0B8D33-643F-4F42-9416-FD2D61E1FC17}" destId="{F509CDE8-0F6A-4D48-9C48-52859D990D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3B9457-0507-489B-B488-B09545BEAEB9}">
      <dsp:nvSpPr>
        <dsp:cNvPr id="0" name=""/>
        <dsp:cNvSpPr/>
      </dsp:nvSpPr>
      <dsp:spPr>
        <a:xfrm>
          <a:off x="0" y="0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366603-6467-44B8-A263-BD4063DF716D}">
      <dsp:nvSpPr>
        <dsp:cNvPr id="0" name=""/>
        <dsp:cNvSpPr/>
      </dsp:nvSpPr>
      <dsp:spPr>
        <a:xfrm>
          <a:off x="0" y="0"/>
          <a:ext cx="5393361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400" kern="1200" dirty="0"/>
            <a:t>Skor 1= </a:t>
          </a:r>
          <a:r>
            <a:rPr lang="en-ID" sz="3400" kern="1200" dirty="0" err="1"/>
            <a:t>bisa</a:t>
          </a:r>
          <a:r>
            <a:rPr lang="en-ID" sz="3400" kern="1200" dirty="0"/>
            <a:t> </a:t>
          </a:r>
          <a:r>
            <a:rPr lang="en-ID" sz="3400" kern="1200" dirty="0" err="1"/>
            <a:t>melakukan</a:t>
          </a:r>
          <a:r>
            <a:rPr lang="en-ID" sz="3400" kern="1200" dirty="0"/>
            <a:t> </a:t>
          </a:r>
          <a:r>
            <a:rPr lang="en-ID" sz="3400" kern="1200" dirty="0" err="1"/>
            <a:t>makan</a:t>
          </a:r>
          <a:r>
            <a:rPr lang="en-ID" sz="3400" kern="1200" dirty="0"/>
            <a:t> </a:t>
          </a:r>
          <a:r>
            <a:rPr lang="en-ID" sz="3400" kern="1200" dirty="0" err="1"/>
            <a:t>sendiri</a:t>
          </a:r>
          <a:r>
            <a:rPr lang="en-ID" sz="3400" kern="1200" dirty="0"/>
            <a:t>. </a:t>
          </a:r>
          <a:r>
            <a:rPr lang="en-ID" sz="3400" kern="1200" dirty="0" err="1"/>
            <a:t>Makanan</a:t>
          </a:r>
          <a:r>
            <a:rPr lang="en-ID" sz="3400" kern="1200" dirty="0"/>
            <a:t> </a:t>
          </a:r>
          <a:r>
            <a:rPr lang="en-ID" sz="3400" kern="1200" dirty="0" err="1"/>
            <a:t>dipersiapkan</a:t>
          </a:r>
          <a:r>
            <a:rPr lang="en-ID" sz="3400" kern="1200" dirty="0"/>
            <a:t> oleh orang lain </a:t>
          </a:r>
          <a:r>
            <a:rPr lang="en-ID" sz="3400" kern="1200" dirty="0" err="1"/>
            <a:t>diperbolehkan</a:t>
          </a:r>
          <a:r>
            <a:rPr lang="en-ID" sz="3400" kern="1200" dirty="0"/>
            <a:t> </a:t>
          </a:r>
          <a:endParaRPr lang="en-US" sz="3400" kern="1200" dirty="0"/>
        </a:p>
      </dsp:txBody>
      <dsp:txXfrm>
        <a:off x="0" y="0"/>
        <a:ext cx="5393361" cy="2175669"/>
      </dsp:txXfrm>
    </dsp:sp>
    <dsp:sp modelId="{3B693D35-DFAF-4E54-A537-6F428C81E142}">
      <dsp:nvSpPr>
        <dsp:cNvPr id="0" name=""/>
        <dsp:cNvSpPr/>
      </dsp:nvSpPr>
      <dsp:spPr>
        <a:xfrm>
          <a:off x="0" y="2175669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547D1F4-F9A4-4160-81B0-EBA3E81F67D2}">
      <dsp:nvSpPr>
        <dsp:cNvPr id="0" name=""/>
        <dsp:cNvSpPr/>
      </dsp:nvSpPr>
      <dsp:spPr>
        <a:xfrm>
          <a:off x="0" y="2175669"/>
          <a:ext cx="5393361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400" kern="1200" dirty="0"/>
            <a:t>Skor 0 = </a:t>
          </a:r>
          <a:r>
            <a:rPr lang="en-ID" sz="3400" kern="1200" dirty="0" err="1"/>
            <a:t>Perlu</a:t>
          </a:r>
          <a:r>
            <a:rPr lang="en-ID" sz="3400" kern="1200" dirty="0"/>
            <a:t> </a:t>
          </a:r>
          <a:r>
            <a:rPr lang="en-ID" sz="3400" kern="1200" dirty="0" err="1"/>
            <a:t>bantuan</a:t>
          </a:r>
          <a:r>
            <a:rPr lang="en-ID" sz="3400" kern="1200" dirty="0"/>
            <a:t> </a:t>
          </a:r>
          <a:r>
            <a:rPr lang="en-ID" sz="3400" kern="1200" dirty="0" err="1"/>
            <a:t>dalam</a:t>
          </a:r>
          <a:r>
            <a:rPr lang="en-ID" sz="3400" kern="1200" dirty="0"/>
            <a:t> </a:t>
          </a:r>
          <a:r>
            <a:rPr lang="en-ID" sz="3400" kern="1200" dirty="0" err="1"/>
            <a:t>makan</a:t>
          </a:r>
          <a:r>
            <a:rPr lang="en-ID" sz="3400" kern="1200" dirty="0"/>
            <a:t>, </a:t>
          </a:r>
          <a:r>
            <a:rPr lang="en-ID" sz="3400" kern="1200" dirty="0" err="1"/>
            <a:t>nutrisi</a:t>
          </a:r>
          <a:r>
            <a:rPr lang="en-ID" sz="3400" kern="1200" dirty="0"/>
            <a:t> parenteral</a:t>
          </a:r>
          <a:endParaRPr lang="en-US" sz="3400" kern="1200" dirty="0"/>
        </a:p>
      </dsp:txBody>
      <dsp:txXfrm>
        <a:off x="0" y="2175669"/>
        <a:ext cx="5393361" cy="217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E7E15-4629-1F2F-F917-196FDCB98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59DD9-C60F-3071-6B92-CF79DA3AB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B9EFA-BB66-7096-5B29-CF4CB967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E1FEE-D9C0-04F3-D677-7FFBBCA49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9DB39-A357-6AE2-68AE-CDF6BD84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834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51867-2465-9E89-CCB6-94C0B457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48AAA-DBC0-2F70-7F55-FB5CD52BA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0A098-08F3-56D9-20CA-18DBD62F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C18A6-2218-8979-EDF7-C2128ACFD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E510A-67C5-ACDA-644A-905E516E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086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5DAEF6-A3A5-DDA9-0E01-F1CD8FF57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3BA32-F732-88E8-BCFD-FD139C01F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E4A1-0C22-D118-D821-DD15650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33EA0-9B03-FFD1-CC63-6FEDE246C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30D65-FC6C-171D-9513-D89AC72D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512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10BA1-EDFF-BC26-5829-A7D3234C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F9B4C-BB9A-0453-CE56-3C6CDB6BF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49251-06DF-E8DA-3BA6-9863210E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ECA72-8115-CB84-FF84-C788FBC80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60468-EE51-F368-6A71-AAD0176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163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BD7A3-5FC4-5A24-24AE-5E38C076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AB4BBF-514F-D248-7A23-FDFD1CD61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90F9D-7689-6072-4978-5E5F33A7A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6D6A5-1EF1-27AE-9B95-84337BD80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B8076-F876-C3C9-B82D-BD9035E96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030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2D60-8A55-40E5-6381-47E700A13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375C8-072D-DC72-2E44-318C15B40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68B50-851A-D14C-35AB-816EC1A7A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9E0E7-3161-6E85-4EA5-F85AF0EC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F55A7-57BE-3323-0DAF-85F0487E2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90CAB-9680-8675-E688-8A75C88C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786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2DAFE-CA50-14E2-2B64-A3815A08D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0E17A-B993-EE45-C112-93470D0B3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9C643-2187-17B0-C95F-B179504EA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7AD0C4-B568-52A3-CA0C-7AEF30194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AFCF01-9BAB-9C0A-27AE-2A524F79E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B71F83-93F2-459C-9404-0C7AA698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6A0C5-9D90-6D87-455F-4805A15F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EF7D71-34B5-451C-5998-969D0B5B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851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A7260-7B1B-27A9-404C-A8EE9E9D0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BA6268-43CC-2E7D-AC06-D8CBBEF94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06784-BD54-FBED-59DF-0D11C6AC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CD97D-2037-A150-4A55-6FA222884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975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1FFE0-2B1F-5271-57F3-4C87B05F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019885-04F4-7BC2-F053-B53063FE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4C1C9-1B7A-30D3-FB8D-D5EDD84E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786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3D82-738C-AC97-5736-8AE15784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0E5A0-D0A8-FD3B-7BC7-267C90724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4BCC0-966E-AC53-EC23-1C3542BA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D2709-7693-A80A-67BA-C68D8106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02B8C-EFF8-04D6-A862-583FB630E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DF5C5-AEDC-8028-C8B8-23F85EB32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37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A6809-94A4-0D8D-D0DD-3BE340B78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89E0AD-DBB6-99CC-1579-C51D5A7595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74CF0-0D62-CF5F-F7C6-5C2381FAA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441C1-EACB-2B21-30C3-6CDB28E93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624D1-49DA-28E4-44AC-A2CB36CE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12D83-D64D-854B-08F6-963F6D1A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9177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21EEE2-5FD3-AFB6-953E-1C57E5B35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A05C8-8877-AA5F-31A4-DF6F58DB7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6AD59-04FE-75FF-DB45-3A3749C24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178F3E-8102-4D94-A25E-7D426B07C3A7}" type="datetimeFigureOut">
              <a:rPr lang="en-ID" smtClean="0"/>
              <a:t>28/11/2024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8655F-B227-AF34-C949-5E596C71C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BED70-2DFD-C50C-6B1D-886B2B888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EC1E12-DAAC-4440-88D5-E546E288CC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08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202BC-C58A-315D-7BD7-5E70AD33E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n-ID" sz="8000" dirty="0">
                <a:solidFill>
                  <a:srgbClr val="FFFFFF"/>
                </a:solidFill>
              </a:rPr>
              <a:t>PROSES KEPERAWATAN PADA LANSIA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50A607-6179-AE98-9932-DA4F7232F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4647640"/>
            <a:ext cx="8578699" cy="1829359"/>
          </a:xfrm>
        </p:spPr>
        <p:txBody>
          <a:bodyPr>
            <a:noAutofit/>
          </a:bodyPr>
          <a:lstStyle/>
          <a:p>
            <a:pPr algn="l"/>
            <a:r>
              <a:rPr lang="en-ID" sz="3600" dirty="0">
                <a:solidFill>
                  <a:srgbClr val="FFFFFF"/>
                </a:solidFill>
              </a:rPr>
              <a:t>Oleh :</a:t>
            </a:r>
          </a:p>
          <a:p>
            <a:pPr algn="l"/>
            <a:r>
              <a:rPr lang="en-ID" sz="3600" dirty="0">
                <a:solidFill>
                  <a:srgbClr val="FFFFFF"/>
                </a:solidFill>
              </a:rPr>
              <a:t>Ns. </a:t>
            </a:r>
            <a:r>
              <a:rPr lang="en-ID" sz="3600" dirty="0" err="1">
                <a:solidFill>
                  <a:srgbClr val="FFFFFF"/>
                </a:solidFill>
              </a:rPr>
              <a:t>Suyamto</a:t>
            </a:r>
            <a:r>
              <a:rPr lang="en-ID" sz="3600" dirty="0">
                <a:solidFill>
                  <a:srgbClr val="FFFFFF"/>
                </a:solidFill>
              </a:rPr>
              <a:t> SST., MPH</a:t>
            </a:r>
          </a:p>
          <a:p>
            <a:pPr algn="l"/>
            <a:r>
              <a:rPr lang="en-ID" sz="3600" dirty="0">
                <a:solidFill>
                  <a:srgbClr val="FFFFFF"/>
                </a:solidFill>
              </a:rPr>
              <a:t>STIKES NOTOKUSUMO YOGYAKARTA 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75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59F4BF-CB30-72FC-BF80-05BE11D4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ID" sz="2800" dirty="0"/>
              <a:t>PENGKAJIAN AKTIFITAS SEHARI HARI ( ADL) DENGAN KATZ INDEX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13808-BDB9-DA2A-B930-2CD09C2E3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286000"/>
            <a:ext cx="4646905" cy="40703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Instrumen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ADL Katz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memuat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beberapa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komponen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dikaji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Bathing = Mandi ( Personal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Higiene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Dressing =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Berpakaian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Toileting =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eliminasi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Transfering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=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berpindah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pergerakan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Continence =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Kontrol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eliminasi</a:t>
            </a: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Feeding = </a:t>
            </a:r>
            <a:r>
              <a:rPr lang="en-ID" sz="19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</a:t>
            </a:r>
            <a:endParaRPr lang="en-ID" sz="1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900" dirty="0"/>
          </a:p>
        </p:txBody>
      </p:sp>
      <p:pic>
        <p:nvPicPr>
          <p:cNvPr id="5" name="Picture 4" descr="Tea and dessert">
            <a:extLst>
              <a:ext uri="{FF2B5EF4-FFF2-40B4-BE49-F238E27FC236}">
                <a16:creationId xmlns:a16="http://schemas.microsoft.com/office/drawing/2014/main" id="{A52A7692-9C95-8F0D-BC48-4D79B8CCBA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76" r="7845" b="-1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44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460EC-0D31-713C-38E6-04DB5540E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2533021" cy="4064628"/>
          </a:xfrm>
        </p:spPr>
        <p:txBody>
          <a:bodyPr>
            <a:normAutofit/>
          </a:bodyPr>
          <a:lstStyle/>
          <a:p>
            <a:pPr algn="ctr"/>
            <a:r>
              <a:rPr lang="en-ID" dirty="0">
                <a:solidFill>
                  <a:srgbClr val="FFFFFF"/>
                </a:solidFill>
              </a:rPr>
              <a:t>Bathing 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05222-2948-8794-4BCB-C3EADAF8B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127" y="1526033"/>
            <a:ext cx="6593684" cy="3935281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1 =</a:t>
            </a:r>
          </a:p>
          <a:p>
            <a:pPr marL="0" indent="0">
              <a:buNone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mandi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memerlukan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hanya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saja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misalnya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punggung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0 = </a:t>
            </a:r>
          </a:p>
          <a:p>
            <a:pPr marL="0" indent="0">
              <a:buNone/>
            </a:pPr>
            <a:r>
              <a:rPr lang="en-ID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erlu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satu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total</a:t>
            </a:r>
          </a:p>
          <a:p>
            <a:pPr marL="0" indent="0">
              <a:buNone/>
            </a:pP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0693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5A184F-FA7E-AF39-572E-BFA9921A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ID" dirty="0"/>
              <a:t>Dressing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2CCDE-E00E-2C21-5CB6-1863AED56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7953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1 = </a:t>
            </a:r>
          </a:p>
          <a:p>
            <a:pPr marL="457200" lvl="1" indent="0">
              <a:buNone/>
            </a:pPr>
            <a:r>
              <a:rPr lang="en-ID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isa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memakai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pakaian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kadang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menalikan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sepatu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0 = </a:t>
            </a:r>
          </a:p>
          <a:p>
            <a:pPr marL="457200" lvl="1" indent="0">
              <a:buNone/>
            </a:pPr>
            <a:r>
              <a:rPr lang="en-ID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erlu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berpakaian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total</a:t>
            </a:r>
          </a:p>
          <a:p>
            <a:endParaRPr lang="en-ID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33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C45B9E-B9A4-8E69-F311-186B6F256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ID" sz="3600">
                <a:solidFill>
                  <a:schemeClr val="tx2"/>
                </a:solidFill>
              </a:rPr>
              <a:t>Toileting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1BCD7-64EB-D178-20C2-53886B2E9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1844298"/>
            <a:ext cx="6676813" cy="421667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32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1 = </a:t>
            </a:r>
          </a:p>
          <a:p>
            <a:pPr marL="457200" lvl="1" indent="0">
              <a:buNone/>
            </a:pPr>
            <a:r>
              <a:rPr lang="en-ID" sz="28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isa </a:t>
            </a:r>
            <a:r>
              <a:rPr lang="en-ID" sz="28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pergi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toilet </a:t>
            </a:r>
            <a:r>
              <a:rPr lang="en-ID" sz="28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, </a:t>
            </a:r>
            <a:r>
              <a:rPr lang="en-ID" sz="28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membuka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BAB BAK </a:t>
            </a:r>
            <a:r>
              <a:rPr lang="en-ID" sz="28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28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32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0 =</a:t>
            </a:r>
          </a:p>
          <a:p>
            <a:pPr marL="0" indent="0">
              <a:buNone/>
            </a:pPr>
            <a:r>
              <a:rPr lang="en-ID" sz="32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ID" sz="32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32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sz="32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32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ID" sz="32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eliminasi</a:t>
            </a:r>
            <a:endParaRPr lang="en-ID" sz="32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Shower">
            <a:extLst>
              <a:ext uri="{FF2B5EF4-FFF2-40B4-BE49-F238E27FC236}">
                <a16:creationId xmlns:a16="http://schemas.microsoft.com/office/drawing/2014/main" id="{F4EB13CA-4329-B65F-D7BC-6521C5722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003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BE0CF8-4500-7727-C189-A239FB2A6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ID" dirty="0" err="1"/>
              <a:t>Transfering</a:t>
            </a:r>
            <a:r>
              <a:rPr lang="en-ID" dirty="0"/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F1C0-D804-BA08-E5A0-8F14B250F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8310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1 = Bisa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berpindah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tanpa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gerak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diperkenankan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0 =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berpindah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bed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kursi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roda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berjalan</a:t>
            </a: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24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A23B2-5E7A-EEAB-5EE0-7FC9FACD0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ID" dirty="0"/>
              <a:t>Continence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B034D-2D89-2939-371C-70A9ABF48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1 :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bisa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mengontrol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eliminasi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ID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 0 :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inkontinensia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sebagian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total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baik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bladder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maupun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bowel</a:t>
            </a:r>
            <a:endParaRPr lang="en-ID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8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373A31-7D49-116C-98D9-D06DF38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ID" dirty="0"/>
              <a:t>Feeding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BA4210-C052-8FEA-D408-2080C1E4BF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" b="3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21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DA3EF6-BE5C-336B-1433-648C1D6677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721571"/>
              </p:ext>
            </p:extLst>
          </p:nvPr>
        </p:nvGraphicFramePr>
        <p:xfrm>
          <a:off x="838200" y="1825625"/>
          <a:ext cx="539336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0100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J playing nightclub disco sounds">
            <a:extLst>
              <a:ext uri="{FF2B5EF4-FFF2-40B4-BE49-F238E27FC236}">
                <a16:creationId xmlns:a16="http://schemas.microsoft.com/office/drawing/2014/main" id="{91A5059C-266E-1A99-6F25-FCF6D91FC99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297" r="34438" b="-1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326340-2C67-EAAC-127A-42D7F1EBF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970899"/>
          </a:xfrm>
        </p:spPr>
        <p:txBody>
          <a:bodyPr anchor="ctr">
            <a:normAutofit/>
          </a:bodyPr>
          <a:lstStyle/>
          <a:p>
            <a:r>
              <a:rPr lang="en-ID" sz="4000"/>
              <a:t>Klasifikasi Index Katz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CD812-3789-D7AC-E04B-9065365C9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64" y="1507959"/>
            <a:ext cx="5897036" cy="4751108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A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B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5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C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kecuali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Bathing dan 1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D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kecuali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Bathing,Dressing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1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E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kecuali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Bathing,Dressing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Toiletting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1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F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kecuali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Bathing,Dressing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Toiletting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Transfering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1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Katz G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Tergantung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orang lain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3669352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868949-86F8-4971-ED7C-306AE9872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ID" dirty="0" err="1"/>
              <a:t>Pengkajian</a:t>
            </a:r>
            <a:r>
              <a:rPr lang="en-ID" dirty="0"/>
              <a:t> Status </a:t>
            </a:r>
            <a:r>
              <a:rPr lang="en-ID" dirty="0" err="1"/>
              <a:t>Kognitif</a:t>
            </a:r>
            <a:r>
              <a:rPr lang="en-ID" dirty="0"/>
              <a:t> 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93CF-16D1-4ECB-7940-55743687C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SPMSQ (Short Portable Mental Status Questionnaire)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mendeteksi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tingkt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intelektual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Menilai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orientasi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memori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matematis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MMSE (Mini Mental State Exam)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aspek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kognitif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mental,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orientasi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registrasi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perhatian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kalkulasi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mengingat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kembali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bahasa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Depresi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Beck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gejala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sikap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berhubungan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depresi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skala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poin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menandakan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intensitas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gejala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Geriatric Depression Scale</a:t>
            </a:r>
          </a:p>
          <a:p>
            <a:endParaRPr lang="en-ID" sz="18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06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45DA1-7225-2B13-1FC0-7B1589488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SPMSQ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2D114-285F-389D-BA8C-7CD9412BE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mengukur</a:t>
            </a:r>
            <a:r>
              <a:rPr lang="en-ID" sz="2000" dirty="0"/>
              <a:t> 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intelektual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Tanggal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Sekarang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Hari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Tgl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Hari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sekarang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?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nomor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telepon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?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Dimana Alamat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tanyakan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bila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memiliki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telepon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?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Kapan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lahir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?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Presiden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Indonesia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sekarang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?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Presiden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sebelumnya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kecil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ibu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?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angka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tetap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lagi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hasil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angka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pertama</a:t>
            </a: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4947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68D3A0E-0DD9-353A-4F3A-4B2B83F1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ID" sz="3600">
                <a:solidFill>
                  <a:schemeClr val="tx2"/>
                </a:solidFill>
              </a:rPr>
              <a:t>KEPERAWATAN GERONTIK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68611-E222-E43B-A87A-B4CF0858A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0902" y="804672"/>
            <a:ext cx="6524786" cy="5230368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D" sz="1800" b="1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Tujuan</a:t>
            </a:r>
            <a:r>
              <a:rPr lang="en-ID" sz="1800" b="1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ID" sz="1800" b="1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Askep</a:t>
            </a:r>
            <a:r>
              <a:rPr lang="en-ID" sz="1800" b="1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b="1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Agar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Mempertahankan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mempertahankan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membesarkan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semangat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Menolong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merawat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menderita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tertentu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Mencari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semaksimal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mungkin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kemandirian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endParaRPr lang="en-ID" sz="1800" kern="100" dirty="0">
              <a:solidFill>
                <a:schemeClr val="tx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869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ECE661-E566-D8FD-22E2-0CD598967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ID"/>
              <a:t>Jumlah Kesalahan Total </a:t>
            </a:r>
            <a:endParaRPr lang="en-ID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C70F8-F79C-FD3E-1F00-BD826D52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Keterangan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Kesalahan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0 -2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Inteletual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Utuh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Kesalahan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3-4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Inteletual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Kesalahan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5-7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Inteletual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Sedang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Kesalahan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8-10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Intelektual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Berat</a:t>
            </a:r>
          </a:p>
          <a:p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Bisa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dimaklumi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bila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satu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kesalahan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bila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subyek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berpendidikan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sekolah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dasar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20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488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6E5C1E-33F4-2E59-C80D-F6DD4122E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ID" dirty="0"/>
              <a:t>MMSE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C5353-2119-5DF2-7C8A-1645A49C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8531"/>
            <a:ext cx="5983109" cy="4958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sz="2200" dirty="0"/>
              <a:t>(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menilai</a:t>
            </a:r>
            <a:r>
              <a:rPr lang="en-ID" sz="2200" dirty="0"/>
              <a:t> 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kognitif</a:t>
            </a:r>
            <a:r>
              <a:rPr lang="en-ID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Orientasi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max 5) (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(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Musim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(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Tanggal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( Hari ) ( Bulan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sekarang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? Dimana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kita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( Negara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0 ( Wilayah ) (Kota) (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Rumah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(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Lantai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?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Registrasi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(Skor max 3)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Sebutkan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Nama 3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1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detik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mengatakan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masing – masing. Beri 1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poin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jawaban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benar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Perhatian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Kalkulasi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skor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max 5) Seri 7’s 1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poin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kebenaran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Berhenti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setelah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5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jawaban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Berganti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eja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“kata”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belakang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Mengingat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(Skor max 3)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Meminta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mengulang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ketiga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objek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poin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kebenaran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Bahasa (Skor max 9 ) Nama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Pensil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melihat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( 2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poin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)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Mengulang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jika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tetapi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( 1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poin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ID" sz="15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27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C7F91-DB7D-4B61-8029-6601D641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Nilai Total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4C82C-D68E-A9D7-6889-F0D85577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Keterangan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Nilai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maksimal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25,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21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biasanya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indikasi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adanya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kognitif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memerlukan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penyelidikan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88618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E72812-D233-19C1-AE47-560593407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Diagnosa Keperawatan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0560-5AA1-245D-3C4A-75C4F4781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Ketegangan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pemberi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interaksi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memori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Koping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efektif</a:t>
            </a: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Stres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relokasi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Distress spiritual </a:t>
            </a:r>
          </a:p>
          <a:p>
            <a:pPr marL="342900" indent="-3429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Inkontinensia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fungsional</a:t>
            </a: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60670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08DB6A-B146-3A7A-85C1-FBBD847E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D" sz="3400">
                <a:solidFill>
                  <a:srgbClr val="FFFFFF"/>
                </a:solidFill>
              </a:rPr>
              <a:t>Ketegangan Peran Pemberi Asuhan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4799F-23B9-9E6E-1D4D-888E6E2F2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beban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emosional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finansial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pemberian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 orang lain Batasan: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Melaporkan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ketidakcukupan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energi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depresi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marah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Kesulitan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pemberian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dibutuhkan</a:t>
            </a:r>
            <a:endParaRPr lang="en-ID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09876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DFEAF5-5B48-3F7E-B0D2-A0B6F72B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Intervensi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70026-F998-C3D1-DCAA-E001773AF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2400" err="1"/>
              <a:t>Memberikan</a:t>
            </a:r>
            <a:r>
              <a:rPr lang="en-ID" sz="2400"/>
              <a:t> 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empati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Bicarakan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pengaruh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jadwal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tanggung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jawab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emosi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 u/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mengidentifikasi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diperlukan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Identifikasi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Buat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jadwal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pengasuhan</a:t>
            </a:r>
            <a:endParaRPr lang="en-ID" sz="24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400"/>
          </a:p>
        </p:txBody>
      </p:sp>
    </p:spTree>
    <p:extLst>
      <p:ext uri="{BB962C8B-B14F-4D97-AF65-F5344CB8AC3E}">
        <p14:creationId xmlns:p14="http://schemas.microsoft.com/office/powerpoint/2010/main" val="12087042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4559C-3470-C4EA-773D-2C1455934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Distress spiritual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48A9-9F30-D813-EEB9-2065A1DA4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Keadaan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kelompok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beresiko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harapan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&amp; arti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D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b/d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terminal,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terdekat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hambatan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pelaksanaan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D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Mayor: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endParaRPr lang="en-ID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Minor: 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Mempertanyakan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makna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penderitaan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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Menunjukkan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keputusasaan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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melaksanakan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ritual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keagamaan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 Ragu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thd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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kekosongan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</a:t>
            </a:r>
            <a:endParaRPr lang="en-ID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/>
          </a:p>
        </p:txBody>
      </p:sp>
    </p:spTree>
    <p:extLst>
      <p:ext uri="{BB962C8B-B14F-4D97-AF65-F5344CB8AC3E}">
        <p14:creationId xmlns:p14="http://schemas.microsoft.com/office/powerpoint/2010/main" val="42051042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1859E4-91CC-8A5F-C898-8F9D04CD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Intervensi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8711C-EF06-D03A-8B0D-7BF14FBBC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D" sz="2600" err="1"/>
              <a:t>Tunjukkan</a:t>
            </a:r>
            <a:r>
              <a:rPr lang="en-ID" sz="2600"/>
              <a:t> 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sikap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menghakimi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Nyatakan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pentingnya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Spiritual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privasi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ketenangan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Selalu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bersedia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berkeinginan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mendengarkan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keluhan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Ajarkan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ritual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keagamaan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Hubungi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6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pemuka</a:t>
            </a:r>
            <a:r>
              <a:rPr lang="en-ID" sz="26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</a:t>
            </a:r>
          </a:p>
          <a:p>
            <a:endParaRPr lang="en-ID" sz="2600"/>
          </a:p>
        </p:txBody>
      </p:sp>
    </p:spTree>
    <p:extLst>
      <p:ext uri="{BB962C8B-B14F-4D97-AF65-F5344CB8AC3E}">
        <p14:creationId xmlns:p14="http://schemas.microsoft.com/office/powerpoint/2010/main" val="3340294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6ED94-B417-4785-9917-F62DA9EDD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Kerusakan Interaksi Sosial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E54A6-6A77-1659-D930-322ACECA9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negatif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ketidakadekuatan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ketidakpuasan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interaksi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Mayor: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mampu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mempertahankan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Ketidakpuasan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dg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13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endParaRPr lang="en-ID" sz="13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ID" sz="1300">
                <a:latin typeface="Aptos" panose="020B0004020202020204" pitchFamily="34" charset="0"/>
                <a:cs typeface="Times New Roman" panose="02020603050405020304" pitchFamily="18" charset="0"/>
              </a:rPr>
              <a:t>Minor</a:t>
            </a:r>
            <a:r>
              <a:rPr lang="en-ID" sz="1300"/>
              <a:t>: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ID" sz="1300"/>
              <a:t> </a:t>
            </a:r>
            <a:r>
              <a:rPr lang="en-ID" sz="1300" err="1"/>
              <a:t>Isolasi</a:t>
            </a:r>
            <a:r>
              <a:rPr lang="en-ID" sz="1300"/>
              <a:t> </a:t>
            </a:r>
            <a:r>
              <a:rPr lang="en-ID" sz="1300" err="1"/>
              <a:t>sosial</a:t>
            </a:r>
            <a:r>
              <a:rPr lang="en-ID" sz="1300"/>
              <a:t>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ID" sz="1300"/>
              <a:t> </a:t>
            </a:r>
            <a:r>
              <a:rPr lang="en-ID" sz="1300" err="1"/>
              <a:t>Menghindari</a:t>
            </a:r>
            <a:r>
              <a:rPr lang="en-ID" sz="1300"/>
              <a:t> orang lain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ID" sz="1300"/>
              <a:t> </a:t>
            </a:r>
            <a:r>
              <a:rPr lang="en-ID" sz="1300" err="1"/>
              <a:t>Menyalahkan</a:t>
            </a:r>
            <a:r>
              <a:rPr lang="en-ID" sz="1300"/>
              <a:t> orang lain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ID" sz="1300"/>
              <a:t> </a:t>
            </a:r>
            <a:r>
              <a:rPr lang="en-ID" sz="1300" err="1"/>
              <a:t>Perasaan</a:t>
            </a:r>
            <a:r>
              <a:rPr lang="en-ID" sz="1300"/>
              <a:t> </a:t>
            </a:r>
            <a:r>
              <a:rPr lang="en-ID" sz="1300" err="1"/>
              <a:t>tentang</a:t>
            </a:r>
            <a:r>
              <a:rPr lang="en-ID" sz="1300"/>
              <a:t> </a:t>
            </a:r>
            <a:r>
              <a:rPr lang="en-ID" sz="1300" err="1"/>
              <a:t>penolakan</a:t>
            </a:r>
            <a:r>
              <a:rPr lang="en-ID" sz="1300"/>
              <a:t>, </a:t>
            </a:r>
            <a:r>
              <a:rPr lang="en-ID" sz="1300" err="1"/>
              <a:t>tdk</a:t>
            </a:r>
            <a:r>
              <a:rPr lang="en-ID" sz="1300"/>
              <a:t> </a:t>
            </a:r>
            <a:r>
              <a:rPr lang="en-ID" sz="1300" err="1"/>
              <a:t>dimengerti</a:t>
            </a:r>
            <a:endParaRPr lang="en-ID" sz="1300"/>
          </a:p>
          <a:p>
            <a:pPr marL="1257300" lvl="2" indent="-342900">
              <a:buFont typeface="+mj-lt"/>
              <a:buAutoNum type="arabicPeriod"/>
            </a:pPr>
            <a:r>
              <a:rPr lang="en-ID" sz="1300"/>
              <a:t> Orang lain </a:t>
            </a:r>
            <a:r>
              <a:rPr lang="en-ID" sz="1300" err="1"/>
              <a:t>melaporkan</a:t>
            </a:r>
            <a:r>
              <a:rPr lang="en-ID" sz="1300"/>
              <a:t> </a:t>
            </a:r>
            <a:r>
              <a:rPr lang="en-ID" sz="1300" err="1"/>
              <a:t>tentang</a:t>
            </a:r>
            <a:r>
              <a:rPr lang="en-ID" sz="1300"/>
              <a:t> </a:t>
            </a:r>
            <a:r>
              <a:rPr lang="en-ID" sz="1300" err="1"/>
              <a:t>interaksi</a:t>
            </a:r>
            <a:r>
              <a:rPr lang="en-ID" sz="1300"/>
              <a:t> </a:t>
            </a:r>
            <a:r>
              <a:rPr lang="en-ID" sz="1300" err="1"/>
              <a:t>bermasalah</a:t>
            </a:r>
            <a:endParaRPr lang="en-ID" sz="1300"/>
          </a:p>
        </p:txBody>
      </p:sp>
    </p:spTree>
    <p:extLst>
      <p:ext uri="{BB962C8B-B14F-4D97-AF65-F5344CB8AC3E}">
        <p14:creationId xmlns:p14="http://schemas.microsoft.com/office/powerpoint/2010/main" val="1486065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3F86E-A099-48B6-1FAA-B0651314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Intervensi menarik diri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31E75-7BCC-B243-D6C0-F023FD872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Berkomunikasi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dg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kontak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Ajak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sesuai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fisiknya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Menyediakan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berbincang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kesempatan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megekspresikan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perasaannya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Hargai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pendapat</a:t>
            </a:r>
            <a:r>
              <a:rPr lang="en-ID" sz="24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endParaRPr lang="en-ID" sz="2400"/>
          </a:p>
        </p:txBody>
      </p:sp>
    </p:spTree>
    <p:extLst>
      <p:ext uri="{BB962C8B-B14F-4D97-AF65-F5344CB8AC3E}">
        <p14:creationId xmlns:p14="http://schemas.microsoft.com/office/powerpoint/2010/main" val="401425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017D2-A81A-C722-159E-8D9A05EE9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ID" sz="3600">
                <a:solidFill>
                  <a:schemeClr val="tx2"/>
                </a:solidFill>
              </a:rPr>
              <a:t>Fokus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3480-FD69-01C7-80FC-1972C76DE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07" y="804672"/>
            <a:ext cx="5969017" cy="5230368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Peningkatan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(Health promotion)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Pencegahan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preventif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Mengoptimalkan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mental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endParaRPr lang="en-ID" sz="1800" kern="100" dirty="0">
              <a:solidFill>
                <a:schemeClr val="tx2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643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94BD7-AFE2-BC46-5CA3-EB2F964AA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Pencegahan resiko jatuh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BF5AD-632F-D81A-52F4-7B0A37A2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Anjurkan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memakai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alat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misal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tongkat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Latih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berpindah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TT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kursi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Biasakan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pengaman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TT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Jika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ex: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rematik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latih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berjalan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alat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Usahakan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menemani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jika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bepergian</a:t>
            </a:r>
            <a:endParaRPr lang="en-ID" sz="24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400"/>
          </a:p>
        </p:txBody>
      </p:sp>
    </p:spTree>
    <p:extLst>
      <p:ext uri="{BB962C8B-B14F-4D97-AF65-F5344CB8AC3E}">
        <p14:creationId xmlns:p14="http://schemas.microsoft.com/office/powerpoint/2010/main" val="3863409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F403F-0633-3164-D806-B91A2311E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Intervensi pasien demensia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3D773-DB15-5F72-31AC-4FB9C70E4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Terapi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obat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pengawasan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dokter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Terapi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non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obat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berupa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Intervensi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Intervensi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perilaku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Intervensi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psikologis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Terapi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lainnya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keagamaan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Mengembangkan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hobby yang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seperti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melukis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memasak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main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musik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berkebun</a:t>
            </a:r>
            <a:r>
              <a:rPr lang="en-ID" sz="15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5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fotografi</a:t>
            </a:r>
            <a:endParaRPr lang="en-ID" sz="15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1500"/>
          </a:p>
        </p:txBody>
      </p:sp>
    </p:spTree>
    <p:extLst>
      <p:ext uri="{BB962C8B-B14F-4D97-AF65-F5344CB8AC3E}">
        <p14:creationId xmlns:p14="http://schemas.microsoft.com/office/powerpoint/2010/main" val="13680117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BAA9D4-0AA9-64DB-EF9C-D10BF15B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D">
                <a:solidFill>
                  <a:srgbClr val="FFFFFF"/>
                </a:solidFill>
              </a:rPr>
              <a:t>Intervensi Lingkungan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499DA-DA03-81F3-9D87-5825D3CFF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bentuk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ruangan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warna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alat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tersedia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membuat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jadwal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rutin)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malam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(mandi air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hangat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teratur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indera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telinga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Penyesuaian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mutrisi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gizi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seimbang</a:t>
            </a:r>
            <a:r>
              <a:rPr lang="en-ID" sz="2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ID" sz="2400"/>
          </a:p>
        </p:txBody>
      </p:sp>
    </p:spTree>
    <p:extLst>
      <p:ext uri="{BB962C8B-B14F-4D97-AF65-F5344CB8AC3E}">
        <p14:creationId xmlns:p14="http://schemas.microsoft.com/office/powerpoint/2010/main" val="3934094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C4B74A-7176-0B31-7A1C-CEFB931F4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ID"/>
              <a:t>Sikap dan pertanyaan yang berulang: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3B764-A7EB-4C52-7C62-158CE6DE0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Tenang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dengarkan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baik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jawab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penuh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pengertian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Bila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masih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berulang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acuhkan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usahakan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alihkan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per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hatian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menarik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pasien</a:t>
            </a:r>
            <a:r>
              <a:rPr lang="en-ID" sz="2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Symbol" panose="05050102010706020507" pitchFamily="18" charset="2"/>
              <a:buChar char=""/>
            </a:pPr>
            <a:endParaRPr lang="en-ID" sz="22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124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E4FDE0-5168-F2A6-CE5B-9D5896BA2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ID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Perilaku seksual yang tidak sesuai/wajar</a:t>
            </a:r>
            <a:endParaRPr lang="en-ID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4A82F-79BB-1BCD-03EE-95C337D2A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22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Tenang dan bimbing pasien keruang pribadinya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2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Alihkan ke hal yang menarik perhatiannya.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2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Bila didapatkan dalam keadaan telanjang, berilah baju/selimut untuk menutuppi badannya, Bantu mengenakan baju kembali</a:t>
            </a:r>
            <a:endParaRPr lang="en-ID" sz="2200"/>
          </a:p>
          <a:p>
            <a:endParaRPr lang="en-ID" sz="2200"/>
          </a:p>
        </p:txBody>
      </p:sp>
    </p:spTree>
    <p:extLst>
      <p:ext uri="{BB962C8B-B14F-4D97-AF65-F5344CB8AC3E}">
        <p14:creationId xmlns:p14="http://schemas.microsoft.com/office/powerpoint/2010/main" val="37795388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5A3A51-A8DF-1C19-437B-B83003C82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ID"/>
              <a:t>Mengatasi</a:t>
            </a:r>
            <a:r>
              <a:rPr lang="en-ID" dirty="0"/>
              <a:t> </a:t>
            </a:r>
            <a:r>
              <a:rPr lang="en-ID"/>
              <a:t>mudah</a:t>
            </a:r>
            <a:r>
              <a:rPr lang="en-ID" dirty="0"/>
              <a:t> </a:t>
            </a:r>
            <a:r>
              <a:rPr lang="en-ID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“Lupa” </a:t>
            </a:r>
            <a:endParaRPr lang="en-ID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3EC13-F265-37BB-926E-5223A1ED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lakukan: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Latihan terus menerus, berulang-ulang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Tingkatkan perhatian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Asosiasikan yang diingat dengan hal yang sudah ada dalam otak. </a:t>
            </a:r>
          </a:p>
          <a:p>
            <a:endParaRPr lang="en-ID" sz="2200"/>
          </a:p>
        </p:txBody>
      </p:sp>
    </p:spTree>
    <p:extLst>
      <p:ext uri="{BB962C8B-B14F-4D97-AF65-F5344CB8AC3E}">
        <p14:creationId xmlns:p14="http://schemas.microsoft.com/office/powerpoint/2010/main" val="16172269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159A6-44AD-1B47-198A-F2C79224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ID" sz="4800"/>
              <a:t>Untuk Caregiver (Pengasuh)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68D48-3B6B-C974-D24C-7CC20D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ID" sz="2200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iperlukan: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Dukungan mental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Pengembangan kemampuan adaptasi dan peningkatan kemandirian.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 menerima kenyataan.</a:t>
            </a:r>
          </a:p>
          <a:p>
            <a:endParaRPr lang="en-ID" sz="2200"/>
          </a:p>
        </p:txBody>
      </p:sp>
    </p:spTree>
    <p:extLst>
      <p:ext uri="{BB962C8B-B14F-4D97-AF65-F5344CB8AC3E}">
        <p14:creationId xmlns:p14="http://schemas.microsoft.com/office/powerpoint/2010/main" val="1153010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95398-04B9-FF16-2185-819966540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871" y="1338729"/>
            <a:ext cx="9624448" cy="418054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D" sz="2400" b="1" dirty="0"/>
              <a:t>SEKIAN  ADA YANG PERLU KITA DISKUSIKAN ?</a:t>
            </a:r>
          </a:p>
          <a:p>
            <a:pPr marL="0" indent="0">
              <a:buNone/>
            </a:pPr>
            <a:endParaRPr lang="en-ID" sz="2400" b="1" dirty="0"/>
          </a:p>
          <a:p>
            <a:pPr marL="0" indent="0" algn="ctr">
              <a:buNone/>
            </a:pPr>
            <a:r>
              <a:rPr lang="en-ID" sz="2400" b="1" dirty="0"/>
              <a:t>SILAHKAN </a:t>
            </a:r>
          </a:p>
        </p:txBody>
      </p:sp>
    </p:spTree>
    <p:extLst>
      <p:ext uri="{BB962C8B-B14F-4D97-AF65-F5344CB8AC3E}">
        <p14:creationId xmlns:p14="http://schemas.microsoft.com/office/powerpoint/2010/main" val="387277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46B6DBC-26FC-BB93-F5FD-D061A2778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ID" sz="3600" b="1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Kemunduran</a:t>
            </a:r>
            <a:r>
              <a:rPr lang="en-ID" sz="3600" b="1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3600" b="1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kelemahan</a:t>
            </a:r>
            <a:r>
              <a:rPr lang="en-ID" sz="3600" b="1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Pada </a:t>
            </a:r>
            <a:r>
              <a:rPr lang="en-ID" sz="3600" b="1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endParaRPr lang="en-ID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36426-7EC4-D740-B142-824BA42AC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3949" y="195518"/>
            <a:ext cx="6832735" cy="6662480"/>
          </a:xfrm>
        </p:spPr>
        <p:txBody>
          <a:bodyPr anchor="ctr">
            <a:normAutofit fontScale="925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Immobility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Instability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Intelectual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impairment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Isolation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Incontinence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Impotence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Immuno-deficiency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Infection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Mainutrition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Impaction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Latrogenesis</a:t>
            </a: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Insomnia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Impairment of: vision, hearing, taste, smell, communication convalescence, skin integrity</a:t>
            </a:r>
          </a:p>
          <a:p>
            <a:endParaRPr lang="en-ID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6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0DB2FF-DFCD-536E-3F15-89E9975B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ID" sz="39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Perbedaan</a:t>
            </a:r>
            <a:r>
              <a:rPr lang="en-ID" sz="39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9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penderita</a:t>
            </a:r>
            <a:r>
              <a:rPr lang="en-ID" sz="39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9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geriatrik</a:t>
            </a:r>
            <a:r>
              <a:rPr lang="en-ID" sz="39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ID" sz="39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39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900" kern="100" dirty="0" err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populasi</a:t>
            </a:r>
            <a:r>
              <a:rPr lang="en-ID" sz="3900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</a:t>
            </a:r>
            <a:endParaRPr lang="en-ID" sz="3900" dirty="0">
              <a:solidFill>
                <a:srgbClr val="FFFFFF"/>
              </a:solidFill>
            </a:endParaRPr>
          </a:p>
        </p:txBody>
      </p:sp>
      <p:sp>
        <p:nvSpPr>
          <p:cNvPr id="2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C1BD7-3EDE-AC9E-7C40-0DAC06B9B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Terjadi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berbagai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disebabkan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Terjadi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akumulasi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patologik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kronik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bersifat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dgeneratif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ekonomi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mendukung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latrogenik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episode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akut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en-ID" sz="2000" kern="1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</a:t>
            </a:r>
            <a:r>
              <a:rPr lang="en-ID" sz="2000" kern="1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(Brocklehurst &amp; Allen,1987)</a:t>
            </a:r>
          </a:p>
          <a:p>
            <a:endParaRPr lang="en-ID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32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B1A31B-4B5F-9C23-5DF2-C28380632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ID" sz="5600" b="1" u="sng">
                <a:solidFill>
                  <a:srgbClr val="FFFFFF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RUANG LINGKUP </a:t>
            </a:r>
            <a:endParaRPr lang="en-ID" sz="5600">
              <a:solidFill>
                <a:srgbClr val="FFFFFF"/>
              </a:solidFill>
            </a:endParaRP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500A5-90B6-5FDC-7E97-1440F89CA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0284" y="1580827"/>
            <a:ext cx="5450935" cy="3578366"/>
          </a:xfrm>
        </p:spPr>
        <p:txBody>
          <a:bodyPr anchor="ctr"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20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endParaRPr lang="en-ID" sz="2000" dirty="0">
              <a:solidFill>
                <a:schemeClr val="tx1">
                  <a:alpha val="8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institusi</a:t>
            </a:r>
            <a:r>
              <a:rPr lang="en-ID" sz="20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dirty="0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000" dirty="0" err="1">
                <a:solidFill>
                  <a:schemeClr val="tx1">
                    <a:alpha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masyarakat</a:t>
            </a:r>
            <a:endParaRPr lang="en-ID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93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380D740-AB18-890C-F44E-B1720BB05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Penyesuaian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dirty="0" err="1">
                <a:solidFill>
                  <a:schemeClr val="tx2"/>
                </a:solidFill>
              </a:rPr>
              <a:t>P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engkajian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pada 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Lansia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16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817633-5353-1AE6-7744-90E787EDA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ID" sz="7200" dirty="0" err="1"/>
              <a:t>Pengkajian</a:t>
            </a:r>
            <a:r>
              <a:rPr lang="en-ID" sz="7200" dirty="0"/>
              <a:t> 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685DE-7480-5AB5-5905-65F6D6EC9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1300" kern="100" dirty="0" err="1">
                <a:latin typeface="Aptos" panose="020B0004020202020204" pitchFamily="34" charset="0"/>
                <a:cs typeface="Times New Roman" panose="02020603050405020304" pitchFamily="18" charset="0"/>
              </a:rPr>
              <a:t>Identitas</a:t>
            </a:r>
            <a:r>
              <a:rPr lang="en-ID" sz="1300" dirty="0"/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pasien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nama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umur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jenis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kelamin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alamat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resiko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sangat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duda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pasangan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baru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meninggal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Anamnesis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obat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Anamnesis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kebiasaan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buruk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Kepribadian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hati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Riwayat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sindroma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geriatric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tambahan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3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fungsi</a:t>
            </a:r>
            <a:r>
              <a:rPr lang="en-ID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(ADL, mental)</a:t>
            </a:r>
          </a:p>
          <a:p>
            <a:pPr marL="342900" indent="-342900">
              <a:buFont typeface="+mj-lt"/>
              <a:buAutoNum type="arabicPeriod"/>
            </a:pPr>
            <a:endParaRPr lang="en-ID" sz="1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300" dirty="0"/>
          </a:p>
        </p:txBody>
      </p:sp>
    </p:spTree>
    <p:extLst>
      <p:ext uri="{BB962C8B-B14F-4D97-AF65-F5344CB8AC3E}">
        <p14:creationId xmlns:p14="http://schemas.microsoft.com/office/powerpoint/2010/main" val="1317762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F8A0AB-7914-B99E-6744-6FDAE467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ID" sz="7200" dirty="0" err="1"/>
              <a:t>Perubahan</a:t>
            </a:r>
            <a:r>
              <a:rPr lang="en-ID" sz="7200" dirty="0"/>
              <a:t> </a:t>
            </a:r>
            <a:r>
              <a:rPr lang="en-ID" sz="7200" dirty="0" err="1"/>
              <a:t>fisiologis</a:t>
            </a:r>
            <a:r>
              <a:rPr lang="en-ID" sz="7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FC9D-16A2-56AA-7BE5-2F7B5CD3E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448733"/>
            <a:ext cx="8571682" cy="3321132"/>
          </a:xfrm>
        </p:spPr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Persepsi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mempengaruhi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kualitas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Integumen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pigmentasi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kering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keriput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Distribusi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lemak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menurun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ekstremitas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Mata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katarak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pe ↓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adaptasi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gelap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Gastro : pe ↓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enzim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digestif,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sekresi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saliva, peristaltic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Kardio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pe ↑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sistolik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DJ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istirahat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Perkemihan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pe ↓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filtrasi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renal,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inkontinensia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Muskuloskeletal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pe ↓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massa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otot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demineralisasi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tulang</a:t>
            </a: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500" dirty="0"/>
          </a:p>
        </p:txBody>
      </p:sp>
    </p:spTree>
    <p:extLst>
      <p:ext uri="{BB962C8B-B14F-4D97-AF65-F5344CB8AC3E}">
        <p14:creationId xmlns:p14="http://schemas.microsoft.com/office/powerpoint/2010/main" val="95143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1541</Words>
  <Application>Microsoft Office PowerPoint</Application>
  <PresentationFormat>Widescreen</PresentationFormat>
  <Paragraphs>230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Aptos</vt:lpstr>
      <vt:lpstr>Aptos Display</vt:lpstr>
      <vt:lpstr>Arial</vt:lpstr>
      <vt:lpstr>Calibri</vt:lpstr>
      <vt:lpstr>Symbol</vt:lpstr>
      <vt:lpstr>Office Theme</vt:lpstr>
      <vt:lpstr>PROSES KEPERAWATAN PADA LANSIA </vt:lpstr>
      <vt:lpstr>KEPERAWATAN GERONTIK</vt:lpstr>
      <vt:lpstr>Fokus </vt:lpstr>
      <vt:lpstr>Kemunduran dan kelemahan Pada lansia</vt:lpstr>
      <vt:lpstr>Perbedaan penderita geriatrik dengan populasi lain</vt:lpstr>
      <vt:lpstr>RUANG LINGKUP </vt:lpstr>
      <vt:lpstr>Penyesuaian Pengkajian pada Lansia</vt:lpstr>
      <vt:lpstr>Pengkajian  </vt:lpstr>
      <vt:lpstr>Perubahan fisiologis </vt:lpstr>
      <vt:lpstr>PENGKAJIAN AKTIFITAS SEHARI HARI ( ADL) DENGAN KATZ INDEX </vt:lpstr>
      <vt:lpstr>Bathing  </vt:lpstr>
      <vt:lpstr>Dressing</vt:lpstr>
      <vt:lpstr>Toileting </vt:lpstr>
      <vt:lpstr>Transfering </vt:lpstr>
      <vt:lpstr>Continence </vt:lpstr>
      <vt:lpstr>Feeding </vt:lpstr>
      <vt:lpstr>Klasifikasi Index Katz </vt:lpstr>
      <vt:lpstr>Pengkajian Status Kognitif </vt:lpstr>
      <vt:lpstr>SPMSQ</vt:lpstr>
      <vt:lpstr>Jumlah Kesalahan Total </vt:lpstr>
      <vt:lpstr>MMSE</vt:lpstr>
      <vt:lpstr>Nilai Total</vt:lpstr>
      <vt:lpstr>Diagnosa Keperawatan </vt:lpstr>
      <vt:lpstr>Ketegangan Peran Pemberi Asuhan </vt:lpstr>
      <vt:lpstr>Intervensi</vt:lpstr>
      <vt:lpstr>Distress spiritual </vt:lpstr>
      <vt:lpstr>Intervensi</vt:lpstr>
      <vt:lpstr>Kerusakan Interaksi Sosial </vt:lpstr>
      <vt:lpstr>Intervensi menarik diri </vt:lpstr>
      <vt:lpstr>Pencegahan resiko jatuh </vt:lpstr>
      <vt:lpstr>Intervensi pasien demensia </vt:lpstr>
      <vt:lpstr>Intervensi Lingkungan</vt:lpstr>
      <vt:lpstr>Sikap dan pertanyaan yang berulang: </vt:lpstr>
      <vt:lpstr>Perilaku seksual yang tidak sesuai/wajar</vt:lpstr>
      <vt:lpstr>Mengatasi mudah  “Lupa” </vt:lpstr>
      <vt:lpstr>Untuk Caregiver (Pengasuh)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hasto nsp</dc:creator>
  <cp:lastModifiedBy>hasto nsp</cp:lastModifiedBy>
  <cp:revision>9</cp:revision>
  <dcterms:created xsi:type="dcterms:W3CDTF">2024-11-28T02:16:15Z</dcterms:created>
  <dcterms:modified xsi:type="dcterms:W3CDTF">2024-11-28T03:44:52Z</dcterms:modified>
</cp:coreProperties>
</file>