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7EF0C-B384-E3CD-ADF1-13C42187FC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8E110D-3453-F504-0E42-D3E985120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FAC33-A271-BA94-714A-9894F0848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C18F-DB6D-46FE-B739-671B1523D924}" type="datetimeFigureOut">
              <a:rPr lang="en-ID" smtClean="0"/>
              <a:t>02/12/2024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6079C-E98A-9810-6CD8-52B0126ED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32A5A-2D82-5EE6-2C00-1BC4D44A3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52CC-AF51-4FEA-925F-87B958AB18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1519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28E59-C9EE-FABC-184C-10A67599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67C8E4-A48C-A0DF-E290-4EFB68971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D1C02-9F27-0611-5A02-6EC0A92E5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C18F-DB6D-46FE-B739-671B1523D924}" type="datetimeFigureOut">
              <a:rPr lang="en-ID" smtClean="0"/>
              <a:t>02/12/2024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269A1-AA30-062B-77DF-A65D84982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16A64-B2F9-ECED-2BFA-CFD562838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52CC-AF51-4FEA-925F-87B958AB18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159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64287E-E88F-315D-7BA3-8A1D134307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000C0F-2098-F415-E994-F87E15313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3B088-1BBE-EB50-A488-08006CA0B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C18F-DB6D-46FE-B739-671B1523D924}" type="datetimeFigureOut">
              <a:rPr lang="en-ID" smtClean="0"/>
              <a:t>02/12/2024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E7C16-E75E-06E5-6A3A-1699AE585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6BEBA-B6C0-125B-A7FF-E03B81E92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52CC-AF51-4FEA-925F-87B958AB18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03944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4A8AA-0886-F347-8D6F-9CB1BE0D7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2AAF7-C551-B3D9-4B6B-1EBA22719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26347-B06B-2D82-95EE-AF781F842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C18F-DB6D-46FE-B739-671B1523D924}" type="datetimeFigureOut">
              <a:rPr lang="en-ID" smtClean="0"/>
              <a:t>02/12/2024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69673-D3A2-28E2-C93E-D211B7B4A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39791-FB2E-8343-1D5F-76EEDF380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52CC-AF51-4FEA-925F-87B958AB18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2603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8B2D0-7550-4003-21EB-5B003CA21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55FBC-32A2-03AF-C7B5-58C629B79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329C3-F553-84AA-FFBF-936DC0350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C18F-DB6D-46FE-B739-671B1523D924}" type="datetimeFigureOut">
              <a:rPr lang="en-ID" smtClean="0"/>
              <a:t>02/12/2024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2016A-9555-7E35-C5B3-1F9BC1368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75A54-08F6-ACEB-F323-A22A37AE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52CC-AF51-4FEA-925F-87B958AB18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5183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CF509-6EBD-401A-F20B-3C388E5C7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4DBD6-D915-96A5-85E9-B14C835D73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0D1915-A99A-0A59-EC8C-5138F977A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D7A56-2045-04F1-AC58-91F479FC6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C18F-DB6D-46FE-B739-671B1523D924}" type="datetimeFigureOut">
              <a:rPr lang="en-ID" smtClean="0"/>
              <a:t>02/12/2024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32265-1633-88C8-DF70-66E44209C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D6E2CB-6FAC-4A3B-496D-98B4E65BD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52CC-AF51-4FEA-925F-87B958AB18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74553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70BB0-B805-221A-EBE3-194D8F834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91954D-5024-3089-C603-97D336C1C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65B77D-3839-18CE-DCE7-03AED85C5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3858CA-5655-7232-5121-89361DA706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65F307-AE4D-C261-12E5-1B79695860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4CD908-05A0-5A85-2518-E469A80AE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C18F-DB6D-46FE-B739-671B1523D924}" type="datetimeFigureOut">
              <a:rPr lang="en-ID" smtClean="0"/>
              <a:t>02/12/2024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CAC5D3-9FAD-ADD6-382B-06A253EFA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13C2E7-96B4-5F0C-70AB-E5B94B1D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52CC-AF51-4FEA-925F-87B958AB18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67753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CB4F6-6345-2404-6ED1-7681CCB73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C1CC59-8911-5A93-E0F8-46B88E70C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C18F-DB6D-46FE-B739-671B1523D924}" type="datetimeFigureOut">
              <a:rPr lang="en-ID" smtClean="0"/>
              <a:t>02/12/2024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74AD32-21BC-B38E-A88D-B5B61E55D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6A73E-4357-E260-AF44-1C3F61FE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52CC-AF51-4FEA-925F-87B958AB18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83871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AEAA9E-D36E-53C9-2366-8318E02B8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C18F-DB6D-46FE-B739-671B1523D924}" type="datetimeFigureOut">
              <a:rPr lang="en-ID" smtClean="0"/>
              <a:t>02/12/2024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946EE5-E92E-588B-A2BC-DB7B93DE9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39169D-55B4-E10B-33CD-E73053AE2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52CC-AF51-4FEA-925F-87B958AB18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24816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080B3-38EB-E728-630A-C9728BB9A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FD125-1561-EFB0-EED3-FDAF2168E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851455-91C9-8A6B-FACB-0628FB9F8E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EF41E-CB25-BCBE-C1A5-3806E1511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C18F-DB6D-46FE-B739-671B1523D924}" type="datetimeFigureOut">
              <a:rPr lang="en-ID" smtClean="0"/>
              <a:t>02/12/2024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860023-D35F-568E-A8FE-A52E4D6C7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10969B-F3BA-95B3-EE26-0B3BB3E2D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52CC-AF51-4FEA-925F-87B958AB18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3696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6F755-7E6D-7209-0072-2D9C3CAEC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CE457E-C69A-16AB-0099-6869C8445E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F3231D-A9CB-B4AA-E53A-AA4C97BC07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25B98D-152D-06C1-011E-822FDE1F0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6C18F-DB6D-46FE-B739-671B1523D924}" type="datetimeFigureOut">
              <a:rPr lang="en-ID" smtClean="0"/>
              <a:t>02/12/2024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58DD28-C450-2303-2492-69946384F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7F996-71E9-1D6F-D210-55B455ACC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F52CC-AF51-4FEA-925F-87B958AB18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4052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8E4200-8257-18B7-234D-74A2118DF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73DDD-8FBB-E4FB-E96B-29EB89150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4A630-D9D7-5C9B-D93E-D7FC42525B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96C18F-DB6D-46FE-B739-671B1523D924}" type="datetimeFigureOut">
              <a:rPr lang="en-ID" smtClean="0"/>
              <a:t>02/12/2024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DDA73-858A-D124-45CF-8F293F9CB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B3634-2572-55CE-B15A-BB12CD57A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F52CC-AF51-4FEA-925F-87B958AB18A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6762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slideshow/pengkajian-bio-psiko-sosiospiritual/240181035#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D8569-F89F-2CC5-0857-06B4978F57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D" dirty="0"/>
              <a:t>ASKEP PADA LANSIA DENGAN PERUBAHAN PSIKOSOSIAL DAN SPIRITUAN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B513A8-A7D9-11B5-3D63-139C2DC904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72555"/>
            <a:ext cx="9144000" cy="1655762"/>
          </a:xfrm>
        </p:spPr>
        <p:txBody>
          <a:bodyPr/>
          <a:lstStyle/>
          <a:p>
            <a:r>
              <a:rPr lang="en-ID" dirty="0"/>
              <a:t>OLEH</a:t>
            </a:r>
          </a:p>
          <a:p>
            <a:r>
              <a:rPr lang="en-ID" dirty="0" err="1"/>
              <a:t>Ns.SUYAMTO</a:t>
            </a:r>
            <a:r>
              <a:rPr lang="en-ID" dirty="0"/>
              <a:t> SST., MPH </a:t>
            </a:r>
          </a:p>
          <a:p>
            <a:r>
              <a:rPr lang="en-ID" dirty="0"/>
              <a:t>STIKES NOTOKUSUMO YOGYAKARTA </a:t>
            </a:r>
          </a:p>
        </p:txBody>
      </p:sp>
    </p:spTree>
    <p:extLst>
      <p:ext uri="{BB962C8B-B14F-4D97-AF65-F5344CB8AC3E}">
        <p14:creationId xmlns:p14="http://schemas.microsoft.com/office/powerpoint/2010/main" val="1396382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47D7A-ED29-B867-8880-E8DBB50A8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Definisi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segala</a:t>
            </a:r>
            <a:r>
              <a:rPr lang="en-ID" dirty="0"/>
              <a:t> </a:t>
            </a:r>
            <a:br>
              <a:rPr lang="en-ID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EBA32-A23C-8CE1-C01E-A6C500D25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kegiatan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manusia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mengolah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mengubah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alam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(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Koentjaraningrat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1986).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Sedangkan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kebudayaan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adalah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suatu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system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gagasan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Tindakan,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hasil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karya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manusia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diperoleh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belajar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rangka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kehidupan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masyarakat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Koentjaraningrat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1986).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76529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4E38E-5DEB-FFE0-3709-8C080BE60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Kebudayaan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3 </a:t>
            </a:r>
            <a:r>
              <a:rPr lang="en-ID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</a:t>
            </a:r>
            <a:r>
              <a:rPr lang="en-ID" sz="4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ujudnya</a:t>
            </a:r>
            <a:r>
              <a:rPr lang="en-ID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327A9-A260-0ED1-E691-D2D722E22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Sebagai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suatu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kompleks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ide-ide,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gagasan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nilai-nilai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norma-norma,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peraturan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Sebagai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suatu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kompleks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aktivitas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serta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Tindakan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bepola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manusia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masyarakat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Benda-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benda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hasil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hasil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karya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manusia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kebudayaan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11551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460AB-F0A8-F135-7AA0-04D9A4DB2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Transcultural nursing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26916-4F16-ACBB-ED33-9C051707F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2000" dirty="0" err="1"/>
              <a:t>Adalah</a:t>
            </a:r>
            <a:r>
              <a:rPr lang="en-ID" sz="2000" dirty="0"/>
              <a:t> </a:t>
            </a:r>
            <a:r>
              <a:rPr lang="en-ID" sz="2000" dirty="0" err="1"/>
              <a:t>suatu</a:t>
            </a:r>
            <a:r>
              <a:rPr lang="en-ID" sz="2000" dirty="0"/>
              <a:t> 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area/ wilayah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keilmuan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proses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belajar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praktek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keperawatan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focus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memandang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perbedaan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kesamaan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diantara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mengahargai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asuhan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sehat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sakit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didasarkan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nilai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manusia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kepercayaan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Tindakan,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ilmu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digunakan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memberikan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asuhan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keperawatan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khususnya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keutuhan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kepada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manusia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leiningr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2002)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56653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9146D-D210-6E39-F45C-F0EAC66BC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Pengkajian</a:t>
            </a:r>
            <a:r>
              <a:rPr lang="en-ID" dirty="0"/>
              <a:t> </a:t>
            </a:r>
            <a:r>
              <a:rPr lang="en-ID" dirty="0" err="1"/>
              <a:t>Pengkajian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A6B44-8848-E578-7B37-2D9F0FCB4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1800" dirty="0" err="1"/>
              <a:t>Adalah</a:t>
            </a:r>
            <a:r>
              <a:rPr lang="en-ID" sz="1800" dirty="0"/>
              <a:t> proses 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mengumpulkan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data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mengidentifikasi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masalah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sesuai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latar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belakang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(Giger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andDavidhizar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1995).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Pengkajian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dirancang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berdasarkan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7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komponen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"Sunrise Model"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yaitu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1.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Faktor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teknologi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tecnological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factors) 2.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Faktor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agama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falsafah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(religious and philosophical factors) 3.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Faktor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keterikatan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keluarga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(kinship and social factors) 4. Nilai-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nilai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(cultural value and life ways) 5.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Faktor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kebijakan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peraturan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berlaku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(political and legal factors) 6.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Faktor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ekonomi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(economical factors) 7.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Faktor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pendidikan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(educational factors)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77431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92B04-23AC-41DF-D7F8-BB5EA6867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teknologi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FFB66-8A81-DB84-3D3B-C9AF7D3B5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2000" dirty="0"/>
              <a:t>(</a:t>
            </a:r>
            <a:r>
              <a:rPr lang="en-ID" sz="2000" dirty="0" err="1"/>
              <a:t>tecnological</a:t>
            </a:r>
            <a:r>
              <a:rPr lang="en-ID" sz="2000" dirty="0"/>
              <a:t> 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factors) •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Teknologi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memungkinkan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memilih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mendapat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penawaran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menyelesaikan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masalah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pelayanan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perlu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mengkaji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persepsi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sehat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sakit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kebiasaan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berobat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mengatasi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masalah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alasan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mencari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alasan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memilih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pengobatan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alternative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misalnya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penggunaan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herbal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persepsi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tentang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penggunaan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pemanfaatan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teknologi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mengatasi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permasalahan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74826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3209B-F04F-6EF5-BC8C-6DE79E78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BC44C-8738-7214-761C-97F60C6CA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24532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25038-3325-9F40-13D0-711E6F725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Faktor</a:t>
            </a:r>
            <a:r>
              <a:rPr lang="en-ID" dirty="0"/>
              <a:t> agama 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8BC7B-E18F-0BDB-AF37-B286634AE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20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alsafah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(religious and philosophical factors) Agama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adalah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suatu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simbol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mengakibatkan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pandangan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amat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realistis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bagi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para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pemeluknya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Agama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memberikan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motivasi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sangat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menempatkan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kebenaran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segalanya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bahkan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kehidupannya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sendiri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Faktor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agama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harus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dikaji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oleh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adalah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agama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dianut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status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pernikahan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pandang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terhadap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penyebab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penyakit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pengobatan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kebiasaan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agama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berdampak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positif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terhadap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72766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DFD31-5C59-0ED4-9B27-93A039324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sosial</a:t>
            </a:r>
            <a:r>
              <a:rPr lang="en-ID" dirty="0"/>
              <a:t> 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4EF08-122C-EB1F-0A7C-B4EAE17A5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18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eterikatan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keluarga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(kinship and social factors)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tahap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harus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mengkaji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faktor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faktor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nama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lengkap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nama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panggilan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umur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tempat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tanggal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lahir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jenis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kelamin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status,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tipe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keluarga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pengambilan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keputusan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keluarga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hubungan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kepala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keluarga</a:t>
            </a:r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35298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E9D82-314F-5249-F30A-2A397C016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Nilai-</a:t>
            </a:r>
            <a:r>
              <a:rPr lang="en-ID" dirty="0" err="1"/>
              <a:t>nilai</a:t>
            </a:r>
            <a:r>
              <a:rPr lang="en-ID" dirty="0"/>
              <a:t> </a:t>
            </a:r>
            <a:r>
              <a:rPr lang="en-ID" dirty="0" err="1"/>
              <a:t>budaya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2B218-9E9E-8483-0083-34BF42D37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Gaya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(cultural value and life ways) • Nilai-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nilai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adalah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sesuatu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dirumuskan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ditetapkan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oleh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penganut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dianggap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baik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buruk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Norma-norma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adalah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suatu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kaidah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mempunyai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sifat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penerapan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terbatas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penganut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terkait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perlu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dikaji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faktor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adalah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posisi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jabatan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dipegang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oleh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kepala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keluarga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bahasa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digunakan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kebiasaan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makanan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dipantang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kondisi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sakit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persepsi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sakit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berkaitan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aktivitas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sehari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kebiasaan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membersihkan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81198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B9663-4750-D594-D525-784C03299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kebijakan</a:t>
            </a:r>
            <a:br>
              <a:rPr lang="en-ID" dirty="0"/>
            </a:br>
            <a:r>
              <a:rPr lang="en-ID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19F22-1499-749D-CAAD-EE6271991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18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eraturan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berlaku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(political and legal factors) •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Kebijakan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peraturan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rumah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sakit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berlaku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adalah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segala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sesuatu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mempengaruhi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kegiatan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asuhan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keperawatan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lintas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(Andrew and Boyle, 1995).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perlu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dikaji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tahap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adalah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peraturan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kebijakan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berkaitan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jam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berkunjung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jumlah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anggota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keluarga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boleh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menunggu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pembayaran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dirawat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0155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B5484-8615-B229-F210-A4BC36DB5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Topik</a:t>
            </a:r>
            <a:r>
              <a:rPr lang="en-ID" dirty="0"/>
              <a:t> </a:t>
            </a:r>
            <a:r>
              <a:rPr lang="en-ID" dirty="0" err="1"/>
              <a:t>Pembahasan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34FB2-44C2-FA4C-0AE5-6AF2AC5F0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sz="3200" dirty="0" err="1"/>
              <a:t>a.Pengkajian</a:t>
            </a:r>
            <a:r>
              <a:rPr lang="en-ID" sz="3200" dirty="0"/>
              <a:t> Spiritual</a:t>
            </a:r>
            <a:endParaRPr lang="en-ID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Perbedaan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 dan agama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Pengkajian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menggunakan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FICA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Menggunakan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INVITE Mnemonic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Menggunakan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HOPE </a:t>
            </a:r>
          </a:p>
          <a:p>
            <a:pPr marL="0" indent="0">
              <a:buNone/>
            </a:pP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b.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Pengkajian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Budaya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Aspek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dikaji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35846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1132C-A8B7-0941-AD02-17E3A8D88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ekonomi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18C68-918B-AACA-05A6-1E6794B4F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2000" dirty="0"/>
              <a:t>(economical 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factors) •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dirawat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rumah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sakit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memanfaatkan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sumber-sumber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material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dimiliki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membiayai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sakitnya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agar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segera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sembuh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Faktor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ekonomi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harus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dikaji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oleh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diantaranya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pekerjaan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sumber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pengobatan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tabungan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dimiliki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oleh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keluarga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sumber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lain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misalnya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asuransi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penggantian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kantor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patungan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antar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anggota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keluarga</a:t>
            </a:r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91584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1C11E-139D-5B34-A72F-B6B3BF322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Faktor</a:t>
            </a:r>
            <a:r>
              <a:rPr lang="en-ID" dirty="0"/>
              <a:t> </a:t>
            </a:r>
            <a:r>
              <a:rPr lang="en-ID" dirty="0" err="1"/>
              <a:t>pendidikan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5ACCC-1DA4-2CC8-7B29-688BF6FED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2000" dirty="0"/>
              <a:t>(educational 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factors) •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Latar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belakang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pendidikan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adalah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pengalaman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menempuh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jalur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pendidikan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formal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tertinggi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saat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Semakin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tinggi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pendidikan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maka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keyakinan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biasanya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didukung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oleh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buktibukti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ilmiah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rasional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tersebut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dapat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belajar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beradaptasi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terhadap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budaya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sesuai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kondisi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kesehatannya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0748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52BA-CF55-3360-6CAD-F9FA0C990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BBAC5-9113-74F4-3318-C64EBB2D6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D" dirty="0" err="1"/>
              <a:t>Terima</a:t>
            </a:r>
            <a:r>
              <a:rPr lang="en-ID" dirty="0"/>
              <a:t> </a:t>
            </a:r>
            <a:r>
              <a:rPr lang="en-ID" dirty="0" err="1"/>
              <a:t>kasih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1791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884C8-6561-5304-FFC5-4E0C4D499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95" y="230741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lnSpc>
                <a:spcPct val="120000"/>
              </a:lnSpc>
              <a:buNone/>
            </a:pP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F :</a:t>
            </a:r>
            <a:r>
              <a:rPr lang="en-ID" b="0" i="1" dirty="0">
                <a:solidFill>
                  <a:srgbClr val="000000"/>
                </a:solidFill>
                <a:effectLst/>
                <a:latin typeface="ff4"/>
              </a:rPr>
              <a:t> Faith 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atau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keyakinan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(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apa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keyakinan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saudara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?)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Apakah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saudaramemikirkan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diri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saudara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menjadi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sesorang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spritual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ata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religius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?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Apayang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saudara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pikirkan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tentang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keyakinan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saudara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pemberian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maknahidup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?</a:t>
            </a:r>
            <a:endParaRPr lang="en-ID" b="0" i="0" dirty="0">
              <a:solidFill>
                <a:srgbClr val="000000"/>
              </a:solidFill>
              <a:effectLst/>
              <a:latin typeface="Source Sans Pro" panose="020B0503030403020204" pitchFamily="34" charset="0"/>
            </a:endParaRPr>
          </a:p>
          <a:p>
            <a:pPr marL="0" indent="0" algn="l">
              <a:buNone/>
            </a:pP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I :</a:t>
            </a:r>
            <a:r>
              <a:rPr lang="en-ID" b="0" i="1" dirty="0">
                <a:solidFill>
                  <a:srgbClr val="000000"/>
                </a:solidFill>
                <a:effectLst/>
                <a:latin typeface="ff4"/>
              </a:rPr>
              <a:t> </a:t>
            </a:r>
            <a:r>
              <a:rPr lang="en-ID" b="0" i="1" dirty="0" err="1">
                <a:solidFill>
                  <a:srgbClr val="000000"/>
                </a:solidFill>
                <a:effectLst/>
                <a:latin typeface="ff4"/>
              </a:rPr>
              <a:t>Impotance</a:t>
            </a:r>
            <a:r>
              <a:rPr lang="en-ID" b="0" i="1" dirty="0">
                <a:solidFill>
                  <a:srgbClr val="000000"/>
                </a:solidFill>
                <a:effectLst/>
                <a:latin typeface="ff4"/>
              </a:rPr>
              <a:t> dan influence</a:t>
            </a:r>
            <a:r>
              <a:rPr lang="en-ID" dirty="0">
                <a:solidFill>
                  <a:srgbClr val="000000"/>
                </a:solidFill>
                <a:latin typeface="Source Sans Pro" panose="020B0503030403020204" pitchFamily="34" charset="0"/>
              </a:rPr>
              <a:t> 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(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apakah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hal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penting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kehidupansaudara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). Apa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pengaruhnya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terhadap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bagaimana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saudara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melakukan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perawatan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terhadap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diri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sendiri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?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Dapatkah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keyakinan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saudaramempengaruhi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perilaku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selama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sakit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?</a:t>
            </a:r>
            <a:endParaRPr lang="en-ID" b="0" i="0" dirty="0">
              <a:solidFill>
                <a:srgbClr val="000000"/>
              </a:solidFill>
              <a:effectLst/>
              <a:latin typeface="Source Sans Pro" panose="020B0503030403020204" pitchFamily="34" charset="0"/>
            </a:endParaRPr>
          </a:p>
          <a:p>
            <a:pPr marL="0" indent="0" algn="l">
              <a:buNone/>
            </a:pP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C :</a:t>
            </a:r>
            <a:r>
              <a:rPr lang="en-ID" b="0" i="1" dirty="0">
                <a:solidFill>
                  <a:srgbClr val="000000"/>
                </a:solidFill>
                <a:effectLst/>
                <a:latin typeface="ff4"/>
              </a:rPr>
              <a:t>Community 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 (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Apakah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saudara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bagian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dari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sebuah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komunitas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spiritual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ataureligius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?)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Apakah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komunitas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	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tersebut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mendukung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saudara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bagaimana?Apakah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ada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seseorang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didalam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kelompok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tersebut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	yang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benar-benar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saudaracintai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atua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begini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penting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bagi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saudara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?</a:t>
            </a:r>
            <a:endParaRPr lang="en-ID" b="0" i="0" dirty="0">
              <a:solidFill>
                <a:srgbClr val="000000"/>
              </a:solidFill>
              <a:effectLst/>
              <a:latin typeface="Source Sans Pro" panose="020B0503030403020204" pitchFamily="34" charset="0"/>
            </a:endParaRPr>
          </a:p>
          <a:p>
            <a:pPr marL="0" indent="0" algn="l">
              <a:buNone/>
            </a:pP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A :</a:t>
            </a:r>
            <a:r>
              <a:rPr lang="en-ID" b="0" i="1" dirty="0">
                <a:solidFill>
                  <a:srgbClr val="000000"/>
                </a:solidFill>
                <a:effectLst/>
                <a:latin typeface="ff4"/>
              </a:rPr>
              <a:t> Address </a:t>
            </a:r>
            <a:r>
              <a:rPr lang="en-ID" i="1" dirty="0" err="1">
                <a:solidFill>
                  <a:srgbClr val="000000"/>
                </a:solidFill>
                <a:latin typeface="ff4"/>
              </a:rPr>
              <a:t>B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agaimana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saudara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akan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mencintai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saya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sebagai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seorang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perawat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untuk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membantu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dalam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asuhan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keperawatan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saudara?Saat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melakukan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pengkajian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spiritual,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klien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dan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keluarga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biasanya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lebih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3"/>
              </a:rPr>
              <a:t>memulai</a:t>
            </a:r>
            <a:r>
              <a:rPr lang="en-ID" b="0" i="0" dirty="0">
                <a:solidFill>
                  <a:srgbClr val="000000"/>
                </a:solidFill>
                <a:effectLst/>
                <a:latin typeface="ff3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3"/>
              </a:rPr>
              <a:t>dengan</a:t>
            </a:r>
            <a:r>
              <a:rPr lang="en-ID" b="0" i="0" dirty="0">
                <a:solidFill>
                  <a:srgbClr val="000000"/>
                </a:solidFill>
                <a:effectLst/>
                <a:latin typeface="ff3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3"/>
              </a:rPr>
              <a:t>mengajukan</a:t>
            </a:r>
            <a:r>
              <a:rPr lang="en-ID" b="0" i="0" dirty="0">
                <a:solidFill>
                  <a:srgbClr val="000000"/>
                </a:solidFill>
                <a:effectLst/>
                <a:latin typeface="ff3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3"/>
              </a:rPr>
              <a:t>pertanyaan</a:t>
            </a:r>
            <a:r>
              <a:rPr lang="en-ID" b="0" i="0" dirty="0">
                <a:solidFill>
                  <a:srgbClr val="000000"/>
                </a:solidFill>
                <a:effectLst/>
                <a:latin typeface="ff3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3"/>
              </a:rPr>
              <a:t>sebagai</a:t>
            </a:r>
            <a:r>
              <a:rPr lang="en-ID" b="0" i="0" dirty="0">
                <a:solidFill>
                  <a:srgbClr val="000000"/>
                </a:solidFill>
                <a:effectLst/>
                <a:latin typeface="ff3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3"/>
              </a:rPr>
              <a:t>berikut</a:t>
            </a:r>
            <a:r>
              <a:rPr lang="en-ID" b="0" i="0" dirty="0">
                <a:solidFill>
                  <a:srgbClr val="000000"/>
                </a:solidFill>
                <a:effectLst/>
                <a:latin typeface="ff3"/>
              </a:rPr>
              <a:t> : “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3"/>
              </a:rPr>
              <a:t>bagaimana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 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pendapat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anda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,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mengapa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hal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	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ini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</a:t>
            </a:r>
            <a:r>
              <a:rPr lang="en-ID" b="0" i="0" dirty="0" err="1">
                <a:solidFill>
                  <a:srgbClr val="000000"/>
                </a:solidFill>
                <a:effectLst/>
                <a:latin typeface="ff7"/>
              </a:rPr>
              <a:t>terjadipada</a:t>
            </a:r>
            <a:r>
              <a:rPr lang="en-ID" b="0" i="0" dirty="0">
                <a:solidFill>
                  <a:srgbClr val="000000"/>
                </a:solidFill>
                <a:effectLst/>
                <a:latin typeface="ff7"/>
              </a:rPr>
              <a:t> kami?</a:t>
            </a:r>
            <a:r>
              <a:rPr lang="en-ID" b="0" i="0" dirty="0">
                <a:solidFill>
                  <a:srgbClr val="000000"/>
                </a:solidFill>
                <a:effectLst/>
                <a:latin typeface="ff3"/>
              </a:rPr>
              <a:t>”</a:t>
            </a:r>
            <a:endParaRPr lang="en-ID" b="0" i="0" dirty="0">
              <a:solidFill>
                <a:srgbClr val="000000"/>
              </a:solidFill>
              <a:effectLst/>
              <a:latin typeface="Source Sans Pro" panose="020B0503030403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75004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C2682-7BC2-B7EC-B3D9-1547B4068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sz="44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SPIRITUAL ASSESMENT </a:t>
            </a:r>
            <a:r>
              <a:rPr lang="en-ID" sz="4400" b="1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Penilaian</a:t>
            </a:r>
            <a:r>
              <a:rPr lang="en-ID" sz="44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spiritual</a:t>
            </a:r>
            <a:r>
              <a:rPr lang="en-ID" sz="4400" b="1" u="sng" kern="100" dirty="0">
                <a:solidFill>
                  <a:srgbClr val="467886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 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4F9E1-C723-7AA7-2E0F-F2DAF4CE7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digambarkan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sebagai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'proses oleh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penyedia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layanan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bisa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mengenali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kebutuhan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pasien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berkaitan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Anandarajah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Hight, 2001).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69966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09700-93E3-749F-DA50-6FF49A593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SPIRITUAL ASSESMENT People have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45AA3-F4BA-2C0A-B8B9-0DE1142C6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many different understandings to the word spiritual and how it impacts on their lives. When completing spiritual assessment, assessors need to be aware of alternative terms i.e. 1. Faith (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keimanan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), 2. Belief (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kepercayaan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), 3. Philosophy (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Filosofi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), 4. Religion (Agama), 5. inner strength (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Kekuatan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Batinnya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).(Ryan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karen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2016)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95175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F0ECC-EFD3-1CD0-BF39-57071DCA5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SPIRITUAL VS AGAMA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B34A6-3905-8524-425E-586A7EDD7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Spiritual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khusus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menjalankan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ketentuan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ketentuan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menjalankanya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•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Sedangkan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agama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memiliki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aturan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baku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menjalankan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ketentuan-ketentuan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peraturan-peraturan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khusus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menjalankannya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(Kompasiana.com,2016) •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Menurut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KBBI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berhubungan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bersifat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kejiwaan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rohani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batin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 • Masih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banyak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definisi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lain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tentang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kedua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penjelasan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diatas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91504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66AAC-07AB-43A7-66FC-94B26DA4B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SPIRITUAL ASSESMENT FIKA </a:t>
            </a:r>
            <a:r>
              <a:rPr lang="en-ID" dirty="0" err="1"/>
              <a:t>Menggunakan</a:t>
            </a:r>
            <a:r>
              <a:rPr lang="en-ID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3CAA8-B968-26E4-1202-D04A450E9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 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pendekatan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faith or beliefs, importance and influence, community, and address. F • What is your faith/religion ? I • Importance &amp; influence of faith C • Are you part of a religious or spiritual community ? A • How would you like me to address these issues in your health care ?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9388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1D996-8512-E8ED-C3D9-D321F628A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SPIRITUAL ASSESMENT HOPE 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4744E-4B3B-CD15-FEE1-BFED5BBB3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H. What are your sources of hope, meaning, comfort, strength, peace, love, or connection? O • Do you consider yourself part of an organized religion? P • Do you have personal spiritual beliefs? E • Has being sick affected your ability to do the things you usually do spiritually?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51915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78D11-4782-F0BD-CCE5-AA6EA7328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C1CC0-2C86-9ACA-A34F-77F90376D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SPIRITUAL ASSESMENT Open INVITE Mnemonic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3611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1208</Words>
  <Application>Microsoft Office PowerPoint</Application>
  <PresentationFormat>Widescreen</PresentationFormat>
  <Paragraphs>53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Aptos</vt:lpstr>
      <vt:lpstr>Aptos Display</vt:lpstr>
      <vt:lpstr>Arial</vt:lpstr>
      <vt:lpstr>ff3</vt:lpstr>
      <vt:lpstr>ff4</vt:lpstr>
      <vt:lpstr>ff7</vt:lpstr>
      <vt:lpstr>Source Sans Pro</vt:lpstr>
      <vt:lpstr>Office Theme</vt:lpstr>
      <vt:lpstr>ASKEP PADA LANSIA DENGAN PERUBAHAN PSIKOSOSIAL DAN SPIRITUAN</vt:lpstr>
      <vt:lpstr>Topik Pembahasan</vt:lpstr>
      <vt:lpstr>PowerPoint Presentation</vt:lpstr>
      <vt:lpstr>SPIRITUAL ASSESMENT Penilaian spiritual </vt:lpstr>
      <vt:lpstr>SPIRITUAL ASSESMENT People have </vt:lpstr>
      <vt:lpstr>SPIRITUAL VS AGAMA </vt:lpstr>
      <vt:lpstr>SPIRITUAL ASSESMENT FIKA Menggunakan </vt:lpstr>
      <vt:lpstr>SPIRITUAL ASSESMENT HOPE  </vt:lpstr>
      <vt:lpstr>PowerPoint Presentation</vt:lpstr>
      <vt:lpstr>Definisi Budaya sebagai segala  </vt:lpstr>
      <vt:lpstr>Kebudayaan ada 3  Wujudnya </vt:lpstr>
      <vt:lpstr>Transcultural nursing</vt:lpstr>
      <vt:lpstr>Pengkajian Pengkajian</vt:lpstr>
      <vt:lpstr>Faktor teknologi</vt:lpstr>
      <vt:lpstr>PowerPoint Presentation</vt:lpstr>
      <vt:lpstr>Faktor agama  </vt:lpstr>
      <vt:lpstr>Faktor sosial  </vt:lpstr>
      <vt:lpstr>Nilai-nilai budaya </vt:lpstr>
      <vt:lpstr>Faktor kebijakan  </vt:lpstr>
      <vt:lpstr>Faktor ekonomi</vt:lpstr>
      <vt:lpstr>Faktor pendidikan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hasto nsp</dc:creator>
  <cp:lastModifiedBy>hasto nsp</cp:lastModifiedBy>
  <cp:revision>1</cp:revision>
  <dcterms:created xsi:type="dcterms:W3CDTF">2024-12-02T05:46:03Z</dcterms:created>
  <dcterms:modified xsi:type="dcterms:W3CDTF">2024-12-02T06:38:10Z</dcterms:modified>
</cp:coreProperties>
</file>