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1" autoAdjust="0"/>
    <p:restoredTop sz="94660"/>
  </p:normalViewPr>
  <p:slideViewPr>
    <p:cSldViewPr>
      <p:cViewPr varScale="1">
        <p:scale>
          <a:sx n="56" d="100"/>
          <a:sy n="56" d="100"/>
        </p:scale>
        <p:origin x="7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633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58585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633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58585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633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633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11311" y="281940"/>
            <a:ext cx="640080" cy="1600200"/>
          </a:xfrm>
          <a:custGeom>
            <a:avLst/>
            <a:gdLst/>
            <a:ahLst/>
            <a:cxnLst/>
            <a:rect l="l" t="t" r="r" b="b"/>
            <a:pathLst>
              <a:path w="640079" h="1600200">
                <a:moveTo>
                  <a:pt x="640079" y="0"/>
                </a:moveTo>
                <a:lnTo>
                  <a:pt x="0" y="0"/>
                </a:lnTo>
                <a:lnTo>
                  <a:pt x="0" y="1600199"/>
                </a:lnTo>
                <a:lnTo>
                  <a:pt x="640079" y="1600199"/>
                </a:lnTo>
                <a:lnTo>
                  <a:pt x="640079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928" y="500329"/>
            <a:ext cx="671703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633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392" y="1931034"/>
            <a:ext cx="7357745" cy="4042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58585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03135" y="228600"/>
            <a:ext cx="2057400" cy="2039620"/>
          </a:xfrm>
          <a:custGeom>
            <a:avLst/>
            <a:gdLst/>
            <a:ahLst/>
            <a:cxnLst/>
            <a:rect l="l" t="t" r="r" b="b"/>
            <a:pathLst>
              <a:path w="2057400" h="2039620">
                <a:moveTo>
                  <a:pt x="2057400" y="0"/>
                </a:moveTo>
                <a:lnTo>
                  <a:pt x="0" y="0"/>
                </a:lnTo>
                <a:lnTo>
                  <a:pt x="0" y="2039112"/>
                </a:lnTo>
                <a:lnTo>
                  <a:pt x="2057400" y="2039112"/>
                </a:lnTo>
                <a:lnTo>
                  <a:pt x="205740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295" y="228600"/>
            <a:ext cx="8417052" cy="6629397"/>
            <a:chOff x="463295" y="228600"/>
            <a:chExt cx="8417052" cy="6629397"/>
          </a:xfrm>
        </p:grpSpPr>
        <p:sp>
          <p:nvSpPr>
            <p:cNvPr id="5" name="object 5"/>
            <p:cNvSpPr/>
            <p:nvPr/>
          </p:nvSpPr>
          <p:spPr>
            <a:xfrm>
              <a:off x="4623816" y="2377439"/>
              <a:ext cx="2057400" cy="2039620"/>
            </a:xfrm>
            <a:custGeom>
              <a:avLst/>
              <a:gdLst/>
              <a:ahLst/>
              <a:cxnLst/>
              <a:rect l="l" t="t" r="r" b="b"/>
              <a:pathLst>
                <a:path w="2057400" h="2039620">
                  <a:moveTo>
                    <a:pt x="2057399" y="0"/>
                  </a:moveTo>
                  <a:lnTo>
                    <a:pt x="0" y="0"/>
                  </a:lnTo>
                  <a:lnTo>
                    <a:pt x="0" y="2039112"/>
                  </a:lnTo>
                  <a:lnTo>
                    <a:pt x="2057399" y="2039112"/>
                  </a:lnTo>
                  <a:lnTo>
                    <a:pt x="2057399" y="0"/>
                  </a:lnTo>
                  <a:close/>
                </a:path>
              </a:pathLst>
            </a:custGeom>
            <a:solidFill>
              <a:srgbClr val="99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23816" y="228600"/>
              <a:ext cx="2057400" cy="2039620"/>
            </a:xfrm>
            <a:custGeom>
              <a:avLst/>
              <a:gdLst/>
              <a:ahLst/>
              <a:cxnLst/>
              <a:rect l="l" t="t" r="r" b="b"/>
              <a:pathLst>
                <a:path w="2057400" h="2039620">
                  <a:moveTo>
                    <a:pt x="2057399" y="0"/>
                  </a:moveTo>
                  <a:lnTo>
                    <a:pt x="0" y="0"/>
                  </a:lnTo>
                  <a:lnTo>
                    <a:pt x="0" y="2039112"/>
                  </a:lnTo>
                  <a:lnTo>
                    <a:pt x="2057399" y="2039112"/>
                  </a:lnTo>
                  <a:lnTo>
                    <a:pt x="2057399" y="0"/>
                  </a:lnTo>
                  <a:close/>
                </a:path>
              </a:pathLst>
            </a:custGeom>
            <a:solidFill>
              <a:srgbClr val="A2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03136" y="2377439"/>
              <a:ext cx="2057400" cy="2039620"/>
            </a:xfrm>
            <a:custGeom>
              <a:avLst/>
              <a:gdLst/>
              <a:ahLst/>
              <a:cxnLst/>
              <a:rect l="l" t="t" r="r" b="b"/>
              <a:pathLst>
                <a:path w="2057400" h="2039620">
                  <a:moveTo>
                    <a:pt x="2057400" y="0"/>
                  </a:moveTo>
                  <a:lnTo>
                    <a:pt x="0" y="0"/>
                  </a:lnTo>
                  <a:lnTo>
                    <a:pt x="0" y="2039112"/>
                  </a:lnTo>
                  <a:lnTo>
                    <a:pt x="2057400" y="2039112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330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9" y="3723386"/>
              <a:ext cx="4308348" cy="31346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95" y="1712975"/>
              <a:ext cx="4130802" cy="11193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295" y="2322576"/>
              <a:ext cx="2263902" cy="11193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4560" y="2322576"/>
              <a:ext cx="4440174" cy="11193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295" y="2932176"/>
              <a:ext cx="3941826" cy="111937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-1063575" y="-1321088"/>
            <a:ext cx="42608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0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endParaRPr sz="5400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59523" y="266700"/>
            <a:ext cx="1941576" cy="19431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64540" y="1845691"/>
            <a:ext cx="553656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130" dirty="0">
                <a:solidFill>
                  <a:schemeClr val="tx1"/>
                </a:solidFill>
                <a:latin typeface="Cambria"/>
                <a:cs typeface="Cambria"/>
              </a:rPr>
              <a:t>Konsep</a:t>
            </a:r>
            <a:r>
              <a:rPr sz="4000" b="1" spc="12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sz="4000" b="1" spc="145" dirty="0">
                <a:solidFill>
                  <a:schemeClr val="tx1"/>
                </a:solidFill>
                <a:latin typeface="Cambria"/>
                <a:cs typeface="Cambria"/>
              </a:rPr>
              <a:t>Dasar</a:t>
            </a:r>
            <a:endParaRPr sz="4000" dirty="0">
              <a:solidFill>
                <a:schemeClr val="tx1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4000" b="1" dirty="0">
                <a:solidFill>
                  <a:schemeClr val="tx1"/>
                </a:solidFill>
                <a:latin typeface="Cambria"/>
                <a:cs typeface="Cambria"/>
              </a:rPr>
              <a:t>Terapi</a:t>
            </a:r>
            <a:r>
              <a:rPr sz="4000" b="1" spc="33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sz="4000" b="1" spc="125" dirty="0">
                <a:solidFill>
                  <a:schemeClr val="tx1"/>
                </a:solidFill>
                <a:latin typeface="Cambria"/>
                <a:cs typeface="Cambria"/>
              </a:rPr>
              <a:t>Komplementer </a:t>
            </a:r>
            <a:r>
              <a:rPr sz="4000" b="1" spc="75" dirty="0">
                <a:solidFill>
                  <a:schemeClr val="tx1"/>
                </a:solidFill>
                <a:latin typeface="Cambria"/>
                <a:cs typeface="Cambria"/>
              </a:rPr>
              <a:t>Keperawatan</a:t>
            </a:r>
            <a:endParaRPr sz="40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2391" y="4735195"/>
            <a:ext cx="4597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2000" spc="125" dirty="0">
                <a:solidFill>
                  <a:srgbClr val="888888"/>
                </a:solidFill>
                <a:latin typeface="Cambria"/>
                <a:cs typeface="Cambria"/>
              </a:rPr>
              <a:t>Ns </a:t>
            </a:r>
            <a:r>
              <a:rPr lang="en-ID" sz="2000" spc="125" dirty="0" err="1">
                <a:solidFill>
                  <a:srgbClr val="888888"/>
                </a:solidFill>
                <a:latin typeface="Cambria"/>
                <a:cs typeface="Cambria"/>
              </a:rPr>
              <a:t>Suyamto</a:t>
            </a:r>
            <a:r>
              <a:rPr lang="en-ID" sz="2000" spc="125" dirty="0">
                <a:solidFill>
                  <a:srgbClr val="888888"/>
                </a:solidFill>
                <a:latin typeface="Cambria"/>
                <a:cs typeface="Cambria"/>
              </a:rPr>
              <a:t> SST., MPH </a:t>
            </a:r>
            <a:endParaRPr sz="2000" dirty="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90871" y="280415"/>
            <a:ext cx="4090670" cy="3502660"/>
            <a:chOff x="4690871" y="280415"/>
            <a:chExt cx="4090670" cy="350266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0871" y="280415"/>
              <a:ext cx="1941576" cy="19431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1527" y="2442971"/>
              <a:ext cx="1889760" cy="1339595"/>
            </a:xfrm>
            <a:prstGeom prst="rect">
              <a:avLst/>
            </a:prstGeom>
          </p:spPr>
        </p:pic>
      </p:grpSp>
      <p:pic>
        <p:nvPicPr>
          <p:cNvPr id="4100" name="Picture 4" descr="Mengenal Terapi Komplementer, Terapi Pendukung Pengobatan ...">
            <a:extLst>
              <a:ext uri="{FF2B5EF4-FFF2-40B4-BE49-F238E27FC236}">
                <a16:creationId xmlns:a16="http://schemas.microsoft.com/office/drawing/2014/main" id="{677A9DAE-7670-38A1-25B9-F557BC5CA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9" y="-35751"/>
            <a:ext cx="8750237" cy="38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A59BAA-D906-B6B6-3A65-4B2E7AA877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5450" y="1869186"/>
            <a:ext cx="6187976" cy="13780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28" y="500329"/>
            <a:ext cx="67170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292" baseline="36265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600" spc="145" dirty="0">
                <a:solidFill>
                  <a:schemeClr val="tx1"/>
                </a:solidFill>
              </a:rPr>
              <a:t>Types</a:t>
            </a:r>
            <a:r>
              <a:rPr sz="3600" spc="125" dirty="0">
                <a:solidFill>
                  <a:schemeClr val="tx1"/>
                </a:solidFill>
              </a:rPr>
              <a:t> </a:t>
            </a:r>
            <a:r>
              <a:rPr sz="3600" dirty="0">
                <a:solidFill>
                  <a:schemeClr val="tx1"/>
                </a:solidFill>
              </a:rPr>
              <a:t>of</a:t>
            </a:r>
            <a:r>
              <a:rPr sz="3600" spc="145" dirty="0">
                <a:solidFill>
                  <a:schemeClr val="tx1"/>
                </a:solidFill>
              </a:rPr>
              <a:t> </a:t>
            </a:r>
            <a:r>
              <a:rPr sz="3600" spc="130" dirty="0">
                <a:solidFill>
                  <a:schemeClr val="tx1"/>
                </a:solidFill>
              </a:rPr>
              <a:t>Presence</a:t>
            </a:r>
            <a:endParaRPr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380" y="2295144"/>
            <a:ext cx="1875282" cy="6865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27605" y="2331211"/>
            <a:ext cx="1053465" cy="5708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60020">
              <a:lnSpc>
                <a:spcPts val="2020"/>
              </a:lnSpc>
              <a:spcBef>
                <a:spcPts val="380"/>
              </a:spcBef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Partial </a:t>
            </a:r>
            <a:r>
              <a:rPr sz="1900" spc="70" dirty="0">
                <a:solidFill>
                  <a:srgbClr val="FFFFFF"/>
                </a:solidFill>
                <a:latin typeface="Cambria"/>
                <a:cs typeface="Cambria"/>
              </a:rPr>
              <a:t>presence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20367" y="2929127"/>
            <a:ext cx="2030095" cy="1717675"/>
            <a:chOff x="1420367" y="2929127"/>
            <a:chExt cx="2030095" cy="17176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895" y="2929127"/>
              <a:ext cx="1996439" cy="17175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0367" y="2936747"/>
              <a:ext cx="2016252" cy="14279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999" y="2973323"/>
              <a:ext cx="1859279" cy="158038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525524" y="2974848"/>
            <a:ext cx="1858010" cy="1579245"/>
          </a:xfrm>
          <a:prstGeom prst="rect">
            <a:avLst/>
          </a:prstGeom>
          <a:ln w="12700">
            <a:solidFill>
              <a:srgbClr val="DEDED2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273685" indent="-172085">
              <a:lnSpc>
                <a:spcPct val="100000"/>
              </a:lnSpc>
              <a:spcBef>
                <a:spcPts val="470"/>
              </a:spcBef>
              <a:buFont typeface="Trebuchet MS"/>
              <a:buChar char="•"/>
              <a:tabLst>
                <a:tab pos="273685" algn="l"/>
              </a:tabLst>
            </a:pPr>
            <a:r>
              <a:rPr sz="1900" spc="60" dirty="0">
                <a:latin typeface="Cambria"/>
                <a:cs typeface="Cambria"/>
              </a:rPr>
              <a:t>Tugas</a:t>
            </a:r>
            <a:r>
              <a:rPr sz="1900" spc="75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rutin</a:t>
            </a:r>
            <a:endParaRPr sz="1900">
              <a:latin typeface="Cambria"/>
              <a:cs typeface="Cambria"/>
            </a:endParaRPr>
          </a:p>
          <a:p>
            <a:pPr marL="273685" marR="141605" indent="-172720">
              <a:lnSpc>
                <a:spcPct val="88200"/>
              </a:lnSpc>
              <a:spcBef>
                <a:spcPts val="330"/>
              </a:spcBef>
              <a:buFont typeface="Trebuchet MS"/>
              <a:buChar char="•"/>
              <a:tabLst>
                <a:tab pos="273685" algn="l"/>
              </a:tabLst>
            </a:pPr>
            <a:r>
              <a:rPr sz="1900" spc="45" dirty="0">
                <a:latin typeface="Cambria"/>
                <a:cs typeface="Cambria"/>
              </a:rPr>
              <a:t>Pemeriksaan </a:t>
            </a:r>
            <a:r>
              <a:rPr sz="1900" dirty="0">
                <a:latin typeface="Cambria"/>
                <a:cs typeface="Cambria"/>
              </a:rPr>
              <a:t>tanda-</a:t>
            </a:r>
            <a:r>
              <a:rPr sz="1900" spc="-10" dirty="0">
                <a:latin typeface="Cambria"/>
                <a:cs typeface="Cambria"/>
              </a:rPr>
              <a:t>tanda </a:t>
            </a:r>
            <a:r>
              <a:rPr sz="1900" spc="40" dirty="0">
                <a:latin typeface="Cambria"/>
                <a:cs typeface="Cambria"/>
              </a:rPr>
              <a:t>Vital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33215" y="2295144"/>
            <a:ext cx="1875282" cy="68656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809238" y="2458592"/>
            <a:ext cx="15240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Full</a:t>
            </a:r>
            <a:r>
              <a:rPr sz="19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Cambria"/>
                <a:cs typeface="Cambria"/>
              </a:rPr>
              <a:t>presence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38728" y="2929127"/>
            <a:ext cx="2028825" cy="1717675"/>
            <a:chOff x="3538728" y="2929127"/>
            <a:chExt cx="2028825" cy="171767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2256" y="2929127"/>
              <a:ext cx="1994916" cy="17175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38728" y="2936747"/>
              <a:ext cx="2022348" cy="14279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2360" y="2973323"/>
              <a:ext cx="1857756" cy="158038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643884" y="2974848"/>
            <a:ext cx="1856739" cy="1579245"/>
          </a:xfrm>
          <a:prstGeom prst="rect">
            <a:avLst/>
          </a:prstGeom>
          <a:ln w="12700">
            <a:solidFill>
              <a:srgbClr val="EEE3CE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273685" marR="245745" indent="-172720">
              <a:lnSpc>
                <a:spcPts val="2020"/>
              </a:lnSpc>
              <a:spcBef>
                <a:spcPts val="755"/>
              </a:spcBef>
              <a:buFont typeface="Trebuchet MS"/>
              <a:buChar char="•"/>
              <a:tabLst>
                <a:tab pos="273685" algn="l"/>
              </a:tabLst>
            </a:pPr>
            <a:r>
              <a:rPr sz="1900" dirty="0">
                <a:latin typeface="Cambria"/>
                <a:cs typeface="Cambria"/>
              </a:rPr>
              <a:t>Interaksi</a:t>
            </a:r>
            <a:r>
              <a:rPr sz="1900" spc="330" dirty="0">
                <a:latin typeface="Cambria"/>
                <a:cs typeface="Cambria"/>
              </a:rPr>
              <a:t> </a:t>
            </a:r>
            <a:r>
              <a:rPr sz="1900" spc="160" dirty="0">
                <a:latin typeface="Cambria"/>
                <a:cs typeface="Cambria"/>
              </a:rPr>
              <a:t>dg </a:t>
            </a:r>
            <a:r>
              <a:rPr sz="1900" spc="55" dirty="0">
                <a:latin typeface="Cambria"/>
                <a:cs typeface="Cambria"/>
              </a:rPr>
              <a:t>pasien</a:t>
            </a:r>
            <a:endParaRPr sz="1900">
              <a:latin typeface="Cambria"/>
              <a:cs typeface="Cambria"/>
            </a:endParaRPr>
          </a:p>
          <a:p>
            <a:pPr marL="273685" marR="135255" indent="-172720">
              <a:lnSpc>
                <a:spcPts val="2000"/>
              </a:lnSpc>
              <a:spcBef>
                <a:spcPts val="330"/>
              </a:spcBef>
              <a:buFont typeface="Trebuchet MS"/>
              <a:buChar char="•"/>
              <a:tabLst>
                <a:tab pos="273685" algn="l"/>
              </a:tabLst>
            </a:pPr>
            <a:r>
              <a:rPr sz="1900" spc="55" dirty="0">
                <a:latin typeface="Cambria"/>
                <a:cs typeface="Cambria"/>
              </a:rPr>
              <a:t>Memerlukan perencanaan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50052" y="2295144"/>
            <a:ext cx="1875281" cy="68656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920866" y="2331211"/>
            <a:ext cx="1537335" cy="5708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54635" marR="5080" indent="-242570">
              <a:lnSpc>
                <a:spcPts val="2020"/>
              </a:lnSpc>
              <a:spcBef>
                <a:spcPts val="380"/>
              </a:spcBef>
            </a:pPr>
            <a:r>
              <a:rPr sz="1900" spc="40" dirty="0">
                <a:solidFill>
                  <a:srgbClr val="FFFFFF"/>
                </a:solidFill>
                <a:latin typeface="Cambria"/>
                <a:cs typeface="Cambria"/>
              </a:rPr>
              <a:t>Transcendent </a:t>
            </a:r>
            <a:r>
              <a:rPr sz="1900" spc="70" dirty="0">
                <a:solidFill>
                  <a:srgbClr val="FFFFFF"/>
                </a:solidFill>
                <a:latin typeface="Cambria"/>
                <a:cs typeface="Cambria"/>
              </a:rPr>
              <a:t>presence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55564" y="2929127"/>
            <a:ext cx="2030095" cy="1717675"/>
            <a:chOff x="5655564" y="2929127"/>
            <a:chExt cx="2030095" cy="171767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9092" y="2929127"/>
              <a:ext cx="1996439" cy="17175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55564" y="2936747"/>
              <a:ext cx="1656588" cy="16824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59196" y="2973323"/>
              <a:ext cx="1859279" cy="158038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760720" y="2974848"/>
            <a:ext cx="1858010" cy="1579245"/>
          </a:xfrm>
          <a:prstGeom prst="rect">
            <a:avLst/>
          </a:prstGeom>
          <a:ln w="12700">
            <a:solidFill>
              <a:srgbClr val="FBDBCC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274320" marR="499109" indent="-172720">
              <a:lnSpc>
                <a:spcPct val="88200"/>
              </a:lnSpc>
              <a:spcBef>
                <a:spcPts val="740"/>
              </a:spcBef>
              <a:buFont typeface="Trebuchet MS"/>
              <a:buChar char="•"/>
              <a:tabLst>
                <a:tab pos="274320" algn="l"/>
              </a:tabLst>
            </a:pPr>
            <a:r>
              <a:rPr sz="1900" spc="65" dirty="0">
                <a:latin typeface="Cambria"/>
                <a:cs typeface="Cambria"/>
              </a:rPr>
              <a:t>All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900" spc="-25" dirty="0">
                <a:latin typeface="Cambria"/>
                <a:cs typeface="Cambria"/>
              </a:rPr>
              <a:t>of </a:t>
            </a:r>
            <a:r>
              <a:rPr sz="1900" spc="55" dirty="0">
                <a:latin typeface="Cambria"/>
                <a:cs typeface="Cambria"/>
              </a:rPr>
              <a:t>personal </a:t>
            </a:r>
            <a:r>
              <a:rPr sz="1900" spc="40" dirty="0">
                <a:latin typeface="Cambria"/>
                <a:cs typeface="Cambria"/>
              </a:rPr>
              <a:t>resources</a:t>
            </a:r>
            <a:endParaRPr sz="1900" dirty="0">
              <a:latin typeface="Cambria"/>
              <a:cs typeface="Cambria"/>
            </a:endParaRPr>
          </a:p>
          <a:p>
            <a:pPr marL="274320" marR="663575" indent="-172720">
              <a:lnSpc>
                <a:spcPts val="2010"/>
              </a:lnSpc>
              <a:spcBef>
                <a:spcPts val="350"/>
              </a:spcBef>
              <a:buFont typeface="Trebuchet MS"/>
              <a:buChar char="•"/>
              <a:tabLst>
                <a:tab pos="274320" algn="l"/>
              </a:tabLst>
            </a:pPr>
            <a:r>
              <a:rPr sz="1900" spc="60" dirty="0">
                <a:latin typeface="Cambria"/>
                <a:cs typeface="Cambria"/>
              </a:rPr>
              <a:t>Spesific </a:t>
            </a:r>
            <a:r>
              <a:rPr sz="1900" spc="75" dirty="0">
                <a:latin typeface="Cambria"/>
                <a:cs typeface="Cambria"/>
              </a:rPr>
              <a:t>concern</a:t>
            </a:r>
            <a:endParaRPr sz="19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27" y="203961"/>
            <a:ext cx="292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17630"/>
              </p:ext>
            </p:extLst>
          </p:nvPr>
        </p:nvGraphicFramePr>
        <p:xfrm>
          <a:off x="450850" y="2089150"/>
          <a:ext cx="8229600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12426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ID"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lang="en-ID" sz="24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ID"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Component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3366"/>
                    </a:solidFill>
                  </a:tcPr>
                </a:tc>
                <a:tc>
                  <a:txBody>
                    <a:bodyPr/>
                    <a:lstStyle/>
                    <a:p>
                      <a:pPr marL="8731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Necessary</a:t>
                      </a:r>
                      <a:r>
                        <a:rPr sz="2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2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Interaksi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antar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person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Intersubjectivity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1440" marR="16484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Direction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self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toward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other perhatian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Accountability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Centering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Sensitivity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openness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Communication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active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listening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28" y="500329"/>
            <a:ext cx="671703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 rtl="0"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307" baseline="36265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600" b="1" spc="100" dirty="0">
                <a:solidFill>
                  <a:schemeClr val="tx1"/>
                </a:solidFill>
              </a:rPr>
              <a:t>Therapeutic</a:t>
            </a:r>
            <a:r>
              <a:rPr sz="3600" b="1" spc="110" dirty="0">
                <a:solidFill>
                  <a:schemeClr val="tx1"/>
                </a:solidFill>
              </a:rPr>
              <a:t> </a:t>
            </a:r>
            <a:r>
              <a:rPr sz="3600" b="1" spc="85" dirty="0">
                <a:solidFill>
                  <a:schemeClr val="tx1"/>
                </a:solidFill>
              </a:rPr>
              <a:t>Listening</a:t>
            </a:r>
            <a:r>
              <a:rPr lang="en-ID" sz="3600" b="1" spc="85" dirty="0">
                <a:solidFill>
                  <a:schemeClr val="tx1"/>
                </a:solidFill>
              </a:rPr>
              <a:t>/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Mendengarkan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Terapi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1975231"/>
            <a:ext cx="6944995" cy="221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0665" algn="l"/>
              </a:tabLst>
            </a:pP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Adalah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bagian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integral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dari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hubungan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perawat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klien</a:t>
            </a:r>
            <a:endParaRPr sz="2000">
              <a:latin typeface="Cambria"/>
              <a:cs typeface="Cambria"/>
            </a:endParaRPr>
          </a:p>
          <a:p>
            <a:pPr marL="241300" marR="5080" indent="-228600">
              <a:lnSpc>
                <a:spcPts val="2160"/>
              </a:lnSpc>
              <a:spcBef>
                <a:spcPts val="203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Mendengarkan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adalah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proses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aktif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dinamis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dalam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interaksi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yang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memerlukan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usaha</a:t>
            </a:r>
            <a:r>
              <a:rPr sz="2000" spc="1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memperhatikan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mbria"/>
                <a:cs typeface="Cambria"/>
              </a:rPr>
              <a:t>isyarat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verbal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dan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non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verbal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klien</a:t>
            </a:r>
            <a:endParaRPr sz="2000">
              <a:latin typeface="Cambria"/>
              <a:cs typeface="Cambria"/>
            </a:endParaRPr>
          </a:p>
          <a:p>
            <a:pPr marL="241300" marR="591185" indent="-228600">
              <a:lnSpc>
                <a:spcPts val="2160"/>
              </a:lnSpc>
              <a:spcBef>
                <a:spcPts val="198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Variasi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yang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dapat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digunakan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dalam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mendengarkan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termasuk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aktif,</a:t>
            </a:r>
            <a:r>
              <a:rPr sz="2000" spc="-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terapeutik,</a:t>
            </a:r>
            <a:r>
              <a:rPr sz="2000" spc="-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empati</a:t>
            </a:r>
            <a:r>
              <a:rPr sz="2000" spc="1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1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mbria"/>
                <a:cs typeface="Cambria"/>
              </a:rPr>
              <a:t>holistik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E03B38C-7FF0-FA6D-B6A2-69CDBA59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860" marR="30480" indent="-366395">
              <a:lnSpc>
                <a:spcPct val="100000"/>
              </a:lnSpc>
              <a:spcBef>
                <a:spcPts val="95"/>
              </a:spcBef>
            </a:pPr>
            <a:r>
              <a:rPr sz="5400" b="1" baseline="42438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322" baseline="42438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4000" spc="65" dirty="0"/>
              <a:t>Teori</a:t>
            </a:r>
            <a:r>
              <a:rPr sz="4000" spc="110" dirty="0"/>
              <a:t> </a:t>
            </a:r>
            <a:r>
              <a:rPr sz="4000" spc="140" dirty="0"/>
              <a:t>Lingkungan </a:t>
            </a:r>
            <a:r>
              <a:rPr sz="4000" spc="125" dirty="0"/>
              <a:t>Florence </a:t>
            </a:r>
            <a:r>
              <a:rPr sz="4000" spc="114" dirty="0"/>
              <a:t>Nightingali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56461" y="2608833"/>
            <a:ext cx="3231515" cy="1018540"/>
            <a:chOff x="1156461" y="2608833"/>
            <a:chExt cx="3231515" cy="1018540"/>
          </a:xfrm>
        </p:grpSpPr>
        <p:sp>
          <p:nvSpPr>
            <p:cNvPr id="5" name="object 5"/>
            <p:cNvSpPr/>
            <p:nvPr/>
          </p:nvSpPr>
          <p:spPr>
            <a:xfrm>
              <a:off x="1162811" y="2615183"/>
              <a:ext cx="3218815" cy="1005840"/>
            </a:xfrm>
            <a:custGeom>
              <a:avLst/>
              <a:gdLst/>
              <a:ahLst/>
              <a:cxnLst/>
              <a:rect l="l" t="t" r="r" b="b"/>
              <a:pathLst>
                <a:path w="3218815" h="1005839">
                  <a:moveTo>
                    <a:pt x="3218688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3218688" y="1005839"/>
                  </a:lnTo>
                  <a:lnTo>
                    <a:pt x="3218688" y="0"/>
                  </a:lnTo>
                  <a:close/>
                </a:path>
              </a:pathLst>
            </a:custGeom>
            <a:solidFill>
              <a:srgbClr val="D2CDD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2811" y="2615183"/>
              <a:ext cx="3218815" cy="1005840"/>
            </a:xfrm>
            <a:custGeom>
              <a:avLst/>
              <a:gdLst/>
              <a:ahLst/>
              <a:cxnLst/>
              <a:rect l="l" t="t" r="r" b="b"/>
              <a:pathLst>
                <a:path w="3218815" h="1005839">
                  <a:moveTo>
                    <a:pt x="0" y="1005839"/>
                  </a:moveTo>
                  <a:lnTo>
                    <a:pt x="3218688" y="1005839"/>
                  </a:lnTo>
                  <a:lnTo>
                    <a:pt x="3218688" y="0"/>
                  </a:lnTo>
                  <a:lnTo>
                    <a:pt x="0" y="0"/>
                  </a:lnTo>
                  <a:lnTo>
                    <a:pt x="0" y="1005839"/>
                  </a:lnTo>
                  <a:close/>
                </a:path>
              </a:pathLst>
            </a:custGeom>
            <a:ln w="12699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46250" y="2621533"/>
            <a:ext cx="2628900" cy="993140"/>
          </a:xfrm>
          <a:prstGeom prst="rect">
            <a:avLst/>
          </a:prstGeom>
          <a:solidFill>
            <a:srgbClr val="D2CDD2">
              <a:alpha val="39999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97155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mbria"/>
                <a:cs typeface="Cambria"/>
              </a:rPr>
              <a:t>Ventilasi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6761" y="2456942"/>
            <a:ext cx="729615" cy="1083310"/>
            <a:chOff x="1016761" y="2456942"/>
            <a:chExt cx="729615" cy="1083310"/>
          </a:xfrm>
        </p:grpSpPr>
        <p:sp>
          <p:nvSpPr>
            <p:cNvPr id="9" name="object 9"/>
            <p:cNvSpPr/>
            <p:nvPr/>
          </p:nvSpPr>
          <p:spPr>
            <a:xfrm>
              <a:off x="1029461" y="2469642"/>
              <a:ext cx="704215" cy="1057910"/>
            </a:xfrm>
            <a:custGeom>
              <a:avLst/>
              <a:gdLst/>
              <a:ahLst/>
              <a:cxnLst/>
              <a:rect l="l" t="t" r="r" b="b"/>
              <a:pathLst>
                <a:path w="704214" h="1057910">
                  <a:moveTo>
                    <a:pt x="704088" y="0"/>
                  </a:moveTo>
                  <a:lnTo>
                    <a:pt x="0" y="0"/>
                  </a:lnTo>
                  <a:lnTo>
                    <a:pt x="0" y="1057655"/>
                  </a:lnTo>
                  <a:lnTo>
                    <a:pt x="704088" y="1057655"/>
                  </a:lnTo>
                  <a:lnTo>
                    <a:pt x="704088" y="0"/>
                  </a:lnTo>
                  <a:close/>
                </a:path>
              </a:pathLst>
            </a:custGeom>
            <a:solidFill>
              <a:srgbClr val="D2C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9461" y="2469642"/>
              <a:ext cx="704215" cy="1057910"/>
            </a:xfrm>
            <a:custGeom>
              <a:avLst/>
              <a:gdLst/>
              <a:ahLst/>
              <a:cxnLst/>
              <a:rect l="l" t="t" r="r" b="b"/>
              <a:pathLst>
                <a:path w="704214" h="1057910">
                  <a:moveTo>
                    <a:pt x="0" y="1057655"/>
                  </a:moveTo>
                  <a:lnTo>
                    <a:pt x="704088" y="1057655"/>
                  </a:lnTo>
                  <a:lnTo>
                    <a:pt x="704088" y="0"/>
                  </a:lnTo>
                  <a:lnTo>
                    <a:pt x="0" y="0"/>
                  </a:lnTo>
                  <a:lnTo>
                    <a:pt x="0" y="1057655"/>
                  </a:lnTo>
                  <a:close/>
                </a:path>
              </a:pathLst>
            </a:custGeom>
            <a:ln w="25400">
              <a:solidFill>
                <a:srgbClr val="5C2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156461" y="3875278"/>
            <a:ext cx="3231515" cy="1018540"/>
            <a:chOff x="1156461" y="3875278"/>
            <a:chExt cx="3231515" cy="1018540"/>
          </a:xfrm>
        </p:grpSpPr>
        <p:sp>
          <p:nvSpPr>
            <p:cNvPr id="12" name="object 12"/>
            <p:cNvSpPr/>
            <p:nvPr/>
          </p:nvSpPr>
          <p:spPr>
            <a:xfrm>
              <a:off x="1162811" y="3881628"/>
              <a:ext cx="3218815" cy="1005840"/>
            </a:xfrm>
            <a:custGeom>
              <a:avLst/>
              <a:gdLst/>
              <a:ahLst/>
              <a:cxnLst/>
              <a:rect l="l" t="t" r="r" b="b"/>
              <a:pathLst>
                <a:path w="3218815" h="1005839">
                  <a:moveTo>
                    <a:pt x="3218688" y="0"/>
                  </a:moveTo>
                  <a:lnTo>
                    <a:pt x="0" y="0"/>
                  </a:lnTo>
                  <a:lnTo>
                    <a:pt x="0" y="1005840"/>
                  </a:lnTo>
                  <a:lnTo>
                    <a:pt x="3218688" y="1005840"/>
                  </a:lnTo>
                  <a:lnTo>
                    <a:pt x="3218688" y="0"/>
                  </a:lnTo>
                  <a:close/>
                </a:path>
              </a:pathLst>
            </a:custGeom>
            <a:solidFill>
              <a:srgbClr val="D2CDD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62811" y="3881628"/>
              <a:ext cx="3218815" cy="1005840"/>
            </a:xfrm>
            <a:custGeom>
              <a:avLst/>
              <a:gdLst/>
              <a:ahLst/>
              <a:cxnLst/>
              <a:rect l="l" t="t" r="r" b="b"/>
              <a:pathLst>
                <a:path w="3218815" h="1005839">
                  <a:moveTo>
                    <a:pt x="0" y="1005840"/>
                  </a:moveTo>
                  <a:lnTo>
                    <a:pt x="3218688" y="1005840"/>
                  </a:lnTo>
                  <a:lnTo>
                    <a:pt x="3218688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ln w="12700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46250" y="3887978"/>
            <a:ext cx="2628900" cy="993140"/>
          </a:xfrm>
          <a:prstGeom prst="rect">
            <a:avLst/>
          </a:prstGeom>
          <a:solidFill>
            <a:srgbClr val="D2CDD2">
              <a:alpha val="39999"/>
            </a:srgbClr>
          </a:solidFill>
        </p:spPr>
        <p:txBody>
          <a:bodyPr vert="horz" wrap="square" lIns="0" tIns="66675" rIns="0" bIns="0" rtlCol="0">
            <a:spAutoFit/>
          </a:bodyPr>
          <a:lstStyle/>
          <a:p>
            <a:pPr marL="97155" marR="432434">
              <a:lnSpc>
                <a:spcPct val="88200"/>
              </a:lnSpc>
              <a:spcBef>
                <a:spcPts val="525"/>
              </a:spcBef>
            </a:pPr>
            <a:r>
              <a:rPr sz="2100" dirty="0">
                <a:latin typeface="Cambria"/>
                <a:cs typeface="Cambria"/>
              </a:rPr>
              <a:t>Kenyamanan</a:t>
            </a:r>
            <a:r>
              <a:rPr sz="2100" spc="30" dirty="0">
                <a:latin typeface="Cambria"/>
                <a:cs typeface="Cambria"/>
              </a:rPr>
              <a:t>  </a:t>
            </a:r>
            <a:r>
              <a:rPr sz="2100" spc="45" dirty="0">
                <a:latin typeface="Cambria"/>
                <a:cs typeface="Cambria"/>
              </a:rPr>
              <a:t>dan </a:t>
            </a:r>
            <a:r>
              <a:rPr sz="2100" spc="60" dirty="0">
                <a:latin typeface="Cambria"/>
                <a:cs typeface="Cambria"/>
              </a:rPr>
              <a:t>kebersihan </a:t>
            </a:r>
            <a:r>
              <a:rPr sz="2100" spc="65" dirty="0">
                <a:latin typeface="Cambria"/>
                <a:cs typeface="Cambria"/>
              </a:rPr>
              <a:t>lingkungan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16761" y="3723385"/>
            <a:ext cx="729615" cy="1083310"/>
            <a:chOff x="1016761" y="3723385"/>
            <a:chExt cx="729615" cy="1083310"/>
          </a:xfrm>
        </p:grpSpPr>
        <p:sp>
          <p:nvSpPr>
            <p:cNvPr id="16" name="object 16"/>
            <p:cNvSpPr/>
            <p:nvPr/>
          </p:nvSpPr>
          <p:spPr>
            <a:xfrm>
              <a:off x="1029461" y="3736085"/>
              <a:ext cx="704215" cy="1057910"/>
            </a:xfrm>
            <a:custGeom>
              <a:avLst/>
              <a:gdLst/>
              <a:ahLst/>
              <a:cxnLst/>
              <a:rect l="l" t="t" r="r" b="b"/>
              <a:pathLst>
                <a:path w="704214" h="1057910">
                  <a:moveTo>
                    <a:pt x="704088" y="0"/>
                  </a:moveTo>
                  <a:lnTo>
                    <a:pt x="0" y="0"/>
                  </a:lnTo>
                  <a:lnTo>
                    <a:pt x="0" y="1057656"/>
                  </a:lnTo>
                  <a:lnTo>
                    <a:pt x="704088" y="1057656"/>
                  </a:lnTo>
                  <a:lnTo>
                    <a:pt x="704088" y="0"/>
                  </a:lnTo>
                  <a:close/>
                </a:path>
              </a:pathLst>
            </a:custGeom>
            <a:solidFill>
              <a:srgbClr val="D2C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9461" y="3736085"/>
              <a:ext cx="704215" cy="1057910"/>
            </a:xfrm>
            <a:custGeom>
              <a:avLst/>
              <a:gdLst/>
              <a:ahLst/>
              <a:cxnLst/>
              <a:rect l="l" t="t" r="r" b="b"/>
              <a:pathLst>
                <a:path w="704214" h="1057910">
                  <a:moveTo>
                    <a:pt x="0" y="1057656"/>
                  </a:moveTo>
                  <a:lnTo>
                    <a:pt x="704088" y="1057656"/>
                  </a:lnTo>
                  <a:lnTo>
                    <a:pt x="704088" y="0"/>
                  </a:lnTo>
                  <a:lnTo>
                    <a:pt x="0" y="0"/>
                  </a:lnTo>
                  <a:lnTo>
                    <a:pt x="0" y="1057656"/>
                  </a:lnTo>
                  <a:close/>
                </a:path>
              </a:pathLst>
            </a:custGeom>
            <a:ln w="25400">
              <a:solidFill>
                <a:srgbClr val="5C2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156461" y="5141721"/>
            <a:ext cx="3231515" cy="1018540"/>
            <a:chOff x="1156461" y="5141721"/>
            <a:chExt cx="3231515" cy="1018540"/>
          </a:xfrm>
        </p:grpSpPr>
        <p:sp>
          <p:nvSpPr>
            <p:cNvPr id="19" name="object 19"/>
            <p:cNvSpPr/>
            <p:nvPr/>
          </p:nvSpPr>
          <p:spPr>
            <a:xfrm>
              <a:off x="1162811" y="5148071"/>
              <a:ext cx="3218815" cy="1005840"/>
            </a:xfrm>
            <a:custGeom>
              <a:avLst/>
              <a:gdLst/>
              <a:ahLst/>
              <a:cxnLst/>
              <a:rect l="l" t="t" r="r" b="b"/>
              <a:pathLst>
                <a:path w="3218815" h="1005839">
                  <a:moveTo>
                    <a:pt x="3218688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3218688" y="1005839"/>
                  </a:lnTo>
                  <a:lnTo>
                    <a:pt x="3218688" y="0"/>
                  </a:lnTo>
                  <a:close/>
                </a:path>
              </a:pathLst>
            </a:custGeom>
            <a:solidFill>
              <a:srgbClr val="D2CDD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62811" y="5148071"/>
              <a:ext cx="3218815" cy="1005840"/>
            </a:xfrm>
            <a:custGeom>
              <a:avLst/>
              <a:gdLst/>
              <a:ahLst/>
              <a:cxnLst/>
              <a:rect l="l" t="t" r="r" b="b"/>
              <a:pathLst>
                <a:path w="3218815" h="1005839">
                  <a:moveTo>
                    <a:pt x="0" y="1005839"/>
                  </a:moveTo>
                  <a:lnTo>
                    <a:pt x="3218688" y="1005839"/>
                  </a:lnTo>
                  <a:lnTo>
                    <a:pt x="3218688" y="0"/>
                  </a:lnTo>
                  <a:lnTo>
                    <a:pt x="0" y="0"/>
                  </a:lnTo>
                  <a:lnTo>
                    <a:pt x="0" y="1005839"/>
                  </a:lnTo>
                  <a:close/>
                </a:path>
              </a:pathLst>
            </a:custGeom>
            <a:ln w="12699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46250" y="5154421"/>
            <a:ext cx="2628900" cy="993140"/>
          </a:xfrm>
          <a:prstGeom prst="rect">
            <a:avLst/>
          </a:prstGeom>
          <a:solidFill>
            <a:srgbClr val="D2CDD2">
              <a:alpha val="39999"/>
            </a:srgbClr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97155">
              <a:lnSpc>
                <a:spcPct val="100000"/>
              </a:lnSpc>
            </a:pPr>
            <a:r>
              <a:rPr sz="2100" dirty="0">
                <a:latin typeface="Cambria"/>
                <a:cs typeface="Cambria"/>
              </a:rPr>
              <a:t>Nutrisi</a:t>
            </a:r>
            <a:r>
              <a:rPr sz="2100" spc="240" dirty="0">
                <a:latin typeface="Cambria"/>
                <a:cs typeface="Cambria"/>
              </a:rPr>
              <a:t> </a:t>
            </a:r>
            <a:r>
              <a:rPr sz="2100" spc="70" dirty="0">
                <a:latin typeface="Cambria"/>
                <a:cs typeface="Cambria"/>
              </a:rPr>
              <a:t>Adekuat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16761" y="4991353"/>
            <a:ext cx="729615" cy="1082040"/>
            <a:chOff x="1016761" y="4991353"/>
            <a:chExt cx="729615" cy="1082040"/>
          </a:xfrm>
        </p:grpSpPr>
        <p:sp>
          <p:nvSpPr>
            <p:cNvPr id="23" name="object 23"/>
            <p:cNvSpPr/>
            <p:nvPr/>
          </p:nvSpPr>
          <p:spPr>
            <a:xfrm>
              <a:off x="1029461" y="5004053"/>
              <a:ext cx="704215" cy="1056640"/>
            </a:xfrm>
            <a:custGeom>
              <a:avLst/>
              <a:gdLst/>
              <a:ahLst/>
              <a:cxnLst/>
              <a:rect l="l" t="t" r="r" b="b"/>
              <a:pathLst>
                <a:path w="704214" h="1056639">
                  <a:moveTo>
                    <a:pt x="704088" y="0"/>
                  </a:moveTo>
                  <a:lnTo>
                    <a:pt x="0" y="0"/>
                  </a:lnTo>
                  <a:lnTo>
                    <a:pt x="0" y="1056132"/>
                  </a:lnTo>
                  <a:lnTo>
                    <a:pt x="704088" y="1056132"/>
                  </a:lnTo>
                  <a:lnTo>
                    <a:pt x="704088" y="0"/>
                  </a:lnTo>
                  <a:close/>
                </a:path>
              </a:pathLst>
            </a:custGeom>
            <a:solidFill>
              <a:srgbClr val="D2C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9461" y="5004053"/>
              <a:ext cx="704215" cy="1056640"/>
            </a:xfrm>
            <a:custGeom>
              <a:avLst/>
              <a:gdLst/>
              <a:ahLst/>
              <a:cxnLst/>
              <a:rect l="l" t="t" r="r" b="b"/>
              <a:pathLst>
                <a:path w="704214" h="1056639">
                  <a:moveTo>
                    <a:pt x="0" y="1056132"/>
                  </a:moveTo>
                  <a:lnTo>
                    <a:pt x="704088" y="1056132"/>
                  </a:lnTo>
                  <a:lnTo>
                    <a:pt x="704088" y="0"/>
                  </a:lnTo>
                  <a:lnTo>
                    <a:pt x="0" y="0"/>
                  </a:lnTo>
                  <a:lnTo>
                    <a:pt x="0" y="1056132"/>
                  </a:lnTo>
                  <a:close/>
                </a:path>
              </a:pathLst>
            </a:custGeom>
            <a:ln w="25400">
              <a:solidFill>
                <a:srgbClr val="5C2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6886193" y="2762250"/>
            <a:ext cx="1594485" cy="2390775"/>
          </a:xfrm>
          <a:custGeom>
            <a:avLst/>
            <a:gdLst/>
            <a:ahLst/>
            <a:cxnLst/>
            <a:rect l="l" t="t" r="r" b="b"/>
            <a:pathLst>
              <a:path w="1594484" h="2390775">
                <a:moveTo>
                  <a:pt x="0" y="0"/>
                </a:moveTo>
                <a:lnTo>
                  <a:pt x="0" y="1593469"/>
                </a:lnTo>
                <a:lnTo>
                  <a:pt x="1380362" y="2390394"/>
                </a:lnTo>
                <a:lnTo>
                  <a:pt x="1404392" y="2347300"/>
                </a:lnTo>
                <a:lnTo>
                  <a:pt x="1427033" y="2303565"/>
                </a:lnTo>
                <a:lnTo>
                  <a:pt x="1448278" y="2259223"/>
                </a:lnTo>
                <a:lnTo>
                  <a:pt x="1468117" y="2214306"/>
                </a:lnTo>
                <a:lnTo>
                  <a:pt x="1486542" y="2168849"/>
                </a:lnTo>
                <a:lnTo>
                  <a:pt x="1503544" y="2122885"/>
                </a:lnTo>
                <a:lnTo>
                  <a:pt x="1519113" y="2076449"/>
                </a:lnTo>
                <a:lnTo>
                  <a:pt x="1533242" y="2029573"/>
                </a:lnTo>
                <a:lnTo>
                  <a:pt x="1545921" y="1982291"/>
                </a:lnTo>
                <a:lnTo>
                  <a:pt x="1557142" y="1934637"/>
                </a:lnTo>
                <a:lnTo>
                  <a:pt x="1566895" y="1886645"/>
                </a:lnTo>
                <a:lnTo>
                  <a:pt x="1575172" y="1838348"/>
                </a:lnTo>
                <a:lnTo>
                  <a:pt x="1581964" y="1789779"/>
                </a:lnTo>
                <a:lnTo>
                  <a:pt x="1587262" y="1740974"/>
                </a:lnTo>
                <a:lnTo>
                  <a:pt x="1591057" y="1691964"/>
                </a:lnTo>
                <a:lnTo>
                  <a:pt x="1593340" y="1642785"/>
                </a:lnTo>
                <a:lnTo>
                  <a:pt x="1594103" y="1593469"/>
                </a:lnTo>
                <a:lnTo>
                  <a:pt x="1593399" y="1545631"/>
                </a:lnTo>
                <a:lnTo>
                  <a:pt x="1591298" y="1498144"/>
                </a:lnTo>
                <a:lnTo>
                  <a:pt x="1587822" y="1451028"/>
                </a:lnTo>
                <a:lnTo>
                  <a:pt x="1582988" y="1404301"/>
                </a:lnTo>
                <a:lnTo>
                  <a:pt x="1576819" y="1357983"/>
                </a:lnTo>
                <a:lnTo>
                  <a:pt x="1569332" y="1312096"/>
                </a:lnTo>
                <a:lnTo>
                  <a:pt x="1560547" y="1266657"/>
                </a:lnTo>
                <a:lnTo>
                  <a:pt x="1550485" y="1221686"/>
                </a:lnTo>
                <a:lnTo>
                  <a:pt x="1539166" y="1177205"/>
                </a:lnTo>
                <a:lnTo>
                  <a:pt x="1526608" y="1133231"/>
                </a:lnTo>
                <a:lnTo>
                  <a:pt x="1512832" y="1089785"/>
                </a:lnTo>
                <a:lnTo>
                  <a:pt x="1497857" y="1046887"/>
                </a:lnTo>
                <a:lnTo>
                  <a:pt x="1481703" y="1004557"/>
                </a:lnTo>
                <a:lnTo>
                  <a:pt x="1464390" y="962813"/>
                </a:lnTo>
                <a:lnTo>
                  <a:pt x="1445938" y="921676"/>
                </a:lnTo>
                <a:lnTo>
                  <a:pt x="1426366" y="881165"/>
                </a:lnTo>
                <a:lnTo>
                  <a:pt x="1405694" y="841300"/>
                </a:lnTo>
                <a:lnTo>
                  <a:pt x="1383941" y="802102"/>
                </a:lnTo>
                <a:lnTo>
                  <a:pt x="1361128" y="763589"/>
                </a:lnTo>
                <a:lnTo>
                  <a:pt x="1337275" y="725781"/>
                </a:lnTo>
                <a:lnTo>
                  <a:pt x="1312400" y="688698"/>
                </a:lnTo>
                <a:lnTo>
                  <a:pt x="1286524" y="652360"/>
                </a:lnTo>
                <a:lnTo>
                  <a:pt x="1259666" y="616786"/>
                </a:lnTo>
                <a:lnTo>
                  <a:pt x="1231846" y="581997"/>
                </a:lnTo>
                <a:lnTo>
                  <a:pt x="1203085" y="548011"/>
                </a:lnTo>
                <a:lnTo>
                  <a:pt x="1173401" y="514849"/>
                </a:lnTo>
                <a:lnTo>
                  <a:pt x="1142814" y="482530"/>
                </a:lnTo>
                <a:lnTo>
                  <a:pt x="1111344" y="451074"/>
                </a:lnTo>
                <a:lnTo>
                  <a:pt x="1079011" y="420501"/>
                </a:lnTo>
                <a:lnTo>
                  <a:pt x="1045834" y="390830"/>
                </a:lnTo>
                <a:lnTo>
                  <a:pt x="1011834" y="362081"/>
                </a:lnTo>
                <a:lnTo>
                  <a:pt x="977030" y="334274"/>
                </a:lnTo>
                <a:lnTo>
                  <a:pt x="941441" y="307429"/>
                </a:lnTo>
                <a:lnTo>
                  <a:pt x="905088" y="281565"/>
                </a:lnTo>
                <a:lnTo>
                  <a:pt x="867990" y="256702"/>
                </a:lnTo>
                <a:lnTo>
                  <a:pt x="830167" y="232859"/>
                </a:lnTo>
                <a:lnTo>
                  <a:pt x="791639" y="210057"/>
                </a:lnTo>
                <a:lnTo>
                  <a:pt x="752425" y="188315"/>
                </a:lnTo>
                <a:lnTo>
                  <a:pt x="712544" y="167653"/>
                </a:lnTo>
                <a:lnTo>
                  <a:pt x="672018" y="148091"/>
                </a:lnTo>
                <a:lnTo>
                  <a:pt x="630866" y="129647"/>
                </a:lnTo>
                <a:lnTo>
                  <a:pt x="589106" y="112343"/>
                </a:lnTo>
                <a:lnTo>
                  <a:pt x="546760" y="96197"/>
                </a:lnTo>
                <a:lnTo>
                  <a:pt x="503846" y="81230"/>
                </a:lnTo>
                <a:lnTo>
                  <a:pt x="460385" y="67460"/>
                </a:lnTo>
                <a:lnTo>
                  <a:pt x="416396" y="54909"/>
                </a:lnTo>
                <a:lnTo>
                  <a:pt x="371899" y="43595"/>
                </a:lnTo>
                <a:lnTo>
                  <a:pt x="326913" y="33538"/>
                </a:lnTo>
                <a:lnTo>
                  <a:pt x="281459" y="24759"/>
                </a:lnTo>
                <a:lnTo>
                  <a:pt x="235557" y="17275"/>
                </a:lnTo>
                <a:lnTo>
                  <a:pt x="189225" y="11109"/>
                </a:lnTo>
                <a:lnTo>
                  <a:pt x="142483" y="6278"/>
                </a:lnTo>
                <a:lnTo>
                  <a:pt x="95352" y="2803"/>
                </a:lnTo>
                <a:lnTo>
                  <a:pt x="47851" y="704"/>
                </a:lnTo>
                <a:lnTo>
                  <a:pt x="0" y="0"/>
                </a:lnTo>
                <a:close/>
              </a:path>
            </a:pathLst>
          </a:custGeom>
          <a:solidFill>
            <a:srgbClr val="330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11161" y="3665601"/>
            <a:ext cx="105981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89"/>
              </a:lnSpc>
              <a:spcBef>
                <a:spcPts val="100"/>
              </a:spcBef>
            </a:pP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Lingkungan</a:t>
            </a:r>
            <a:endParaRPr sz="1500">
              <a:latin typeface="Cambria"/>
              <a:cs typeface="Cambria"/>
            </a:endParaRPr>
          </a:p>
          <a:p>
            <a:pPr marL="1905" algn="ctr">
              <a:lnSpc>
                <a:spcPts val="1689"/>
              </a:lnSpc>
            </a:pP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fisik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27598" y="4457191"/>
            <a:ext cx="2786380" cy="1619250"/>
            <a:chOff x="5427598" y="4457191"/>
            <a:chExt cx="2786380" cy="1619250"/>
          </a:xfrm>
        </p:grpSpPr>
        <p:sp>
          <p:nvSpPr>
            <p:cNvPr id="28" name="object 28"/>
            <p:cNvSpPr/>
            <p:nvPr/>
          </p:nvSpPr>
          <p:spPr>
            <a:xfrm>
              <a:off x="5440298" y="4469891"/>
              <a:ext cx="2760980" cy="1593850"/>
            </a:xfrm>
            <a:custGeom>
              <a:avLst/>
              <a:gdLst/>
              <a:ahLst/>
              <a:cxnLst/>
              <a:rect l="l" t="t" r="r" b="b"/>
              <a:pathLst>
                <a:path w="2760979" h="1593850">
                  <a:moveTo>
                    <a:pt x="1380362" y="0"/>
                  </a:moveTo>
                  <a:lnTo>
                    <a:pt x="0" y="796924"/>
                  </a:lnTo>
                  <a:lnTo>
                    <a:pt x="25306" y="839210"/>
                  </a:lnTo>
                  <a:lnTo>
                    <a:pt x="51859" y="880618"/>
                  </a:lnTo>
                  <a:lnTo>
                    <a:pt x="79634" y="921123"/>
                  </a:lnTo>
                  <a:lnTo>
                    <a:pt x="108607" y="960701"/>
                  </a:lnTo>
                  <a:lnTo>
                    <a:pt x="138752" y="999327"/>
                  </a:lnTo>
                  <a:lnTo>
                    <a:pt x="170045" y="1036977"/>
                  </a:lnTo>
                  <a:lnTo>
                    <a:pt x="202463" y="1073627"/>
                  </a:lnTo>
                  <a:lnTo>
                    <a:pt x="235979" y="1109252"/>
                  </a:lnTo>
                  <a:lnTo>
                    <a:pt x="270571" y="1143827"/>
                  </a:lnTo>
                  <a:lnTo>
                    <a:pt x="306213" y="1177328"/>
                  </a:lnTo>
                  <a:lnTo>
                    <a:pt x="342880" y="1209731"/>
                  </a:lnTo>
                  <a:lnTo>
                    <a:pt x="380549" y="1241012"/>
                  </a:lnTo>
                  <a:lnTo>
                    <a:pt x="419195" y="1271145"/>
                  </a:lnTo>
                  <a:lnTo>
                    <a:pt x="458793" y="1300106"/>
                  </a:lnTo>
                  <a:lnTo>
                    <a:pt x="499319" y="1327871"/>
                  </a:lnTo>
                  <a:lnTo>
                    <a:pt x="540748" y="1354415"/>
                  </a:lnTo>
                  <a:lnTo>
                    <a:pt x="583056" y="1379715"/>
                  </a:lnTo>
                  <a:lnTo>
                    <a:pt x="624847" y="1403029"/>
                  </a:lnTo>
                  <a:lnTo>
                    <a:pt x="667033" y="1424959"/>
                  </a:lnTo>
                  <a:lnTo>
                    <a:pt x="709586" y="1445513"/>
                  </a:lnTo>
                  <a:lnTo>
                    <a:pt x="752480" y="1464699"/>
                  </a:lnTo>
                  <a:lnTo>
                    <a:pt x="795688" y="1482523"/>
                  </a:lnTo>
                  <a:lnTo>
                    <a:pt x="839183" y="1498992"/>
                  </a:lnTo>
                  <a:lnTo>
                    <a:pt x="882938" y="1514114"/>
                  </a:lnTo>
                  <a:lnTo>
                    <a:pt x="926926" y="1527896"/>
                  </a:lnTo>
                  <a:lnTo>
                    <a:pt x="971120" y="1540346"/>
                  </a:lnTo>
                  <a:lnTo>
                    <a:pt x="1015493" y="1551469"/>
                  </a:lnTo>
                  <a:lnTo>
                    <a:pt x="1060019" y="1561274"/>
                  </a:lnTo>
                  <a:lnTo>
                    <a:pt x="1104669" y="1569768"/>
                  </a:lnTo>
                  <a:lnTo>
                    <a:pt x="1149418" y="1576958"/>
                  </a:lnTo>
                  <a:lnTo>
                    <a:pt x="1194239" y="1582851"/>
                  </a:lnTo>
                  <a:lnTo>
                    <a:pt x="1239103" y="1587455"/>
                  </a:lnTo>
                  <a:lnTo>
                    <a:pt x="1283985" y="1590776"/>
                  </a:lnTo>
                  <a:lnTo>
                    <a:pt x="1328858" y="1592822"/>
                  </a:lnTo>
                  <a:lnTo>
                    <a:pt x="1373694" y="1593601"/>
                  </a:lnTo>
                  <a:lnTo>
                    <a:pt x="1418467" y="1593118"/>
                  </a:lnTo>
                  <a:lnTo>
                    <a:pt x="1463150" y="1591382"/>
                  </a:lnTo>
                  <a:lnTo>
                    <a:pt x="1507715" y="1588400"/>
                  </a:lnTo>
                  <a:lnTo>
                    <a:pt x="1552136" y="1584178"/>
                  </a:lnTo>
                  <a:lnTo>
                    <a:pt x="1596385" y="1578725"/>
                  </a:lnTo>
                  <a:lnTo>
                    <a:pt x="1640437" y="1572047"/>
                  </a:lnTo>
                  <a:lnTo>
                    <a:pt x="1684263" y="1564151"/>
                  </a:lnTo>
                  <a:lnTo>
                    <a:pt x="1727838" y="1555045"/>
                  </a:lnTo>
                  <a:lnTo>
                    <a:pt x="1771133" y="1544736"/>
                  </a:lnTo>
                  <a:lnTo>
                    <a:pt x="1814123" y="1533232"/>
                  </a:lnTo>
                  <a:lnTo>
                    <a:pt x="1856779" y="1520538"/>
                  </a:lnTo>
                  <a:lnTo>
                    <a:pt x="1899076" y="1506664"/>
                  </a:lnTo>
                  <a:lnTo>
                    <a:pt x="1940986" y="1491615"/>
                  </a:lnTo>
                  <a:lnTo>
                    <a:pt x="1982483" y="1475399"/>
                  </a:lnTo>
                  <a:lnTo>
                    <a:pt x="2023538" y="1458023"/>
                  </a:lnTo>
                  <a:lnTo>
                    <a:pt x="2064126" y="1439495"/>
                  </a:lnTo>
                  <a:lnTo>
                    <a:pt x="2104220" y="1419821"/>
                  </a:lnTo>
                  <a:lnTo>
                    <a:pt x="2143792" y="1399009"/>
                  </a:lnTo>
                  <a:lnTo>
                    <a:pt x="2182815" y="1377067"/>
                  </a:lnTo>
                  <a:lnTo>
                    <a:pt x="2221263" y="1354000"/>
                  </a:lnTo>
                  <a:lnTo>
                    <a:pt x="2259109" y="1329817"/>
                  </a:lnTo>
                  <a:lnTo>
                    <a:pt x="2296325" y="1304525"/>
                  </a:lnTo>
                  <a:lnTo>
                    <a:pt x="2332885" y="1278130"/>
                  </a:lnTo>
                  <a:lnTo>
                    <a:pt x="2368762" y="1250641"/>
                  </a:lnTo>
                  <a:lnTo>
                    <a:pt x="2403928" y="1222064"/>
                  </a:lnTo>
                  <a:lnTo>
                    <a:pt x="2438358" y="1192406"/>
                  </a:lnTo>
                  <a:lnTo>
                    <a:pt x="2472023" y="1161675"/>
                  </a:lnTo>
                  <a:lnTo>
                    <a:pt x="2504898" y="1129879"/>
                  </a:lnTo>
                  <a:lnTo>
                    <a:pt x="2536954" y="1097023"/>
                  </a:lnTo>
                  <a:lnTo>
                    <a:pt x="2568166" y="1063116"/>
                  </a:lnTo>
                  <a:lnTo>
                    <a:pt x="2598505" y="1028164"/>
                  </a:lnTo>
                  <a:lnTo>
                    <a:pt x="2627946" y="992175"/>
                  </a:lnTo>
                  <a:lnTo>
                    <a:pt x="2656462" y="955156"/>
                  </a:lnTo>
                  <a:lnTo>
                    <a:pt x="2684024" y="917114"/>
                  </a:lnTo>
                  <a:lnTo>
                    <a:pt x="2710607" y="878057"/>
                  </a:lnTo>
                  <a:lnTo>
                    <a:pt x="2736183" y="837991"/>
                  </a:lnTo>
                  <a:lnTo>
                    <a:pt x="2760726" y="796924"/>
                  </a:lnTo>
                  <a:lnTo>
                    <a:pt x="1380362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40298" y="4469891"/>
              <a:ext cx="2760980" cy="1593850"/>
            </a:xfrm>
            <a:custGeom>
              <a:avLst/>
              <a:gdLst/>
              <a:ahLst/>
              <a:cxnLst/>
              <a:rect l="l" t="t" r="r" b="b"/>
              <a:pathLst>
                <a:path w="2760979" h="1593850">
                  <a:moveTo>
                    <a:pt x="2760726" y="796924"/>
                  </a:moveTo>
                  <a:lnTo>
                    <a:pt x="2736183" y="837991"/>
                  </a:lnTo>
                  <a:lnTo>
                    <a:pt x="2710607" y="878057"/>
                  </a:lnTo>
                  <a:lnTo>
                    <a:pt x="2684024" y="917114"/>
                  </a:lnTo>
                  <a:lnTo>
                    <a:pt x="2656462" y="955156"/>
                  </a:lnTo>
                  <a:lnTo>
                    <a:pt x="2627946" y="992175"/>
                  </a:lnTo>
                  <a:lnTo>
                    <a:pt x="2598505" y="1028164"/>
                  </a:lnTo>
                  <a:lnTo>
                    <a:pt x="2568166" y="1063116"/>
                  </a:lnTo>
                  <a:lnTo>
                    <a:pt x="2536954" y="1097023"/>
                  </a:lnTo>
                  <a:lnTo>
                    <a:pt x="2504898" y="1129879"/>
                  </a:lnTo>
                  <a:lnTo>
                    <a:pt x="2472023" y="1161675"/>
                  </a:lnTo>
                  <a:lnTo>
                    <a:pt x="2438358" y="1192406"/>
                  </a:lnTo>
                  <a:lnTo>
                    <a:pt x="2403928" y="1222064"/>
                  </a:lnTo>
                  <a:lnTo>
                    <a:pt x="2368762" y="1250641"/>
                  </a:lnTo>
                  <a:lnTo>
                    <a:pt x="2332885" y="1278130"/>
                  </a:lnTo>
                  <a:lnTo>
                    <a:pt x="2296325" y="1304525"/>
                  </a:lnTo>
                  <a:lnTo>
                    <a:pt x="2259109" y="1329817"/>
                  </a:lnTo>
                  <a:lnTo>
                    <a:pt x="2221263" y="1354000"/>
                  </a:lnTo>
                  <a:lnTo>
                    <a:pt x="2182815" y="1377067"/>
                  </a:lnTo>
                  <a:lnTo>
                    <a:pt x="2143792" y="1399009"/>
                  </a:lnTo>
                  <a:lnTo>
                    <a:pt x="2104220" y="1419821"/>
                  </a:lnTo>
                  <a:lnTo>
                    <a:pt x="2064126" y="1439495"/>
                  </a:lnTo>
                  <a:lnTo>
                    <a:pt x="2023538" y="1458023"/>
                  </a:lnTo>
                  <a:lnTo>
                    <a:pt x="1982483" y="1475399"/>
                  </a:lnTo>
                  <a:lnTo>
                    <a:pt x="1940986" y="1491615"/>
                  </a:lnTo>
                  <a:lnTo>
                    <a:pt x="1899076" y="1506664"/>
                  </a:lnTo>
                  <a:lnTo>
                    <a:pt x="1856779" y="1520538"/>
                  </a:lnTo>
                  <a:lnTo>
                    <a:pt x="1814123" y="1533232"/>
                  </a:lnTo>
                  <a:lnTo>
                    <a:pt x="1771133" y="1544736"/>
                  </a:lnTo>
                  <a:lnTo>
                    <a:pt x="1727838" y="1555045"/>
                  </a:lnTo>
                  <a:lnTo>
                    <a:pt x="1684263" y="1564151"/>
                  </a:lnTo>
                  <a:lnTo>
                    <a:pt x="1640437" y="1572047"/>
                  </a:lnTo>
                  <a:lnTo>
                    <a:pt x="1596385" y="1578725"/>
                  </a:lnTo>
                  <a:lnTo>
                    <a:pt x="1552136" y="1584178"/>
                  </a:lnTo>
                  <a:lnTo>
                    <a:pt x="1507715" y="1588400"/>
                  </a:lnTo>
                  <a:lnTo>
                    <a:pt x="1463150" y="1591382"/>
                  </a:lnTo>
                  <a:lnTo>
                    <a:pt x="1418467" y="1593118"/>
                  </a:lnTo>
                  <a:lnTo>
                    <a:pt x="1373694" y="1593601"/>
                  </a:lnTo>
                  <a:lnTo>
                    <a:pt x="1328858" y="1592822"/>
                  </a:lnTo>
                  <a:lnTo>
                    <a:pt x="1283985" y="1590776"/>
                  </a:lnTo>
                  <a:lnTo>
                    <a:pt x="1239103" y="1587455"/>
                  </a:lnTo>
                  <a:lnTo>
                    <a:pt x="1194239" y="1582851"/>
                  </a:lnTo>
                  <a:lnTo>
                    <a:pt x="1149418" y="1576958"/>
                  </a:lnTo>
                  <a:lnTo>
                    <a:pt x="1104669" y="1569768"/>
                  </a:lnTo>
                  <a:lnTo>
                    <a:pt x="1060019" y="1561274"/>
                  </a:lnTo>
                  <a:lnTo>
                    <a:pt x="1015493" y="1551469"/>
                  </a:lnTo>
                  <a:lnTo>
                    <a:pt x="971120" y="1540346"/>
                  </a:lnTo>
                  <a:lnTo>
                    <a:pt x="926926" y="1527896"/>
                  </a:lnTo>
                  <a:lnTo>
                    <a:pt x="882938" y="1514114"/>
                  </a:lnTo>
                  <a:lnTo>
                    <a:pt x="839183" y="1498992"/>
                  </a:lnTo>
                  <a:lnTo>
                    <a:pt x="795688" y="1482523"/>
                  </a:lnTo>
                  <a:lnTo>
                    <a:pt x="752480" y="1464699"/>
                  </a:lnTo>
                  <a:lnTo>
                    <a:pt x="709586" y="1445513"/>
                  </a:lnTo>
                  <a:lnTo>
                    <a:pt x="667033" y="1424959"/>
                  </a:lnTo>
                  <a:lnTo>
                    <a:pt x="624847" y="1403029"/>
                  </a:lnTo>
                  <a:lnTo>
                    <a:pt x="583056" y="1379715"/>
                  </a:lnTo>
                  <a:lnTo>
                    <a:pt x="540748" y="1354415"/>
                  </a:lnTo>
                  <a:lnTo>
                    <a:pt x="499319" y="1327871"/>
                  </a:lnTo>
                  <a:lnTo>
                    <a:pt x="458793" y="1300106"/>
                  </a:lnTo>
                  <a:lnTo>
                    <a:pt x="419195" y="1271145"/>
                  </a:lnTo>
                  <a:lnTo>
                    <a:pt x="380549" y="1241012"/>
                  </a:lnTo>
                  <a:lnTo>
                    <a:pt x="342880" y="1209731"/>
                  </a:lnTo>
                  <a:lnTo>
                    <a:pt x="306213" y="1177328"/>
                  </a:lnTo>
                  <a:lnTo>
                    <a:pt x="270571" y="1143827"/>
                  </a:lnTo>
                  <a:lnTo>
                    <a:pt x="235979" y="1109252"/>
                  </a:lnTo>
                  <a:lnTo>
                    <a:pt x="202463" y="1073627"/>
                  </a:lnTo>
                  <a:lnTo>
                    <a:pt x="170045" y="1036977"/>
                  </a:lnTo>
                  <a:lnTo>
                    <a:pt x="138752" y="999327"/>
                  </a:lnTo>
                  <a:lnTo>
                    <a:pt x="108607" y="960701"/>
                  </a:lnTo>
                  <a:lnTo>
                    <a:pt x="79634" y="921123"/>
                  </a:lnTo>
                  <a:lnTo>
                    <a:pt x="51859" y="880618"/>
                  </a:lnTo>
                  <a:lnTo>
                    <a:pt x="25306" y="839210"/>
                  </a:lnTo>
                  <a:lnTo>
                    <a:pt x="0" y="796924"/>
                  </a:lnTo>
                  <a:lnTo>
                    <a:pt x="1380362" y="0"/>
                  </a:lnTo>
                  <a:lnTo>
                    <a:pt x="2760726" y="7969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030595" y="5216144"/>
            <a:ext cx="16173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Lingkungan</a:t>
            </a:r>
            <a:r>
              <a:rPr sz="15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Sosial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148097" y="2749550"/>
            <a:ext cx="1619885" cy="2416175"/>
            <a:chOff x="5148097" y="2749550"/>
            <a:chExt cx="1619885" cy="2416175"/>
          </a:xfrm>
        </p:grpSpPr>
        <p:sp>
          <p:nvSpPr>
            <p:cNvPr id="32" name="object 32"/>
            <p:cNvSpPr/>
            <p:nvPr/>
          </p:nvSpPr>
          <p:spPr>
            <a:xfrm>
              <a:off x="5160797" y="2762250"/>
              <a:ext cx="1594485" cy="2390775"/>
            </a:xfrm>
            <a:custGeom>
              <a:avLst/>
              <a:gdLst/>
              <a:ahLst/>
              <a:cxnLst/>
              <a:rect l="l" t="t" r="r" b="b"/>
              <a:pathLst>
                <a:path w="1594484" h="2390775">
                  <a:moveTo>
                    <a:pt x="1594332" y="0"/>
                  </a:moveTo>
                  <a:lnTo>
                    <a:pt x="1544993" y="763"/>
                  </a:lnTo>
                  <a:lnTo>
                    <a:pt x="1495791" y="3046"/>
                  </a:lnTo>
                  <a:lnTo>
                    <a:pt x="1446759" y="6841"/>
                  </a:lnTo>
                  <a:lnTo>
                    <a:pt x="1397931" y="12138"/>
                  </a:lnTo>
                  <a:lnTo>
                    <a:pt x="1349340" y="18928"/>
                  </a:lnTo>
                  <a:lnTo>
                    <a:pt x="1301021" y="27203"/>
                  </a:lnTo>
                  <a:lnTo>
                    <a:pt x="1253006" y="36952"/>
                  </a:lnTo>
                  <a:lnTo>
                    <a:pt x="1205330" y="48169"/>
                  </a:lnTo>
                  <a:lnTo>
                    <a:pt x="1158026" y="60842"/>
                  </a:lnTo>
                  <a:lnTo>
                    <a:pt x="1111127" y="74964"/>
                  </a:lnTo>
                  <a:lnTo>
                    <a:pt x="1064668" y="90525"/>
                  </a:lnTo>
                  <a:lnTo>
                    <a:pt x="1018682" y="107516"/>
                  </a:lnTo>
                  <a:lnTo>
                    <a:pt x="973203" y="125929"/>
                  </a:lnTo>
                  <a:lnTo>
                    <a:pt x="928264" y="145754"/>
                  </a:lnTo>
                  <a:lnTo>
                    <a:pt x="883899" y="166983"/>
                  </a:lnTo>
                  <a:lnTo>
                    <a:pt x="840142" y="189605"/>
                  </a:lnTo>
                  <a:lnTo>
                    <a:pt x="797026" y="213613"/>
                  </a:lnTo>
                  <a:lnTo>
                    <a:pt x="755940" y="238149"/>
                  </a:lnTo>
                  <a:lnTo>
                    <a:pt x="715855" y="263717"/>
                  </a:lnTo>
                  <a:lnTo>
                    <a:pt x="676780" y="290292"/>
                  </a:lnTo>
                  <a:lnTo>
                    <a:pt x="638721" y="317846"/>
                  </a:lnTo>
                  <a:lnTo>
                    <a:pt x="601685" y="346352"/>
                  </a:lnTo>
                  <a:lnTo>
                    <a:pt x="565680" y="375783"/>
                  </a:lnTo>
                  <a:lnTo>
                    <a:pt x="530712" y="406113"/>
                  </a:lnTo>
                  <a:lnTo>
                    <a:pt x="496790" y="437314"/>
                  </a:lnTo>
                  <a:lnTo>
                    <a:pt x="463919" y="469360"/>
                  </a:lnTo>
                  <a:lnTo>
                    <a:pt x="432108" y="502223"/>
                  </a:lnTo>
                  <a:lnTo>
                    <a:pt x="401364" y="535877"/>
                  </a:lnTo>
                  <a:lnTo>
                    <a:pt x="371693" y="570294"/>
                  </a:lnTo>
                  <a:lnTo>
                    <a:pt x="343103" y="605448"/>
                  </a:lnTo>
                  <a:lnTo>
                    <a:pt x="315602" y="641312"/>
                  </a:lnTo>
                  <a:lnTo>
                    <a:pt x="289196" y="677859"/>
                  </a:lnTo>
                  <a:lnTo>
                    <a:pt x="263893" y="715061"/>
                  </a:lnTo>
                  <a:lnTo>
                    <a:pt x="239699" y="752893"/>
                  </a:lnTo>
                  <a:lnTo>
                    <a:pt x="216623" y="791327"/>
                  </a:lnTo>
                  <a:lnTo>
                    <a:pt x="194671" y="830335"/>
                  </a:lnTo>
                  <a:lnTo>
                    <a:pt x="173850" y="869892"/>
                  </a:lnTo>
                  <a:lnTo>
                    <a:pt x="154168" y="909970"/>
                  </a:lnTo>
                  <a:lnTo>
                    <a:pt x="135632" y="950543"/>
                  </a:lnTo>
                  <a:lnTo>
                    <a:pt x="118249" y="991582"/>
                  </a:lnTo>
                  <a:lnTo>
                    <a:pt x="102026" y="1033062"/>
                  </a:lnTo>
                  <a:lnTo>
                    <a:pt x="86971" y="1074956"/>
                  </a:lnTo>
                  <a:lnTo>
                    <a:pt x="73091" y="1117236"/>
                  </a:lnTo>
                  <a:lnTo>
                    <a:pt x="60392" y="1159876"/>
                  </a:lnTo>
                  <a:lnTo>
                    <a:pt x="48883" y="1202848"/>
                  </a:lnTo>
                  <a:lnTo>
                    <a:pt x="38570" y="1246126"/>
                  </a:lnTo>
                  <a:lnTo>
                    <a:pt x="29460" y="1289682"/>
                  </a:lnTo>
                  <a:lnTo>
                    <a:pt x="21562" y="1333491"/>
                  </a:lnTo>
                  <a:lnTo>
                    <a:pt x="14881" y="1377524"/>
                  </a:lnTo>
                  <a:lnTo>
                    <a:pt x="9425" y="1421755"/>
                  </a:lnTo>
                  <a:lnTo>
                    <a:pt x="5202" y="1466158"/>
                  </a:lnTo>
                  <a:lnTo>
                    <a:pt x="2219" y="1510704"/>
                  </a:lnTo>
                  <a:lnTo>
                    <a:pt x="482" y="1555367"/>
                  </a:lnTo>
                  <a:lnTo>
                    <a:pt x="0" y="1600121"/>
                  </a:lnTo>
                  <a:lnTo>
                    <a:pt x="778" y="1644938"/>
                  </a:lnTo>
                  <a:lnTo>
                    <a:pt x="2825" y="1689791"/>
                  </a:lnTo>
                  <a:lnTo>
                    <a:pt x="6148" y="1734653"/>
                  </a:lnTo>
                  <a:lnTo>
                    <a:pt x="10753" y="1779498"/>
                  </a:lnTo>
                  <a:lnTo>
                    <a:pt x="16649" y="1824299"/>
                  </a:lnTo>
                  <a:lnTo>
                    <a:pt x="23842" y="1869027"/>
                  </a:lnTo>
                  <a:lnTo>
                    <a:pt x="32339" y="1913658"/>
                  </a:lnTo>
                  <a:lnTo>
                    <a:pt x="42148" y="1958163"/>
                  </a:lnTo>
                  <a:lnTo>
                    <a:pt x="53276" y="2002516"/>
                  </a:lnTo>
                  <a:lnTo>
                    <a:pt x="65730" y="2046689"/>
                  </a:lnTo>
                  <a:lnTo>
                    <a:pt x="79518" y="2090657"/>
                  </a:lnTo>
                  <a:lnTo>
                    <a:pt x="94646" y="2134391"/>
                  </a:lnTo>
                  <a:lnTo>
                    <a:pt x="111122" y="2177866"/>
                  </a:lnTo>
                  <a:lnTo>
                    <a:pt x="128952" y="2221053"/>
                  </a:lnTo>
                  <a:lnTo>
                    <a:pt x="148145" y="2263926"/>
                  </a:lnTo>
                  <a:lnTo>
                    <a:pt x="168707" y="2306459"/>
                  </a:lnTo>
                  <a:lnTo>
                    <a:pt x="190646" y="2348624"/>
                  </a:lnTo>
                  <a:lnTo>
                    <a:pt x="213969" y="2390394"/>
                  </a:lnTo>
                  <a:lnTo>
                    <a:pt x="1594332" y="1593469"/>
                  </a:lnTo>
                  <a:lnTo>
                    <a:pt x="1594332" y="0"/>
                  </a:lnTo>
                  <a:close/>
                </a:path>
              </a:pathLst>
            </a:custGeom>
            <a:solidFill>
              <a:srgbClr val="99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60797" y="2762250"/>
              <a:ext cx="1594485" cy="2390775"/>
            </a:xfrm>
            <a:custGeom>
              <a:avLst/>
              <a:gdLst/>
              <a:ahLst/>
              <a:cxnLst/>
              <a:rect l="l" t="t" r="r" b="b"/>
              <a:pathLst>
                <a:path w="1594484" h="2390775">
                  <a:moveTo>
                    <a:pt x="213969" y="2390394"/>
                  </a:moveTo>
                  <a:lnTo>
                    <a:pt x="190646" y="2348624"/>
                  </a:lnTo>
                  <a:lnTo>
                    <a:pt x="168707" y="2306459"/>
                  </a:lnTo>
                  <a:lnTo>
                    <a:pt x="148145" y="2263926"/>
                  </a:lnTo>
                  <a:lnTo>
                    <a:pt x="128952" y="2221053"/>
                  </a:lnTo>
                  <a:lnTo>
                    <a:pt x="111122" y="2177866"/>
                  </a:lnTo>
                  <a:lnTo>
                    <a:pt x="94646" y="2134391"/>
                  </a:lnTo>
                  <a:lnTo>
                    <a:pt x="79518" y="2090657"/>
                  </a:lnTo>
                  <a:lnTo>
                    <a:pt x="65730" y="2046689"/>
                  </a:lnTo>
                  <a:lnTo>
                    <a:pt x="53276" y="2002516"/>
                  </a:lnTo>
                  <a:lnTo>
                    <a:pt x="42148" y="1958163"/>
                  </a:lnTo>
                  <a:lnTo>
                    <a:pt x="32339" y="1913658"/>
                  </a:lnTo>
                  <a:lnTo>
                    <a:pt x="23842" y="1869027"/>
                  </a:lnTo>
                  <a:lnTo>
                    <a:pt x="16649" y="1824299"/>
                  </a:lnTo>
                  <a:lnTo>
                    <a:pt x="10753" y="1779498"/>
                  </a:lnTo>
                  <a:lnTo>
                    <a:pt x="6148" y="1734653"/>
                  </a:lnTo>
                  <a:lnTo>
                    <a:pt x="2825" y="1689791"/>
                  </a:lnTo>
                  <a:lnTo>
                    <a:pt x="778" y="1644938"/>
                  </a:lnTo>
                  <a:lnTo>
                    <a:pt x="0" y="1600121"/>
                  </a:lnTo>
                  <a:lnTo>
                    <a:pt x="482" y="1555367"/>
                  </a:lnTo>
                  <a:lnTo>
                    <a:pt x="2219" y="1510704"/>
                  </a:lnTo>
                  <a:lnTo>
                    <a:pt x="5202" y="1466158"/>
                  </a:lnTo>
                  <a:lnTo>
                    <a:pt x="9425" y="1421755"/>
                  </a:lnTo>
                  <a:lnTo>
                    <a:pt x="14881" y="1377524"/>
                  </a:lnTo>
                  <a:lnTo>
                    <a:pt x="21562" y="1333491"/>
                  </a:lnTo>
                  <a:lnTo>
                    <a:pt x="29460" y="1289682"/>
                  </a:lnTo>
                  <a:lnTo>
                    <a:pt x="38570" y="1246126"/>
                  </a:lnTo>
                  <a:lnTo>
                    <a:pt x="48883" y="1202848"/>
                  </a:lnTo>
                  <a:lnTo>
                    <a:pt x="60392" y="1159876"/>
                  </a:lnTo>
                  <a:lnTo>
                    <a:pt x="73091" y="1117236"/>
                  </a:lnTo>
                  <a:lnTo>
                    <a:pt x="86971" y="1074956"/>
                  </a:lnTo>
                  <a:lnTo>
                    <a:pt x="102026" y="1033062"/>
                  </a:lnTo>
                  <a:lnTo>
                    <a:pt x="118249" y="991582"/>
                  </a:lnTo>
                  <a:lnTo>
                    <a:pt x="135632" y="950543"/>
                  </a:lnTo>
                  <a:lnTo>
                    <a:pt x="154168" y="909970"/>
                  </a:lnTo>
                  <a:lnTo>
                    <a:pt x="173850" y="869892"/>
                  </a:lnTo>
                  <a:lnTo>
                    <a:pt x="194671" y="830335"/>
                  </a:lnTo>
                  <a:lnTo>
                    <a:pt x="216623" y="791327"/>
                  </a:lnTo>
                  <a:lnTo>
                    <a:pt x="239699" y="752893"/>
                  </a:lnTo>
                  <a:lnTo>
                    <a:pt x="263893" y="715061"/>
                  </a:lnTo>
                  <a:lnTo>
                    <a:pt x="289196" y="677859"/>
                  </a:lnTo>
                  <a:lnTo>
                    <a:pt x="315602" y="641312"/>
                  </a:lnTo>
                  <a:lnTo>
                    <a:pt x="343103" y="605448"/>
                  </a:lnTo>
                  <a:lnTo>
                    <a:pt x="371693" y="570294"/>
                  </a:lnTo>
                  <a:lnTo>
                    <a:pt x="401364" y="535877"/>
                  </a:lnTo>
                  <a:lnTo>
                    <a:pt x="432108" y="502223"/>
                  </a:lnTo>
                  <a:lnTo>
                    <a:pt x="463919" y="469360"/>
                  </a:lnTo>
                  <a:lnTo>
                    <a:pt x="496790" y="437314"/>
                  </a:lnTo>
                  <a:lnTo>
                    <a:pt x="530712" y="406113"/>
                  </a:lnTo>
                  <a:lnTo>
                    <a:pt x="565680" y="375783"/>
                  </a:lnTo>
                  <a:lnTo>
                    <a:pt x="601685" y="346352"/>
                  </a:lnTo>
                  <a:lnTo>
                    <a:pt x="638721" y="317846"/>
                  </a:lnTo>
                  <a:lnTo>
                    <a:pt x="676780" y="290292"/>
                  </a:lnTo>
                  <a:lnTo>
                    <a:pt x="715855" y="263717"/>
                  </a:lnTo>
                  <a:lnTo>
                    <a:pt x="755940" y="238149"/>
                  </a:lnTo>
                  <a:lnTo>
                    <a:pt x="797026" y="213613"/>
                  </a:lnTo>
                  <a:lnTo>
                    <a:pt x="840142" y="189605"/>
                  </a:lnTo>
                  <a:lnTo>
                    <a:pt x="883899" y="166983"/>
                  </a:lnTo>
                  <a:lnTo>
                    <a:pt x="928264" y="145754"/>
                  </a:lnTo>
                  <a:lnTo>
                    <a:pt x="973203" y="125929"/>
                  </a:lnTo>
                  <a:lnTo>
                    <a:pt x="1018682" y="107516"/>
                  </a:lnTo>
                  <a:lnTo>
                    <a:pt x="1064668" y="90525"/>
                  </a:lnTo>
                  <a:lnTo>
                    <a:pt x="1111127" y="74964"/>
                  </a:lnTo>
                  <a:lnTo>
                    <a:pt x="1158026" y="60842"/>
                  </a:lnTo>
                  <a:lnTo>
                    <a:pt x="1205330" y="48169"/>
                  </a:lnTo>
                  <a:lnTo>
                    <a:pt x="1253006" y="36952"/>
                  </a:lnTo>
                  <a:lnTo>
                    <a:pt x="1301021" y="27203"/>
                  </a:lnTo>
                  <a:lnTo>
                    <a:pt x="1349340" y="18928"/>
                  </a:lnTo>
                  <a:lnTo>
                    <a:pt x="1397931" y="12138"/>
                  </a:lnTo>
                  <a:lnTo>
                    <a:pt x="1446759" y="6841"/>
                  </a:lnTo>
                  <a:lnTo>
                    <a:pt x="1495791" y="3046"/>
                  </a:lnTo>
                  <a:lnTo>
                    <a:pt x="1544993" y="763"/>
                  </a:lnTo>
                  <a:lnTo>
                    <a:pt x="1594332" y="0"/>
                  </a:lnTo>
                  <a:lnTo>
                    <a:pt x="1594332" y="1593469"/>
                  </a:lnTo>
                  <a:lnTo>
                    <a:pt x="213969" y="239039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569077" y="3665601"/>
            <a:ext cx="105981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89"/>
              </a:lnSpc>
              <a:spcBef>
                <a:spcPts val="100"/>
              </a:spcBef>
            </a:pP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Lingkungan</a:t>
            </a:r>
            <a:endParaRPr sz="1500">
              <a:latin typeface="Cambria"/>
              <a:cs typeface="Cambria"/>
            </a:endParaRPr>
          </a:p>
          <a:p>
            <a:pPr marL="1905" algn="ctr">
              <a:lnSpc>
                <a:spcPts val="1689"/>
              </a:lnSpc>
            </a:pP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Psikologi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084835" y="2570479"/>
            <a:ext cx="3470275" cy="3568065"/>
            <a:chOff x="5084835" y="2570479"/>
            <a:chExt cx="3470275" cy="3568065"/>
          </a:xfrm>
        </p:grpSpPr>
        <p:sp>
          <p:nvSpPr>
            <p:cNvPr id="36" name="object 36"/>
            <p:cNvSpPr/>
            <p:nvPr/>
          </p:nvSpPr>
          <p:spPr>
            <a:xfrm>
              <a:off x="6885177" y="2684779"/>
              <a:ext cx="1670050" cy="2459355"/>
            </a:xfrm>
            <a:custGeom>
              <a:avLst/>
              <a:gdLst/>
              <a:ahLst/>
              <a:cxnLst/>
              <a:rect l="l" t="t" r="r" b="b"/>
              <a:pathLst>
                <a:path w="1670050" h="2459354">
                  <a:moveTo>
                    <a:pt x="0" y="0"/>
                  </a:moveTo>
                  <a:lnTo>
                    <a:pt x="0" y="182118"/>
                  </a:lnTo>
                  <a:lnTo>
                    <a:pt x="52490" y="183042"/>
                  </a:lnTo>
                  <a:lnTo>
                    <a:pt x="104837" y="185809"/>
                  </a:lnTo>
                  <a:lnTo>
                    <a:pt x="156991" y="190410"/>
                  </a:lnTo>
                  <a:lnTo>
                    <a:pt x="208905" y="196835"/>
                  </a:lnTo>
                  <a:lnTo>
                    <a:pt x="260530" y="205076"/>
                  </a:lnTo>
                  <a:lnTo>
                    <a:pt x="311816" y="215122"/>
                  </a:lnTo>
                  <a:lnTo>
                    <a:pt x="362717" y="226964"/>
                  </a:lnTo>
                  <a:lnTo>
                    <a:pt x="413182" y="240594"/>
                  </a:lnTo>
                  <a:lnTo>
                    <a:pt x="463165" y="256002"/>
                  </a:lnTo>
                  <a:lnTo>
                    <a:pt x="512615" y="273178"/>
                  </a:lnTo>
                  <a:lnTo>
                    <a:pt x="561485" y="292114"/>
                  </a:lnTo>
                  <a:lnTo>
                    <a:pt x="609726" y="312800"/>
                  </a:lnTo>
                  <a:lnTo>
                    <a:pt x="653322" y="333235"/>
                  </a:lnTo>
                  <a:lnTo>
                    <a:pt x="695950" y="354893"/>
                  </a:lnTo>
                  <a:lnTo>
                    <a:pt x="737597" y="377746"/>
                  </a:lnTo>
                  <a:lnTo>
                    <a:pt x="778252" y="401761"/>
                  </a:lnTo>
                  <a:lnTo>
                    <a:pt x="817904" y="426909"/>
                  </a:lnTo>
                  <a:lnTo>
                    <a:pt x="856540" y="453159"/>
                  </a:lnTo>
                  <a:lnTo>
                    <a:pt x="894150" y="480481"/>
                  </a:lnTo>
                  <a:lnTo>
                    <a:pt x="930722" y="508843"/>
                  </a:lnTo>
                  <a:lnTo>
                    <a:pt x="966245" y="538216"/>
                  </a:lnTo>
                  <a:lnTo>
                    <a:pt x="1000705" y="568569"/>
                  </a:lnTo>
                  <a:lnTo>
                    <a:pt x="1034093" y="599872"/>
                  </a:lnTo>
                  <a:lnTo>
                    <a:pt x="1066397" y="632093"/>
                  </a:lnTo>
                  <a:lnTo>
                    <a:pt x="1097604" y="665203"/>
                  </a:lnTo>
                  <a:lnTo>
                    <a:pt x="1127704" y="699170"/>
                  </a:lnTo>
                  <a:lnTo>
                    <a:pt x="1156684" y="733964"/>
                  </a:lnTo>
                  <a:lnTo>
                    <a:pt x="1184534" y="769556"/>
                  </a:lnTo>
                  <a:lnTo>
                    <a:pt x="1211241" y="805913"/>
                  </a:lnTo>
                  <a:lnTo>
                    <a:pt x="1236794" y="843006"/>
                  </a:lnTo>
                  <a:lnTo>
                    <a:pt x="1261182" y="880805"/>
                  </a:lnTo>
                  <a:lnTo>
                    <a:pt x="1284392" y="919277"/>
                  </a:lnTo>
                  <a:lnTo>
                    <a:pt x="1306414" y="958394"/>
                  </a:lnTo>
                  <a:lnTo>
                    <a:pt x="1327235" y="998124"/>
                  </a:lnTo>
                  <a:lnTo>
                    <a:pt x="1346845" y="1038438"/>
                  </a:lnTo>
                  <a:lnTo>
                    <a:pt x="1365231" y="1079303"/>
                  </a:lnTo>
                  <a:lnTo>
                    <a:pt x="1382382" y="1120691"/>
                  </a:lnTo>
                  <a:lnTo>
                    <a:pt x="1398286" y="1162570"/>
                  </a:lnTo>
                  <a:lnTo>
                    <a:pt x="1412933" y="1204909"/>
                  </a:lnTo>
                  <a:lnTo>
                    <a:pt x="1426309" y="1247679"/>
                  </a:lnTo>
                  <a:lnTo>
                    <a:pt x="1438404" y="1290849"/>
                  </a:lnTo>
                  <a:lnTo>
                    <a:pt x="1449206" y="1334388"/>
                  </a:lnTo>
                  <a:lnTo>
                    <a:pt x="1458704" y="1378265"/>
                  </a:lnTo>
                  <a:lnTo>
                    <a:pt x="1466885" y="1422451"/>
                  </a:lnTo>
                  <a:lnTo>
                    <a:pt x="1473739" y="1466914"/>
                  </a:lnTo>
                  <a:lnTo>
                    <a:pt x="1479253" y="1511624"/>
                  </a:lnTo>
                  <a:lnTo>
                    <a:pt x="1483417" y="1556551"/>
                  </a:lnTo>
                  <a:lnTo>
                    <a:pt x="1486218" y="1601663"/>
                  </a:lnTo>
                  <a:lnTo>
                    <a:pt x="1487645" y="1646931"/>
                  </a:lnTo>
                  <a:lnTo>
                    <a:pt x="1487687" y="1692324"/>
                  </a:lnTo>
                  <a:lnTo>
                    <a:pt x="1486331" y="1737812"/>
                  </a:lnTo>
                  <a:lnTo>
                    <a:pt x="1483566" y="1783363"/>
                  </a:lnTo>
                  <a:lnTo>
                    <a:pt x="1479382" y="1828947"/>
                  </a:lnTo>
                  <a:lnTo>
                    <a:pt x="1473765" y="1874534"/>
                  </a:lnTo>
                  <a:lnTo>
                    <a:pt x="1466705" y="1920094"/>
                  </a:lnTo>
                  <a:lnTo>
                    <a:pt x="1458190" y="1965595"/>
                  </a:lnTo>
                  <a:lnTo>
                    <a:pt x="1448208" y="2011007"/>
                  </a:lnTo>
                  <a:lnTo>
                    <a:pt x="1436747" y="2056300"/>
                  </a:lnTo>
                  <a:lnTo>
                    <a:pt x="1423797" y="2101443"/>
                  </a:lnTo>
                  <a:lnTo>
                    <a:pt x="1409346" y="2146405"/>
                  </a:lnTo>
                  <a:lnTo>
                    <a:pt x="1393382" y="2191156"/>
                  </a:lnTo>
                  <a:lnTo>
                    <a:pt x="1375893" y="2235666"/>
                  </a:lnTo>
                  <a:lnTo>
                    <a:pt x="1356868" y="2279904"/>
                  </a:lnTo>
                  <a:lnTo>
                    <a:pt x="1252093" y="2219452"/>
                  </a:lnTo>
                  <a:lnTo>
                    <a:pt x="1367281" y="2459228"/>
                  </a:lnTo>
                  <a:lnTo>
                    <a:pt x="1620012" y="2431796"/>
                  </a:lnTo>
                  <a:lnTo>
                    <a:pt x="1515237" y="2371344"/>
                  </a:lnTo>
                  <a:lnTo>
                    <a:pt x="1536282" y="2323942"/>
                  </a:lnTo>
                  <a:lnTo>
                    <a:pt x="1555815" y="2275979"/>
                  </a:lnTo>
                  <a:lnTo>
                    <a:pt x="1573828" y="2227489"/>
                  </a:lnTo>
                  <a:lnTo>
                    <a:pt x="1590315" y="2178510"/>
                  </a:lnTo>
                  <a:lnTo>
                    <a:pt x="1605266" y="2129078"/>
                  </a:lnTo>
                  <a:lnTo>
                    <a:pt x="1618676" y="2079229"/>
                  </a:lnTo>
                  <a:lnTo>
                    <a:pt x="1630537" y="2028999"/>
                  </a:lnTo>
                  <a:lnTo>
                    <a:pt x="1640840" y="1978425"/>
                  </a:lnTo>
                  <a:lnTo>
                    <a:pt x="1649579" y="1927544"/>
                  </a:lnTo>
                  <a:lnTo>
                    <a:pt x="1656745" y="1876392"/>
                  </a:lnTo>
                  <a:lnTo>
                    <a:pt x="1662332" y="1825004"/>
                  </a:lnTo>
                  <a:lnTo>
                    <a:pt x="1666332" y="1773418"/>
                  </a:lnTo>
                  <a:lnTo>
                    <a:pt x="1668738" y="1721670"/>
                  </a:lnTo>
                  <a:lnTo>
                    <a:pt x="1669542" y="1669796"/>
                  </a:lnTo>
                  <a:lnTo>
                    <a:pt x="1668848" y="1621413"/>
                  </a:lnTo>
                  <a:lnTo>
                    <a:pt x="1666792" y="1573371"/>
                  </a:lnTo>
                  <a:lnTo>
                    <a:pt x="1663394" y="1525690"/>
                  </a:lnTo>
                  <a:lnTo>
                    <a:pt x="1658671" y="1478387"/>
                  </a:lnTo>
                  <a:lnTo>
                    <a:pt x="1652642" y="1431482"/>
                  </a:lnTo>
                  <a:lnTo>
                    <a:pt x="1645326" y="1384992"/>
                  </a:lnTo>
                  <a:lnTo>
                    <a:pt x="1636740" y="1338937"/>
                  </a:lnTo>
                  <a:lnTo>
                    <a:pt x="1626905" y="1293334"/>
                  </a:lnTo>
                  <a:lnTo>
                    <a:pt x="1615838" y="1248203"/>
                  </a:lnTo>
                  <a:lnTo>
                    <a:pt x="1603557" y="1203562"/>
                  </a:lnTo>
                  <a:lnTo>
                    <a:pt x="1590082" y="1159429"/>
                  </a:lnTo>
                  <a:lnTo>
                    <a:pt x="1575431" y="1115823"/>
                  </a:lnTo>
                  <a:lnTo>
                    <a:pt x="1559623" y="1072763"/>
                  </a:lnTo>
                  <a:lnTo>
                    <a:pt x="1542676" y="1030268"/>
                  </a:lnTo>
                  <a:lnTo>
                    <a:pt x="1524608" y="988355"/>
                  </a:lnTo>
                  <a:lnTo>
                    <a:pt x="1505439" y="947043"/>
                  </a:lnTo>
                  <a:lnTo>
                    <a:pt x="1485186" y="906351"/>
                  </a:lnTo>
                  <a:lnTo>
                    <a:pt x="1463869" y="866298"/>
                  </a:lnTo>
                  <a:lnTo>
                    <a:pt x="1441506" y="826901"/>
                  </a:lnTo>
                  <a:lnTo>
                    <a:pt x="1418115" y="788180"/>
                  </a:lnTo>
                  <a:lnTo>
                    <a:pt x="1393716" y="750153"/>
                  </a:lnTo>
                  <a:lnTo>
                    <a:pt x="1368326" y="712839"/>
                  </a:lnTo>
                  <a:lnTo>
                    <a:pt x="1341964" y="676256"/>
                  </a:lnTo>
                  <a:lnTo>
                    <a:pt x="1314649" y="640423"/>
                  </a:lnTo>
                  <a:lnTo>
                    <a:pt x="1286399" y="605358"/>
                  </a:lnTo>
                  <a:lnTo>
                    <a:pt x="1257233" y="571080"/>
                  </a:lnTo>
                  <a:lnTo>
                    <a:pt x="1227170" y="537608"/>
                  </a:lnTo>
                  <a:lnTo>
                    <a:pt x="1196228" y="504959"/>
                  </a:lnTo>
                  <a:lnTo>
                    <a:pt x="1164425" y="473153"/>
                  </a:lnTo>
                  <a:lnTo>
                    <a:pt x="1131780" y="442208"/>
                  </a:lnTo>
                  <a:lnTo>
                    <a:pt x="1098313" y="412143"/>
                  </a:lnTo>
                  <a:lnTo>
                    <a:pt x="1064040" y="382976"/>
                  </a:lnTo>
                  <a:lnTo>
                    <a:pt x="1028981" y="354725"/>
                  </a:lnTo>
                  <a:lnTo>
                    <a:pt x="993155" y="327410"/>
                  </a:lnTo>
                  <a:lnTo>
                    <a:pt x="956580" y="301049"/>
                  </a:lnTo>
                  <a:lnTo>
                    <a:pt x="919274" y="275661"/>
                  </a:lnTo>
                  <a:lnTo>
                    <a:pt x="881257" y="251263"/>
                  </a:lnTo>
                  <a:lnTo>
                    <a:pt x="842546" y="227875"/>
                  </a:lnTo>
                  <a:lnTo>
                    <a:pt x="803160" y="205515"/>
                  </a:lnTo>
                  <a:lnTo>
                    <a:pt x="763118" y="184202"/>
                  </a:lnTo>
                  <a:lnTo>
                    <a:pt x="722439" y="163954"/>
                  </a:lnTo>
                  <a:lnTo>
                    <a:pt x="681140" y="144790"/>
                  </a:lnTo>
                  <a:lnTo>
                    <a:pt x="639241" y="126728"/>
                  </a:lnTo>
                  <a:lnTo>
                    <a:pt x="596760" y="109787"/>
                  </a:lnTo>
                  <a:lnTo>
                    <a:pt x="553716" y="93985"/>
                  </a:lnTo>
                  <a:lnTo>
                    <a:pt x="510127" y="79342"/>
                  </a:lnTo>
                  <a:lnTo>
                    <a:pt x="466011" y="65875"/>
                  </a:lnTo>
                  <a:lnTo>
                    <a:pt x="421388" y="53603"/>
                  </a:lnTo>
                  <a:lnTo>
                    <a:pt x="376276" y="42545"/>
                  </a:lnTo>
                  <a:lnTo>
                    <a:pt x="330694" y="32719"/>
                  </a:lnTo>
                  <a:lnTo>
                    <a:pt x="284659" y="24144"/>
                  </a:lnTo>
                  <a:lnTo>
                    <a:pt x="238191" y="16838"/>
                  </a:lnTo>
                  <a:lnTo>
                    <a:pt x="191308" y="10820"/>
                  </a:lnTo>
                  <a:lnTo>
                    <a:pt x="144029" y="6109"/>
                  </a:lnTo>
                  <a:lnTo>
                    <a:pt x="96372" y="2723"/>
                  </a:lnTo>
                  <a:lnTo>
                    <a:pt x="48356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0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50509" y="5212206"/>
              <a:ext cx="2915285" cy="925830"/>
            </a:xfrm>
            <a:custGeom>
              <a:avLst/>
              <a:gdLst/>
              <a:ahLst/>
              <a:cxnLst/>
              <a:rect l="l" t="t" r="r" b="b"/>
              <a:pathLst>
                <a:path w="2915284" h="925829">
                  <a:moveTo>
                    <a:pt x="2757169" y="0"/>
                  </a:moveTo>
                  <a:lnTo>
                    <a:pt x="2730140" y="44954"/>
                  </a:lnTo>
                  <a:lnTo>
                    <a:pt x="2701586" y="88862"/>
                  </a:lnTo>
                  <a:lnTo>
                    <a:pt x="2671542" y="131685"/>
                  </a:lnTo>
                  <a:lnTo>
                    <a:pt x="2640038" y="173389"/>
                  </a:lnTo>
                  <a:lnTo>
                    <a:pt x="2607107" y="213937"/>
                  </a:lnTo>
                  <a:lnTo>
                    <a:pt x="2572781" y="253291"/>
                  </a:lnTo>
                  <a:lnTo>
                    <a:pt x="2537093" y="291417"/>
                  </a:lnTo>
                  <a:lnTo>
                    <a:pt x="2500074" y="328277"/>
                  </a:lnTo>
                  <a:lnTo>
                    <a:pt x="2461758" y="363834"/>
                  </a:lnTo>
                  <a:lnTo>
                    <a:pt x="2422175" y="398053"/>
                  </a:lnTo>
                  <a:lnTo>
                    <a:pt x="2381358" y="430898"/>
                  </a:lnTo>
                  <a:lnTo>
                    <a:pt x="2339340" y="462330"/>
                  </a:lnTo>
                  <a:lnTo>
                    <a:pt x="2299858" y="489868"/>
                  </a:lnTo>
                  <a:lnTo>
                    <a:pt x="2259801" y="515954"/>
                  </a:lnTo>
                  <a:lnTo>
                    <a:pt x="2219201" y="540596"/>
                  </a:lnTo>
                  <a:lnTo>
                    <a:pt x="2178089" y="563798"/>
                  </a:lnTo>
                  <a:lnTo>
                    <a:pt x="2136500" y="585565"/>
                  </a:lnTo>
                  <a:lnTo>
                    <a:pt x="2094463" y="605902"/>
                  </a:lnTo>
                  <a:lnTo>
                    <a:pt x="2052013" y="624815"/>
                  </a:lnTo>
                  <a:lnTo>
                    <a:pt x="2009180" y="642309"/>
                  </a:lnTo>
                  <a:lnTo>
                    <a:pt x="1965998" y="658389"/>
                  </a:lnTo>
                  <a:lnTo>
                    <a:pt x="1922498" y="673061"/>
                  </a:lnTo>
                  <a:lnTo>
                    <a:pt x="1878712" y="686329"/>
                  </a:lnTo>
                  <a:lnTo>
                    <a:pt x="1834674" y="698199"/>
                  </a:lnTo>
                  <a:lnTo>
                    <a:pt x="1790415" y="708675"/>
                  </a:lnTo>
                  <a:lnTo>
                    <a:pt x="1745967" y="717764"/>
                  </a:lnTo>
                  <a:lnTo>
                    <a:pt x="1701362" y="725471"/>
                  </a:lnTo>
                  <a:lnTo>
                    <a:pt x="1656634" y="731800"/>
                  </a:lnTo>
                  <a:lnTo>
                    <a:pt x="1611813" y="736757"/>
                  </a:lnTo>
                  <a:lnTo>
                    <a:pt x="1566933" y="740347"/>
                  </a:lnTo>
                  <a:lnTo>
                    <a:pt x="1522025" y="742575"/>
                  </a:lnTo>
                  <a:lnTo>
                    <a:pt x="1477121" y="743446"/>
                  </a:lnTo>
                  <a:lnTo>
                    <a:pt x="1432255" y="742967"/>
                  </a:lnTo>
                  <a:lnTo>
                    <a:pt x="1387458" y="741141"/>
                  </a:lnTo>
                  <a:lnTo>
                    <a:pt x="1342762" y="737975"/>
                  </a:lnTo>
                  <a:lnTo>
                    <a:pt x="1298200" y="733473"/>
                  </a:lnTo>
                  <a:lnTo>
                    <a:pt x="1253803" y="727640"/>
                  </a:lnTo>
                  <a:lnTo>
                    <a:pt x="1209605" y="720482"/>
                  </a:lnTo>
                  <a:lnTo>
                    <a:pt x="1165637" y="712005"/>
                  </a:lnTo>
                  <a:lnTo>
                    <a:pt x="1121931" y="702212"/>
                  </a:lnTo>
                  <a:lnTo>
                    <a:pt x="1078520" y="691110"/>
                  </a:lnTo>
                  <a:lnTo>
                    <a:pt x="1035436" y="678704"/>
                  </a:lnTo>
                  <a:lnTo>
                    <a:pt x="992711" y="664998"/>
                  </a:lnTo>
                  <a:lnTo>
                    <a:pt x="950378" y="649999"/>
                  </a:lnTo>
                  <a:lnTo>
                    <a:pt x="908468" y="633711"/>
                  </a:lnTo>
                  <a:lnTo>
                    <a:pt x="867014" y="616140"/>
                  </a:lnTo>
                  <a:lnTo>
                    <a:pt x="826049" y="597290"/>
                  </a:lnTo>
                  <a:lnTo>
                    <a:pt x="785603" y="577167"/>
                  </a:lnTo>
                  <a:lnTo>
                    <a:pt x="745710" y="555777"/>
                  </a:lnTo>
                  <a:lnTo>
                    <a:pt x="706402" y="533123"/>
                  </a:lnTo>
                  <a:lnTo>
                    <a:pt x="667711" y="509213"/>
                  </a:lnTo>
                  <a:lnTo>
                    <a:pt x="629669" y="484050"/>
                  </a:lnTo>
                  <a:lnTo>
                    <a:pt x="592308" y="457641"/>
                  </a:lnTo>
                  <a:lnTo>
                    <a:pt x="555661" y="429989"/>
                  </a:lnTo>
                  <a:lnTo>
                    <a:pt x="519760" y="401101"/>
                  </a:lnTo>
                  <a:lnTo>
                    <a:pt x="484637" y="370982"/>
                  </a:lnTo>
                  <a:lnTo>
                    <a:pt x="450324" y="339637"/>
                  </a:lnTo>
                  <a:lnTo>
                    <a:pt x="416854" y="307071"/>
                  </a:lnTo>
                  <a:lnTo>
                    <a:pt x="384259" y="273289"/>
                  </a:lnTo>
                  <a:lnTo>
                    <a:pt x="352571" y="238297"/>
                  </a:lnTo>
                  <a:lnTo>
                    <a:pt x="321822" y="202100"/>
                  </a:lnTo>
                  <a:lnTo>
                    <a:pt x="292044" y="164703"/>
                  </a:lnTo>
                  <a:lnTo>
                    <a:pt x="263270" y="126111"/>
                  </a:lnTo>
                  <a:lnTo>
                    <a:pt x="367918" y="65659"/>
                  </a:lnTo>
                  <a:lnTo>
                    <a:pt x="102742" y="45466"/>
                  </a:lnTo>
                  <a:lnTo>
                    <a:pt x="0" y="278130"/>
                  </a:lnTo>
                  <a:lnTo>
                    <a:pt x="104775" y="217678"/>
                  </a:lnTo>
                  <a:lnTo>
                    <a:pt x="135283" y="259563"/>
                  </a:lnTo>
                  <a:lnTo>
                    <a:pt x="167028" y="300423"/>
                  </a:lnTo>
                  <a:lnTo>
                    <a:pt x="199982" y="340234"/>
                  </a:lnTo>
                  <a:lnTo>
                    <a:pt x="234118" y="378970"/>
                  </a:lnTo>
                  <a:lnTo>
                    <a:pt x="269408" y="416606"/>
                  </a:lnTo>
                  <a:lnTo>
                    <a:pt x="305826" y="453117"/>
                  </a:lnTo>
                  <a:lnTo>
                    <a:pt x="343344" y="488478"/>
                  </a:lnTo>
                  <a:lnTo>
                    <a:pt x="381935" y="522664"/>
                  </a:lnTo>
                  <a:lnTo>
                    <a:pt x="421572" y="555650"/>
                  </a:lnTo>
                  <a:lnTo>
                    <a:pt x="462228" y="587411"/>
                  </a:lnTo>
                  <a:lnTo>
                    <a:pt x="503875" y="617921"/>
                  </a:lnTo>
                  <a:lnTo>
                    <a:pt x="546486" y="647156"/>
                  </a:lnTo>
                  <a:lnTo>
                    <a:pt x="590034" y="675091"/>
                  </a:lnTo>
                  <a:lnTo>
                    <a:pt x="634491" y="701700"/>
                  </a:lnTo>
                  <a:lnTo>
                    <a:pt x="676710" y="725291"/>
                  </a:lnTo>
                  <a:lnTo>
                    <a:pt x="719314" y="747532"/>
                  </a:lnTo>
                  <a:lnTo>
                    <a:pt x="762279" y="768430"/>
                  </a:lnTo>
                  <a:lnTo>
                    <a:pt x="805580" y="787992"/>
                  </a:lnTo>
                  <a:lnTo>
                    <a:pt x="849190" y="806225"/>
                  </a:lnTo>
                  <a:lnTo>
                    <a:pt x="893085" y="823135"/>
                  </a:lnTo>
                  <a:lnTo>
                    <a:pt x="937239" y="838730"/>
                  </a:lnTo>
                  <a:lnTo>
                    <a:pt x="981627" y="853016"/>
                  </a:lnTo>
                  <a:lnTo>
                    <a:pt x="1026223" y="866000"/>
                  </a:lnTo>
                  <a:lnTo>
                    <a:pt x="1071002" y="877688"/>
                  </a:lnTo>
                  <a:lnTo>
                    <a:pt x="1115940" y="888088"/>
                  </a:lnTo>
                  <a:lnTo>
                    <a:pt x="1161009" y="897207"/>
                  </a:lnTo>
                  <a:lnTo>
                    <a:pt x="1206186" y="905050"/>
                  </a:lnTo>
                  <a:lnTo>
                    <a:pt x="1251444" y="911625"/>
                  </a:lnTo>
                  <a:lnTo>
                    <a:pt x="1296759" y="916939"/>
                  </a:lnTo>
                  <a:lnTo>
                    <a:pt x="1342104" y="920999"/>
                  </a:lnTo>
                  <a:lnTo>
                    <a:pt x="1387455" y="923810"/>
                  </a:lnTo>
                  <a:lnTo>
                    <a:pt x="1432786" y="925381"/>
                  </a:lnTo>
                  <a:lnTo>
                    <a:pt x="1478073" y="925718"/>
                  </a:lnTo>
                  <a:lnTo>
                    <a:pt x="1523288" y="924827"/>
                  </a:lnTo>
                  <a:lnTo>
                    <a:pt x="1568408" y="922715"/>
                  </a:lnTo>
                  <a:lnTo>
                    <a:pt x="1613406" y="919390"/>
                  </a:lnTo>
                  <a:lnTo>
                    <a:pt x="1658258" y="914857"/>
                  </a:lnTo>
                  <a:lnTo>
                    <a:pt x="1702938" y="909125"/>
                  </a:lnTo>
                  <a:lnTo>
                    <a:pt x="1747421" y="902199"/>
                  </a:lnTo>
                  <a:lnTo>
                    <a:pt x="1791681" y="894086"/>
                  </a:lnTo>
                  <a:lnTo>
                    <a:pt x="1835692" y="884794"/>
                  </a:lnTo>
                  <a:lnTo>
                    <a:pt x="1879431" y="874328"/>
                  </a:lnTo>
                  <a:lnTo>
                    <a:pt x="1922870" y="862696"/>
                  </a:lnTo>
                  <a:lnTo>
                    <a:pt x="1965986" y="849905"/>
                  </a:lnTo>
                  <a:lnTo>
                    <a:pt x="2008752" y="835960"/>
                  </a:lnTo>
                  <a:lnTo>
                    <a:pt x="2051143" y="820870"/>
                  </a:lnTo>
                  <a:lnTo>
                    <a:pt x="2093134" y="804641"/>
                  </a:lnTo>
                  <a:lnTo>
                    <a:pt x="2134699" y="787280"/>
                  </a:lnTo>
                  <a:lnTo>
                    <a:pt x="2175813" y="768793"/>
                  </a:lnTo>
                  <a:lnTo>
                    <a:pt x="2216451" y="749187"/>
                  </a:lnTo>
                  <a:lnTo>
                    <a:pt x="2256588" y="728469"/>
                  </a:lnTo>
                  <a:lnTo>
                    <a:pt x="2296197" y="706646"/>
                  </a:lnTo>
                  <a:lnTo>
                    <a:pt x="2335254" y="683725"/>
                  </a:lnTo>
                  <a:lnTo>
                    <a:pt x="2373733" y="659712"/>
                  </a:lnTo>
                  <a:lnTo>
                    <a:pt x="2411609" y="634614"/>
                  </a:lnTo>
                  <a:lnTo>
                    <a:pt x="2448857" y="608439"/>
                  </a:lnTo>
                  <a:lnTo>
                    <a:pt x="2485450" y="581192"/>
                  </a:lnTo>
                  <a:lnTo>
                    <a:pt x="2521365" y="552880"/>
                  </a:lnTo>
                  <a:lnTo>
                    <a:pt x="2556575" y="523511"/>
                  </a:lnTo>
                  <a:lnTo>
                    <a:pt x="2591054" y="493092"/>
                  </a:lnTo>
                  <a:lnTo>
                    <a:pt x="2624779" y="461628"/>
                  </a:lnTo>
                  <a:lnTo>
                    <a:pt x="2657723" y="429126"/>
                  </a:lnTo>
                  <a:lnTo>
                    <a:pt x="2689861" y="395595"/>
                  </a:lnTo>
                  <a:lnTo>
                    <a:pt x="2721167" y="361039"/>
                  </a:lnTo>
                  <a:lnTo>
                    <a:pt x="2751617" y="325467"/>
                  </a:lnTo>
                  <a:lnTo>
                    <a:pt x="2781185" y="288885"/>
                  </a:lnTo>
                  <a:lnTo>
                    <a:pt x="2809845" y="251299"/>
                  </a:lnTo>
                  <a:lnTo>
                    <a:pt x="2837572" y="212717"/>
                  </a:lnTo>
                  <a:lnTo>
                    <a:pt x="2864341" y="173145"/>
                  </a:lnTo>
                  <a:lnTo>
                    <a:pt x="2890127" y="132590"/>
                  </a:lnTo>
                  <a:lnTo>
                    <a:pt x="2914904" y="91059"/>
                  </a:lnTo>
                  <a:lnTo>
                    <a:pt x="2757169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84835" y="2570479"/>
              <a:ext cx="1670050" cy="2619375"/>
            </a:xfrm>
            <a:custGeom>
              <a:avLst/>
              <a:gdLst/>
              <a:ahLst/>
              <a:cxnLst/>
              <a:rect l="l" t="t" r="r" b="b"/>
              <a:pathLst>
                <a:path w="1670050" h="2619375">
                  <a:moveTo>
                    <a:pt x="1519672" y="0"/>
                  </a:moveTo>
                  <a:lnTo>
                    <a:pt x="1519545" y="121031"/>
                  </a:lnTo>
                  <a:lnTo>
                    <a:pt x="1467990" y="126483"/>
                  </a:lnTo>
                  <a:lnTo>
                    <a:pt x="1416706" y="133526"/>
                  </a:lnTo>
                  <a:lnTo>
                    <a:pt x="1365729" y="142147"/>
                  </a:lnTo>
                  <a:lnTo>
                    <a:pt x="1315093" y="152335"/>
                  </a:lnTo>
                  <a:lnTo>
                    <a:pt x="1264833" y="164078"/>
                  </a:lnTo>
                  <a:lnTo>
                    <a:pt x="1214984" y="177364"/>
                  </a:lnTo>
                  <a:lnTo>
                    <a:pt x="1165580" y="192182"/>
                  </a:lnTo>
                  <a:lnTo>
                    <a:pt x="1116657" y="208521"/>
                  </a:lnTo>
                  <a:lnTo>
                    <a:pt x="1068248" y="226367"/>
                  </a:lnTo>
                  <a:lnTo>
                    <a:pt x="1020389" y="245711"/>
                  </a:lnTo>
                  <a:lnTo>
                    <a:pt x="973114" y="266539"/>
                  </a:lnTo>
                  <a:lnTo>
                    <a:pt x="926458" y="288842"/>
                  </a:lnTo>
                  <a:lnTo>
                    <a:pt x="880456" y="312605"/>
                  </a:lnTo>
                  <a:lnTo>
                    <a:pt x="835142" y="337820"/>
                  </a:lnTo>
                  <a:lnTo>
                    <a:pt x="793604" y="362596"/>
                  </a:lnTo>
                  <a:lnTo>
                    <a:pt x="753042" y="388383"/>
                  </a:lnTo>
                  <a:lnTo>
                    <a:pt x="713462" y="415153"/>
                  </a:lnTo>
                  <a:lnTo>
                    <a:pt x="674871" y="442882"/>
                  </a:lnTo>
                  <a:lnTo>
                    <a:pt x="637276" y="471544"/>
                  </a:lnTo>
                  <a:lnTo>
                    <a:pt x="600685" y="501114"/>
                  </a:lnTo>
                  <a:lnTo>
                    <a:pt x="565103" y="531567"/>
                  </a:lnTo>
                  <a:lnTo>
                    <a:pt x="530537" y="562877"/>
                  </a:lnTo>
                  <a:lnTo>
                    <a:pt x="496995" y="595019"/>
                  </a:lnTo>
                  <a:lnTo>
                    <a:pt x="464483" y="627968"/>
                  </a:lnTo>
                  <a:lnTo>
                    <a:pt x="433008" y="661698"/>
                  </a:lnTo>
                  <a:lnTo>
                    <a:pt x="402576" y="696183"/>
                  </a:lnTo>
                  <a:lnTo>
                    <a:pt x="373195" y="731399"/>
                  </a:lnTo>
                  <a:lnTo>
                    <a:pt x="344872" y="767321"/>
                  </a:lnTo>
                  <a:lnTo>
                    <a:pt x="317612" y="803921"/>
                  </a:lnTo>
                  <a:lnTo>
                    <a:pt x="291424" y="841177"/>
                  </a:lnTo>
                  <a:lnTo>
                    <a:pt x="266313" y="879061"/>
                  </a:lnTo>
                  <a:lnTo>
                    <a:pt x="242287" y="917549"/>
                  </a:lnTo>
                  <a:lnTo>
                    <a:pt x="219352" y="956615"/>
                  </a:lnTo>
                  <a:lnTo>
                    <a:pt x="197515" y="996234"/>
                  </a:lnTo>
                  <a:lnTo>
                    <a:pt x="176784" y="1036381"/>
                  </a:lnTo>
                  <a:lnTo>
                    <a:pt x="157164" y="1077030"/>
                  </a:lnTo>
                  <a:lnTo>
                    <a:pt x="138662" y="1118156"/>
                  </a:lnTo>
                  <a:lnTo>
                    <a:pt x="121286" y="1159734"/>
                  </a:lnTo>
                  <a:lnTo>
                    <a:pt x="105043" y="1201737"/>
                  </a:lnTo>
                  <a:lnTo>
                    <a:pt x="89938" y="1244142"/>
                  </a:lnTo>
                  <a:lnTo>
                    <a:pt x="75979" y="1286922"/>
                  </a:lnTo>
                  <a:lnTo>
                    <a:pt x="63172" y="1330052"/>
                  </a:lnTo>
                  <a:lnTo>
                    <a:pt x="51525" y="1373506"/>
                  </a:lnTo>
                  <a:lnTo>
                    <a:pt x="41045" y="1417260"/>
                  </a:lnTo>
                  <a:lnTo>
                    <a:pt x="31737" y="1461288"/>
                  </a:lnTo>
                  <a:lnTo>
                    <a:pt x="23609" y="1505565"/>
                  </a:lnTo>
                  <a:lnTo>
                    <a:pt x="16668" y="1550065"/>
                  </a:lnTo>
                  <a:lnTo>
                    <a:pt x="10920" y="1594763"/>
                  </a:lnTo>
                  <a:lnTo>
                    <a:pt x="6373" y="1639633"/>
                  </a:lnTo>
                  <a:lnTo>
                    <a:pt x="3032" y="1684651"/>
                  </a:lnTo>
                  <a:lnTo>
                    <a:pt x="905" y="1729791"/>
                  </a:lnTo>
                  <a:lnTo>
                    <a:pt x="0" y="1775027"/>
                  </a:lnTo>
                  <a:lnTo>
                    <a:pt x="321" y="1820334"/>
                  </a:lnTo>
                  <a:lnTo>
                    <a:pt x="1877" y="1865687"/>
                  </a:lnTo>
                  <a:lnTo>
                    <a:pt x="4674" y="1911060"/>
                  </a:lnTo>
                  <a:lnTo>
                    <a:pt x="8718" y="1956429"/>
                  </a:lnTo>
                  <a:lnTo>
                    <a:pt x="14018" y="2001767"/>
                  </a:lnTo>
                  <a:lnTo>
                    <a:pt x="20579" y="2047050"/>
                  </a:lnTo>
                  <a:lnTo>
                    <a:pt x="28408" y="2092251"/>
                  </a:lnTo>
                  <a:lnTo>
                    <a:pt x="37512" y="2137346"/>
                  </a:lnTo>
                  <a:lnTo>
                    <a:pt x="47899" y="2182310"/>
                  </a:lnTo>
                  <a:lnTo>
                    <a:pt x="59574" y="2227116"/>
                  </a:lnTo>
                  <a:lnTo>
                    <a:pt x="72544" y="2271740"/>
                  </a:lnTo>
                  <a:lnTo>
                    <a:pt x="86817" y="2316156"/>
                  </a:lnTo>
                  <a:lnTo>
                    <a:pt x="102399" y="2360339"/>
                  </a:lnTo>
                  <a:lnTo>
                    <a:pt x="119297" y="2404264"/>
                  </a:lnTo>
                  <a:lnTo>
                    <a:pt x="137518" y="2447904"/>
                  </a:lnTo>
                  <a:lnTo>
                    <a:pt x="157068" y="2491235"/>
                  </a:lnTo>
                  <a:lnTo>
                    <a:pt x="177955" y="2534232"/>
                  </a:lnTo>
                  <a:lnTo>
                    <a:pt x="200184" y="2576869"/>
                  </a:lnTo>
                  <a:lnTo>
                    <a:pt x="223764" y="2619121"/>
                  </a:lnTo>
                  <a:lnTo>
                    <a:pt x="381371" y="2528062"/>
                  </a:lnTo>
                  <a:lnTo>
                    <a:pt x="355944" y="2482119"/>
                  </a:lnTo>
                  <a:lnTo>
                    <a:pt x="332189" y="2435381"/>
                  </a:lnTo>
                  <a:lnTo>
                    <a:pt x="310120" y="2387893"/>
                  </a:lnTo>
                  <a:lnTo>
                    <a:pt x="289752" y="2339702"/>
                  </a:lnTo>
                  <a:lnTo>
                    <a:pt x="271101" y="2290852"/>
                  </a:lnTo>
                  <a:lnTo>
                    <a:pt x="254181" y="2241391"/>
                  </a:lnTo>
                  <a:lnTo>
                    <a:pt x="239007" y="2191363"/>
                  </a:lnTo>
                  <a:lnTo>
                    <a:pt x="225594" y="2140815"/>
                  </a:lnTo>
                  <a:lnTo>
                    <a:pt x="213957" y="2089792"/>
                  </a:lnTo>
                  <a:lnTo>
                    <a:pt x="204112" y="2038341"/>
                  </a:lnTo>
                  <a:lnTo>
                    <a:pt x="196073" y="1986507"/>
                  </a:lnTo>
                  <a:lnTo>
                    <a:pt x="189855" y="1934337"/>
                  </a:lnTo>
                  <a:lnTo>
                    <a:pt x="185763" y="1886353"/>
                  </a:lnTo>
                  <a:lnTo>
                    <a:pt x="183215" y="1838598"/>
                  </a:lnTo>
                  <a:lnTo>
                    <a:pt x="182190" y="1791094"/>
                  </a:lnTo>
                  <a:lnTo>
                    <a:pt x="182667" y="1743869"/>
                  </a:lnTo>
                  <a:lnTo>
                    <a:pt x="184626" y="1696946"/>
                  </a:lnTo>
                  <a:lnTo>
                    <a:pt x="188047" y="1650352"/>
                  </a:lnTo>
                  <a:lnTo>
                    <a:pt x="192908" y="1604112"/>
                  </a:lnTo>
                  <a:lnTo>
                    <a:pt x="199188" y="1558251"/>
                  </a:lnTo>
                  <a:lnTo>
                    <a:pt x="206869" y="1512794"/>
                  </a:lnTo>
                  <a:lnTo>
                    <a:pt x="215927" y="1467767"/>
                  </a:lnTo>
                  <a:lnTo>
                    <a:pt x="226344" y="1423194"/>
                  </a:lnTo>
                  <a:lnTo>
                    <a:pt x="238098" y="1379103"/>
                  </a:lnTo>
                  <a:lnTo>
                    <a:pt x="251169" y="1335516"/>
                  </a:lnTo>
                  <a:lnTo>
                    <a:pt x="265536" y="1292461"/>
                  </a:lnTo>
                  <a:lnTo>
                    <a:pt x="281178" y="1249962"/>
                  </a:lnTo>
                  <a:lnTo>
                    <a:pt x="298075" y="1208045"/>
                  </a:lnTo>
                  <a:lnTo>
                    <a:pt x="316206" y="1166734"/>
                  </a:lnTo>
                  <a:lnTo>
                    <a:pt x="335550" y="1126056"/>
                  </a:lnTo>
                  <a:lnTo>
                    <a:pt x="356088" y="1086035"/>
                  </a:lnTo>
                  <a:lnTo>
                    <a:pt x="377797" y="1046698"/>
                  </a:lnTo>
                  <a:lnTo>
                    <a:pt x="400658" y="1008068"/>
                  </a:lnTo>
                  <a:lnTo>
                    <a:pt x="424650" y="970172"/>
                  </a:lnTo>
                  <a:lnTo>
                    <a:pt x="449752" y="933034"/>
                  </a:lnTo>
                  <a:lnTo>
                    <a:pt x="475944" y="896681"/>
                  </a:lnTo>
                  <a:lnTo>
                    <a:pt x="503205" y="861137"/>
                  </a:lnTo>
                  <a:lnTo>
                    <a:pt x="531514" y="826428"/>
                  </a:lnTo>
                  <a:lnTo>
                    <a:pt x="560850" y="792579"/>
                  </a:lnTo>
                  <a:lnTo>
                    <a:pt x="591194" y="759615"/>
                  </a:lnTo>
                  <a:lnTo>
                    <a:pt x="622524" y="727562"/>
                  </a:lnTo>
                  <a:lnTo>
                    <a:pt x="654819" y="696445"/>
                  </a:lnTo>
                  <a:lnTo>
                    <a:pt x="688060" y="666289"/>
                  </a:lnTo>
                  <a:lnTo>
                    <a:pt x="722225" y="637120"/>
                  </a:lnTo>
                  <a:lnTo>
                    <a:pt x="757294" y="608963"/>
                  </a:lnTo>
                  <a:lnTo>
                    <a:pt x="793246" y="581843"/>
                  </a:lnTo>
                  <a:lnTo>
                    <a:pt x="830061" y="555786"/>
                  </a:lnTo>
                  <a:lnTo>
                    <a:pt x="867717" y="530816"/>
                  </a:lnTo>
                  <a:lnTo>
                    <a:pt x="906195" y="506960"/>
                  </a:lnTo>
                  <a:lnTo>
                    <a:pt x="945473" y="484242"/>
                  </a:lnTo>
                  <a:lnTo>
                    <a:pt x="985531" y="462689"/>
                  </a:lnTo>
                  <a:lnTo>
                    <a:pt x="1026348" y="442324"/>
                  </a:lnTo>
                  <a:lnTo>
                    <a:pt x="1067904" y="423174"/>
                  </a:lnTo>
                  <a:lnTo>
                    <a:pt x="1110178" y="405263"/>
                  </a:lnTo>
                  <a:lnTo>
                    <a:pt x="1153149" y="388618"/>
                  </a:lnTo>
                  <a:lnTo>
                    <a:pt x="1196797" y="373263"/>
                  </a:lnTo>
                  <a:lnTo>
                    <a:pt x="1241101" y="359224"/>
                  </a:lnTo>
                  <a:lnTo>
                    <a:pt x="1286040" y="346526"/>
                  </a:lnTo>
                  <a:lnTo>
                    <a:pt x="1331594" y="335194"/>
                  </a:lnTo>
                  <a:lnTo>
                    <a:pt x="1377743" y="325254"/>
                  </a:lnTo>
                  <a:lnTo>
                    <a:pt x="1424464" y="316731"/>
                  </a:lnTo>
                  <a:lnTo>
                    <a:pt x="1471739" y="309651"/>
                  </a:lnTo>
                  <a:lnTo>
                    <a:pt x="1519545" y="304038"/>
                  </a:lnTo>
                  <a:lnTo>
                    <a:pt x="1519545" y="424942"/>
                  </a:lnTo>
                  <a:lnTo>
                    <a:pt x="1669786" y="205359"/>
                  </a:lnTo>
                  <a:lnTo>
                    <a:pt x="1519672" y="0"/>
                  </a:lnTo>
                  <a:close/>
                </a:path>
              </a:pathLst>
            </a:custGeom>
            <a:solidFill>
              <a:srgbClr val="99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4572000" y="2819400"/>
            <a:ext cx="304800" cy="3200400"/>
          </a:xfrm>
          <a:custGeom>
            <a:avLst/>
            <a:gdLst/>
            <a:ahLst/>
            <a:cxnLst/>
            <a:rect l="l" t="t" r="r" b="b"/>
            <a:pathLst>
              <a:path w="304800" h="3200400">
                <a:moveTo>
                  <a:pt x="0" y="0"/>
                </a:moveTo>
                <a:lnTo>
                  <a:pt x="59334" y="2004"/>
                </a:lnTo>
                <a:lnTo>
                  <a:pt x="107775" y="7461"/>
                </a:lnTo>
                <a:lnTo>
                  <a:pt x="140428" y="15537"/>
                </a:lnTo>
                <a:lnTo>
                  <a:pt x="152400" y="25400"/>
                </a:lnTo>
                <a:lnTo>
                  <a:pt x="152400" y="1574800"/>
                </a:lnTo>
                <a:lnTo>
                  <a:pt x="164371" y="1584662"/>
                </a:lnTo>
                <a:lnTo>
                  <a:pt x="197024" y="1592738"/>
                </a:lnTo>
                <a:lnTo>
                  <a:pt x="245465" y="1598195"/>
                </a:lnTo>
                <a:lnTo>
                  <a:pt x="304800" y="1600200"/>
                </a:lnTo>
                <a:lnTo>
                  <a:pt x="245465" y="1602204"/>
                </a:lnTo>
                <a:lnTo>
                  <a:pt x="197024" y="1607661"/>
                </a:lnTo>
                <a:lnTo>
                  <a:pt x="164371" y="1615737"/>
                </a:lnTo>
                <a:lnTo>
                  <a:pt x="152400" y="1625600"/>
                </a:lnTo>
                <a:lnTo>
                  <a:pt x="152400" y="3175000"/>
                </a:lnTo>
                <a:lnTo>
                  <a:pt x="140428" y="3184889"/>
                </a:lnTo>
                <a:lnTo>
                  <a:pt x="107775" y="3192962"/>
                </a:lnTo>
                <a:lnTo>
                  <a:pt x="59334" y="3198404"/>
                </a:lnTo>
                <a:lnTo>
                  <a:pt x="0" y="3200400"/>
                </a:lnTo>
              </a:path>
            </a:pathLst>
          </a:custGeom>
          <a:ln w="12700">
            <a:solidFill>
              <a:srgbClr val="642F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28" y="453390"/>
            <a:ext cx="7275195" cy="105219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03860" marR="30480" indent="-366395">
              <a:lnSpc>
                <a:spcPts val="3840"/>
              </a:lnSpc>
              <a:spcBef>
                <a:spcPts val="600"/>
              </a:spcBef>
            </a:pPr>
            <a:r>
              <a:rPr sz="5400" b="1" baseline="30092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330" baseline="30092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200" spc="75" dirty="0"/>
              <a:t>Tindakan</a:t>
            </a:r>
            <a:r>
              <a:rPr sz="3200" spc="85" dirty="0"/>
              <a:t> </a:t>
            </a:r>
            <a:r>
              <a:rPr sz="3200" spc="70" dirty="0"/>
              <a:t>Utama</a:t>
            </a:r>
            <a:r>
              <a:rPr sz="3200" spc="90" dirty="0"/>
              <a:t> </a:t>
            </a:r>
            <a:r>
              <a:rPr sz="3200" spc="130" dirty="0"/>
              <a:t>dalam</a:t>
            </a:r>
            <a:r>
              <a:rPr sz="3200" spc="100" dirty="0"/>
              <a:t> proses</a:t>
            </a:r>
            <a:r>
              <a:rPr sz="3200" spc="85" dirty="0"/>
              <a:t> </a:t>
            </a:r>
            <a:r>
              <a:rPr sz="3200" spc="65" dirty="0"/>
              <a:t>terapi </a:t>
            </a:r>
            <a:r>
              <a:rPr sz="3200" spc="75" dirty="0"/>
              <a:t>keperawatan</a:t>
            </a:r>
            <a:r>
              <a:rPr sz="3200" spc="114" dirty="0"/>
              <a:t> </a:t>
            </a:r>
            <a:r>
              <a:rPr sz="3200" spc="-10" dirty="0"/>
              <a:t>holistik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73602" y="1907285"/>
            <a:ext cx="2103120" cy="1051560"/>
          </a:xfrm>
          <a:custGeom>
            <a:avLst/>
            <a:gdLst/>
            <a:ahLst/>
            <a:cxnLst/>
            <a:rect l="l" t="t" r="r" b="b"/>
            <a:pathLst>
              <a:path w="2103120" h="1051560">
                <a:moveTo>
                  <a:pt x="1997964" y="0"/>
                </a:moveTo>
                <a:lnTo>
                  <a:pt x="105156" y="0"/>
                </a:lnTo>
                <a:lnTo>
                  <a:pt x="64240" y="8268"/>
                </a:lnTo>
                <a:lnTo>
                  <a:pt x="30813" y="30813"/>
                </a:lnTo>
                <a:lnTo>
                  <a:pt x="8268" y="64240"/>
                </a:lnTo>
                <a:lnTo>
                  <a:pt x="0" y="105155"/>
                </a:lnTo>
                <a:lnTo>
                  <a:pt x="0" y="946403"/>
                </a:lnTo>
                <a:lnTo>
                  <a:pt x="8268" y="987319"/>
                </a:lnTo>
                <a:lnTo>
                  <a:pt x="30813" y="1020746"/>
                </a:lnTo>
                <a:lnTo>
                  <a:pt x="64240" y="1043291"/>
                </a:lnTo>
                <a:lnTo>
                  <a:pt x="105156" y="1051560"/>
                </a:lnTo>
                <a:lnTo>
                  <a:pt x="1997964" y="1051560"/>
                </a:lnTo>
                <a:lnTo>
                  <a:pt x="2038879" y="1043291"/>
                </a:lnTo>
                <a:lnTo>
                  <a:pt x="2072306" y="1020746"/>
                </a:lnTo>
                <a:lnTo>
                  <a:pt x="2094851" y="987319"/>
                </a:lnTo>
                <a:lnTo>
                  <a:pt x="2103120" y="946403"/>
                </a:lnTo>
                <a:lnTo>
                  <a:pt x="2103120" y="105155"/>
                </a:lnTo>
                <a:lnTo>
                  <a:pt x="2094851" y="64240"/>
                </a:lnTo>
                <a:lnTo>
                  <a:pt x="2072306" y="30813"/>
                </a:lnTo>
                <a:lnTo>
                  <a:pt x="2038879" y="8268"/>
                </a:lnTo>
                <a:lnTo>
                  <a:pt x="1997964" y="0"/>
                </a:lnTo>
                <a:close/>
              </a:path>
            </a:pathLst>
          </a:custGeom>
          <a:solidFill>
            <a:srgbClr val="F79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21938" y="2013331"/>
            <a:ext cx="1805305" cy="7715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6995" marR="5080" indent="-74930">
              <a:lnSpc>
                <a:spcPts val="2750"/>
              </a:lnSpc>
              <a:spcBef>
                <a:spcPts val="505"/>
              </a:spcBef>
            </a:pPr>
            <a:r>
              <a:rPr sz="2600" spc="95" dirty="0">
                <a:latin typeface="Cambria"/>
                <a:cs typeface="Cambria"/>
              </a:rPr>
              <a:t>Manajemen </a:t>
            </a:r>
            <a:r>
              <a:rPr sz="2600" spc="75" dirty="0">
                <a:latin typeface="Cambria"/>
                <a:cs typeface="Cambria"/>
              </a:rPr>
              <a:t>Body</a:t>
            </a:r>
            <a:r>
              <a:rPr sz="2600" spc="60" dirty="0">
                <a:latin typeface="Cambria"/>
                <a:cs typeface="Cambria"/>
              </a:rPr>
              <a:t> </a:t>
            </a:r>
            <a:r>
              <a:rPr sz="2600" spc="70" dirty="0">
                <a:latin typeface="Cambria"/>
                <a:cs typeface="Cambria"/>
              </a:rPr>
              <a:t>Mind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51577" y="3462273"/>
            <a:ext cx="683260" cy="949960"/>
          </a:xfrm>
          <a:custGeom>
            <a:avLst/>
            <a:gdLst/>
            <a:ahLst/>
            <a:cxnLst/>
            <a:rect l="l" t="t" r="r" b="b"/>
            <a:pathLst>
              <a:path w="683260" h="949960">
                <a:moveTo>
                  <a:pt x="67437" y="0"/>
                </a:moveTo>
                <a:lnTo>
                  <a:pt x="0" y="251459"/>
                </a:lnTo>
                <a:lnTo>
                  <a:pt x="63881" y="214630"/>
                </a:lnTo>
                <a:lnTo>
                  <a:pt x="427989" y="845312"/>
                </a:lnTo>
                <a:lnTo>
                  <a:pt x="364109" y="882142"/>
                </a:lnTo>
                <a:lnTo>
                  <a:pt x="615696" y="949451"/>
                </a:lnTo>
                <a:lnTo>
                  <a:pt x="683133" y="697992"/>
                </a:lnTo>
                <a:lnTo>
                  <a:pt x="619251" y="734821"/>
                </a:lnTo>
                <a:lnTo>
                  <a:pt x="255143" y="104139"/>
                </a:lnTo>
                <a:lnTo>
                  <a:pt x="319024" y="67310"/>
                </a:lnTo>
                <a:lnTo>
                  <a:pt x="67437" y="0"/>
                </a:lnTo>
                <a:close/>
              </a:path>
            </a:pathLst>
          </a:custGeom>
          <a:solidFill>
            <a:srgbClr val="F79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961" y="4915661"/>
            <a:ext cx="2105025" cy="1053465"/>
          </a:xfrm>
          <a:custGeom>
            <a:avLst/>
            <a:gdLst/>
            <a:ahLst/>
            <a:cxnLst/>
            <a:rect l="l" t="t" r="r" b="b"/>
            <a:pathLst>
              <a:path w="2105025" h="1053464">
                <a:moveTo>
                  <a:pt x="1999361" y="0"/>
                </a:moveTo>
                <a:lnTo>
                  <a:pt x="105283" y="0"/>
                </a:lnTo>
                <a:lnTo>
                  <a:pt x="64293" y="8270"/>
                </a:lnTo>
                <a:lnTo>
                  <a:pt x="30829" y="30829"/>
                </a:lnTo>
                <a:lnTo>
                  <a:pt x="8270" y="64293"/>
                </a:lnTo>
                <a:lnTo>
                  <a:pt x="0" y="105282"/>
                </a:lnTo>
                <a:lnTo>
                  <a:pt x="0" y="947775"/>
                </a:lnTo>
                <a:lnTo>
                  <a:pt x="8270" y="988768"/>
                </a:lnTo>
                <a:lnTo>
                  <a:pt x="30829" y="1022242"/>
                </a:lnTo>
                <a:lnTo>
                  <a:pt x="64293" y="1044809"/>
                </a:lnTo>
                <a:lnTo>
                  <a:pt x="105283" y="1053084"/>
                </a:lnTo>
                <a:lnTo>
                  <a:pt x="1999361" y="1053084"/>
                </a:lnTo>
                <a:lnTo>
                  <a:pt x="2040350" y="1044809"/>
                </a:lnTo>
                <a:lnTo>
                  <a:pt x="2073814" y="1022242"/>
                </a:lnTo>
                <a:lnTo>
                  <a:pt x="2096373" y="988768"/>
                </a:lnTo>
                <a:lnTo>
                  <a:pt x="2104643" y="947775"/>
                </a:lnTo>
                <a:lnTo>
                  <a:pt x="2104643" y="105282"/>
                </a:lnTo>
                <a:lnTo>
                  <a:pt x="2096373" y="64293"/>
                </a:lnTo>
                <a:lnTo>
                  <a:pt x="2073814" y="30829"/>
                </a:lnTo>
                <a:lnTo>
                  <a:pt x="2040350" y="8270"/>
                </a:lnTo>
                <a:lnTo>
                  <a:pt x="1999361" y="0"/>
                </a:lnTo>
                <a:close/>
              </a:path>
            </a:pathLst>
          </a:custGeom>
          <a:solidFill>
            <a:srgbClr val="D7A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59678" y="5023484"/>
            <a:ext cx="1805305" cy="7715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98145" marR="5080" indent="-386080">
              <a:lnSpc>
                <a:spcPts val="2750"/>
              </a:lnSpc>
              <a:spcBef>
                <a:spcPts val="500"/>
              </a:spcBef>
            </a:pPr>
            <a:r>
              <a:rPr sz="2600" spc="90" dirty="0">
                <a:latin typeface="Cambria"/>
                <a:cs typeface="Cambria"/>
              </a:rPr>
              <a:t>Manajemen </a:t>
            </a:r>
            <a:r>
              <a:rPr sz="2600" spc="-10" dirty="0">
                <a:latin typeface="Cambria"/>
                <a:cs typeface="Cambria"/>
              </a:rPr>
              <a:t>Nutrisi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75759" y="5257800"/>
            <a:ext cx="1097280" cy="368935"/>
          </a:xfrm>
          <a:custGeom>
            <a:avLst/>
            <a:gdLst/>
            <a:ahLst/>
            <a:cxnLst/>
            <a:rect l="l" t="t" r="r" b="b"/>
            <a:pathLst>
              <a:path w="1097279" h="368935">
                <a:moveTo>
                  <a:pt x="912876" y="0"/>
                </a:moveTo>
                <a:lnTo>
                  <a:pt x="912876" y="73787"/>
                </a:lnTo>
                <a:lnTo>
                  <a:pt x="184403" y="73787"/>
                </a:lnTo>
                <a:lnTo>
                  <a:pt x="184403" y="0"/>
                </a:lnTo>
                <a:lnTo>
                  <a:pt x="0" y="184403"/>
                </a:lnTo>
                <a:lnTo>
                  <a:pt x="184403" y="368808"/>
                </a:lnTo>
                <a:lnTo>
                  <a:pt x="184403" y="295021"/>
                </a:lnTo>
                <a:lnTo>
                  <a:pt x="912876" y="295021"/>
                </a:lnTo>
                <a:lnTo>
                  <a:pt x="912876" y="368808"/>
                </a:lnTo>
                <a:lnTo>
                  <a:pt x="1097279" y="184403"/>
                </a:lnTo>
                <a:lnTo>
                  <a:pt x="912876" y="0"/>
                </a:lnTo>
                <a:close/>
              </a:path>
            </a:pathLst>
          </a:custGeom>
          <a:solidFill>
            <a:srgbClr val="D7A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4717" y="4915661"/>
            <a:ext cx="2105025" cy="1053465"/>
          </a:xfrm>
          <a:custGeom>
            <a:avLst/>
            <a:gdLst/>
            <a:ahLst/>
            <a:cxnLst/>
            <a:rect l="l" t="t" r="r" b="b"/>
            <a:pathLst>
              <a:path w="2105025" h="1053464">
                <a:moveTo>
                  <a:pt x="1999360" y="0"/>
                </a:moveTo>
                <a:lnTo>
                  <a:pt x="105282" y="0"/>
                </a:lnTo>
                <a:lnTo>
                  <a:pt x="64293" y="8270"/>
                </a:lnTo>
                <a:lnTo>
                  <a:pt x="30829" y="30829"/>
                </a:lnTo>
                <a:lnTo>
                  <a:pt x="8270" y="64293"/>
                </a:lnTo>
                <a:lnTo>
                  <a:pt x="0" y="105282"/>
                </a:lnTo>
                <a:lnTo>
                  <a:pt x="0" y="947775"/>
                </a:lnTo>
                <a:lnTo>
                  <a:pt x="8270" y="988768"/>
                </a:lnTo>
                <a:lnTo>
                  <a:pt x="30829" y="1022242"/>
                </a:lnTo>
                <a:lnTo>
                  <a:pt x="64293" y="1044809"/>
                </a:lnTo>
                <a:lnTo>
                  <a:pt x="105282" y="1053084"/>
                </a:lnTo>
                <a:lnTo>
                  <a:pt x="1999360" y="1053084"/>
                </a:lnTo>
                <a:lnTo>
                  <a:pt x="2040350" y="1044809"/>
                </a:lnTo>
                <a:lnTo>
                  <a:pt x="2073814" y="1022242"/>
                </a:lnTo>
                <a:lnTo>
                  <a:pt x="2096373" y="988768"/>
                </a:lnTo>
                <a:lnTo>
                  <a:pt x="2104644" y="947775"/>
                </a:lnTo>
                <a:lnTo>
                  <a:pt x="2104644" y="105282"/>
                </a:lnTo>
                <a:lnTo>
                  <a:pt x="2096373" y="64293"/>
                </a:lnTo>
                <a:lnTo>
                  <a:pt x="2073814" y="30829"/>
                </a:lnTo>
                <a:lnTo>
                  <a:pt x="2040350" y="8270"/>
                </a:lnTo>
                <a:lnTo>
                  <a:pt x="1999360" y="0"/>
                </a:lnTo>
                <a:close/>
              </a:path>
            </a:pathLst>
          </a:custGeom>
          <a:solidFill>
            <a:srgbClr val="A2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84323" y="5023484"/>
            <a:ext cx="1805305" cy="7715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53365" marR="5080" indent="-241300">
              <a:lnSpc>
                <a:spcPts val="2750"/>
              </a:lnSpc>
              <a:spcBef>
                <a:spcPts val="500"/>
              </a:spcBef>
            </a:pPr>
            <a:r>
              <a:rPr sz="2600" spc="95" dirty="0">
                <a:latin typeface="Cambria"/>
                <a:cs typeface="Cambria"/>
              </a:rPr>
              <a:t>Manajemen </a:t>
            </a:r>
            <a:r>
              <a:rPr sz="2600" spc="90" dirty="0">
                <a:latin typeface="Cambria"/>
                <a:cs typeface="Cambria"/>
              </a:rPr>
              <a:t>Exercise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14090" y="3462273"/>
            <a:ext cx="683260" cy="949960"/>
          </a:xfrm>
          <a:custGeom>
            <a:avLst/>
            <a:gdLst/>
            <a:ahLst/>
            <a:cxnLst/>
            <a:rect l="l" t="t" r="r" b="b"/>
            <a:pathLst>
              <a:path w="683260" h="949960">
                <a:moveTo>
                  <a:pt x="615696" y="0"/>
                </a:moveTo>
                <a:lnTo>
                  <a:pt x="364109" y="67310"/>
                </a:lnTo>
                <a:lnTo>
                  <a:pt x="427863" y="104139"/>
                </a:lnTo>
                <a:lnTo>
                  <a:pt x="63881" y="734821"/>
                </a:lnTo>
                <a:lnTo>
                  <a:pt x="0" y="697992"/>
                </a:lnTo>
                <a:lnTo>
                  <a:pt x="67437" y="949451"/>
                </a:lnTo>
                <a:lnTo>
                  <a:pt x="319024" y="882142"/>
                </a:lnTo>
                <a:lnTo>
                  <a:pt x="255143" y="845312"/>
                </a:lnTo>
                <a:lnTo>
                  <a:pt x="619251" y="214630"/>
                </a:lnTo>
                <a:lnTo>
                  <a:pt x="683133" y="251459"/>
                </a:lnTo>
                <a:lnTo>
                  <a:pt x="615696" y="0"/>
                </a:lnTo>
                <a:close/>
              </a:path>
            </a:pathLst>
          </a:custGeom>
          <a:solidFill>
            <a:srgbClr val="A2A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28" y="501853"/>
            <a:ext cx="72485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30480" indent="-366395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330" baseline="36265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600" spc="70" dirty="0">
                <a:solidFill>
                  <a:srgbClr val="403052"/>
                </a:solidFill>
              </a:rPr>
              <a:t>Klasifikasi</a:t>
            </a:r>
            <a:r>
              <a:rPr sz="3600" spc="-40" dirty="0">
                <a:solidFill>
                  <a:srgbClr val="403052"/>
                </a:solidFill>
              </a:rPr>
              <a:t> </a:t>
            </a:r>
            <a:r>
              <a:rPr sz="3600" spc="65" dirty="0">
                <a:solidFill>
                  <a:srgbClr val="403052"/>
                </a:solidFill>
              </a:rPr>
              <a:t>Terapi</a:t>
            </a:r>
            <a:r>
              <a:rPr sz="3600" spc="100" dirty="0">
                <a:solidFill>
                  <a:srgbClr val="403052"/>
                </a:solidFill>
              </a:rPr>
              <a:t> Komplementer </a:t>
            </a:r>
            <a:r>
              <a:rPr sz="3600" spc="254" dirty="0">
                <a:solidFill>
                  <a:srgbClr val="403052"/>
                </a:solidFill>
              </a:rPr>
              <a:t>(NCCAM)</a:t>
            </a:r>
            <a:endParaRPr sz="3600">
              <a:latin typeface="Arial"/>
              <a:cs typeface="Arial"/>
            </a:endParaRPr>
          </a:p>
          <a:p>
            <a:pPr marL="403860">
              <a:lnSpc>
                <a:spcPct val="100000"/>
              </a:lnSpc>
              <a:spcBef>
                <a:spcPts val="5"/>
              </a:spcBef>
            </a:pPr>
            <a:r>
              <a:rPr spc="95" dirty="0">
                <a:solidFill>
                  <a:srgbClr val="403052"/>
                </a:solidFill>
              </a:rPr>
              <a:t>(</a:t>
            </a:r>
            <a:r>
              <a:rPr sz="3200" spc="95" dirty="0"/>
              <a:t>Snyder,</a:t>
            </a:r>
            <a:r>
              <a:rPr sz="3200" spc="-300" dirty="0"/>
              <a:t> </a:t>
            </a:r>
            <a:r>
              <a:rPr sz="3200" spc="75" dirty="0"/>
              <a:t>Tracy</a:t>
            </a:r>
            <a:r>
              <a:rPr sz="3200" spc="105" dirty="0"/>
              <a:t> </a:t>
            </a:r>
            <a:r>
              <a:rPr sz="3200" dirty="0"/>
              <a:t>&amp;</a:t>
            </a:r>
            <a:r>
              <a:rPr sz="3200" spc="90" dirty="0"/>
              <a:t> Lindquis,</a:t>
            </a:r>
            <a:r>
              <a:rPr sz="3200" spc="-150" dirty="0"/>
              <a:t> </a:t>
            </a:r>
            <a:r>
              <a:rPr sz="3200" spc="-10" dirty="0"/>
              <a:t>2014)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091" y="2391283"/>
            <a:ext cx="1485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663366"/>
                </a:solidFill>
                <a:latin typeface="Cambria"/>
                <a:cs typeface="Cambria"/>
              </a:rPr>
              <a:t>1.</a:t>
            </a:r>
            <a:endParaRPr sz="10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4203" y="2347087"/>
            <a:ext cx="191388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70" dirty="0">
                <a:solidFill>
                  <a:srgbClr val="FF0000"/>
                </a:solidFill>
                <a:latin typeface="Cambria"/>
                <a:cs typeface="Cambria"/>
              </a:rPr>
              <a:t>Mind-</a:t>
            </a:r>
            <a:r>
              <a:rPr sz="1400" b="1" dirty="0">
                <a:solidFill>
                  <a:srgbClr val="FF0000"/>
                </a:solidFill>
                <a:latin typeface="Cambria"/>
                <a:cs typeface="Cambria"/>
              </a:rPr>
              <a:t>Body</a:t>
            </a:r>
            <a:r>
              <a:rPr sz="1400" b="1" spc="1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mbria"/>
                <a:cs typeface="Cambria"/>
              </a:rPr>
              <a:t>Therapies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091" y="2775330"/>
            <a:ext cx="7199630" cy="2093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>
              <a:lnSpc>
                <a:spcPts val="1405"/>
              </a:lnSpc>
              <a:spcBef>
                <a:spcPts val="95"/>
              </a:spcBef>
            </a:pPr>
            <a:r>
              <a:rPr sz="1300" dirty="0">
                <a:solidFill>
                  <a:srgbClr val="585858"/>
                </a:solidFill>
                <a:latin typeface="Cambria"/>
                <a:cs typeface="Cambria"/>
              </a:rPr>
              <a:t>Intervensi</a:t>
            </a:r>
            <a:r>
              <a:rPr sz="1300" spc="2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spc="60" dirty="0">
                <a:solidFill>
                  <a:srgbClr val="585858"/>
                </a:solidFill>
                <a:latin typeface="Cambria"/>
                <a:cs typeface="Cambria"/>
              </a:rPr>
              <a:t>menggunakan</a:t>
            </a:r>
            <a:r>
              <a:rPr sz="1300" spc="2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585858"/>
                </a:solidFill>
                <a:latin typeface="Cambria"/>
                <a:cs typeface="Cambria"/>
              </a:rPr>
              <a:t>suatu</a:t>
            </a:r>
            <a:r>
              <a:rPr sz="1300" spc="2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585858"/>
                </a:solidFill>
                <a:latin typeface="Cambria"/>
                <a:cs typeface="Cambria"/>
              </a:rPr>
              <a:t>variasi</a:t>
            </a:r>
            <a:r>
              <a:rPr sz="1300" spc="2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585858"/>
                </a:solidFill>
                <a:latin typeface="Cambria"/>
                <a:cs typeface="Cambria"/>
              </a:rPr>
              <a:t>teknik</a:t>
            </a:r>
            <a:r>
              <a:rPr sz="1300" spc="2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585858"/>
                </a:solidFill>
                <a:latin typeface="Cambria"/>
                <a:cs typeface="Cambria"/>
              </a:rPr>
              <a:t>untuk</a:t>
            </a:r>
            <a:r>
              <a:rPr sz="1300" spc="2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585858"/>
                </a:solidFill>
                <a:latin typeface="Cambria"/>
                <a:cs typeface="Cambria"/>
              </a:rPr>
              <a:t>memfasilitasi</a:t>
            </a:r>
            <a:r>
              <a:rPr sz="1300" spc="2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585858"/>
                </a:solidFill>
                <a:latin typeface="Cambria"/>
                <a:cs typeface="Cambria"/>
              </a:rPr>
              <a:t>kapasitas</a:t>
            </a:r>
            <a:r>
              <a:rPr sz="1300" spc="2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585858"/>
                </a:solidFill>
                <a:latin typeface="Cambria"/>
                <a:cs typeface="Cambria"/>
              </a:rPr>
              <a:t>pikiran</a:t>
            </a:r>
            <a:r>
              <a:rPr sz="1300" spc="1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spc="50" dirty="0">
                <a:solidFill>
                  <a:srgbClr val="585858"/>
                </a:solidFill>
                <a:latin typeface="Cambria"/>
                <a:cs typeface="Cambria"/>
              </a:rPr>
              <a:t>yang</a:t>
            </a:r>
            <a:endParaRPr sz="1300" dirty="0">
              <a:latin typeface="Cambria"/>
              <a:cs typeface="Cambria"/>
            </a:endParaRPr>
          </a:p>
          <a:p>
            <a:pPr marL="527685">
              <a:lnSpc>
                <a:spcPts val="1405"/>
              </a:lnSpc>
            </a:pPr>
            <a:r>
              <a:rPr sz="1300" spc="55" dirty="0">
                <a:solidFill>
                  <a:srgbClr val="585858"/>
                </a:solidFill>
                <a:latin typeface="Cambria"/>
                <a:cs typeface="Cambria"/>
              </a:rPr>
              <a:t>berdampak</a:t>
            </a:r>
            <a:r>
              <a:rPr sz="1300" spc="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spc="60" dirty="0">
                <a:solidFill>
                  <a:srgbClr val="585858"/>
                </a:solidFill>
                <a:latin typeface="Cambria"/>
                <a:cs typeface="Cambria"/>
              </a:rPr>
              <a:t>pada</a:t>
            </a:r>
            <a:r>
              <a:rPr sz="13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spc="65" dirty="0">
                <a:solidFill>
                  <a:srgbClr val="585858"/>
                </a:solidFill>
                <a:latin typeface="Cambria"/>
                <a:cs typeface="Cambria"/>
              </a:rPr>
              <a:t>gejala</a:t>
            </a:r>
            <a:r>
              <a:rPr sz="13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585858"/>
                </a:solidFill>
                <a:latin typeface="Cambria"/>
                <a:cs typeface="Cambria"/>
              </a:rPr>
              <a:t>fisik</a:t>
            </a:r>
            <a:r>
              <a:rPr sz="13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13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585858"/>
                </a:solidFill>
                <a:latin typeface="Cambria"/>
                <a:cs typeface="Cambria"/>
              </a:rPr>
              <a:t>fungsi</a:t>
            </a:r>
            <a:r>
              <a:rPr sz="1300" spc="1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Cambria"/>
                <a:cs typeface="Cambria"/>
              </a:rPr>
              <a:t>tubuh</a:t>
            </a:r>
            <a:endParaRPr sz="13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300" dirty="0">
              <a:latin typeface="Cambria"/>
              <a:cs typeface="Cambria"/>
            </a:endParaRPr>
          </a:p>
          <a:p>
            <a:pPr marL="507365">
              <a:lnSpc>
                <a:spcPct val="100000"/>
              </a:lnSpc>
            </a:pPr>
            <a:r>
              <a:rPr sz="1300" spc="50" dirty="0">
                <a:solidFill>
                  <a:srgbClr val="585858"/>
                </a:solidFill>
                <a:latin typeface="Cambria"/>
                <a:cs typeface="Cambria"/>
              </a:rPr>
              <a:t>Contoh:</a:t>
            </a:r>
            <a:r>
              <a:rPr sz="13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spc="50" dirty="0">
                <a:solidFill>
                  <a:srgbClr val="585858"/>
                </a:solidFill>
                <a:latin typeface="Cambria"/>
                <a:cs typeface="Cambria"/>
              </a:rPr>
              <a:t>imagery,</a:t>
            </a:r>
            <a:r>
              <a:rPr sz="1300" spc="-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spc="20" dirty="0">
                <a:solidFill>
                  <a:srgbClr val="585858"/>
                </a:solidFill>
                <a:latin typeface="Cambria"/>
                <a:cs typeface="Cambria"/>
              </a:rPr>
              <a:t>meditasi,</a:t>
            </a:r>
            <a:r>
              <a:rPr sz="13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spc="75" dirty="0">
                <a:solidFill>
                  <a:srgbClr val="585858"/>
                </a:solidFill>
                <a:latin typeface="Cambria"/>
                <a:cs typeface="Cambria"/>
              </a:rPr>
              <a:t>yoga,</a:t>
            </a:r>
            <a:r>
              <a:rPr sz="13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spc="2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13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spc="20" dirty="0">
                <a:solidFill>
                  <a:srgbClr val="585858"/>
                </a:solidFill>
                <a:latin typeface="Cambria"/>
                <a:cs typeface="Cambria"/>
              </a:rPr>
              <a:t>musik,</a:t>
            </a:r>
            <a:r>
              <a:rPr sz="13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Cambria"/>
                <a:cs typeface="Cambria"/>
              </a:rPr>
              <a:t>humor</a:t>
            </a:r>
            <a:endParaRPr sz="13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3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16890" algn="l"/>
              </a:tabLst>
            </a:pPr>
            <a:r>
              <a:rPr sz="1400" b="1" spc="30" dirty="0">
                <a:solidFill>
                  <a:srgbClr val="FF0000"/>
                </a:solidFill>
                <a:latin typeface="Cambria"/>
                <a:cs typeface="Cambria"/>
              </a:rPr>
              <a:t>2.</a:t>
            </a:r>
            <a:r>
              <a:rPr sz="1400" b="1" dirty="0">
                <a:solidFill>
                  <a:srgbClr val="FF0000"/>
                </a:solidFill>
                <a:latin typeface="Cambria"/>
                <a:cs typeface="Cambria"/>
              </a:rPr>
              <a:t>	</a:t>
            </a:r>
            <a:r>
              <a:rPr sz="1400" b="1" spc="10" dirty="0">
                <a:solidFill>
                  <a:srgbClr val="FF0000"/>
                </a:solidFill>
                <a:latin typeface="Cambria"/>
                <a:cs typeface="Cambria"/>
              </a:rPr>
              <a:t>Alternative</a:t>
            </a:r>
            <a:r>
              <a:rPr sz="1400" b="1" spc="11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600" b="1" spc="60" dirty="0">
                <a:solidFill>
                  <a:srgbClr val="FF0000"/>
                </a:solidFill>
                <a:latin typeface="Cambria"/>
                <a:cs typeface="Cambria"/>
              </a:rPr>
              <a:t>System</a:t>
            </a:r>
            <a:r>
              <a:rPr sz="1600" b="1" spc="1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1600" b="1" spc="1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600" b="1" spc="85" dirty="0">
                <a:solidFill>
                  <a:srgbClr val="FF0000"/>
                </a:solidFill>
                <a:latin typeface="Cambria"/>
                <a:cs typeface="Cambria"/>
              </a:rPr>
              <a:t>Care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Cambria"/>
              <a:cs typeface="Cambria"/>
            </a:endParaRPr>
          </a:p>
          <a:p>
            <a:pPr marL="527685">
              <a:lnSpc>
                <a:spcPct val="100000"/>
              </a:lnSpc>
            </a:pP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Sistem</a:t>
            </a:r>
            <a:r>
              <a:rPr sz="14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kesehatan</a:t>
            </a:r>
            <a:r>
              <a:rPr sz="14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35" dirty="0">
                <a:solidFill>
                  <a:srgbClr val="585858"/>
                </a:solidFill>
                <a:latin typeface="Cambria"/>
                <a:cs typeface="Cambria"/>
              </a:rPr>
              <a:t>yg</a:t>
            </a:r>
            <a:r>
              <a:rPr sz="14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585858"/>
                </a:solidFill>
                <a:latin typeface="Cambria"/>
                <a:cs typeface="Cambria"/>
              </a:rPr>
              <a:t>dikembangkan</a:t>
            </a:r>
            <a:r>
              <a:rPr sz="14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dari</a:t>
            </a:r>
            <a:r>
              <a:rPr sz="1400" spc="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pendekatan</a:t>
            </a:r>
            <a:r>
              <a:rPr sz="14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585858"/>
                </a:solidFill>
                <a:latin typeface="Cambria"/>
                <a:cs typeface="Cambria"/>
              </a:rPr>
              <a:t>biomedikal</a:t>
            </a:r>
            <a:r>
              <a:rPr sz="14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mbria"/>
                <a:cs typeface="Cambria"/>
              </a:rPr>
              <a:t>barat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Cambria"/>
              <a:cs typeface="Cambria"/>
            </a:endParaRPr>
          </a:p>
          <a:p>
            <a:pPr marL="501650">
              <a:lnSpc>
                <a:spcPct val="100000"/>
              </a:lnSpc>
            </a:pP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Contoh:</a:t>
            </a:r>
            <a:r>
              <a:rPr sz="1400" spc="-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585858"/>
                </a:solidFill>
                <a:latin typeface="Cambria"/>
                <a:cs typeface="Cambria"/>
              </a:rPr>
              <a:t>pengobatan</a:t>
            </a:r>
            <a:r>
              <a:rPr sz="14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585858"/>
                </a:solidFill>
                <a:latin typeface="Cambria"/>
                <a:cs typeface="Cambria"/>
              </a:rPr>
              <a:t>cina</a:t>
            </a:r>
            <a:r>
              <a:rPr sz="14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mbria"/>
                <a:cs typeface="Cambria"/>
              </a:rPr>
              <a:t>tradisional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091" y="5098541"/>
            <a:ext cx="1485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5" dirty="0">
                <a:solidFill>
                  <a:srgbClr val="663366"/>
                </a:solidFill>
                <a:latin typeface="Cambria"/>
                <a:cs typeface="Cambria"/>
              </a:rPr>
              <a:t>3.</a:t>
            </a:r>
            <a:endParaRPr sz="10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4203" y="5054346"/>
            <a:ext cx="29400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5" dirty="0">
                <a:solidFill>
                  <a:srgbClr val="FF0000"/>
                </a:solidFill>
                <a:latin typeface="Cambria"/>
                <a:cs typeface="Cambria"/>
              </a:rPr>
              <a:t>Life</a:t>
            </a:r>
            <a:r>
              <a:rPr sz="1400" b="1" spc="1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mbria"/>
                <a:cs typeface="Cambria"/>
              </a:rPr>
              <a:t>Style</a:t>
            </a:r>
            <a:r>
              <a:rPr sz="1400" b="1" spc="1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r>
              <a:rPr sz="1400" b="1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400" b="1" spc="70" dirty="0">
                <a:solidFill>
                  <a:srgbClr val="FF0000"/>
                </a:solidFill>
                <a:latin typeface="Cambria"/>
                <a:cs typeface="Cambria"/>
              </a:rPr>
              <a:t>Disease</a:t>
            </a:r>
            <a:r>
              <a:rPr sz="1400" b="1" spc="1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mbria"/>
                <a:cs typeface="Cambria"/>
              </a:rPr>
              <a:t>Prevention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8296" y="5477662"/>
            <a:ext cx="6326505" cy="836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1515"/>
              </a:lnSpc>
              <a:spcBef>
                <a:spcPts val="105"/>
              </a:spcBef>
            </a:pP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Praktek</a:t>
            </a:r>
            <a:r>
              <a:rPr sz="14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75" dirty="0">
                <a:solidFill>
                  <a:srgbClr val="585858"/>
                </a:solidFill>
                <a:latin typeface="Cambria"/>
                <a:cs typeface="Cambria"/>
              </a:rPr>
              <a:t>yang</a:t>
            </a:r>
            <a:r>
              <a:rPr sz="14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bertujuan</a:t>
            </a:r>
            <a:r>
              <a:rPr sz="14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utk</a:t>
            </a:r>
            <a:r>
              <a:rPr sz="1400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585858"/>
                </a:solidFill>
                <a:latin typeface="Cambria"/>
                <a:cs typeface="Cambria"/>
              </a:rPr>
              <a:t>mencegah</a:t>
            </a:r>
            <a:r>
              <a:rPr sz="14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penyakit,</a:t>
            </a:r>
            <a:r>
              <a:rPr sz="1400" spc="-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identifikasi</a:t>
            </a:r>
            <a:r>
              <a:rPr sz="1400" spc="1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faktor</a:t>
            </a:r>
            <a:r>
              <a:rPr sz="1400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resiko</a:t>
            </a:r>
            <a:r>
              <a:rPr sz="14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endParaRPr sz="1400" dirty="0">
              <a:latin typeface="Cambria"/>
              <a:cs typeface="Cambria"/>
            </a:endParaRPr>
          </a:p>
          <a:p>
            <a:pPr marL="38100">
              <a:lnSpc>
                <a:spcPts val="1515"/>
              </a:lnSpc>
            </a:pP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mendukung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proses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penyembuhan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Contoh:</a:t>
            </a:r>
            <a:r>
              <a:rPr sz="1400" spc="-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585858"/>
                </a:solidFill>
                <a:latin typeface="Cambria"/>
                <a:cs typeface="Cambria"/>
              </a:rPr>
              <a:t>exercise,</a:t>
            </a:r>
            <a:r>
              <a:rPr sz="1400" spc="-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manajemen</a:t>
            </a:r>
            <a:r>
              <a:rPr sz="14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585858"/>
                </a:solidFill>
                <a:latin typeface="Cambria"/>
                <a:cs typeface="Cambria"/>
              </a:rPr>
              <a:t>stres,</a:t>
            </a:r>
            <a:r>
              <a:rPr sz="1400" spc="-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Cambria"/>
                <a:cs typeface="Cambria"/>
              </a:rPr>
              <a:t>diet</a:t>
            </a:r>
            <a:endParaRPr sz="1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27" y="203961"/>
            <a:ext cx="292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1934082"/>
            <a:ext cx="6972934" cy="39516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105"/>
              </a:spcBef>
              <a:buAutoNum type="arabicPeriod" startAt="4"/>
              <a:tabLst>
                <a:tab pos="245110" algn="l"/>
              </a:tabLst>
            </a:pPr>
            <a:r>
              <a:rPr sz="1700" b="1" spc="75" dirty="0">
                <a:solidFill>
                  <a:srgbClr val="FF0000"/>
                </a:solidFill>
                <a:latin typeface="Cambria"/>
                <a:cs typeface="Cambria"/>
              </a:rPr>
              <a:t>Biological</a:t>
            </a:r>
            <a:r>
              <a:rPr sz="1700" b="1" spc="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60" dirty="0">
                <a:solidFill>
                  <a:srgbClr val="FF0000"/>
                </a:solidFill>
                <a:latin typeface="Cambria"/>
                <a:cs typeface="Cambria"/>
              </a:rPr>
              <a:t>Based</a:t>
            </a:r>
            <a:r>
              <a:rPr sz="1700" b="1" spc="-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40" dirty="0">
                <a:solidFill>
                  <a:srgbClr val="FF0000"/>
                </a:solidFill>
                <a:latin typeface="Cambria"/>
                <a:cs typeface="Cambria"/>
              </a:rPr>
              <a:t>Therapies</a:t>
            </a:r>
            <a:endParaRPr sz="1700" dirty="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1390"/>
              </a:spcBef>
            </a:pP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Praktek</a:t>
            </a:r>
            <a:r>
              <a:rPr sz="17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17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produk</a:t>
            </a:r>
            <a:r>
              <a:rPr sz="17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berdasarkan</a:t>
            </a:r>
            <a:r>
              <a:rPr sz="17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alami</a:t>
            </a:r>
            <a:r>
              <a:rPr sz="17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17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biologi</a:t>
            </a:r>
            <a:endParaRPr sz="1700" dirty="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  <a:spcBef>
                <a:spcPts val="1390"/>
              </a:spcBef>
            </a:pP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Contoh:</a:t>
            </a:r>
            <a:r>
              <a:rPr sz="17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herbal,</a:t>
            </a:r>
            <a:r>
              <a:rPr sz="1700" spc="-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suplemen </a:t>
            </a:r>
            <a:r>
              <a:rPr sz="1700" spc="-10" dirty="0">
                <a:solidFill>
                  <a:srgbClr val="585858"/>
                </a:solidFill>
                <a:latin typeface="Cambria"/>
                <a:cs typeface="Cambria"/>
              </a:rPr>
              <a:t>nutrisi</a:t>
            </a:r>
            <a:endParaRPr sz="1700" dirty="0">
              <a:latin typeface="Cambria"/>
              <a:cs typeface="Cambria"/>
            </a:endParaRPr>
          </a:p>
          <a:p>
            <a:pPr marL="245110" indent="-232410">
              <a:lnSpc>
                <a:spcPct val="100000"/>
              </a:lnSpc>
              <a:spcBef>
                <a:spcPts val="1385"/>
              </a:spcBef>
              <a:buAutoNum type="arabicPeriod" startAt="5"/>
              <a:tabLst>
                <a:tab pos="245110" algn="l"/>
              </a:tabLst>
            </a:pPr>
            <a:r>
              <a:rPr sz="1700" b="1" spc="65" dirty="0">
                <a:solidFill>
                  <a:srgbClr val="FF0000"/>
                </a:solidFill>
                <a:latin typeface="Cambria"/>
                <a:cs typeface="Cambria"/>
              </a:rPr>
              <a:t>Manifulative</a:t>
            </a:r>
            <a:r>
              <a:rPr sz="1700" b="1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55" dirty="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r>
              <a:rPr sz="1700" b="1" spc="1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Body-</a:t>
            </a:r>
            <a:r>
              <a:rPr sz="1700" b="1" spc="65" dirty="0">
                <a:solidFill>
                  <a:srgbClr val="FF0000"/>
                </a:solidFill>
                <a:latin typeface="Cambria"/>
                <a:cs typeface="Cambria"/>
              </a:rPr>
              <a:t>based</a:t>
            </a:r>
            <a:r>
              <a:rPr sz="1700" b="1" spc="11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50" dirty="0">
                <a:solidFill>
                  <a:srgbClr val="FF0000"/>
                </a:solidFill>
                <a:latin typeface="Cambria"/>
                <a:cs typeface="Cambria"/>
              </a:rPr>
              <a:t>System</a:t>
            </a:r>
            <a:endParaRPr sz="1700" dirty="0">
              <a:latin typeface="Cambria"/>
              <a:cs typeface="Cambria"/>
            </a:endParaRPr>
          </a:p>
          <a:p>
            <a:pPr marL="219710">
              <a:lnSpc>
                <a:spcPct val="100000"/>
              </a:lnSpc>
              <a:spcBef>
                <a:spcPts val="1390"/>
              </a:spcBef>
            </a:pP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17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berdasarkan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merubah</a:t>
            </a:r>
            <a:r>
              <a:rPr sz="17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17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menggerakkan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10" dirty="0">
                <a:solidFill>
                  <a:srgbClr val="585858"/>
                </a:solidFill>
                <a:latin typeface="Cambria"/>
                <a:cs typeface="Cambria"/>
              </a:rPr>
              <a:t>tubuh</a:t>
            </a:r>
            <a:endParaRPr sz="1700" dirty="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  <a:spcBef>
                <a:spcPts val="1395"/>
              </a:spcBef>
            </a:pP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Contoh:</a:t>
            </a:r>
            <a:r>
              <a:rPr sz="1700" spc="-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many</a:t>
            </a:r>
            <a:r>
              <a:rPr sz="17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90" dirty="0">
                <a:solidFill>
                  <a:srgbClr val="585858"/>
                </a:solidFill>
                <a:latin typeface="Cambria"/>
                <a:cs typeface="Cambria"/>
              </a:rPr>
              <a:t>massage,</a:t>
            </a:r>
            <a:r>
              <a:rPr sz="1700" spc="-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10" dirty="0">
                <a:solidFill>
                  <a:srgbClr val="585858"/>
                </a:solidFill>
                <a:latin typeface="Cambria"/>
                <a:cs typeface="Cambria"/>
              </a:rPr>
              <a:t>hidrotherapi</a:t>
            </a:r>
            <a:endParaRPr sz="1700" dirty="0">
              <a:latin typeface="Cambria"/>
              <a:cs typeface="Cambria"/>
            </a:endParaRPr>
          </a:p>
          <a:p>
            <a:pPr marL="245110" indent="-232410">
              <a:lnSpc>
                <a:spcPct val="100000"/>
              </a:lnSpc>
              <a:spcBef>
                <a:spcPts val="1380"/>
              </a:spcBef>
              <a:buAutoNum type="arabicPeriod" startAt="6"/>
              <a:tabLst>
                <a:tab pos="245110" algn="l"/>
              </a:tabLst>
            </a:pPr>
            <a:r>
              <a:rPr sz="1700" b="1" spc="80" dirty="0">
                <a:solidFill>
                  <a:srgbClr val="FF0000"/>
                </a:solidFill>
                <a:latin typeface="Cambria"/>
                <a:cs typeface="Cambria"/>
              </a:rPr>
              <a:t>Energy</a:t>
            </a:r>
            <a:r>
              <a:rPr sz="1700" b="1" spc="-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40" dirty="0">
                <a:solidFill>
                  <a:srgbClr val="FF0000"/>
                </a:solidFill>
                <a:latin typeface="Cambria"/>
                <a:cs typeface="Cambria"/>
              </a:rPr>
              <a:t>Therapies</a:t>
            </a:r>
            <a:endParaRPr sz="17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 dirty="0">
              <a:latin typeface="Cambria"/>
              <a:cs typeface="Cambria"/>
            </a:endParaRPr>
          </a:p>
          <a:p>
            <a:pPr marL="241300" marR="5080">
              <a:lnSpc>
                <a:spcPct val="70000"/>
              </a:lnSpc>
            </a:pP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17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60" dirty="0">
                <a:solidFill>
                  <a:srgbClr val="585858"/>
                </a:solidFill>
                <a:latin typeface="Cambria"/>
                <a:cs typeface="Cambria"/>
              </a:rPr>
              <a:t>yg</a:t>
            </a:r>
            <a:r>
              <a:rPr sz="17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berfokus</a:t>
            </a:r>
            <a:r>
              <a:rPr sz="17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585858"/>
                </a:solidFill>
                <a:latin typeface="Cambria"/>
                <a:cs typeface="Cambria"/>
              </a:rPr>
              <a:t>pada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melancarkan</a:t>
            </a:r>
            <a:r>
              <a:rPr sz="17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energi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dari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dalam</a:t>
            </a:r>
            <a:r>
              <a:rPr sz="17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tubuh</a:t>
            </a:r>
            <a:r>
              <a:rPr sz="17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20" dirty="0">
                <a:solidFill>
                  <a:srgbClr val="585858"/>
                </a:solidFill>
                <a:latin typeface="Cambria"/>
                <a:cs typeface="Cambria"/>
              </a:rPr>
              <a:t>atau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mendatangkan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energi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dari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20" dirty="0">
                <a:solidFill>
                  <a:srgbClr val="585858"/>
                </a:solidFill>
                <a:latin typeface="Cambria"/>
                <a:cs typeface="Cambria"/>
              </a:rPr>
              <a:t>luar</a:t>
            </a:r>
            <a:endParaRPr sz="1700" dirty="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  <a:spcBef>
                <a:spcPts val="1395"/>
              </a:spcBef>
            </a:pP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Contoh</a:t>
            </a:r>
            <a:r>
              <a:rPr sz="17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Healing</a:t>
            </a:r>
            <a:r>
              <a:rPr sz="17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touch,</a:t>
            </a:r>
            <a:r>
              <a:rPr sz="1700" spc="-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17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sentuhan,</a:t>
            </a:r>
            <a:r>
              <a:rPr sz="1700" spc="-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10" dirty="0">
                <a:solidFill>
                  <a:srgbClr val="585858"/>
                </a:solidFill>
                <a:latin typeface="Cambria"/>
                <a:cs typeface="Cambria"/>
              </a:rPr>
              <a:t>reiki</a:t>
            </a:r>
            <a:endParaRPr sz="17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28" y="501853"/>
            <a:ext cx="7708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337" baseline="36265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600" spc="65" dirty="0"/>
              <a:t>Terapi</a:t>
            </a:r>
            <a:r>
              <a:rPr sz="3600" spc="110" dirty="0"/>
              <a:t> </a:t>
            </a:r>
            <a:r>
              <a:rPr sz="3600" spc="125" dirty="0"/>
              <a:t>komplementer</a:t>
            </a:r>
            <a:r>
              <a:rPr sz="3600" spc="65" dirty="0"/>
              <a:t> </a:t>
            </a:r>
            <a:r>
              <a:rPr sz="3600" spc="150" dirty="0"/>
              <a:t>di</a:t>
            </a:r>
            <a:r>
              <a:rPr sz="3600" spc="110" dirty="0"/>
              <a:t> </a:t>
            </a:r>
            <a:r>
              <a:rPr sz="3600" spc="105" dirty="0"/>
              <a:t>Indonesia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2202" rIns="0" bIns="0" rtlCol="0">
            <a:spAutoFit/>
          </a:bodyPr>
          <a:lstStyle/>
          <a:p>
            <a:pPr marL="241300" marR="5080" indent="-228600">
              <a:lnSpc>
                <a:spcPts val="1839"/>
              </a:lnSpc>
              <a:spcBef>
                <a:spcPts val="330"/>
              </a:spcBef>
              <a:buClr>
                <a:srgbClr val="663366"/>
              </a:buClr>
              <a:buSzPct val="73529"/>
              <a:buFont typeface="Arial MT"/>
              <a:buChar char="•"/>
              <a:tabLst>
                <a:tab pos="241300" algn="l"/>
              </a:tabLst>
            </a:pPr>
            <a:r>
              <a:rPr spc="50" dirty="0"/>
              <a:t>Kompelmenter</a:t>
            </a:r>
            <a:r>
              <a:rPr spc="175" dirty="0"/>
              <a:t> </a:t>
            </a:r>
            <a:r>
              <a:rPr spc="85" dirty="0"/>
              <a:t>medik,</a:t>
            </a:r>
            <a:r>
              <a:rPr spc="20" dirty="0"/>
              <a:t> </a:t>
            </a:r>
            <a:r>
              <a:rPr dirty="0"/>
              <a:t>yaitu</a:t>
            </a:r>
            <a:r>
              <a:rPr spc="185" dirty="0"/>
              <a:t> </a:t>
            </a:r>
            <a:r>
              <a:rPr dirty="0"/>
              <a:t>akupunktur</a:t>
            </a:r>
            <a:r>
              <a:rPr spc="195" dirty="0"/>
              <a:t> </a:t>
            </a:r>
            <a:r>
              <a:rPr spc="85" dirty="0"/>
              <a:t>medik,</a:t>
            </a:r>
            <a:r>
              <a:rPr spc="10" dirty="0"/>
              <a:t> </a:t>
            </a:r>
            <a:r>
              <a:rPr dirty="0"/>
              <a:t>terapi</a:t>
            </a:r>
            <a:r>
              <a:rPr spc="175" dirty="0"/>
              <a:t> </a:t>
            </a:r>
            <a:r>
              <a:rPr spc="70" dirty="0"/>
              <a:t>hiperbarik,</a:t>
            </a:r>
            <a:r>
              <a:rPr spc="30" dirty="0"/>
              <a:t> </a:t>
            </a:r>
            <a:r>
              <a:rPr spc="-10" dirty="0"/>
              <a:t>terapi </a:t>
            </a:r>
            <a:r>
              <a:rPr spc="75" dirty="0"/>
              <a:t>herbal</a:t>
            </a:r>
            <a:r>
              <a:rPr spc="55" dirty="0"/>
              <a:t> medik</a:t>
            </a:r>
          </a:p>
          <a:p>
            <a:pPr marL="173990">
              <a:lnSpc>
                <a:spcPct val="100000"/>
              </a:lnSpc>
              <a:spcBef>
                <a:spcPts val="1770"/>
              </a:spcBef>
            </a:pPr>
            <a:r>
              <a:rPr spc="50" dirty="0"/>
              <a:t>(Permeskes:</a:t>
            </a:r>
            <a:r>
              <a:rPr spc="-40" dirty="0"/>
              <a:t> </a:t>
            </a:r>
            <a:r>
              <a:rPr dirty="0"/>
              <a:t>no</a:t>
            </a:r>
            <a:r>
              <a:rPr spc="110" dirty="0"/>
              <a:t> </a:t>
            </a:r>
            <a:r>
              <a:rPr spc="-10" dirty="0"/>
              <a:t>1109/MENKES/per/2007)</a:t>
            </a:r>
          </a:p>
          <a:p>
            <a:pPr marL="228600" marR="161290" indent="-216535">
              <a:lnSpc>
                <a:spcPts val="3840"/>
              </a:lnSpc>
              <a:spcBef>
                <a:spcPts val="415"/>
              </a:spcBef>
              <a:buChar char="•"/>
              <a:tabLst>
                <a:tab pos="228600" algn="l"/>
                <a:tab pos="240665" algn="l"/>
              </a:tabLst>
            </a:pPr>
            <a:r>
              <a:rPr sz="1250" dirty="0">
                <a:solidFill>
                  <a:srgbClr val="663366"/>
                </a:solidFill>
                <a:latin typeface="Arial MT"/>
                <a:cs typeface="Arial MT"/>
              </a:rPr>
              <a:t>	</a:t>
            </a:r>
            <a:r>
              <a:rPr spc="50" dirty="0"/>
              <a:t>Komplementer</a:t>
            </a:r>
            <a:r>
              <a:rPr spc="95" dirty="0"/>
              <a:t> </a:t>
            </a:r>
            <a:r>
              <a:rPr spc="20" dirty="0"/>
              <a:t>Tradisional</a:t>
            </a:r>
            <a:r>
              <a:rPr spc="195" dirty="0"/>
              <a:t> </a:t>
            </a:r>
            <a:r>
              <a:rPr spc="20" dirty="0"/>
              <a:t>Alternatif,</a:t>
            </a:r>
            <a:r>
              <a:rPr spc="35" dirty="0"/>
              <a:t> </a:t>
            </a:r>
            <a:r>
              <a:rPr spc="20" dirty="0"/>
              <a:t>contoh</a:t>
            </a:r>
            <a:r>
              <a:rPr spc="170" dirty="0"/>
              <a:t> </a:t>
            </a:r>
            <a:r>
              <a:rPr spc="95" dirty="0"/>
              <a:t>yoga,</a:t>
            </a:r>
            <a:r>
              <a:rPr dirty="0"/>
              <a:t> </a:t>
            </a:r>
            <a:r>
              <a:rPr spc="50" dirty="0"/>
              <a:t>hipnoterapi,</a:t>
            </a:r>
            <a:r>
              <a:rPr spc="20" dirty="0"/>
              <a:t> </a:t>
            </a:r>
            <a:r>
              <a:rPr spc="-10" dirty="0"/>
              <a:t>shiatsu </a:t>
            </a:r>
            <a:r>
              <a:rPr spc="50" dirty="0"/>
              <a:t>(Permeskes:</a:t>
            </a:r>
            <a:r>
              <a:rPr spc="-35" dirty="0"/>
              <a:t> </a:t>
            </a:r>
            <a:r>
              <a:rPr dirty="0"/>
              <a:t>no</a:t>
            </a:r>
            <a:r>
              <a:rPr spc="125" dirty="0"/>
              <a:t> </a:t>
            </a:r>
            <a:r>
              <a:rPr spc="-10" dirty="0"/>
              <a:t>1109/MENKES/per/2007)</a:t>
            </a:r>
            <a:endParaRPr sz="1250">
              <a:latin typeface="Arial MT"/>
              <a:cs typeface="Arial MT"/>
            </a:endParaRPr>
          </a:p>
          <a:p>
            <a:pPr marL="390525">
              <a:lnSpc>
                <a:spcPct val="100000"/>
              </a:lnSpc>
              <a:spcBef>
                <a:spcPts val="1375"/>
              </a:spcBef>
            </a:pPr>
            <a:r>
              <a:rPr spc="50" dirty="0"/>
              <a:t>(Permeskes:</a:t>
            </a:r>
            <a:r>
              <a:rPr spc="-45" dirty="0"/>
              <a:t> </a:t>
            </a:r>
            <a:r>
              <a:rPr dirty="0"/>
              <a:t>no</a:t>
            </a:r>
            <a:r>
              <a:rPr spc="114" dirty="0"/>
              <a:t> </a:t>
            </a:r>
            <a:r>
              <a:rPr spc="-10" dirty="0"/>
              <a:t>121/MENKES/sk/2008)</a:t>
            </a:r>
          </a:p>
          <a:p>
            <a:pPr marL="240665" indent="-227965">
              <a:lnSpc>
                <a:spcPct val="100000"/>
              </a:lnSpc>
              <a:spcBef>
                <a:spcPts val="1789"/>
              </a:spcBef>
              <a:buClr>
                <a:srgbClr val="663366"/>
              </a:buClr>
              <a:buSzPct val="73529"/>
              <a:buFont typeface="Arial MT"/>
              <a:buChar char="•"/>
              <a:tabLst>
                <a:tab pos="240665" algn="l"/>
              </a:tabLst>
            </a:pPr>
            <a:r>
              <a:rPr spc="50" dirty="0"/>
              <a:t>Komplementer</a:t>
            </a:r>
            <a:r>
              <a:rPr spc="70" dirty="0"/>
              <a:t> </a:t>
            </a:r>
            <a:r>
              <a:rPr spc="-10" dirty="0"/>
              <a:t>keperawatan</a:t>
            </a:r>
          </a:p>
          <a:p>
            <a:pPr marL="337185" marR="2332355">
              <a:lnSpc>
                <a:spcPts val="3840"/>
              </a:lnSpc>
              <a:spcBef>
                <a:spcPts val="229"/>
              </a:spcBef>
            </a:pPr>
            <a:r>
              <a:rPr spc="50" dirty="0"/>
              <a:t>(Permeskes:</a:t>
            </a:r>
            <a:r>
              <a:rPr spc="-30" dirty="0"/>
              <a:t> </a:t>
            </a:r>
            <a:r>
              <a:rPr dirty="0"/>
              <a:t>no</a:t>
            </a:r>
            <a:r>
              <a:rPr spc="120" dirty="0"/>
              <a:t> </a:t>
            </a:r>
            <a:r>
              <a:rPr spc="-10" dirty="0"/>
              <a:t>HK.02.02/MENKES/148/1/2010) </a:t>
            </a:r>
            <a:r>
              <a:rPr spc="50" dirty="0"/>
              <a:t>(Permeskes:</a:t>
            </a:r>
            <a:r>
              <a:rPr spc="-30" dirty="0"/>
              <a:t> </a:t>
            </a:r>
            <a:r>
              <a:rPr dirty="0"/>
              <a:t>no</a:t>
            </a:r>
            <a:r>
              <a:rPr spc="120" dirty="0"/>
              <a:t> </a:t>
            </a:r>
            <a:r>
              <a:rPr spc="-10" dirty="0"/>
              <a:t>908/MENKES/SK/VII/2010)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17780" indent="-366395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330" baseline="36265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600" spc="75" dirty="0"/>
              <a:t>Jenis</a:t>
            </a:r>
            <a:r>
              <a:rPr sz="3600" spc="100" dirty="0"/>
              <a:t> </a:t>
            </a:r>
            <a:r>
              <a:rPr sz="3600" spc="85" dirty="0"/>
              <a:t>tindakan</a:t>
            </a:r>
            <a:r>
              <a:rPr sz="3600" spc="110" dirty="0"/>
              <a:t> </a:t>
            </a:r>
            <a:r>
              <a:rPr sz="3600" spc="114" dirty="0"/>
              <a:t>komplementer </a:t>
            </a:r>
            <a:r>
              <a:rPr sz="3600" spc="60" dirty="0"/>
              <a:t>Keperawatan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2005711"/>
            <a:ext cx="6739890" cy="261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84835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2000" spc="20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sentuhan</a:t>
            </a:r>
            <a:r>
              <a:rPr sz="2000" spc="2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(Touch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Therapy),</a:t>
            </a:r>
            <a:r>
              <a:rPr sz="2000" spc="-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contoh</a:t>
            </a:r>
            <a:r>
              <a:rPr sz="2000" spc="20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massage,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akupresur,</a:t>
            </a:r>
            <a:r>
              <a:rPr sz="20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refleksi</a:t>
            </a:r>
            <a:endParaRPr sz="2000" dirty="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0665" algn="l"/>
              </a:tabLst>
            </a:pP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2000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pikiran</a:t>
            </a:r>
            <a:r>
              <a:rPr sz="2000" spc="1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tubuh,</a:t>
            </a:r>
            <a:r>
              <a:rPr sz="2000" spc="-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contoh</a:t>
            </a:r>
            <a:r>
              <a:rPr sz="2000" spc="1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relaksasi</a:t>
            </a:r>
            <a:r>
              <a:rPr sz="2000" spc="1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progresif,</a:t>
            </a:r>
            <a:r>
              <a:rPr sz="2000" spc="-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guided</a:t>
            </a:r>
            <a:endParaRPr sz="2000" dirty="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imagery,</a:t>
            </a:r>
            <a:r>
              <a:rPr sz="20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hipnoterapi</a:t>
            </a:r>
            <a:endParaRPr sz="2000" dirty="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98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0665" algn="l"/>
              </a:tabLst>
            </a:pP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Aromatherapy</a:t>
            </a:r>
            <a:endParaRPr sz="2000" dirty="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201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0665" algn="l"/>
              </a:tabLst>
            </a:pP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2000" spc="2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herbal</a:t>
            </a:r>
            <a:endParaRPr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337" baseline="36265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600" spc="60" dirty="0"/>
              <a:t>Peran</a:t>
            </a:r>
            <a:r>
              <a:rPr sz="3600" spc="110" dirty="0"/>
              <a:t> </a:t>
            </a:r>
            <a:r>
              <a:rPr sz="3600" spc="-10" dirty="0"/>
              <a:t>Perawat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2005711"/>
            <a:ext cx="7386320" cy="3837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0665" algn="l"/>
              </a:tabLst>
            </a:pP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Mengkaji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kebutuhan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pasien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akan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komplementer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0665" algn="l"/>
              </a:tabLst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Mnerikan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saran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kepada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terapis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dan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pasien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serta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keluarga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untuk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mempertimbangkan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kenis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endParaRPr sz="20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Memberikan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Pendidikan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Kesehatan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kepada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pasien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serta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keluarga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tentang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keuntungan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kerugian,</a:t>
            </a:r>
            <a:r>
              <a:rPr sz="20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resiko,</a:t>
            </a:r>
            <a:r>
              <a:rPr sz="2000" spc="-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efek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samping,</a:t>
            </a:r>
            <a:r>
              <a:rPr sz="20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hasil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yang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diharapkan,</a:t>
            </a:r>
            <a:r>
              <a:rPr sz="2000" spc="-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lamanya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mbria"/>
                <a:cs typeface="Cambria"/>
              </a:rPr>
              <a:t>interaksi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dengan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pengobatan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konvensional,</a:t>
            </a:r>
            <a:r>
              <a:rPr sz="2000" spc="-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cara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mengakses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mbria"/>
                <a:cs typeface="Cambria"/>
              </a:rPr>
              <a:t>informasi</a:t>
            </a:r>
            <a:endParaRPr sz="2000">
              <a:latin typeface="Cambria"/>
              <a:cs typeface="Cambria"/>
            </a:endParaRPr>
          </a:p>
          <a:p>
            <a:pPr marL="241300" marR="37465" indent="-228600" algn="just">
              <a:lnSpc>
                <a:spcPct val="100000"/>
              </a:lnSpc>
              <a:spcBef>
                <a:spcPts val="201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Mengkoordinasikan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integrasi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komplementer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kedalam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rencana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keperawatan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dengan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menyeleksi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pasien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yang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cocok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dengan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jenis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28" y="500329"/>
            <a:ext cx="67170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204" dirty="0" err="1"/>
              <a:t>Capaian</a:t>
            </a:r>
            <a:r>
              <a:rPr sz="3600" spc="110" dirty="0"/>
              <a:t> </a:t>
            </a:r>
            <a:r>
              <a:rPr sz="3600" spc="114" dirty="0"/>
              <a:t>Pembelajaran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77392" y="1931034"/>
            <a:ext cx="7957008" cy="408573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marR="5080" indent="-228600">
              <a:lnSpc>
                <a:spcPts val="2300"/>
              </a:lnSpc>
              <a:spcBef>
                <a:spcPts val="66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60" dirty="0"/>
              <a:t>Mahasiswa</a:t>
            </a:r>
            <a:r>
              <a:rPr sz="2400" spc="125" dirty="0"/>
              <a:t> </a:t>
            </a:r>
            <a:r>
              <a:rPr sz="2400" spc="75" dirty="0"/>
              <a:t>memahami</a:t>
            </a:r>
            <a:r>
              <a:rPr sz="2400" spc="125" dirty="0"/>
              <a:t> </a:t>
            </a:r>
            <a:r>
              <a:rPr sz="2400" dirty="0"/>
              <a:t>latar</a:t>
            </a:r>
            <a:r>
              <a:rPr sz="2400" spc="130" dirty="0"/>
              <a:t> </a:t>
            </a:r>
            <a:r>
              <a:rPr sz="2400" spc="135" dirty="0"/>
              <a:t>belakang </a:t>
            </a:r>
            <a:r>
              <a:rPr sz="2400" spc="110" dirty="0"/>
              <a:t>penggunaan </a:t>
            </a:r>
            <a:r>
              <a:rPr sz="2400" spc="55" dirty="0"/>
              <a:t>terapi</a:t>
            </a:r>
            <a:r>
              <a:rPr sz="2400" spc="80" dirty="0"/>
              <a:t> </a:t>
            </a:r>
            <a:r>
              <a:rPr sz="2400" spc="70" dirty="0"/>
              <a:t>komplementer</a:t>
            </a:r>
            <a:endParaRPr sz="2400" dirty="0"/>
          </a:p>
          <a:p>
            <a:pPr marL="240665" indent="-227965">
              <a:lnSpc>
                <a:spcPts val="2595"/>
              </a:lnSpc>
              <a:spcBef>
                <a:spcPts val="145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0665" algn="l"/>
              </a:tabLst>
            </a:pPr>
            <a:r>
              <a:rPr sz="2400" spc="55" dirty="0"/>
              <a:t>Mahasiswa</a:t>
            </a:r>
            <a:r>
              <a:rPr sz="2400" spc="75" dirty="0"/>
              <a:t> </a:t>
            </a:r>
            <a:r>
              <a:rPr sz="2400" spc="85" dirty="0"/>
              <a:t>memahami</a:t>
            </a:r>
            <a:r>
              <a:rPr sz="2400" spc="65" dirty="0"/>
              <a:t> </a:t>
            </a:r>
            <a:r>
              <a:rPr sz="2400" spc="95" dirty="0"/>
              <a:t>pengertian</a:t>
            </a:r>
            <a:r>
              <a:rPr sz="2400" spc="80" dirty="0"/>
              <a:t> </a:t>
            </a:r>
            <a:r>
              <a:rPr sz="2400" spc="85" dirty="0"/>
              <a:t>dan</a:t>
            </a:r>
            <a:r>
              <a:rPr sz="2400" spc="65" dirty="0"/>
              <a:t> </a:t>
            </a:r>
            <a:r>
              <a:rPr sz="2400" spc="-10" dirty="0"/>
              <a:t>tujuan</a:t>
            </a:r>
            <a:endParaRPr sz="2400" dirty="0"/>
          </a:p>
          <a:p>
            <a:pPr marL="241300">
              <a:lnSpc>
                <a:spcPts val="2595"/>
              </a:lnSpc>
            </a:pPr>
            <a:r>
              <a:rPr sz="2400" spc="55" dirty="0"/>
              <a:t>terapi</a:t>
            </a:r>
            <a:r>
              <a:rPr sz="2400" spc="100" dirty="0"/>
              <a:t> </a:t>
            </a:r>
            <a:r>
              <a:rPr sz="2400" spc="80" dirty="0"/>
              <a:t>komplementer</a:t>
            </a:r>
            <a:r>
              <a:rPr sz="2400" spc="70" dirty="0"/>
              <a:t> </a:t>
            </a:r>
            <a:r>
              <a:rPr sz="2400" spc="80" dirty="0"/>
              <a:t>dalam</a:t>
            </a:r>
            <a:r>
              <a:rPr sz="2400" spc="100" dirty="0"/>
              <a:t> </a:t>
            </a:r>
            <a:r>
              <a:rPr sz="2400" spc="45" dirty="0"/>
              <a:t>keperawatan</a:t>
            </a:r>
            <a:endParaRPr sz="2400" dirty="0"/>
          </a:p>
          <a:p>
            <a:pPr marL="241300" marR="1028700" indent="-228600">
              <a:lnSpc>
                <a:spcPts val="2300"/>
              </a:lnSpc>
              <a:spcBef>
                <a:spcPts val="198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60" dirty="0"/>
              <a:t>Mahasiswa</a:t>
            </a:r>
            <a:r>
              <a:rPr sz="2400" spc="90" dirty="0"/>
              <a:t> </a:t>
            </a:r>
            <a:r>
              <a:rPr sz="2400" spc="75" dirty="0"/>
              <a:t>memahami</a:t>
            </a:r>
            <a:r>
              <a:rPr sz="2400" spc="85" dirty="0"/>
              <a:t> </a:t>
            </a:r>
            <a:r>
              <a:rPr sz="2400" spc="80" dirty="0"/>
              <a:t>dasar</a:t>
            </a:r>
            <a:r>
              <a:rPr sz="2400" spc="85" dirty="0"/>
              <a:t> </a:t>
            </a:r>
            <a:r>
              <a:rPr sz="2400" spc="65" dirty="0"/>
              <a:t>praktek</a:t>
            </a:r>
            <a:r>
              <a:rPr sz="2400" spc="100" dirty="0"/>
              <a:t> </a:t>
            </a:r>
            <a:r>
              <a:rPr sz="2400" spc="45" dirty="0"/>
              <a:t>terapi </a:t>
            </a:r>
            <a:r>
              <a:rPr sz="2400" spc="80" dirty="0"/>
              <a:t>komplementer</a:t>
            </a:r>
            <a:r>
              <a:rPr sz="2400" spc="65" dirty="0"/>
              <a:t> </a:t>
            </a:r>
            <a:r>
              <a:rPr sz="2400" spc="85" dirty="0"/>
              <a:t>dalam</a:t>
            </a:r>
            <a:r>
              <a:rPr sz="2400" spc="105" dirty="0"/>
              <a:t> </a:t>
            </a:r>
            <a:r>
              <a:rPr sz="2400" spc="45" dirty="0"/>
              <a:t>keperawatan</a:t>
            </a:r>
            <a:endParaRPr sz="2400" dirty="0"/>
          </a:p>
          <a:p>
            <a:pPr marL="241300" marR="33020" indent="-228600">
              <a:lnSpc>
                <a:spcPts val="23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60" dirty="0"/>
              <a:t>Mahasiswa</a:t>
            </a:r>
            <a:r>
              <a:rPr sz="2400" spc="105" dirty="0"/>
              <a:t> </a:t>
            </a:r>
            <a:r>
              <a:rPr sz="2400" spc="75" dirty="0"/>
              <a:t>memahami</a:t>
            </a:r>
            <a:r>
              <a:rPr sz="2400" spc="105" dirty="0"/>
              <a:t> </a:t>
            </a:r>
            <a:r>
              <a:rPr sz="2400" dirty="0"/>
              <a:t>tujuan</a:t>
            </a:r>
            <a:r>
              <a:rPr sz="2400" spc="100" dirty="0"/>
              <a:t> </a:t>
            </a:r>
            <a:r>
              <a:rPr sz="2400" spc="85" dirty="0"/>
              <a:t>dan</a:t>
            </a:r>
            <a:r>
              <a:rPr sz="2400" spc="114" dirty="0"/>
              <a:t> </a:t>
            </a:r>
            <a:r>
              <a:rPr sz="2400" spc="60" dirty="0"/>
              <a:t>klasifikasi</a:t>
            </a:r>
            <a:r>
              <a:rPr sz="2400" spc="125" dirty="0"/>
              <a:t> </a:t>
            </a:r>
            <a:r>
              <a:rPr sz="2400" spc="45" dirty="0"/>
              <a:t>terapi </a:t>
            </a:r>
            <a:r>
              <a:rPr sz="2400" spc="70" dirty="0"/>
              <a:t>komplementer</a:t>
            </a:r>
            <a:endParaRPr sz="2400" dirty="0"/>
          </a:p>
          <a:p>
            <a:pPr marL="240665" indent="-227965">
              <a:lnSpc>
                <a:spcPts val="2595"/>
              </a:lnSpc>
              <a:spcBef>
                <a:spcPts val="145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0665" algn="l"/>
              </a:tabLst>
            </a:pPr>
            <a:r>
              <a:rPr sz="2400" spc="55" dirty="0"/>
              <a:t>Mahasiswa</a:t>
            </a:r>
            <a:r>
              <a:rPr sz="2400" spc="130" dirty="0"/>
              <a:t> </a:t>
            </a:r>
            <a:r>
              <a:rPr sz="2400" spc="85" dirty="0"/>
              <a:t>memahami</a:t>
            </a:r>
            <a:r>
              <a:rPr sz="2400" spc="114" dirty="0"/>
              <a:t> </a:t>
            </a:r>
            <a:r>
              <a:rPr sz="2400" spc="80" dirty="0"/>
              <a:t>peran</a:t>
            </a:r>
            <a:r>
              <a:rPr sz="2400" spc="130" dirty="0"/>
              <a:t> </a:t>
            </a:r>
            <a:r>
              <a:rPr sz="2400" dirty="0"/>
              <a:t>perawat</a:t>
            </a:r>
            <a:r>
              <a:rPr sz="2400" spc="135" dirty="0"/>
              <a:t> </a:t>
            </a:r>
            <a:r>
              <a:rPr sz="2400" spc="85" dirty="0"/>
              <a:t>dalam</a:t>
            </a:r>
            <a:r>
              <a:rPr sz="2400" spc="130" dirty="0"/>
              <a:t> </a:t>
            </a:r>
            <a:r>
              <a:rPr sz="2400" spc="45" dirty="0"/>
              <a:t>terapi</a:t>
            </a:r>
            <a:endParaRPr sz="2400" dirty="0"/>
          </a:p>
          <a:p>
            <a:pPr marL="241300">
              <a:lnSpc>
                <a:spcPts val="2595"/>
              </a:lnSpc>
            </a:pPr>
            <a:r>
              <a:rPr sz="2400" spc="70" dirty="0"/>
              <a:t>komplementer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27" y="203961"/>
            <a:ext cx="292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1380870"/>
            <a:ext cx="7065645" cy="3837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135255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Memonitor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mendiskusikan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dalam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tim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terkait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masalah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yang</a:t>
            </a: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timbul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akibat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endParaRPr sz="20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Memfasilitasi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pasien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keluarga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untuk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bertemu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dengan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tim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terapis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serta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memahami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latar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belakang,</a:t>
            </a:r>
            <a:r>
              <a:rPr sz="2000" spc="-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kualifikasi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dan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kompetensi</a:t>
            </a:r>
            <a:endParaRPr sz="2000">
              <a:latin typeface="Cambria"/>
              <a:cs typeface="Cambria"/>
            </a:endParaRPr>
          </a:p>
          <a:p>
            <a:pPr marL="241300" marR="50165" indent="-228600">
              <a:lnSpc>
                <a:spcPct val="100000"/>
              </a:lnSpc>
              <a:spcBef>
                <a:spcPts val="198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Memberikan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saran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kepada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pasien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untuk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mengunjungi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tempat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agar</a:t>
            </a: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mengetahui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kondisi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kualitas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pelayanan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biaya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201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0665" algn="l"/>
              </a:tabLst>
            </a:pP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Mendorong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lain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jika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salah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satu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belum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menunjukkan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hasil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27" y="203961"/>
            <a:ext cx="292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167130"/>
            <a:ext cx="7331709" cy="5006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0665" algn="l"/>
              </a:tabLst>
            </a:pP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Membantu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pasien dan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keluarga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terhindar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dari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bahaya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iklan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produk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produk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jasa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yang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membahayakan</a:t>
            </a:r>
            <a:endParaRPr sz="2000">
              <a:latin typeface="Cambria"/>
              <a:cs typeface="Cambria"/>
            </a:endParaRPr>
          </a:p>
          <a:p>
            <a:pPr marL="240029" marR="266700" indent="-227965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Mendeteksi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resiko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efek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obat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yang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dapat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menurunkan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efek 	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pengobatan</a:t>
            </a:r>
            <a:endParaRPr sz="2000">
              <a:latin typeface="Cambria"/>
              <a:cs typeface="Cambria"/>
            </a:endParaRPr>
          </a:p>
          <a:p>
            <a:pPr marL="240029" marR="5080" indent="-227965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Menyadarkan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pasien/keluarga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terhadap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issue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obat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alami, 	menyembuhkan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segala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penyakit,</a:t>
            </a:r>
            <a:r>
              <a:rPr sz="20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karena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belum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tentu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akan 	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aman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digunakan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tergantung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tingakt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keseriusan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penyakit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Perawat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berperan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sebagai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terapis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di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beberapa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mbria"/>
                <a:cs typeface="Cambria"/>
              </a:rPr>
              <a:t>tatanan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pelayanan</a:t>
            </a:r>
            <a:endParaRPr sz="2000">
              <a:latin typeface="Cambria"/>
              <a:cs typeface="Cambria"/>
            </a:endParaRPr>
          </a:p>
          <a:p>
            <a:pPr marL="240029" marR="214629" indent="-227965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Perawat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menyeleksi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pasien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yang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akan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mendapat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terapi 	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komplementer</a:t>
            </a:r>
            <a:r>
              <a:rPr sz="2000" spc="1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diantaranya</a:t>
            </a:r>
            <a:r>
              <a:rPr sz="2000" spc="1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memiliki</a:t>
            </a:r>
            <a:r>
              <a:rPr sz="2000" spc="20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motivasi,</a:t>
            </a:r>
            <a:r>
              <a:rPr sz="2000" spc="-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mampu 	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berkonsentrasi,</a:t>
            </a:r>
            <a:r>
              <a:rPr sz="2000" spc="-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mengikuti</a:t>
            </a:r>
            <a:r>
              <a:rPr sz="2000" spc="1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585858"/>
                </a:solidFill>
                <a:latin typeface="Cambria"/>
                <a:cs typeface="Cambria"/>
              </a:rPr>
              <a:t>instruksidan</a:t>
            </a:r>
            <a:r>
              <a:rPr sz="2000" spc="1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menentukan</a:t>
            </a:r>
            <a:r>
              <a:rPr sz="2000" spc="1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sesuai 	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dengan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jenis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terapi.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337" baseline="36265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600" spc="40" dirty="0"/>
              <a:t>Rujukan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2007234"/>
            <a:ext cx="7174865" cy="298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Nurgiwiati,</a:t>
            </a:r>
            <a:r>
              <a:rPr sz="1800" spc="-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E.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2018. </a:t>
            </a:r>
            <a:r>
              <a:rPr sz="1800" i="1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1800" i="1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585858"/>
                </a:solidFill>
                <a:latin typeface="Cambria"/>
                <a:cs typeface="Cambria"/>
              </a:rPr>
              <a:t>Alternatif</a:t>
            </a:r>
            <a:r>
              <a:rPr sz="1800" i="1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585858"/>
                </a:solidFill>
                <a:latin typeface="Cambria"/>
                <a:cs typeface="Cambria"/>
              </a:rPr>
              <a:t>&amp;</a:t>
            </a:r>
            <a:r>
              <a:rPr sz="1800" i="1" spc="1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Komplementer</a:t>
            </a:r>
            <a:r>
              <a:rPr sz="1800" i="1" spc="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585858"/>
                </a:solidFill>
                <a:latin typeface="Cambria"/>
                <a:cs typeface="Cambria"/>
              </a:rPr>
              <a:t>Dalam</a:t>
            </a:r>
            <a:r>
              <a:rPr sz="1800" i="1" spc="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585858"/>
                </a:solidFill>
                <a:latin typeface="Cambria"/>
                <a:cs typeface="Cambria"/>
              </a:rPr>
              <a:t>Bidang </a:t>
            </a:r>
            <a:r>
              <a:rPr sz="1800" i="1" dirty="0">
                <a:solidFill>
                  <a:srgbClr val="585858"/>
                </a:solidFill>
                <a:latin typeface="Cambria"/>
                <a:cs typeface="Cambria"/>
              </a:rPr>
              <a:t>Keperawatan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Bogor:</a:t>
            </a:r>
            <a:r>
              <a:rPr sz="1800" spc="-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Media</a:t>
            </a:r>
            <a:endParaRPr sz="1800" dirty="0">
              <a:latin typeface="Cambria"/>
              <a:cs typeface="Cambria"/>
            </a:endParaRPr>
          </a:p>
          <a:p>
            <a:pPr marL="227965" marR="119380" indent="-227965" algn="r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27965" algn="l"/>
              </a:tabLst>
            </a:pP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Snyder,</a:t>
            </a:r>
            <a:r>
              <a:rPr sz="1800" spc="-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M.,Tracy,M.,Lindquist,</a:t>
            </a:r>
            <a:r>
              <a:rPr sz="1800" spc="-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R.2014</a:t>
            </a:r>
            <a:r>
              <a:rPr sz="1800" i="1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1800" i="1" spc="-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85" dirty="0">
                <a:solidFill>
                  <a:srgbClr val="585858"/>
                </a:solidFill>
                <a:latin typeface="Cambria"/>
                <a:cs typeface="Cambria"/>
              </a:rPr>
              <a:t>Complementary </a:t>
            </a:r>
            <a:r>
              <a:rPr sz="1800" i="1" spc="-10" dirty="0">
                <a:solidFill>
                  <a:srgbClr val="585858"/>
                </a:solidFill>
                <a:latin typeface="Cambria"/>
                <a:cs typeface="Cambria"/>
              </a:rPr>
              <a:t>alternative</a:t>
            </a:r>
            <a:endParaRPr sz="1800" dirty="0">
              <a:latin typeface="Cambria"/>
              <a:cs typeface="Cambria"/>
            </a:endParaRPr>
          </a:p>
          <a:p>
            <a:pPr marR="137160" algn="r">
              <a:lnSpc>
                <a:spcPct val="100000"/>
              </a:lnSpc>
            </a:pPr>
            <a:r>
              <a:rPr sz="1800" i="1" dirty="0">
                <a:solidFill>
                  <a:srgbClr val="585858"/>
                </a:solidFill>
                <a:latin typeface="Cambria"/>
                <a:cs typeface="Cambria"/>
              </a:rPr>
              <a:t>therapies</a:t>
            </a:r>
            <a:r>
              <a:rPr sz="1800" i="1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i="1" spc="1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nursing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1800" spc="-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Newyork: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Springer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Publishing</a:t>
            </a:r>
            <a:r>
              <a:rPr sz="1800" spc="1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Company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Inc.</a:t>
            </a:r>
            <a:endParaRPr sz="1800" dirty="0">
              <a:latin typeface="Cambria"/>
              <a:cs typeface="Cambria"/>
            </a:endParaRPr>
          </a:p>
          <a:p>
            <a:pPr marL="241300" marR="918210" indent="-228600">
              <a:lnSpc>
                <a:spcPct val="100000"/>
              </a:lnSpc>
              <a:spcBef>
                <a:spcPts val="198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Purwanto,</a:t>
            </a:r>
            <a:r>
              <a:rPr sz="1800" spc="-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B.</a:t>
            </a:r>
            <a:r>
              <a:rPr sz="1800" spc="-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2013.</a:t>
            </a:r>
            <a:r>
              <a:rPr sz="1800" spc="-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Herbal</a:t>
            </a:r>
            <a:r>
              <a:rPr sz="1800" i="1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6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1800" i="1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585858"/>
                </a:solidFill>
                <a:latin typeface="Cambria"/>
                <a:cs typeface="Cambria"/>
              </a:rPr>
              <a:t>keperawatan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60" dirty="0">
                <a:solidFill>
                  <a:srgbClr val="585858"/>
                </a:solidFill>
                <a:latin typeface="Cambria"/>
                <a:cs typeface="Cambria"/>
              </a:rPr>
              <a:t>komplementer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.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Yogyakarta:</a:t>
            </a:r>
            <a:r>
              <a:rPr sz="1800" spc="-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Nusa</a:t>
            </a:r>
            <a:r>
              <a:rPr sz="1800" spc="20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Medika</a:t>
            </a:r>
            <a:endParaRPr sz="1800" dirty="0">
              <a:latin typeface="Cambria"/>
              <a:cs typeface="Cambria"/>
            </a:endParaRPr>
          </a:p>
          <a:p>
            <a:pPr marL="241300" marR="88265" indent="-228600">
              <a:lnSpc>
                <a:spcPct val="100000"/>
              </a:lnSpc>
              <a:spcBef>
                <a:spcPts val="201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Putri,</a:t>
            </a:r>
            <a:r>
              <a:rPr sz="1800" spc="-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D.,Amalia,</a:t>
            </a:r>
            <a:r>
              <a:rPr sz="1800" spc="-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R.2019.</a:t>
            </a:r>
            <a:r>
              <a:rPr sz="1800" spc="-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1800" i="1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Komplementer</a:t>
            </a:r>
            <a:r>
              <a:rPr sz="1800" i="1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Konsep</a:t>
            </a:r>
            <a:r>
              <a:rPr sz="1800" i="1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60" dirty="0">
                <a:solidFill>
                  <a:srgbClr val="585858"/>
                </a:solidFill>
                <a:latin typeface="Cambria"/>
                <a:cs typeface="Cambria"/>
              </a:rPr>
              <a:t>dan </a:t>
            </a:r>
            <a:r>
              <a:rPr sz="1800" i="1" spc="-10" dirty="0">
                <a:solidFill>
                  <a:srgbClr val="585858"/>
                </a:solidFill>
                <a:latin typeface="Cambria"/>
                <a:cs typeface="Cambria"/>
              </a:rPr>
              <a:t>Aplikasi 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dalam</a:t>
            </a:r>
            <a:r>
              <a:rPr sz="1800" i="1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0" dirty="0">
                <a:solidFill>
                  <a:srgbClr val="585858"/>
                </a:solidFill>
                <a:latin typeface="Cambria"/>
                <a:cs typeface="Cambria"/>
              </a:rPr>
              <a:t>Keperawatan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.Yogyakarta:</a:t>
            </a:r>
            <a:r>
              <a:rPr sz="1800" spc="-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Pustaka</a:t>
            </a:r>
            <a:r>
              <a:rPr sz="18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Baru</a:t>
            </a:r>
            <a:endParaRPr sz="1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27" y="203961"/>
            <a:ext cx="292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2608910"/>
            <a:ext cx="50139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>
                <a:solidFill>
                  <a:srgbClr val="663366"/>
                </a:solidFill>
                <a:latin typeface="Cambria"/>
                <a:cs typeface="Cambria"/>
              </a:rPr>
              <a:t>Sekian</a:t>
            </a:r>
            <a:r>
              <a:rPr sz="3600" spc="110" dirty="0">
                <a:solidFill>
                  <a:srgbClr val="663366"/>
                </a:solidFill>
                <a:latin typeface="Cambria"/>
                <a:cs typeface="Cambria"/>
              </a:rPr>
              <a:t> </a:t>
            </a:r>
            <a:r>
              <a:rPr sz="3600" spc="130" dirty="0">
                <a:solidFill>
                  <a:srgbClr val="663366"/>
                </a:solidFill>
                <a:latin typeface="Cambria"/>
                <a:cs typeface="Cambria"/>
              </a:rPr>
              <a:t>dan</a:t>
            </a:r>
            <a:r>
              <a:rPr sz="3600" spc="-35" dirty="0">
                <a:solidFill>
                  <a:srgbClr val="663366"/>
                </a:solidFill>
                <a:latin typeface="Cambria"/>
                <a:cs typeface="Cambria"/>
              </a:rPr>
              <a:t> </a:t>
            </a:r>
            <a:r>
              <a:rPr sz="3600" spc="70" dirty="0">
                <a:solidFill>
                  <a:srgbClr val="663366"/>
                </a:solidFill>
                <a:latin typeface="Cambria"/>
                <a:cs typeface="Cambria"/>
              </a:rPr>
              <a:t>Terimakasih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284" baseline="36265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600" dirty="0"/>
              <a:t>Latar</a:t>
            </a:r>
            <a:r>
              <a:rPr sz="3600" spc="145" dirty="0"/>
              <a:t> Belakang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3" y="1978151"/>
            <a:ext cx="2472689" cy="41490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6135" y="3973448"/>
            <a:ext cx="2016125" cy="14196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 indent="320040">
              <a:lnSpc>
                <a:spcPts val="3279"/>
              </a:lnSpc>
              <a:spcBef>
                <a:spcPts val="570"/>
              </a:spcBef>
            </a:pPr>
            <a:r>
              <a:rPr sz="3100" spc="50" dirty="0">
                <a:solidFill>
                  <a:srgbClr val="FFFFFF"/>
                </a:solidFill>
                <a:latin typeface="Cambria"/>
                <a:cs typeface="Cambria"/>
              </a:rPr>
              <a:t>Holistic </a:t>
            </a:r>
            <a:r>
              <a:rPr sz="3100" spc="55" dirty="0">
                <a:solidFill>
                  <a:srgbClr val="FFFFFF"/>
                </a:solidFill>
                <a:latin typeface="Cambria"/>
                <a:cs typeface="Cambria"/>
              </a:rPr>
              <a:t>Philosophy</a:t>
            </a:r>
            <a:endParaRPr lang="en-ID" sz="3100" spc="55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 marR="5080" indent="320040">
              <a:lnSpc>
                <a:spcPts val="3279"/>
              </a:lnSpc>
              <a:spcBef>
                <a:spcPts val="570"/>
              </a:spcBef>
            </a:pPr>
            <a:endParaRPr sz="3100" dirty="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0891" y="1978151"/>
            <a:ext cx="4472305" cy="4149090"/>
            <a:chOff x="1040891" y="1978151"/>
            <a:chExt cx="4472305" cy="41490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91" y="2226564"/>
              <a:ext cx="1384554" cy="13845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8856" y="1978151"/>
              <a:ext cx="2474214" cy="414909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476371" y="3973448"/>
            <a:ext cx="1601470" cy="91376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17475" marR="5080" indent="-105410">
              <a:lnSpc>
                <a:spcPts val="3279"/>
              </a:lnSpc>
              <a:spcBef>
                <a:spcPts val="570"/>
              </a:spcBef>
            </a:pPr>
            <a:r>
              <a:rPr sz="3100" spc="110" dirty="0">
                <a:solidFill>
                  <a:srgbClr val="FFFFFF"/>
                </a:solidFill>
                <a:latin typeface="Cambria"/>
                <a:cs typeface="Cambria"/>
              </a:rPr>
              <a:t>Decision </a:t>
            </a:r>
            <a:r>
              <a:rPr sz="3100" spc="135" dirty="0">
                <a:solidFill>
                  <a:srgbClr val="FFFFFF"/>
                </a:solidFill>
                <a:latin typeface="Cambria"/>
                <a:cs typeface="Cambria"/>
              </a:rPr>
              <a:t>Making</a:t>
            </a:r>
            <a:endParaRPr sz="3100" dirty="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82923" y="1978151"/>
            <a:ext cx="4472305" cy="4149090"/>
            <a:chOff x="3582923" y="1978151"/>
            <a:chExt cx="4472305" cy="414909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2923" y="2226564"/>
              <a:ext cx="1386077" cy="13845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888" y="1978151"/>
              <a:ext cx="2474214" cy="414909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929376" y="3973448"/>
            <a:ext cx="1781175" cy="91376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600710" marR="5080" indent="-588645">
              <a:lnSpc>
                <a:spcPts val="3279"/>
              </a:lnSpc>
              <a:spcBef>
                <a:spcPts val="570"/>
              </a:spcBef>
            </a:pPr>
            <a:r>
              <a:rPr sz="3100" spc="105" dirty="0">
                <a:solidFill>
                  <a:srgbClr val="FFFFFF"/>
                </a:solidFill>
                <a:latin typeface="Cambria"/>
                <a:cs typeface="Cambria"/>
              </a:rPr>
              <a:t>Quality</a:t>
            </a:r>
            <a:r>
              <a:rPr sz="31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100" spc="-3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3100" spc="70" dirty="0">
                <a:solidFill>
                  <a:srgbClr val="FFFFFF"/>
                </a:solidFill>
                <a:latin typeface="Cambria"/>
                <a:cs typeface="Cambria"/>
              </a:rPr>
              <a:t>life</a:t>
            </a:r>
            <a:endParaRPr sz="3100" dirty="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97051" y="2226564"/>
            <a:ext cx="6958330" cy="3693795"/>
            <a:chOff x="797051" y="2226564"/>
            <a:chExt cx="6958330" cy="369379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4955" y="2226564"/>
              <a:ext cx="1386077" cy="13845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7051" y="5292852"/>
              <a:ext cx="6957822" cy="6271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337" baseline="36265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600" spc="100" dirty="0"/>
              <a:t>Pengertian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2005711"/>
            <a:ext cx="7323455" cy="3634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komplementer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adalah</a:t>
            </a: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cara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penanggulangan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penyakit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yang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dilakukan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sebagai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pendukung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kepada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pengobatan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medis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konvensional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atau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sebagai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pengobatan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pilihan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diluar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pengobatan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medis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konvensional</a:t>
            </a:r>
            <a:endParaRPr sz="2000" dirty="0">
              <a:latin typeface="Cambria"/>
              <a:cs typeface="Cambria"/>
            </a:endParaRPr>
          </a:p>
          <a:p>
            <a:pPr marL="241300" marR="137795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Menurut</a:t>
            </a:r>
            <a:r>
              <a:rPr sz="2000" spc="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Permenkes,</a:t>
            </a:r>
            <a:r>
              <a:rPr sz="2000" spc="-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2007.</a:t>
            </a:r>
            <a:r>
              <a:rPr sz="2000" spc="-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terapi</a:t>
            </a:r>
            <a:r>
              <a:rPr sz="2000" spc="1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komplementer</a:t>
            </a:r>
            <a:r>
              <a:rPr sz="2000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adalah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tindakan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yang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diberikan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sebagai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bagian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dari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keperawatan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kesehatan,</a:t>
            </a:r>
            <a:r>
              <a:rPr sz="2000" spc="-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terdiri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dari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berbagai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macam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bentuk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mbria"/>
                <a:cs typeface="Cambria"/>
              </a:rPr>
              <a:t>praktik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kesehatan</a:t>
            </a:r>
            <a:r>
              <a:rPr sz="2000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selain</a:t>
            </a:r>
            <a:r>
              <a:rPr sz="2000" spc="1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tindakan</a:t>
            </a:r>
            <a:r>
              <a:rPr sz="2000" spc="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konvensional,</a:t>
            </a:r>
            <a:r>
              <a:rPr sz="2000" spc="-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ditujukan</a:t>
            </a:r>
            <a:r>
              <a:rPr sz="2000" spc="1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mbria"/>
                <a:cs typeface="Cambria"/>
              </a:rPr>
              <a:t>untuk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meningkatkan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derajat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kesehatan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di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tahap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pencegahan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primer,</a:t>
            </a:r>
            <a:r>
              <a:rPr sz="20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sekunder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tersier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dan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diperoleh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melalui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pendidikan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khusus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yang</a:t>
            </a:r>
            <a:r>
              <a:rPr sz="2000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didasari</a:t>
            </a:r>
            <a:r>
              <a:rPr sz="2000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oleh</a:t>
            </a:r>
            <a:r>
              <a:rPr sz="2000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ilmu</a:t>
            </a:r>
            <a:r>
              <a:rPr sz="2000" spc="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ilmu</a:t>
            </a: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kesehatan.</a:t>
            </a:r>
            <a:endParaRPr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247" baseline="36265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600" dirty="0"/>
              <a:t>Tujuan</a:t>
            </a:r>
            <a:r>
              <a:rPr sz="3600" spc="5" dirty="0"/>
              <a:t> </a:t>
            </a:r>
            <a:r>
              <a:rPr sz="3600" spc="65" dirty="0"/>
              <a:t>Terapi</a:t>
            </a:r>
            <a:r>
              <a:rPr sz="3600" spc="175" dirty="0"/>
              <a:t> </a:t>
            </a:r>
            <a:r>
              <a:rPr sz="3600" spc="100" dirty="0"/>
              <a:t>Komplementer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2005711"/>
            <a:ext cx="7110095" cy="205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264795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Memperbaiki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fungsi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sistem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kerja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organ-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organ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mbria"/>
                <a:cs typeface="Cambria"/>
              </a:rPr>
              <a:t>tubuh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secara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menyeluruh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0665" algn="l"/>
              </a:tabLst>
            </a:pP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Meningkatkan</a:t>
            </a:r>
            <a:r>
              <a:rPr sz="2000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sistem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kekebalan</a:t>
            </a:r>
            <a:r>
              <a:rPr sz="2000" spc="1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tubuh</a:t>
            </a:r>
            <a:r>
              <a:rPr sz="2000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terhadap</a:t>
            </a:r>
            <a:r>
              <a:rPr sz="2000" spc="1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penyakit</a:t>
            </a:r>
            <a:endParaRPr sz="20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" dirty="0">
                <a:solidFill>
                  <a:srgbClr val="585858"/>
                </a:solidFill>
                <a:latin typeface="Cambria"/>
                <a:cs typeface="Cambria"/>
              </a:rPr>
              <a:t>Menstimulasi</a:t>
            </a:r>
            <a:r>
              <a:rPr sz="2000" spc="1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2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mengaktifkan</a:t>
            </a:r>
            <a:r>
              <a:rPr sz="2000" spc="1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mekanisme</a:t>
            </a:r>
            <a:r>
              <a:rPr sz="2000" spc="1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penyembuhan alami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mbria"/>
                <a:cs typeface="Cambria"/>
              </a:rPr>
              <a:t>tubuh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27" y="203961"/>
            <a:ext cx="292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8976" y="3267455"/>
            <a:ext cx="2990850" cy="28963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65345" y="4064889"/>
            <a:ext cx="1659255" cy="1205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675"/>
              </a:lnSpc>
              <a:spcBef>
                <a:spcPts val="95"/>
              </a:spcBef>
            </a:pPr>
            <a:r>
              <a:rPr sz="4000" spc="254" dirty="0">
                <a:solidFill>
                  <a:srgbClr val="FF0000"/>
                </a:solidFill>
                <a:latin typeface="Cambria"/>
                <a:cs typeface="Cambria"/>
              </a:rPr>
              <a:t>Caring</a:t>
            </a:r>
            <a:endParaRPr sz="4000">
              <a:latin typeface="Cambria"/>
              <a:cs typeface="Cambria"/>
            </a:endParaRPr>
          </a:p>
          <a:p>
            <a:pPr marL="253365" marR="245110" algn="ctr">
              <a:lnSpc>
                <a:spcPts val="2220"/>
              </a:lnSpc>
              <a:spcBef>
                <a:spcPts val="200"/>
              </a:spcBef>
            </a:pPr>
            <a:r>
              <a:rPr sz="2100" spc="-10" dirty="0">
                <a:solidFill>
                  <a:srgbClr val="FFFFFF"/>
                </a:solidFill>
                <a:latin typeface="Cambria"/>
                <a:cs typeface="Cambria"/>
              </a:rPr>
              <a:t>(Karakter Kunci)</a:t>
            </a:r>
            <a:endParaRPr sz="21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291" y="3319271"/>
            <a:ext cx="2210562" cy="19743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790192" y="3983863"/>
            <a:ext cx="1017905" cy="5994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4445">
              <a:lnSpc>
                <a:spcPts val="2110"/>
              </a:lnSpc>
              <a:spcBef>
                <a:spcPts val="415"/>
              </a:spcBef>
            </a:pPr>
            <a:r>
              <a:rPr lang="en-ID" sz="2000" b="1" spc="85" dirty="0">
                <a:solidFill>
                  <a:srgbClr val="6F2F9F"/>
                </a:solidFill>
                <a:latin typeface="Cambria"/>
                <a:cs typeface="Cambria"/>
              </a:rPr>
              <a:t>Healing </a:t>
            </a:r>
            <a:r>
              <a:rPr lang="en-ID" sz="2000" b="1" spc="80" dirty="0" err="1">
                <a:solidFill>
                  <a:srgbClr val="6F2F9F"/>
                </a:solidFill>
                <a:latin typeface="Cambria"/>
                <a:cs typeface="Cambria"/>
              </a:rPr>
              <a:t>Procces</a:t>
            </a:r>
            <a:endParaRPr lang="en-ID" sz="2000" dirty="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4848" y="1769364"/>
            <a:ext cx="1828038" cy="191643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67227" y="2483307"/>
            <a:ext cx="847090" cy="45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ts val="1695"/>
              </a:lnSpc>
              <a:spcBef>
                <a:spcPts val="100"/>
              </a:spcBef>
            </a:pPr>
            <a:r>
              <a:rPr sz="1500" b="1" spc="45" dirty="0">
                <a:solidFill>
                  <a:srgbClr val="006FC0"/>
                </a:solidFill>
                <a:latin typeface="Cambria"/>
                <a:cs typeface="Cambria"/>
              </a:rPr>
              <a:t>Kualitas</a:t>
            </a:r>
            <a:endParaRPr sz="1500" dirty="0">
              <a:latin typeface="Cambria"/>
              <a:cs typeface="Cambria"/>
            </a:endParaRPr>
          </a:p>
          <a:p>
            <a:pPr marL="12700">
              <a:lnSpc>
                <a:spcPts val="1695"/>
              </a:lnSpc>
            </a:pPr>
            <a:r>
              <a:rPr sz="1500" b="1" spc="-10" dirty="0">
                <a:solidFill>
                  <a:srgbClr val="006FC0"/>
                </a:solidFill>
                <a:latin typeface="Cambria"/>
                <a:cs typeface="Cambria"/>
              </a:rPr>
              <a:t>Personal</a:t>
            </a:r>
            <a:endParaRPr sz="1500" dirty="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30423" y="2361842"/>
            <a:ext cx="5478780" cy="4440555"/>
            <a:chOff x="2630423" y="2361842"/>
            <a:chExt cx="5478780" cy="444055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7844" y="3712465"/>
              <a:ext cx="3149346" cy="30899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0423" y="3890746"/>
              <a:ext cx="294932" cy="2872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95721" y="2361842"/>
              <a:ext cx="212965" cy="2634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96539" y="3156178"/>
              <a:ext cx="592810" cy="6416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5942" y="3182747"/>
              <a:ext cx="498856" cy="54495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45942" y="3182747"/>
              <a:ext cx="499109" cy="545465"/>
            </a:xfrm>
            <a:custGeom>
              <a:avLst/>
              <a:gdLst/>
              <a:ahLst/>
              <a:cxnLst/>
              <a:rect l="l" t="t" r="r" b="b"/>
              <a:pathLst>
                <a:path w="499110" h="545464">
                  <a:moveTo>
                    <a:pt x="34162" y="418591"/>
                  </a:moveTo>
                  <a:lnTo>
                    <a:pt x="0" y="7874"/>
                  </a:lnTo>
                  <a:lnTo>
                    <a:pt x="106552" y="142112"/>
                  </a:lnTo>
                  <a:lnTo>
                    <a:pt x="285623" y="0"/>
                  </a:lnTo>
                  <a:lnTo>
                    <a:pt x="498856" y="268604"/>
                  </a:lnTo>
                  <a:lnTo>
                    <a:pt x="319786" y="410717"/>
                  </a:lnTo>
                  <a:lnTo>
                    <a:pt x="426339" y="544957"/>
                  </a:lnTo>
                  <a:lnTo>
                    <a:pt x="34162" y="418591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66028" y="2152015"/>
            <a:ext cx="15113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sz="1800" spc="-10" dirty="0">
                <a:latin typeface="Calibri"/>
                <a:cs typeface="Calibri"/>
              </a:rPr>
              <a:t>Perawat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10" dirty="0">
                <a:latin typeface="Calibri"/>
                <a:cs typeface="Calibri"/>
              </a:rPr>
              <a:t>Dokter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25" dirty="0">
                <a:latin typeface="Calibri"/>
                <a:cs typeface="Calibri"/>
              </a:rPr>
              <a:t>Terapis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lainnya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379345" y="279019"/>
            <a:ext cx="468947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8335" marR="5080" indent="-63627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Dasar</a:t>
            </a:r>
            <a:r>
              <a:rPr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  <a:r>
              <a:rPr sz="4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000000"/>
                </a:solidFill>
                <a:latin typeface="Calibri"/>
                <a:cs typeface="Calibri"/>
              </a:rPr>
              <a:t>Praktek 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Komplementer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30480" indent="-366395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330" baseline="36265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600" spc="114" dirty="0"/>
              <a:t>Dasar</a:t>
            </a:r>
            <a:r>
              <a:rPr sz="3600" spc="110" dirty="0"/>
              <a:t> </a:t>
            </a:r>
            <a:r>
              <a:rPr sz="3600" spc="135" dirty="0"/>
              <a:t>dalam</a:t>
            </a:r>
            <a:r>
              <a:rPr sz="3600" spc="105" dirty="0"/>
              <a:t> </a:t>
            </a:r>
            <a:r>
              <a:rPr sz="3600" spc="70" dirty="0"/>
              <a:t>Praktek </a:t>
            </a:r>
            <a:r>
              <a:rPr sz="3600" spc="100" dirty="0"/>
              <a:t>Komplementer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4923" y="2246376"/>
            <a:ext cx="1745742" cy="26174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37353" y="3244976"/>
            <a:ext cx="654685" cy="4838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3970" marR="5080" indent="-1905">
              <a:lnSpc>
                <a:spcPts val="1689"/>
              </a:lnSpc>
              <a:spcBef>
                <a:spcPts val="340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Self</a:t>
            </a:r>
            <a:r>
              <a:rPr sz="1600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mbria"/>
                <a:cs typeface="Cambria"/>
              </a:rPr>
              <a:t>As Healer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4535" y="4111752"/>
            <a:ext cx="3021330" cy="174726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59148" y="4935982"/>
            <a:ext cx="876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5" dirty="0">
                <a:solidFill>
                  <a:srgbClr val="FFFFFF"/>
                </a:solidFill>
                <a:latin typeface="Cambria"/>
                <a:cs typeface="Cambria"/>
              </a:rPr>
              <a:t>Presence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9735" y="2246376"/>
            <a:ext cx="1747265" cy="261747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910585" y="3244976"/>
            <a:ext cx="1155700" cy="4838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52400" marR="5080" indent="-140335">
              <a:lnSpc>
                <a:spcPts val="1689"/>
              </a:lnSpc>
              <a:spcBef>
                <a:spcPts val="340"/>
              </a:spcBef>
            </a:pP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Therapeutik Listening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77439" y="2039111"/>
            <a:ext cx="3797300" cy="3902710"/>
            <a:chOff x="2377439" y="2039111"/>
            <a:chExt cx="3797300" cy="390271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4923" y="2164079"/>
              <a:ext cx="1829562" cy="26906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6999" y="4924044"/>
              <a:ext cx="3190494" cy="10172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7439" y="2039111"/>
              <a:ext cx="1829562" cy="28658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28" y="500329"/>
            <a:ext cx="671703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 rtl="0"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337" baseline="36265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600" b="1" spc="110" dirty="0">
                <a:solidFill>
                  <a:schemeClr val="tx1"/>
                </a:solidFill>
              </a:rPr>
              <a:t>Self </a:t>
            </a:r>
            <a:r>
              <a:rPr sz="3600" b="1" spc="170" dirty="0">
                <a:solidFill>
                  <a:schemeClr val="tx1"/>
                </a:solidFill>
              </a:rPr>
              <a:t>As</a:t>
            </a:r>
            <a:r>
              <a:rPr sz="3600" b="1" spc="105" dirty="0">
                <a:solidFill>
                  <a:schemeClr val="tx1"/>
                </a:solidFill>
              </a:rPr>
              <a:t> </a:t>
            </a:r>
            <a:r>
              <a:rPr sz="3600" b="1" spc="140" dirty="0">
                <a:solidFill>
                  <a:schemeClr val="tx1"/>
                </a:solidFill>
              </a:rPr>
              <a:t>Healer</a:t>
            </a:r>
            <a:r>
              <a:rPr lang="en-ID" sz="3600" b="1" spc="140" dirty="0">
                <a:solidFill>
                  <a:schemeClr val="tx1"/>
                </a:solidFill>
              </a:rPr>
              <a:t>/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Diri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Sebagai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Penyembuh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ID" sz="3600" b="1" spc="140" dirty="0">
                <a:solidFill>
                  <a:schemeClr val="tx1"/>
                </a:solidFill>
              </a:rPr>
            </a:br>
            <a:endParaRPr sz="3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392" y="2005711"/>
            <a:ext cx="7010400" cy="297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90805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Arial MT"/>
              <a:buChar char="•"/>
              <a:tabLst>
                <a:tab pos="241300" algn="l"/>
              </a:tabLst>
            </a:pP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Kesadaran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diri</a:t>
            </a: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perawatan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diri</a:t>
            </a: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adalah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bagian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penting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dari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refleksi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praktek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keperawatan </a:t>
            </a:r>
            <a:r>
              <a:rPr sz="2000" spc="-10" dirty="0">
                <a:solidFill>
                  <a:srgbClr val="585858"/>
                </a:solidFill>
                <a:latin typeface="Cambria"/>
                <a:cs typeface="Cambria"/>
              </a:rPr>
              <a:t>holistik</a:t>
            </a:r>
            <a:endParaRPr sz="2000" dirty="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Arial MT"/>
              <a:buChar char="•"/>
              <a:tabLst>
                <a:tab pos="241300" algn="l"/>
              </a:tabLst>
            </a:pP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Eksplorasi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individu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berkaitan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dengan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 pengetahuan,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kesadaran</a:t>
            </a:r>
            <a:r>
              <a:rPr sz="2000" spc="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diri</a:t>
            </a:r>
            <a:r>
              <a:rPr sz="2000" spc="1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1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pengembangan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spiritual</a:t>
            </a:r>
            <a:r>
              <a:rPr sz="2000" spc="1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adalah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komunikasi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secara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terus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menerus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antara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aspek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dalam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dan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luar</a:t>
            </a:r>
            <a:r>
              <a:rPr sz="2000" spc="2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seseorang</a:t>
            </a:r>
            <a:endParaRPr sz="2000" dirty="0">
              <a:latin typeface="Cambria"/>
              <a:cs typeface="Cambria"/>
            </a:endParaRPr>
          </a:p>
          <a:p>
            <a:pPr marL="241300" marR="361315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Perawat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harus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seimbang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dan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hadir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penuh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585858"/>
                </a:solidFill>
                <a:latin typeface="Cambria"/>
                <a:cs typeface="Cambria"/>
              </a:rPr>
              <a:t>untuk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pasien </a:t>
            </a: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dengan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perjalanan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penyembuhannya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546D79C-AA0E-209A-DBFF-2515B15C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28" y="500329"/>
            <a:ext cx="67170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Arial"/>
                <a:cs typeface="Arial"/>
              </a:rPr>
              <a:t>+</a:t>
            </a:r>
            <a:r>
              <a:rPr sz="5400" b="1" spc="-337" baseline="36265" dirty="0">
                <a:solidFill>
                  <a:srgbClr val="B86FB8"/>
                </a:solidFill>
                <a:latin typeface="Arial"/>
                <a:cs typeface="Arial"/>
              </a:rPr>
              <a:t> </a:t>
            </a:r>
            <a:r>
              <a:rPr sz="3600" spc="130" dirty="0">
                <a:solidFill>
                  <a:schemeClr val="tx1"/>
                </a:solidFill>
              </a:rPr>
              <a:t>Presence</a:t>
            </a:r>
            <a:r>
              <a:rPr lang="en-ID" sz="3600" spc="130" dirty="0">
                <a:solidFill>
                  <a:schemeClr val="tx1"/>
                </a:solidFill>
              </a:rPr>
              <a:t>/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Kehadiran</a:t>
            </a:r>
            <a:endParaRPr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8056" y="281940"/>
            <a:ext cx="91440" cy="1600200"/>
          </a:xfrm>
          <a:custGeom>
            <a:avLst/>
            <a:gdLst/>
            <a:ahLst/>
            <a:cxnLst/>
            <a:rect l="l" t="t" r="r" b="b"/>
            <a:pathLst>
              <a:path w="91440" h="1600200">
                <a:moveTo>
                  <a:pt x="91440" y="0"/>
                </a:moveTo>
                <a:lnTo>
                  <a:pt x="0" y="0"/>
                </a:lnTo>
                <a:lnTo>
                  <a:pt x="0" y="1600199"/>
                </a:lnTo>
                <a:lnTo>
                  <a:pt x="91440" y="1600199"/>
                </a:lnTo>
                <a:lnTo>
                  <a:pt x="9144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011" rIns="0" bIns="0" rtlCol="0">
            <a:spAutoFit/>
          </a:bodyPr>
          <a:lstStyle/>
          <a:p>
            <a:pPr marL="241300" marR="129539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85" dirty="0"/>
              <a:t>Adalah</a:t>
            </a:r>
            <a:r>
              <a:rPr sz="2000" spc="105" dirty="0"/>
              <a:t> </a:t>
            </a:r>
            <a:r>
              <a:rPr sz="2000" spc="50" dirty="0"/>
              <a:t>terapi</a:t>
            </a:r>
            <a:r>
              <a:rPr sz="2000" spc="110" dirty="0"/>
              <a:t> </a:t>
            </a:r>
            <a:r>
              <a:rPr sz="2000" spc="70" dirty="0"/>
              <a:t>komplementer</a:t>
            </a:r>
            <a:r>
              <a:rPr sz="2000" spc="105" dirty="0"/>
              <a:t> yang </a:t>
            </a:r>
            <a:r>
              <a:rPr sz="2000" dirty="0"/>
              <a:t>menyatu</a:t>
            </a:r>
            <a:r>
              <a:rPr sz="2000" spc="95" dirty="0"/>
              <a:t> </a:t>
            </a:r>
            <a:r>
              <a:rPr sz="2000" spc="100" dirty="0"/>
              <a:t>pada</a:t>
            </a:r>
            <a:r>
              <a:rPr sz="2000" spc="110" dirty="0"/>
              <a:t> </a:t>
            </a:r>
            <a:r>
              <a:rPr sz="2000" spc="50" dirty="0"/>
              <a:t>semua terapi</a:t>
            </a:r>
            <a:r>
              <a:rPr sz="2000" spc="135" dirty="0"/>
              <a:t> </a:t>
            </a:r>
            <a:r>
              <a:rPr sz="2000" spc="70" dirty="0"/>
              <a:t>komplementer,</a:t>
            </a:r>
            <a:r>
              <a:rPr sz="2000" spc="-60" dirty="0"/>
              <a:t> </a:t>
            </a:r>
            <a:r>
              <a:rPr sz="2000" dirty="0"/>
              <a:t>walaupun</a:t>
            </a:r>
            <a:r>
              <a:rPr sz="2000" spc="114" dirty="0"/>
              <a:t> </a:t>
            </a:r>
            <a:r>
              <a:rPr sz="2000" dirty="0"/>
              <a:t>ini</a:t>
            </a:r>
            <a:r>
              <a:rPr sz="2000" spc="150" dirty="0"/>
              <a:t> </a:t>
            </a:r>
            <a:r>
              <a:rPr sz="2000" spc="65" dirty="0"/>
              <a:t>dapat</a:t>
            </a:r>
            <a:r>
              <a:rPr sz="2000" spc="135" dirty="0"/>
              <a:t> </a:t>
            </a:r>
            <a:r>
              <a:rPr sz="2000" spc="85" dirty="0"/>
              <a:t>digunakan</a:t>
            </a:r>
            <a:r>
              <a:rPr sz="2000" spc="125" dirty="0"/>
              <a:t> </a:t>
            </a:r>
            <a:r>
              <a:rPr sz="2000" spc="60" dirty="0"/>
              <a:t>sendiri</a:t>
            </a:r>
            <a:endParaRPr sz="2000"/>
          </a:p>
          <a:p>
            <a:pPr marL="241300" marR="5080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85" dirty="0"/>
              <a:t>Adalah</a:t>
            </a:r>
            <a:r>
              <a:rPr sz="2000" spc="80" dirty="0"/>
              <a:t> menghadirkan</a:t>
            </a:r>
            <a:r>
              <a:rPr sz="2000" spc="85" dirty="0"/>
              <a:t> </a:t>
            </a:r>
            <a:r>
              <a:rPr sz="2000" spc="55" dirty="0"/>
              <a:t>diri</a:t>
            </a:r>
            <a:r>
              <a:rPr sz="2000" spc="105" dirty="0"/>
              <a:t> </a:t>
            </a:r>
            <a:r>
              <a:rPr sz="2000" spc="80" dirty="0"/>
              <a:t>secara</a:t>
            </a:r>
            <a:r>
              <a:rPr sz="2000" spc="70" dirty="0"/>
              <a:t> </a:t>
            </a:r>
            <a:r>
              <a:rPr sz="2000" dirty="0"/>
              <a:t>fisik</a:t>
            </a:r>
            <a:r>
              <a:rPr sz="2000" spc="95" dirty="0"/>
              <a:t> </a:t>
            </a:r>
            <a:r>
              <a:rPr sz="2000" spc="80" dirty="0"/>
              <a:t>dan</a:t>
            </a:r>
            <a:r>
              <a:rPr sz="2000" spc="105" dirty="0"/>
              <a:t> </a:t>
            </a:r>
            <a:r>
              <a:rPr sz="2000" spc="75" dirty="0"/>
              <a:t>psikologis</a:t>
            </a:r>
            <a:r>
              <a:rPr sz="2000" spc="85" dirty="0"/>
              <a:t> pada </a:t>
            </a:r>
            <a:r>
              <a:rPr sz="2000" spc="80" dirty="0"/>
              <a:t>pasien</a:t>
            </a:r>
            <a:r>
              <a:rPr sz="2000" spc="165" dirty="0"/>
              <a:t> </a:t>
            </a:r>
            <a:r>
              <a:rPr sz="2000" dirty="0"/>
              <a:t>untuk</a:t>
            </a:r>
            <a:r>
              <a:rPr sz="2000" spc="170" dirty="0"/>
              <a:t> </a:t>
            </a:r>
            <a:r>
              <a:rPr sz="2000" dirty="0"/>
              <a:t>tujuan</a:t>
            </a:r>
            <a:r>
              <a:rPr sz="2000" spc="140" dirty="0"/>
              <a:t> </a:t>
            </a:r>
            <a:r>
              <a:rPr sz="2000" spc="65" dirty="0"/>
              <a:t>pertemuan</a:t>
            </a:r>
            <a:r>
              <a:rPr sz="2000" spc="150" dirty="0"/>
              <a:t> </a:t>
            </a:r>
            <a:r>
              <a:rPr sz="2000" spc="90" dirty="0"/>
              <a:t>memberikan</a:t>
            </a:r>
            <a:r>
              <a:rPr sz="2000" spc="150" dirty="0"/>
              <a:t> </a:t>
            </a:r>
            <a:r>
              <a:rPr sz="2000" dirty="0"/>
              <a:t>perawatan</a:t>
            </a:r>
            <a:r>
              <a:rPr sz="2000" spc="130" dirty="0"/>
              <a:t> </a:t>
            </a:r>
            <a:r>
              <a:rPr sz="2000" spc="85" dirty="0"/>
              <a:t>yang </a:t>
            </a:r>
            <a:r>
              <a:rPr sz="2000" spc="50" dirty="0"/>
              <a:t>dibutuhkan</a:t>
            </a:r>
            <a:r>
              <a:rPr sz="2000" spc="60" dirty="0"/>
              <a:t> </a:t>
            </a:r>
            <a:r>
              <a:rPr sz="2000" spc="70" dirty="0"/>
              <a:t>pasien</a:t>
            </a:r>
            <a:endParaRPr sz="2000"/>
          </a:p>
          <a:p>
            <a:pPr marL="240665" indent="-227965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0665" algn="l"/>
              </a:tabLst>
            </a:pPr>
            <a:r>
              <a:rPr sz="2000" spc="80" dirty="0"/>
              <a:t>Presence</a:t>
            </a:r>
            <a:r>
              <a:rPr sz="2000" spc="55" dirty="0"/>
              <a:t> </a:t>
            </a:r>
            <a:r>
              <a:rPr sz="2000" spc="60" dirty="0"/>
              <a:t>sangat</a:t>
            </a:r>
            <a:r>
              <a:rPr sz="2000" spc="65" dirty="0"/>
              <a:t> </a:t>
            </a:r>
            <a:r>
              <a:rPr sz="2000" spc="60" dirty="0"/>
              <a:t>sesuai</a:t>
            </a:r>
            <a:r>
              <a:rPr sz="2000" spc="75" dirty="0"/>
              <a:t> </a:t>
            </a:r>
            <a:r>
              <a:rPr sz="2000" spc="110" dirty="0"/>
              <a:t>dengan</a:t>
            </a:r>
            <a:r>
              <a:rPr sz="2000" spc="80" dirty="0"/>
              <a:t> </a:t>
            </a:r>
            <a:r>
              <a:rPr sz="2000" spc="85" dirty="0"/>
              <a:t>caring</a:t>
            </a:r>
            <a:endParaRPr sz="200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C2325DC-A8B1-B9A4-1B47-0E41ABB5D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8854" cy="87856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998</Words>
  <Application>Microsoft Office PowerPoint</Application>
  <PresentationFormat>On-screen Show (4:3)</PresentationFormat>
  <Paragraphs>157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MT</vt:lpstr>
      <vt:lpstr>Calibri</vt:lpstr>
      <vt:lpstr>Cambria</vt:lpstr>
      <vt:lpstr>inherit</vt:lpstr>
      <vt:lpstr>Times New Roman</vt:lpstr>
      <vt:lpstr>Trebuchet MS</vt:lpstr>
      <vt:lpstr>Wingdings</vt:lpstr>
      <vt:lpstr>Office Theme</vt:lpstr>
      <vt:lpstr>+</vt:lpstr>
      <vt:lpstr>Capaian Pembelajaran</vt:lpstr>
      <vt:lpstr>+ Latar Belakang</vt:lpstr>
      <vt:lpstr>+ Pengertian</vt:lpstr>
      <vt:lpstr>+ Tujuan Terapi Komplementer</vt:lpstr>
      <vt:lpstr>Dasar dalam Praktek Komplementer</vt:lpstr>
      <vt:lpstr>+ Dasar dalam Praktek Komplementer</vt:lpstr>
      <vt:lpstr>+ Self As Healer/Diri Sebagai Penyembuh   </vt:lpstr>
      <vt:lpstr>+ Presence/ Kehadiran</vt:lpstr>
      <vt:lpstr>+ Types of Presence</vt:lpstr>
      <vt:lpstr>PowerPoint Presentation</vt:lpstr>
      <vt:lpstr>+ Therapeutic Listening/Mendengarkan Terapi  </vt:lpstr>
      <vt:lpstr>+ Teori Lingkungan Florence Nightingali</vt:lpstr>
      <vt:lpstr>+ Tindakan Utama dalam proses terapi keperawatan holistik</vt:lpstr>
      <vt:lpstr>+ Klasifikasi Terapi Komplementer (NCCAM) (Snyder, Tracy &amp; Lindquis, 2014)</vt:lpstr>
      <vt:lpstr>PowerPoint Presentation</vt:lpstr>
      <vt:lpstr>+ Terapi komplementer di Indonesia</vt:lpstr>
      <vt:lpstr>+ Jenis tindakan komplementer Keperawatan</vt:lpstr>
      <vt:lpstr>+ Peran Perawat</vt:lpstr>
      <vt:lpstr>PowerPoint Presentation</vt:lpstr>
      <vt:lpstr>PowerPoint Presentation</vt:lpstr>
      <vt:lpstr>+ Rujukan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Complementery Therapies  In Nursing</dc:title>
  <dc:creator>CHANGE_ME1</dc:creator>
  <cp:lastModifiedBy>hasto nsp</cp:lastModifiedBy>
  <cp:revision>6</cp:revision>
  <dcterms:created xsi:type="dcterms:W3CDTF">2024-09-30T13:47:58Z</dcterms:created>
  <dcterms:modified xsi:type="dcterms:W3CDTF">2024-10-30T08:14:24Z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2024-09-30T00:00:00Z</vt:filetime>
  </property>
  <property fmtid="{D5CDD505-2E9C-101B-9397-08002B2CF9AE}" pid="5" name="Producer">
    <vt:lpwstr>Microsoft® PowerPoint® 2019</vt:lpwstr>
  </property>
</Properties>
</file>