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6" r:id="rId18"/>
    <p:sldId id="275" r:id="rId19"/>
    <p:sldId id="278" r:id="rId20"/>
    <p:sldId id="279" r:id="rId21"/>
    <p:sldId id="282" r:id="rId22"/>
    <p:sldId id="283" r:id="rId23"/>
    <p:sldId id="284" r:id="rId24"/>
    <p:sldId id="286" r:id="rId25"/>
    <p:sldId id="287" r:id="rId26"/>
    <p:sldId id="295" r:id="rId27"/>
    <p:sldId id="288" r:id="rId28"/>
    <p:sldId id="296" r:id="rId29"/>
    <p:sldId id="289" r:id="rId30"/>
    <p:sldId id="297" r:id="rId31"/>
    <p:sldId id="298" r:id="rId32"/>
    <p:sldId id="290" r:id="rId33"/>
    <p:sldId id="299" r:id="rId34"/>
    <p:sldId id="291" r:id="rId35"/>
    <p:sldId id="300" r:id="rId36"/>
    <p:sldId id="292" r:id="rId37"/>
    <p:sldId id="301" r:id="rId38"/>
    <p:sldId id="302" r:id="rId39"/>
    <p:sldId id="293" r:id="rId40"/>
    <p:sldId id="303" r:id="rId41"/>
    <p:sldId id="294" r:id="rId42"/>
    <p:sldId id="304" r:id="rId43"/>
    <p:sldId id="305" r:id="rId44"/>
    <p:sldId id="306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8BE5B-ECCA-4D90-B806-945A512864D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648D644-0169-4515-95C4-CE5ED71BB46F}">
      <dgm:prSet/>
      <dgm:spPr/>
      <dgm:t>
        <a:bodyPr/>
        <a:lstStyle/>
        <a:p>
          <a:r>
            <a:rPr lang="en-ID"/>
            <a:t>Usia  Biologis menunjuk kpd jangka waktu se2org sejak lahirnya berada dlm keadaan hidup tdk mati </a:t>
          </a:r>
          <a:endParaRPr lang="en-US"/>
        </a:p>
      </dgm:t>
    </dgm:pt>
    <dgm:pt modelId="{13CEC2B6-2F3A-426E-989B-9D77B30AE698}" type="parTrans" cxnId="{97921CBB-F024-4D74-B9FC-B2FEC04EB047}">
      <dgm:prSet/>
      <dgm:spPr/>
      <dgm:t>
        <a:bodyPr/>
        <a:lstStyle/>
        <a:p>
          <a:endParaRPr lang="en-US"/>
        </a:p>
      </dgm:t>
    </dgm:pt>
    <dgm:pt modelId="{1F6FD7F8-69C8-4906-BE39-DD4CFC001B24}" type="sibTrans" cxnId="{97921CBB-F024-4D74-B9FC-B2FEC04EB047}">
      <dgm:prSet/>
      <dgm:spPr/>
      <dgm:t>
        <a:bodyPr/>
        <a:lstStyle/>
        <a:p>
          <a:endParaRPr lang="en-US"/>
        </a:p>
      </dgm:t>
    </dgm:pt>
    <dgm:pt modelId="{5E3918D2-186F-4D47-992C-5B2ED58B5603}">
      <dgm:prSet/>
      <dgm:spPr/>
      <dgm:t>
        <a:bodyPr/>
        <a:lstStyle/>
        <a:p>
          <a:r>
            <a:rPr lang="en-ID"/>
            <a:t>Usia Psikologis Yg menunjuk kpd kemampuan se2org u/ melakukan penyesuain2 kpd situasi yg dihadapinya</a:t>
          </a:r>
          <a:endParaRPr lang="en-US"/>
        </a:p>
      </dgm:t>
    </dgm:pt>
    <dgm:pt modelId="{AB1772BE-B067-4B30-AA80-0301EB727E22}" type="parTrans" cxnId="{98419AF4-83EA-4F54-9CC0-34B5B9C37398}">
      <dgm:prSet/>
      <dgm:spPr/>
      <dgm:t>
        <a:bodyPr/>
        <a:lstStyle/>
        <a:p>
          <a:endParaRPr lang="en-US"/>
        </a:p>
      </dgm:t>
    </dgm:pt>
    <dgm:pt modelId="{0D5EB0FD-6D2F-4C98-BC9F-0B88970C4E51}" type="sibTrans" cxnId="{98419AF4-83EA-4F54-9CC0-34B5B9C37398}">
      <dgm:prSet/>
      <dgm:spPr/>
      <dgm:t>
        <a:bodyPr/>
        <a:lstStyle/>
        <a:p>
          <a:endParaRPr lang="en-US"/>
        </a:p>
      </dgm:t>
    </dgm:pt>
    <dgm:pt modelId="{7E05EAD0-5F37-4347-BFBF-F21D2B02894B}">
      <dgm:prSet/>
      <dgm:spPr/>
      <dgm:t>
        <a:bodyPr/>
        <a:lstStyle/>
        <a:p>
          <a:r>
            <a:rPr lang="en-ID"/>
            <a:t>Usia Sosial menunjuk kpd peran2 yg diharapkan a/ diberikan masy. kpd se2org sehub. dgn usianya</a:t>
          </a:r>
          <a:endParaRPr lang="en-US"/>
        </a:p>
      </dgm:t>
    </dgm:pt>
    <dgm:pt modelId="{3064BB2F-D85B-4554-B876-FD209045DC18}" type="parTrans" cxnId="{69FA2D1D-A009-4A78-88A4-4E57C111E7F8}">
      <dgm:prSet/>
      <dgm:spPr/>
      <dgm:t>
        <a:bodyPr/>
        <a:lstStyle/>
        <a:p>
          <a:endParaRPr lang="en-US"/>
        </a:p>
      </dgm:t>
    </dgm:pt>
    <dgm:pt modelId="{9450EB86-9133-4DAC-9CB8-1B2C5DD73F05}" type="sibTrans" cxnId="{69FA2D1D-A009-4A78-88A4-4E57C111E7F8}">
      <dgm:prSet/>
      <dgm:spPr/>
      <dgm:t>
        <a:bodyPr/>
        <a:lstStyle/>
        <a:p>
          <a:endParaRPr lang="en-US"/>
        </a:p>
      </dgm:t>
    </dgm:pt>
    <dgm:pt modelId="{19E3EABA-826E-48AD-ACB1-69D5B65CF398}" type="pres">
      <dgm:prSet presAssocID="{ADF8BE5B-ECCA-4D90-B806-945A512864D6}" presName="linear" presStyleCnt="0">
        <dgm:presLayoutVars>
          <dgm:animLvl val="lvl"/>
          <dgm:resizeHandles val="exact"/>
        </dgm:presLayoutVars>
      </dgm:prSet>
      <dgm:spPr/>
    </dgm:pt>
    <dgm:pt modelId="{CFB3891D-3C62-4FB5-97B7-4B7D98F4A554}" type="pres">
      <dgm:prSet presAssocID="{B648D644-0169-4515-95C4-CE5ED71BB4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DD07758-98F7-40D2-BE6F-5FFE0FB26365}" type="pres">
      <dgm:prSet presAssocID="{1F6FD7F8-69C8-4906-BE39-DD4CFC001B24}" presName="spacer" presStyleCnt="0"/>
      <dgm:spPr/>
    </dgm:pt>
    <dgm:pt modelId="{380C37A5-751F-450B-A43F-CC9976296039}" type="pres">
      <dgm:prSet presAssocID="{5E3918D2-186F-4D47-992C-5B2ED58B56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FD7BF5-1B45-462E-83B1-04C915B8557C}" type="pres">
      <dgm:prSet presAssocID="{0D5EB0FD-6D2F-4C98-BC9F-0B88970C4E51}" presName="spacer" presStyleCnt="0"/>
      <dgm:spPr/>
    </dgm:pt>
    <dgm:pt modelId="{8AD803F1-A7C5-405E-84D8-025C10EBBEF2}" type="pres">
      <dgm:prSet presAssocID="{7E05EAD0-5F37-4347-BFBF-F21D2B02894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9FA2D1D-A009-4A78-88A4-4E57C111E7F8}" srcId="{ADF8BE5B-ECCA-4D90-B806-945A512864D6}" destId="{7E05EAD0-5F37-4347-BFBF-F21D2B02894B}" srcOrd="2" destOrd="0" parTransId="{3064BB2F-D85B-4554-B876-FD209045DC18}" sibTransId="{9450EB86-9133-4DAC-9CB8-1B2C5DD73F05}"/>
    <dgm:cxn modelId="{6EF01167-EEA8-4CEF-8F47-F0E137C575B4}" type="presOf" srcId="{B648D644-0169-4515-95C4-CE5ED71BB46F}" destId="{CFB3891D-3C62-4FB5-97B7-4B7D98F4A554}" srcOrd="0" destOrd="0" presId="urn:microsoft.com/office/officeart/2005/8/layout/vList2"/>
    <dgm:cxn modelId="{87456B58-643C-40E2-83DB-CAE16D90901A}" type="presOf" srcId="{ADF8BE5B-ECCA-4D90-B806-945A512864D6}" destId="{19E3EABA-826E-48AD-ACB1-69D5B65CF398}" srcOrd="0" destOrd="0" presId="urn:microsoft.com/office/officeart/2005/8/layout/vList2"/>
    <dgm:cxn modelId="{F4BE9C84-7A12-48E3-A6EF-B54614ACE2AB}" type="presOf" srcId="{7E05EAD0-5F37-4347-BFBF-F21D2B02894B}" destId="{8AD803F1-A7C5-405E-84D8-025C10EBBEF2}" srcOrd="0" destOrd="0" presId="urn:microsoft.com/office/officeart/2005/8/layout/vList2"/>
    <dgm:cxn modelId="{3C60278E-9CAA-41A0-8C0B-AD2FC77BE122}" type="presOf" srcId="{5E3918D2-186F-4D47-992C-5B2ED58B5603}" destId="{380C37A5-751F-450B-A43F-CC9976296039}" srcOrd="0" destOrd="0" presId="urn:microsoft.com/office/officeart/2005/8/layout/vList2"/>
    <dgm:cxn modelId="{97921CBB-F024-4D74-B9FC-B2FEC04EB047}" srcId="{ADF8BE5B-ECCA-4D90-B806-945A512864D6}" destId="{B648D644-0169-4515-95C4-CE5ED71BB46F}" srcOrd="0" destOrd="0" parTransId="{13CEC2B6-2F3A-426E-989B-9D77B30AE698}" sibTransId="{1F6FD7F8-69C8-4906-BE39-DD4CFC001B24}"/>
    <dgm:cxn modelId="{98419AF4-83EA-4F54-9CC0-34B5B9C37398}" srcId="{ADF8BE5B-ECCA-4D90-B806-945A512864D6}" destId="{5E3918D2-186F-4D47-992C-5B2ED58B5603}" srcOrd="1" destOrd="0" parTransId="{AB1772BE-B067-4B30-AA80-0301EB727E22}" sibTransId="{0D5EB0FD-6D2F-4C98-BC9F-0B88970C4E51}"/>
    <dgm:cxn modelId="{A4A7E50C-4A25-4763-862F-81A969A93D8B}" type="presParOf" srcId="{19E3EABA-826E-48AD-ACB1-69D5B65CF398}" destId="{CFB3891D-3C62-4FB5-97B7-4B7D98F4A554}" srcOrd="0" destOrd="0" presId="urn:microsoft.com/office/officeart/2005/8/layout/vList2"/>
    <dgm:cxn modelId="{C59ED421-82F4-426A-865A-21EBAB1B8778}" type="presParOf" srcId="{19E3EABA-826E-48AD-ACB1-69D5B65CF398}" destId="{DDD07758-98F7-40D2-BE6F-5FFE0FB26365}" srcOrd="1" destOrd="0" presId="urn:microsoft.com/office/officeart/2005/8/layout/vList2"/>
    <dgm:cxn modelId="{8F0C5108-29E5-4E60-A3CE-9968DBD86C56}" type="presParOf" srcId="{19E3EABA-826E-48AD-ACB1-69D5B65CF398}" destId="{380C37A5-751F-450B-A43F-CC9976296039}" srcOrd="2" destOrd="0" presId="urn:microsoft.com/office/officeart/2005/8/layout/vList2"/>
    <dgm:cxn modelId="{5A9EB983-8F97-40AC-B7D2-7C711C0D4DF0}" type="presParOf" srcId="{19E3EABA-826E-48AD-ACB1-69D5B65CF398}" destId="{3CFD7BF5-1B45-462E-83B1-04C915B8557C}" srcOrd="3" destOrd="0" presId="urn:microsoft.com/office/officeart/2005/8/layout/vList2"/>
    <dgm:cxn modelId="{479D95DE-9751-4B7C-8C4E-659C81C917FD}" type="presParOf" srcId="{19E3EABA-826E-48AD-ACB1-69D5B65CF398}" destId="{8AD803F1-A7C5-405E-84D8-025C10EBBE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3891D-3C62-4FB5-97B7-4B7D98F4A554}">
      <dsp:nvSpPr>
        <dsp:cNvPr id="0" name=""/>
        <dsp:cNvSpPr/>
      </dsp:nvSpPr>
      <dsp:spPr>
        <a:xfrm>
          <a:off x="0" y="189454"/>
          <a:ext cx="6666833" cy="16321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100" kern="1200"/>
            <a:t>Usia  Biologis menunjuk kpd jangka waktu se2org sejak lahirnya berada dlm keadaan hidup tdk mati </a:t>
          </a:r>
          <a:endParaRPr lang="en-US" sz="3100" kern="1200"/>
        </a:p>
      </dsp:txBody>
      <dsp:txXfrm>
        <a:off x="79675" y="269129"/>
        <a:ext cx="6507483" cy="1472800"/>
      </dsp:txXfrm>
    </dsp:sp>
    <dsp:sp modelId="{380C37A5-751F-450B-A43F-CC9976296039}">
      <dsp:nvSpPr>
        <dsp:cNvPr id="0" name=""/>
        <dsp:cNvSpPr/>
      </dsp:nvSpPr>
      <dsp:spPr>
        <a:xfrm>
          <a:off x="0" y="1910884"/>
          <a:ext cx="6666833" cy="1632150"/>
        </a:xfrm>
        <a:prstGeom prst="roundRect">
          <a:avLst/>
        </a:prstGeom>
        <a:gradFill rotWithShape="0">
          <a:gsLst>
            <a:gs pos="0">
              <a:schemeClr val="accent5">
                <a:hueOff val="-842315"/>
                <a:satOff val="-3972"/>
                <a:lumOff val="98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842315"/>
                <a:satOff val="-3972"/>
                <a:lumOff val="98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842315"/>
                <a:satOff val="-3972"/>
                <a:lumOff val="98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100" kern="1200"/>
            <a:t>Usia Psikologis Yg menunjuk kpd kemampuan se2org u/ melakukan penyesuain2 kpd situasi yg dihadapinya</a:t>
          </a:r>
          <a:endParaRPr lang="en-US" sz="3100" kern="1200"/>
        </a:p>
      </dsp:txBody>
      <dsp:txXfrm>
        <a:off x="79675" y="1990559"/>
        <a:ext cx="6507483" cy="1472800"/>
      </dsp:txXfrm>
    </dsp:sp>
    <dsp:sp modelId="{8AD803F1-A7C5-405E-84D8-025C10EBBEF2}">
      <dsp:nvSpPr>
        <dsp:cNvPr id="0" name=""/>
        <dsp:cNvSpPr/>
      </dsp:nvSpPr>
      <dsp:spPr>
        <a:xfrm>
          <a:off x="0" y="3632315"/>
          <a:ext cx="6666833" cy="1632150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100" kern="1200"/>
            <a:t>Usia Sosial menunjuk kpd peran2 yg diharapkan a/ diberikan masy. kpd se2org sehub. dgn usianya</a:t>
          </a:r>
          <a:endParaRPr lang="en-US" sz="3100" kern="1200"/>
        </a:p>
      </dsp:txBody>
      <dsp:txXfrm>
        <a:off x="79675" y="3711990"/>
        <a:ext cx="6507483" cy="147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7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00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55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66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2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5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5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43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3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23CC-7791-45B8-960B-BD63413B581B}" type="datetimeFigureOut">
              <a:rPr lang="en-ID" smtClean="0"/>
              <a:t>18/11/2024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7E46B9-4A40-41EC-AB72-0FEF618E77A1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62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komunitasagregat-lansiappt/259233387#2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komunitasagregat-lansiappt/259233387#2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komunitasagregat-lansiappt/259233387#3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47" TargetMode="External"/><Relationship Id="rId2" Type="http://schemas.openxmlformats.org/officeDocument/2006/relationships/hyperlink" Target="https://www.slideshare.net/slideshow/komunitasagregat-lansiappt/259233387#4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51" TargetMode="External"/><Relationship Id="rId2" Type="http://schemas.openxmlformats.org/officeDocument/2006/relationships/hyperlink" Target="https://www.slideshare.net/slideshow/komunitasagregat-lansiappt/259233387#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slideshow/komunitasagregat-lansiappt/259233387#54" TargetMode="External"/><Relationship Id="rId5" Type="http://schemas.openxmlformats.org/officeDocument/2006/relationships/hyperlink" Target="https://www.slideshare.net/slideshow/komunitasagregat-lansiappt/259233387#53" TargetMode="External"/><Relationship Id="rId4" Type="http://schemas.openxmlformats.org/officeDocument/2006/relationships/hyperlink" Target="https://www.slideshare.net/slideshow/komunitasagregat-lansiappt/259233387#52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56" TargetMode="External"/><Relationship Id="rId2" Type="http://schemas.openxmlformats.org/officeDocument/2006/relationships/hyperlink" Target="https://www.slideshare.net/slideshow/komunitasagregat-lansiappt/259233387#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komunitasagregat-lansiappt/259233387#57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59" TargetMode="External"/><Relationship Id="rId2" Type="http://schemas.openxmlformats.org/officeDocument/2006/relationships/hyperlink" Target="https://www.slideshare.net/slideshow/komunitasagregat-lansiappt/259233387#5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61" TargetMode="External"/><Relationship Id="rId2" Type="http://schemas.openxmlformats.org/officeDocument/2006/relationships/hyperlink" Target="https://www.slideshare.net/slideshow/komunitasagregat-lansiappt/259233387#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slideshow/komunitasagregat-lansiappt/259233387#63" TargetMode="External"/><Relationship Id="rId4" Type="http://schemas.openxmlformats.org/officeDocument/2006/relationships/hyperlink" Target="https://www.slideshare.net/slideshow/komunitasagregat-lansiappt/259233387#62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65" TargetMode="External"/><Relationship Id="rId2" Type="http://schemas.openxmlformats.org/officeDocument/2006/relationships/hyperlink" Target="https://www.slideshare.net/slideshow/komunitasagregat-lansiappt/259233387#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komunitasagregat-lansiappt/259233387#6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komunitasagregat-lansiappt/259233387#68" TargetMode="External"/><Relationship Id="rId2" Type="http://schemas.openxmlformats.org/officeDocument/2006/relationships/hyperlink" Target="https://www.slideshare.net/slideshow/komunitasagregat-lansiappt/259233387#6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komunitasagregat-lansiappt/259233387#69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komunitasagregat-lansiappt/259233387#70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suyamtoyamto225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komunitasagregat-lansiappt/259233387#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D407-21D7-774A-31B0-8DE0B3CB8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KOMUNITAS</a:t>
            </a:r>
            <a:b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AGREGAT LANSIA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5B9B2-705E-C1FB-9A0C-C6EFDB41A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7238"/>
            <a:ext cx="9144000" cy="1655762"/>
          </a:xfrm>
        </p:spPr>
        <p:txBody>
          <a:bodyPr/>
          <a:lstStyle/>
          <a:p>
            <a:r>
              <a:rPr lang="en-ID" dirty="0"/>
              <a:t>Ns. </a:t>
            </a:r>
            <a:r>
              <a:rPr lang="en-ID" dirty="0" err="1"/>
              <a:t>Suyamto</a:t>
            </a:r>
            <a:r>
              <a:rPr lang="en-ID" dirty="0"/>
              <a:t> SST., MPH</a:t>
            </a:r>
          </a:p>
          <a:p>
            <a:r>
              <a:rPr lang="en-ID" dirty="0" err="1"/>
              <a:t>Stikes</a:t>
            </a:r>
            <a:r>
              <a:rPr lang="en-ID" dirty="0"/>
              <a:t> </a:t>
            </a:r>
            <a:r>
              <a:rPr lang="en-ID" dirty="0" err="1"/>
              <a:t>Notokusumo</a:t>
            </a:r>
            <a:r>
              <a:rPr lang="en-ID" dirty="0"/>
              <a:t> Yogyakarta </a:t>
            </a:r>
          </a:p>
        </p:txBody>
      </p:sp>
    </p:spTree>
    <p:extLst>
      <p:ext uri="{BB962C8B-B14F-4D97-AF65-F5344CB8AC3E}">
        <p14:creationId xmlns:p14="http://schemas.microsoft.com/office/powerpoint/2010/main" val="25685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EF3E-22A0-E410-B399-3829F72B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4400" b="1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Umur</a:t>
            </a:r>
            <a:r>
              <a:rPr lang="en-ID" sz="4400" b="1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b="1" kern="100" dirty="0"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</a:t>
            </a:r>
            <a:r>
              <a:rPr lang="en-ID" sz="4400" b="1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arapan </a:t>
            </a:r>
            <a:r>
              <a:rPr lang="en-ID" sz="4400" b="1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Hidup</a:t>
            </a:r>
            <a:endParaRPr lang="en-ID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16DA8-BA5D-ABFB-6005-9348C02D7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(UHH)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2005 laki2 66,38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perempuan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70,25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2007, laki2 67,1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perempuan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71,1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0379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793FD-3E47-C0A5-F65B-92C40099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</a:t>
            </a:r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roses </a:t>
            </a:r>
            <a:r>
              <a:rPr lang="en-ID" sz="36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Penuaan</a:t>
            </a:r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sz="36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Perubahan</a:t>
            </a:r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sz="36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Terjdi</a:t>
            </a:r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Pada </a:t>
            </a:r>
            <a:r>
              <a:rPr lang="en-ID" sz="36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lansia</a:t>
            </a:r>
            <a:r>
              <a:rPr lang="en-ID" sz="36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endParaRPr lang="en-ID" sz="3600" dirty="0">
              <a:solidFill>
                <a:schemeClr val="tx2">
                  <a:lumMod val="50000"/>
                  <a:lumOff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19E11-0DEF-B3A4-72C8-AFDF087E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Proses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alamiah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dihindari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dimana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pertambahan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mbulkan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struktur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fisiologis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berbagaisel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/organ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senantiasa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sehat</a:t>
            </a:r>
            <a:r>
              <a:rPr lang="en-ID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diartikan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Bebas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mental,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Mampu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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Mendapatkan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dukungan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348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498D-27DC-8060-33C2-090BA961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2 JENIS PENUAAN</a:t>
            </a:r>
            <a:endParaRPr lang="en-ID" sz="4000" dirty="0">
              <a:solidFill>
                <a:schemeClr val="tx2">
                  <a:lumMod val="50000"/>
                  <a:lumOff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B155B-E679-6F1B-5713-CB4BF852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Primer :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terdapat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tingkat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Sekunder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Proses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Stress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psikis</a:t>
            </a:r>
            <a:r>
              <a:rPr lang="en-ID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Gaya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endParaRPr lang="en-ID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Diet yang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mempercepat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1646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4B03-CB55-B5E9-F815-D2EB01CF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8278"/>
          </a:xfrm>
        </p:spPr>
        <p:txBody>
          <a:bodyPr>
            <a:normAutofit fontScale="90000"/>
          </a:bodyPr>
          <a:lstStyle/>
          <a:p>
            <a:r>
              <a:rPr lang="en-ID" sz="4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TEORI2 PROSES MENUA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5EF88-59FD-7E5E-3BA4-BC63E6A4B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404"/>
            <a:ext cx="10515600" cy="52935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D" sz="1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1. 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Biologi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lnSpc>
                <a:spcPct val="200000"/>
              </a:lnSpc>
              <a:buFont typeface="+mj-lt"/>
              <a:buAutoNum type="alphaLcPeriod"/>
            </a:pP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genetik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Mutasi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sbg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biokimia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diprogram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o/molekul2 DNA &amp;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saatnya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m’alami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mutasi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Ex :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mutasi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sel2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kelamin</a:t>
            </a:r>
            <a:endParaRPr lang="en-ID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200000"/>
              </a:lnSpc>
              <a:buFont typeface="+mj-lt"/>
              <a:buAutoNum type="alphaLcPeriod"/>
            </a:pP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Imunologi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en-ID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Slow Virus”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immun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b’tambahnya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masuknya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virus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ID" sz="1600" kern="100" dirty="0" err="1">
                <a:latin typeface="Aptos" panose="020B000402020202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organ 	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Auto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Immun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Produksi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Antibody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menyerang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sel2 	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ttt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zat2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tsb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lemah</a:t>
            </a:r>
            <a:endParaRPr lang="en-ID" sz="1800" dirty="0"/>
          </a:p>
          <a:p>
            <a:pPr marL="800100" lvl="1" indent="-342900" algn="just">
              <a:lnSpc>
                <a:spcPct val="200000"/>
              </a:lnSpc>
              <a:buFont typeface="+mj-lt"/>
              <a:buAutoNum type="alphaLcPeriod" startAt="3"/>
            </a:pP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Radikal 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Bebas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stabilnya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radikal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bebas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klpk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atom)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m’akibatkan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oksidasi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O2 bahan2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Karbohidrat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protein. 	Radikal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sel2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regenerasi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e.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Stress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sel2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	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Regenerasi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m’pertahankan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kestabilan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Internal Stress sel2 	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tlh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t’pakai</a:t>
            </a:r>
            <a:r>
              <a:rPr lang="en-ID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200000"/>
              </a:lnSpc>
              <a:buFont typeface="+mj-lt"/>
              <a:buAutoNum type="alphaLcPeriod" startAt="6"/>
            </a:pPr>
            <a:r>
              <a:rPr lang="en-ID" sz="18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ID" sz="1800" dirty="0" err="1"/>
              <a:t>erori</a:t>
            </a:r>
            <a:r>
              <a:rPr lang="en-ID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Rantai</a:t>
            </a:r>
            <a:r>
              <a:rPr lang="en-ID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Silang Sel2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reaksi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kimianya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ikatan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kuat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kolagen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Ikatan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elastis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kekacauan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	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g.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Program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organisme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menetapkan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m’belah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stlh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sel2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tsb</a:t>
            </a:r>
            <a:r>
              <a:rPr lang="en-ID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mati</a:t>
            </a:r>
            <a:endParaRPr lang="en-ID" sz="1800" dirty="0"/>
          </a:p>
          <a:p>
            <a:pPr marL="457200" lvl="1" indent="0" algn="just">
              <a:lnSpc>
                <a:spcPct val="200000"/>
              </a:lnSpc>
              <a:buNone/>
            </a:pPr>
            <a:endParaRPr lang="en-ID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200000"/>
              </a:lnSpc>
              <a:buFont typeface="+mj-lt"/>
              <a:buAutoNum type="alphaLcPeriod"/>
            </a:pPr>
            <a:endParaRPr lang="en-ID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136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CB235-75EF-1C78-D94D-3BA39744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2. </a:t>
            </a:r>
            <a:r>
              <a:rPr lang="en-ID" sz="44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Teori</a:t>
            </a:r>
            <a:r>
              <a:rPr lang="en-ID" sz="4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ID" sz="44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Psikologi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3893-D85B-AD35-963B-C597A335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1" indent="-342900" algn="just">
              <a:buFont typeface="+mj-lt"/>
              <a:buAutoNum type="alphaL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menyatakan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sukses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ad/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mereka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banyak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M’pertahankan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hub.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agar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tetap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stabil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p’tengahan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keperibadian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berlanjut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gabungan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menyatakan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se2org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sgt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dipengaruhi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o/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personality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dimilikinya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Pembebasan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Teori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menyatakan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b’tambahnya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se2org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b’angsur2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mulai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melepaskan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a/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menarik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p’gaulan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sekitarnya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interaksi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kualitas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maupun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kuantitas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sering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yakni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Hambatan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B’kurangnya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komitmen</a:t>
            </a: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5152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504DC-6F67-CF01-DC27-A9DC4A99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FAKTOR2 YG M’PENGARUHI KETUAAN</a:t>
            </a:r>
            <a:endParaRPr lang="en-ID" sz="4000" b="1" dirty="0">
              <a:solidFill>
                <a:schemeClr val="tx2">
                  <a:lumMod val="50000"/>
                  <a:lumOff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A46E8-5A9C-206C-4131-A8423714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Herediter</a:t>
            </a: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Nutrisi</a:t>
            </a: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Status Kesehatan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Pengalaman</a:t>
            </a: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Stres</a:t>
            </a:r>
            <a:endParaRPr lang="en-ID" sz="2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2998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7BEC-F827-B08C-BE5E-966357AC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BATASAN2 LANJUT USIA </a:t>
            </a:r>
            <a:endParaRPr lang="en-ID" sz="4000" dirty="0">
              <a:solidFill>
                <a:schemeClr val="tx2">
                  <a:lumMod val="50000"/>
                  <a:lumOff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9E745-C527-C29B-4D85-1B3E73B5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3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Menurut</a:t>
            </a:r>
            <a:r>
              <a:rPr lang="en-ID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Organisasi</a:t>
            </a:r>
            <a:r>
              <a:rPr lang="en-ID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Kesehatan Dunia  (WHO)</a:t>
            </a:r>
            <a:r>
              <a:rPr lang="en-ID" sz="3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meliputi</a:t>
            </a:r>
            <a:r>
              <a:rPr lang="en-ID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pertengahan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(middle age)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Klpk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45 s/d 59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(elderly) :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60 &amp; 74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(old) :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75 &amp; 90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sgt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(very old) : di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atas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90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399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89C4-6CF5-2133-3A71-A5AB8C3F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6461"/>
            <a:ext cx="10515600" cy="5820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3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enurut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Prof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Dr.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Ny. Sumiati Ahmad Mohamad (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alm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seorg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Guru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Besar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UGM Fak.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Kedokteran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mbagi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p’kembangan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sbb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bayi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(0 –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prasekolah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(1 – 6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Sekolah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(6 – 10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pubertas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(10 – 20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setengah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Prasenium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: 40–65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ID" sz="2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 </a:t>
            </a:r>
            <a:r>
              <a:rPr lang="en-ID" sz="2000" b="1" kern="100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000" b="1" kern="100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Senium</a:t>
            </a:r>
            <a:r>
              <a:rPr lang="en-ID" sz="2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: 65 </a:t>
            </a:r>
            <a:r>
              <a:rPr lang="en-ID" sz="2000" b="1" kern="100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atas</a:t>
            </a:r>
            <a:endParaRPr lang="en-ID" sz="2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91499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2F07-A47D-BA0E-E09D-7F197481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78"/>
            <a:ext cx="10515600" cy="597548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ID" sz="32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enurut</a:t>
            </a:r>
            <a:r>
              <a:rPr lang="en-ID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Uandang</a:t>
            </a:r>
            <a:r>
              <a:rPr lang="en-ID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Undang</a:t>
            </a:r>
            <a:r>
              <a:rPr lang="en-ID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0. 13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1998 Pasal 1 Ayat 2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b="1" i="1" u="sng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3200" b="1" i="1" u="sng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mencapai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60 (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enam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puluh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atas</a:t>
            </a:r>
            <a:endParaRPr lang="en-ID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Semua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menjadi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dimana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masa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seseorg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kemunduran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mental &amp;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3200" b="1" i="1" u="sng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Birren</a:t>
            </a:r>
            <a:r>
              <a:rPr lang="en-ID" sz="3200" b="1" i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Jennet (1977)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mengemukakan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p’bedaan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i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biologis</a:t>
            </a:r>
            <a:r>
              <a:rPr lang="en-ID" sz="3200" i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i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psikologis</a:t>
            </a:r>
            <a:r>
              <a:rPr lang="en-ID" sz="3200" i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i="1" dirty="0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i="1" dirty="0" err="1">
                <a:solidFill>
                  <a:schemeClr val="accent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endParaRPr lang="en-ID" sz="3200" i="1" dirty="0">
              <a:solidFill>
                <a:schemeClr val="accent3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85466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F8BC-0B75-18E1-A822-B06AEEF3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ID" sz="3700" b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Pembagian Usia menurut Birren &amp; Jennet (1977)</a:t>
            </a:r>
            <a:endParaRPr lang="en-ID" sz="3700" b="1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1C789CE-91C3-3187-EC28-C9F9650F1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48025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10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13F1-632B-0DAC-A7E6-F8AD2856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TUJUAN PERAWATAN LANJUT USIA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71EBC-A418-D278-7CC2-A33D7B66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Memotivasi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kesejahteraan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Mengembalikan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jalan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pencegahan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membesarkan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semangat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Menolong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menderita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kronis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maupun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Merangsang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petugas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mengenal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menegakkan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tepat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apabila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mereka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menjumpai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kelainan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semaksimal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mungkin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agar para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menderita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5346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AE47-5939-208A-7FCE-401386ED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>
            <a:normAutofit/>
          </a:bodyPr>
          <a:lstStyle/>
          <a:p>
            <a:pPr algn="ctr"/>
            <a:r>
              <a:rPr lang="en-ID" sz="40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TIPE2 LANJUT USIA 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38078-0CDD-F467-6BF7-45AE56FC9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349"/>
            <a:ext cx="10515600" cy="528492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Arif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Bijaksana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Kaya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hikmah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pengalaman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menyesuaikan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zaman,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m’punyai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kesibukan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b’sikap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ramah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dermawan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panutan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Menggantikan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kegiatan2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kegiatan2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baru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selektif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m’cari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p’gaulan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undangan</a:t>
            </a:r>
            <a:endParaRPr lang="en-ID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Konflik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lahir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batin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ketuaan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kecantikan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tarik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jasmaniah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status,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disayangi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pemarah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sabar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mdh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t’singgung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menuntut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sulit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dilayani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p’kritik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Pasrah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Merima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menunggu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nasib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m’punyai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habis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gelap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terbitlah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m’ikuti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b’ibadat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kaki,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saja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5.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Bingung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Kaget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kepribadian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m’asingkan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minder,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menyesal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acuh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acuh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ID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25964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AEB5-933B-0BE3-12CA-F40C94DE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39" y="232475"/>
            <a:ext cx="10795861" cy="594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5.Tipe yang </a:t>
            </a:r>
            <a:r>
              <a:rPr lang="en-ID" sz="2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bergantung</a:t>
            </a:r>
            <a:r>
              <a:rPr lang="en-ID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kpd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karakter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p’alaman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mental,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ekonomi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optimis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santai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riang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konstruktif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ketergantungan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defensif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militan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serius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marah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frustasi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putus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benci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19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6F10-9E66-C99E-DB14-A5BF244B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2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TIPE LANSIA MENURUT KEMAMPUANNYA </a:t>
            </a:r>
            <a:endParaRPr lang="en-ID" sz="3600" b="1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660B7-1A5C-ED84-B1C2-5469A2D9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376"/>
            <a:ext cx="10515600" cy="5045587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sepenuhnya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lgsg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klgnya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lgsg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dibantu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o/ badan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Panti Sosial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Tresna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Werdha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dirawat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RS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m’derita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mental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93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C89B-262C-86C5-69A4-C38027C02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949"/>
            <a:ext cx="10515600" cy="57120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Salah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satiu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factor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sgt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menentukan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keadaan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mentalnya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kemunduran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prosesm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berfikir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(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Dimensia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batas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sdh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dilihat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keadaan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namun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tetap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b’semangat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muda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p’tama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hub.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biologisnya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kedua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psikologisnya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mengenal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tipe2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agar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m’hindari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a/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kekeliruan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melaksanakan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p’dekatan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44864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899D-663F-84F9-2406-B90F97C4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TERJADI PADA LANSIA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C19B-1B77-36AC-BE5C-3DEAAF2F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Perubahan-Perubahan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Sel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sedikit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besar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ukurannya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B’(-)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b’(-)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intraseluler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. </a:t>
            </a:r>
            <a:r>
              <a:rPr lang="en-ID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* </a:t>
            </a:r>
            <a:r>
              <a:rPr lang="en-ID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proporsi</a:t>
            </a:r>
            <a:r>
              <a:rPr lang="en-ID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protein 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otot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ginjal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T’ganggunya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mekanisme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p’baikan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beratnya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b’(-) 5 – 10 %</a:t>
            </a:r>
          </a:p>
          <a:p>
            <a:pPr marL="0" indent="0" algn="just">
              <a:buNone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b.Sistem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Persyarafan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10 – 20 %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Cepatnya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persarafan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Lambat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bereaksi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stress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Mengecilnya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saraf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panca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indra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(-)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sensitif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sentuhan</a:t>
            </a: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Pendengaran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Presbiakusis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hioangnya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p’dengaran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telinga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t’utama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bunyi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a/ nada2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tinggi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suara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jelas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sulit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mengerti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kata2, 50 %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65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Membran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timpani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otosklerosis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Cerumen </a:t>
            </a:r>
            <a:r>
              <a:rPr lang="en-ID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yg</a:t>
            </a:r>
            <a:r>
              <a:rPr lang="en-ID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mengeras</a:t>
            </a:r>
            <a:r>
              <a:rPr lang="en-ID" sz="2000" u="sng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keratin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P’dengaran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(+) pd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m’alami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ketegangan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jiwa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stress</a:t>
            </a:r>
          </a:p>
          <a:p>
            <a:pPr marL="0" indent="0" algn="just">
              <a:buNone/>
            </a:pP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Penglihatan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Sfingter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pupil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timbul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skelerosis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sinar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Kornea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b’bentuk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sferish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Lensa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suram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katarak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ambang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p’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amatan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sinar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adaptasi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kegelapan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lambat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susah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melihat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cahaya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gelap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akomodasi</a:t>
            </a: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7179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8D4B-6732-B5D3-7142-C16C2F91F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21"/>
            <a:ext cx="10515600" cy="6016542"/>
          </a:xfrm>
        </p:spPr>
        <p:txBody>
          <a:bodyPr>
            <a:normAutofit fontScale="85000" lnSpcReduction="10000"/>
          </a:bodyPr>
          <a:lstStyle/>
          <a:p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Kardiovaskuler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Elastisitas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dinding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aorta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Katup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jantung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menebal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kaku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jantung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memompa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1 %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sesdh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b’umur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kontraksi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volumenya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elastisitas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pembuluh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(-)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p’buluh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oksigenasi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duduk TD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65 mmHg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pusing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m’dadak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en-ID" sz="2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akibat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resistensi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p’buluh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perifer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sistole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(n) ± 170 mmHg &amp; diastole (n) ± 90 mmHg</a:t>
            </a:r>
          </a:p>
          <a:p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2400" b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Temperatur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tubuh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scr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fisiologik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± 35 0C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metabolisme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Keterbatasan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refleks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m’gigil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dpt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m’produksi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banyak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rendahnya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otot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f.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Pengaturan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Temperatur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g.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Respirasi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Otot2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pernafasan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menjadi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kaku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silia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Paru2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elastisitas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kapasitas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residu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menarik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nafas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kapasitas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p’nafasan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maksimum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kedalaman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b’nafas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Alveoli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ukurannya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melebar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(-),</a:t>
            </a:r>
            <a:r>
              <a:rPr lang="en-ID" sz="24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 O2 pada </a:t>
            </a:r>
            <a:r>
              <a:rPr lang="en-ID" sz="2400" b="1" u="sng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arteri</a:t>
            </a:r>
            <a:r>
              <a:rPr lang="en-ID" sz="24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 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75 mmHg CO2 pd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arteri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b’ganti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batuk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pegas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dinding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dada &amp;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otot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p’nafasan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seiring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(+) </a:t>
            </a:r>
            <a:r>
              <a:rPr lang="en-ID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3491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6DEF2-63F8-18DD-B9E5-26C688423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949"/>
            <a:ext cx="10515600" cy="57120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Gastrointestinal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Kehilangan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gigi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periodental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disease,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stlh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30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gigi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gizi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Indra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pengecap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iritasi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kronis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selaput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lendir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pengecap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(±80 %),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sensitifitas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saraf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p’ecap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lidah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terutama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manis,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asin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pahit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Esofagus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melebar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Rasa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lapar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lambung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Peristaltik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lemah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konstipasi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absorpsi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melemah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Liver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makin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mengecil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Reproduksi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Menciutnya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uterus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payudara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laki2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spermatozoa pada testis berangsur2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Dorongan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seksual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menetap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sampai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70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Selaput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lendir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vagina,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permukaan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halus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sekresi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sifatnya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alkali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warna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8541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836B-E76A-5A36-E574-6489B7F5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sz="32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 </a:t>
            </a:r>
            <a:r>
              <a:rPr lang="en-ID" sz="3200" b="1" u="sng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32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3200" b="1" u="sng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Genitourinaria</a:t>
            </a:r>
            <a:r>
              <a:rPr lang="en-ID" sz="32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3200" b="1" u="sng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Nefron</a:t>
            </a:r>
            <a:r>
              <a:rPr lang="en-ID" sz="32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mengecil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aliran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ginjal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s/d 50 %,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tubulus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kurangnya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konsentrasi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BJ </a:t>
            </a:r>
            <a:r>
              <a:rPr lang="en-ID" sz="3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urin</a:t>
            </a:r>
            <a:r>
              <a:rPr lang="en-ID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Otot2 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vesika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urinaria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lemah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kapasitas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s/d 200 ml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frekuensi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BAK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P’besaran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prostat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± 75 %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65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Atrofi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vulva</a:t>
            </a:r>
          </a:p>
          <a:p>
            <a:pPr marL="0" indent="0" algn="just">
              <a:buNone/>
            </a:pP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3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 </a:t>
            </a:r>
            <a:r>
              <a:rPr lang="en-ID" sz="32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3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32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Endokrine</a:t>
            </a:r>
            <a:r>
              <a:rPr lang="en-ID" sz="3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32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Produksi</a:t>
            </a:r>
            <a:r>
              <a:rPr lang="en-ID" sz="3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hormon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paratiroid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sekresinya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b’ubah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Pituitari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pertumbuhan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hormon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rendah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hanya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p’buluh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darah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(-)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produksi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ACTH, TSH, FSH &amp; LH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aktifitas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tiroid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produksi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aldosteron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sekresi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hormon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kelamin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ex :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progesteron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estrogen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testosteron</a:t>
            </a: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9588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6A008-7C62-7F39-C05D-DB64E01EE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66"/>
            <a:ext cx="10515600" cy="5866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l.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Integumen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Kulit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m’erut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keriput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lemak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Kulit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kasar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b’sisik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keratinisasi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ukuran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bentuk2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epidermis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trauma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proteksi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kulit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Kulit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kepala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rambut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menipis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b’warna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kelabu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Rambut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dlm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hidung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 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telinga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menebal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B’kurangnya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elastisitas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vaskularisasi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P’tumbuhan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kuku &gt;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lambat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Kuku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rapuh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Kuku kaki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tumbuh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b’lebihan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tanduk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Kelenjar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keringat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b’kurang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Kuku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pudar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b’Cahaya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Muskuloskeletal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Tulang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density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makin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rapuh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Kifosis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Pinggang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lutut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jari2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p’gelangan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t’batas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Discus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intervertebralis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menipis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P’sendian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m’besar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kaku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Tendon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mengerut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skelerosis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Atrofi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serabut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otot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,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se2org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b’gerak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lamban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otot2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m’jadi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tremor Otot2 polos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tdk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begitu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b’pengaruh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7192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D68D-279E-C317-26C6-86FC191FB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 Perubahan2 mental </a:t>
            </a:r>
            <a:r>
              <a:rPr lang="en-ID" sz="24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Faktor2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m’pengaruhi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mental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organ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Kesehatan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umum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Tingkat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pendidikan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Herediter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Kenangan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(Memory)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Kenangan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jangka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panjang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B’jam2 hg b’hari2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lalu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m’cakup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be2rapa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jangka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a/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seketika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0-10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buruk</a:t>
            </a: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I.Q (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Intellgentia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Quantion</a:t>
            </a:r>
            <a:r>
              <a:rPr lang="en-ID" sz="24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r>
              <a:rPr lang="en-ID" sz="24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Tdk</a:t>
            </a:r>
            <a:r>
              <a:rPr lang="en-ID" sz="2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b’ubah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informasi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matematika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p’kataan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verbal B’(-)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penampilan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keterampilan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psikomotor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t’jadi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m’bayangkan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tekanan2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53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6453-4601-76E8-04F5-7558F5D2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kern="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L</a:t>
            </a:r>
            <a:r>
              <a:rPr lang="en-ID" sz="4400" kern="1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andasan</a:t>
            </a:r>
            <a:r>
              <a:rPr lang="en-ID" sz="4400" kern="1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4400" kern="1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Penanganan</a:t>
            </a:r>
            <a:r>
              <a:rPr lang="en-ID" sz="4400" kern="1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4400" kern="10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lansia</a:t>
            </a:r>
            <a:r>
              <a:rPr lang="en-ID" sz="4400" kern="1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endParaRPr lang="en-ID" dirty="0">
              <a:solidFill>
                <a:schemeClr val="tx2">
                  <a:lumMod val="50000"/>
                  <a:lumOff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4B876-FC06-D555-6C24-B21068F01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Filsafat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Negara /P4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UUD 1945,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27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ayat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34.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UU No.9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1960,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pokok-pokok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bab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ayat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UU No.4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1965,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pemberian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penghidupan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orangtua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UU No.5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1974,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pokok-pokok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pemerintah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didaerah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UU No.6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1974,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ketentuan-ketentuan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pokok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kesejahteraan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Presiden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RI No. 44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1974.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 PBB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anjuran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kongres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internasional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WINA 1983.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GBHN 1983/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Repelita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IV. </a:t>
            </a:r>
          </a:p>
          <a:p>
            <a:pPr marL="342900" indent="-342900"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Sosial RI No. 44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1974,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organisasi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tata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kerja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departemen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propinsi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5132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D40BF-1884-2A9B-34B1-7FF73A60E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88"/>
            <a:ext cx="10515600" cy="6068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 Perubahan2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Psikososial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Pensiun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kehilangan2 al: </a:t>
            </a:r>
          </a:p>
          <a:p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finansial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status </a:t>
            </a:r>
          </a:p>
          <a:p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kenalan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Merasakan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sadar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(sense of awareness of mortality) </a:t>
            </a:r>
            <a:r>
              <a:rPr lang="en-ID" sz="2800" b="1" u="sng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P’ubahan</a:t>
            </a:r>
            <a:r>
              <a:rPr lang="en-ID" sz="28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ID" sz="2800" b="1" u="sng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dlm</a:t>
            </a:r>
            <a:r>
              <a:rPr lang="en-ID" sz="28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ID" sz="2800" b="1" u="sng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cara</a:t>
            </a:r>
            <a:r>
              <a:rPr lang="en-ID" sz="2800" b="1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 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memasuki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rumah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p’awatan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bergerak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sempit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Ekonomi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p’berhentian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jabatan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biaya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p’hasilan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sulit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(+)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p’obatan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kronis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ketdkmampuan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saraf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pancaindra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timbul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keributan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ketulian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Ggn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gizi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ID" sz="28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akibat</a:t>
            </a:r>
            <a:r>
              <a:rPr lang="en-ID" sz="2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jabatan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Rangkaian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teman2 &amp; family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Hilangnya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ketegangan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p’ubahan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t’hdp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gambaran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466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1EC4-C7AB-89B8-4272-EEF34386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8454"/>
            <a:ext cx="10515600" cy="5758509"/>
          </a:xfrm>
        </p:spPr>
        <p:txBody>
          <a:bodyPr/>
          <a:lstStyle/>
          <a:p>
            <a:pPr marL="0" indent="0" algn="just">
              <a:buNone/>
            </a:pP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 </a:t>
            </a:r>
            <a:r>
              <a:rPr lang="en-ID" sz="2800" b="1" u="sng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P’kembangan</a:t>
            </a:r>
            <a:r>
              <a:rPr lang="en-ID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spiritual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kepercayaan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makin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terintegrasi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 Maslow, 1970 )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makin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terlihat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berfikir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bertindak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sehari2 (Murray &amp; Zenner, 1970 )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Perkembangan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pd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70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menurut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Fowler (1978), Universalizing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b’pikir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b’tindak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contoh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m’cintai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keadilan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42968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899D-6103-B786-B895-C3E4F158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969"/>
            <a:ext cx="10515600" cy="589799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ID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Lingkup</a:t>
            </a:r>
            <a:r>
              <a:rPr lang="en-ID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Askep</a:t>
            </a:r>
            <a:r>
              <a:rPr lang="en-ID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ID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D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Pencegahan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ketidakmampuan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ditujukan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Pemulihan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ditujukan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akibat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penuaan</a:t>
            </a: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83723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17EE3-83CA-7832-8277-2212D9517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424"/>
            <a:ext cx="10515600" cy="54795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D" sz="3600" b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Beda Diagnosis </a:t>
            </a:r>
          </a:p>
          <a:p>
            <a:pPr marL="0" indent="0" algn="ctr">
              <a:buNone/>
            </a:pPr>
            <a:endParaRPr lang="en-ID" sz="3600" b="1" u="sng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Gnagguan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b.d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asupan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nutrisi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adekuat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manajemen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Bp 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anemia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Komunitas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Resiko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kasus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anemia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X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b.d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pengetahuan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ttg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penatalaksanaan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anemia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8178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8CF7-C777-AC52-745B-8C9040E9C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969"/>
            <a:ext cx="10515600" cy="5897994"/>
          </a:xfrm>
        </p:spPr>
        <p:txBody>
          <a:bodyPr>
            <a:normAutofit/>
          </a:bodyPr>
          <a:lstStyle/>
          <a:p>
            <a:r>
              <a:rPr lang="en-ID" sz="1800" b="1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ASKEP LANSIA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DATA BIOGRAFI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Riwayat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Riwayat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Riwayat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Riwayat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Rekreasi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Pendukung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Deskripsi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Kekhususan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Status Kesehatan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(Head to toe /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tinjauan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StatusKognitif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Afektif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/Sosial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Penunjang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9189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E5EB-0F9D-66C5-7E47-89D7B144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DIAGNOSA KEPERAWATAN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5BB97-E76E-2EF8-CE4C-3D3A0C909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iagnosa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nutrisi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b.d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intake yang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adekuat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Psikologis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Isilasi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Harga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Spiritual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Reaksi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berkabung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berduka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sehubungandg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ditinggal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pasangan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959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8394-7334-DB49-AD0B-9A2C99A5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Intervensi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6F18-7220-B70C-5BAB-B9723B4D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b="1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Melibatkan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bekerjasama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profesi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Tentukan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Cegah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timbulnya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Sediakan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cukup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masukan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Tulis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semua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rencana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jadual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93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0DB0-889C-CC48-A94A-486F6EAE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keperawatan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C229-DF4F-452A-9743-8ED26932D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diarahkan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pemenuhan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dasar,antara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lain: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Pemenuhan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nutrisi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Peningkatan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keamanan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keselamatan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Memelihara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kebersihan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Memelihara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keseimbangan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istirahat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hub interpersonal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21659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5EC8-5117-185C-77BA-05D1FD54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Implementasi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1923-B965-9B9E-8393-2550F418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Bina trust </a:t>
            </a:r>
          </a:p>
          <a:p>
            <a:pPr marL="514350" indent="-514350">
              <a:buFont typeface="+mj-lt"/>
              <a:buAutoNum type="alphaL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Sediakan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cukup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penerangan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Hindarkan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cahaya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menyilaukan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Cukup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penerangan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Tingkatkan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rangsangan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panca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melalui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Buku-buku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dicetak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besar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warna-warna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dilihat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Pertahankan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orientasi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nyata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Kalender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Jam,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Saling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mengjungi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7305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34E8-E161-3133-61F0-E118CAF08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973"/>
            <a:ext cx="10515600" cy="592899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sirkulasi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Hindarkan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pakaian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mengikat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sempit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Ubah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pernafasan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Bersihkan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kotoran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Tingkatkan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pernafasan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(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nafas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latihanbatuk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pencernaan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Rangsang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nafsu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Cegah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pencernaan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Cegah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konstipasi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031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D683-ADF6-567F-0B73-A8650C52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kern="1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</a:t>
            </a:r>
            <a:r>
              <a:rPr lang="en-ID" sz="4400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anggung</a:t>
            </a:r>
            <a:r>
              <a:rPr lang="en-ID" sz="4400" kern="10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sz="4400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jawab</a:t>
            </a:r>
            <a:r>
              <a:rPr lang="en-ID" sz="4400" kern="10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sz="4400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Perawat</a:t>
            </a:r>
            <a:r>
              <a:rPr lang="en-ID" sz="4400" kern="10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sz="4400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Lansia</a:t>
            </a:r>
            <a:endParaRPr lang="en-ID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DE92-8A27-74D0-213D-3B3380B3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memperoleh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optimal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memelihara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menerima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menghadapi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diperlakukan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manusiawi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sampai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meninggal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01228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1D62-9CA4-C0B3-5BD3-AB5ADD95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enitourinaria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086FB-40E9-7F43-1A1C-A5099A98F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Cukup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intake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cairan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Cegah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inkontinensia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kulit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potong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kuku,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muskuloskeletal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Bergerak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keterbatasan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Ganti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 jam,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hati-hati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7261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CA44-F5BC-4719-4694-883B40E4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Psikososial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2169-45B4-34A1-BFA1-F98ACEEED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memilih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Fasilitasi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pembicaraan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penghargaan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Pelihara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keselamatan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Usahakan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agar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pengaman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sudah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terpasang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rendah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Pegangan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kamar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mandi/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Cukup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penerangan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1041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DBB8-C18E-04D9-A1F2-F29C44C2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Lansia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B61D-D97A-A6A8-107D-2ECDAC2D4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BAHAGIA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 : Berat Badan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berlebihan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dihindarkan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: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 :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resiko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jantung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: Agar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terus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merasa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berguna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bermanfaat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 :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Gerak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badan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teratur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wajib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: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Ikuti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nasihat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dokter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hindari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situasi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tegang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: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Awasi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memeriksakan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kesesehatan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berkala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37544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539B-C64D-E658-5B04-F581126BF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1DFD-74C6-2CBB-8E56-C46141959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b="1" dirty="0" err="1"/>
              <a:t>Sekian</a:t>
            </a:r>
            <a:r>
              <a:rPr lang="en-ID" b="1" dirty="0"/>
              <a:t> </a:t>
            </a:r>
            <a:r>
              <a:rPr lang="en-ID" b="1" dirty="0" err="1"/>
              <a:t>Terima</a:t>
            </a:r>
            <a:r>
              <a:rPr lang="en-ID" b="1" dirty="0"/>
              <a:t> </a:t>
            </a:r>
            <a:r>
              <a:rPr lang="en-ID" b="1" dirty="0" err="1"/>
              <a:t>kasih</a:t>
            </a:r>
            <a:r>
              <a:rPr lang="en-ID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4998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59AB-4375-6113-691F-5853B224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Mandiri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8B77-3146-450D-5A82-D773C472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dirty="0"/>
              <a:t>Proses </a:t>
            </a:r>
            <a:r>
              <a:rPr lang="en-ID" dirty="0" err="1"/>
              <a:t>KeperawatanAgregate</a:t>
            </a:r>
            <a:r>
              <a:rPr lang="en-ID" dirty="0"/>
              <a:t> Kesehatan </a:t>
            </a:r>
            <a:r>
              <a:rPr lang="en-ID" dirty="0" err="1"/>
              <a:t>Lansia</a:t>
            </a:r>
            <a:r>
              <a:rPr lang="en-ID" dirty="0"/>
              <a:t> : </a:t>
            </a:r>
          </a:p>
          <a:p>
            <a:pPr marL="0" indent="0" algn="ctr">
              <a:buNone/>
            </a:pPr>
            <a:r>
              <a:rPr lang="en-ID" dirty="0" err="1"/>
              <a:t>Prolanis</a:t>
            </a:r>
            <a:r>
              <a:rPr lang="en-ID" dirty="0"/>
              <a:t> dan </a:t>
            </a:r>
            <a:r>
              <a:rPr lang="en-ID" dirty="0" err="1"/>
              <a:t>Posbindu</a:t>
            </a: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Dikumpulkan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25 </a:t>
            </a:r>
            <a:r>
              <a:rPr lang="en-ID" dirty="0" err="1"/>
              <a:t>Nopember</a:t>
            </a:r>
            <a:r>
              <a:rPr lang="en-ID" dirty="0"/>
              <a:t> 2024, Jam 12.00WIB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>
                <a:hlinkClick r:id="rId2"/>
              </a:rPr>
              <a:t>suyamtoyamto225@gmail.com</a:t>
            </a:r>
            <a:r>
              <a:rPr lang="en-ID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B91423-0766-FF62-83E2-23C95423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88879"/>
              </p:ext>
            </p:extLst>
          </p:nvPr>
        </p:nvGraphicFramePr>
        <p:xfrm>
          <a:off x="2032000" y="305816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674151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793360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063948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71706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Kelompok</a:t>
                      </a:r>
                      <a:r>
                        <a:rPr lang="en-ID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Materi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Kelompok</a:t>
                      </a:r>
                      <a:r>
                        <a:rPr lang="en-ID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Materi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98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err="1"/>
                        <a:t>Prolanis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Posbindu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80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47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A7D7-3456-4EA2-B9AC-6DEFB44D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Lansia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D425-BF26-4B5F-AEB5-69B563A8C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Istilah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terkait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</a:t>
            </a:r>
          </a:p>
          <a:p>
            <a:pPr marL="742950" indent="-742950">
              <a:buFont typeface="+mj-lt"/>
              <a:buAutoNum type="arabicPeriod"/>
            </a:pPr>
            <a:r>
              <a:rPr lang="en-ID" sz="3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erontologi</a:t>
            </a:r>
            <a:endParaRPr lang="en-ID" sz="3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Geriatri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ID" sz="3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</a:t>
            </a:r>
            <a:r>
              <a:rPr lang="en-ID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erontik</a:t>
            </a:r>
            <a:r>
              <a:rPr lang="en-ID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082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9FB7-F354-D1D4-C111-BAFAF63A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18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PERAN PERAWAT LANSIA CARE GIVER EDUKATOR MOTIVATOR ADVOKATOR KONSELOR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4D6D5-88F0-6FED-A85C-275AD627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187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085E-AB1A-36BE-AFDB-801722AA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Alasan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Timbulnya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perhatian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Kepada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6503-C71C-E300-AB5E-F075D3991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15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Pensiunan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masalah-masalahnya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mendadak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karena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jantung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stroke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Pemerataan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pelayanan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Kewajiban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pemerintah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cacat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jompo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Perkembangan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ilmu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• Gerontology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Geriatri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 PBB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Konferensi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Internasional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Wina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1983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Mahalnya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obat-obatan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Populasi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bertambah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banyak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346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3C34-F15E-524B-C140-EA560A5A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kern="1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Manusia</a:t>
            </a:r>
            <a:r>
              <a:rPr lang="en-ID" b="1" kern="1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b="1" kern="1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</a:t>
            </a:r>
            <a:r>
              <a:rPr lang="en-ID" sz="4400" b="1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anjut</a:t>
            </a:r>
            <a:r>
              <a:rPr lang="en-ID" sz="4400" b="1" kern="10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sz="4400" b="1" kern="10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Usia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71CC6-9430-734D-FC07-535BFB919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ndividu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terjadi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biologis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kejiwaan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spiritual.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Seluruh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aspek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mslh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Kesehatan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perhatian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hdp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produktif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berpern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pbngunan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(UU Kes. No. 36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2009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138)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Salah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indikator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pencapaian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negara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358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3B7EC-F325-3371-70F4-3EA3B9C3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1200"/>
          </a:xfrm>
        </p:spPr>
        <p:txBody>
          <a:bodyPr/>
          <a:lstStyle/>
          <a:p>
            <a:r>
              <a:rPr lang="en-ID" sz="4400" b="1" u="sng" kern="100" dirty="0" err="1">
                <a:solidFill>
                  <a:srgbClr val="467886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Perkembanga</a:t>
            </a:r>
            <a:r>
              <a:rPr lang="en-ID" b="1" u="sng" kern="100" dirty="0" err="1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</a:t>
            </a:r>
            <a:r>
              <a:rPr lang="en-ID" b="1" u="sng" kern="100" dirty="0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ID" b="1" u="sng" kern="100" dirty="0" err="1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lansia</a:t>
            </a:r>
            <a:r>
              <a:rPr lang="en-ID" b="1" u="sng" kern="100" dirty="0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r>
              <a:rPr lang="en-ID" b="1" u="sng" kern="100" dirty="0" err="1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abad</a:t>
            </a:r>
            <a:r>
              <a:rPr lang="en-ID" b="1" u="sng" kern="100" dirty="0">
                <a:solidFill>
                  <a:srgbClr val="467886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21</a:t>
            </a:r>
            <a:endParaRPr lang="en-ID" u="sng" dirty="0">
              <a:solidFill>
                <a:schemeClr val="tx2">
                  <a:lumMod val="50000"/>
                  <a:lumOff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3724-3B49-E431-F9B3-05241686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Asia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Pasifik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2007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=410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2025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sebanyak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733 dan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2050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sebanyak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1,3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milyar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Indonesia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urutan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ke-4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penddk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terbnyk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dunia dan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urutan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ke-10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penddk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paling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dunia (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anonim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2009).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BPS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2007,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 INA=18,96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14% d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Propinsi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DIY (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Menkokesra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2009)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000567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823</TotalTime>
  <Words>2973</Words>
  <Application>Microsoft Office PowerPoint</Application>
  <PresentationFormat>Widescreen</PresentationFormat>
  <Paragraphs>285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ADLaM Display</vt:lpstr>
      <vt:lpstr>Aharoni</vt:lpstr>
      <vt:lpstr>Aptos</vt:lpstr>
      <vt:lpstr>Arial</vt:lpstr>
      <vt:lpstr>Gill Sans MT</vt:lpstr>
      <vt:lpstr>Wingdings</vt:lpstr>
      <vt:lpstr>Gallery</vt:lpstr>
      <vt:lpstr>KOMUNITAS AGREGAT LANSIA</vt:lpstr>
      <vt:lpstr>TUJUAN PERAWATAN LANJUT USIA </vt:lpstr>
      <vt:lpstr>Landasan Penanganan lansia </vt:lpstr>
      <vt:lpstr>Tanggung jawab Perawat Lansia</vt:lpstr>
      <vt:lpstr>Konsep Lansia </vt:lpstr>
      <vt:lpstr>PERAN PERAWAT LANSIA CARE GIVER EDUKATOR MOTIVATOR ADVOKATOR KONSELOR</vt:lpstr>
      <vt:lpstr>Alasan Timbulnya perhatian Kepada Lansia </vt:lpstr>
      <vt:lpstr>Manusia Lanjut Usia:</vt:lpstr>
      <vt:lpstr>Perkembangan lansia  abad 21</vt:lpstr>
      <vt:lpstr>Umur Harapan Hidup</vt:lpstr>
      <vt:lpstr>Proses Penuaan Dan Perubahan Yang Terjdi Pada lansia </vt:lpstr>
      <vt:lpstr>2 JENIS PENUAAN</vt:lpstr>
      <vt:lpstr>TEORI2 PROSES MENUA</vt:lpstr>
      <vt:lpstr>2. Teori Psikologi</vt:lpstr>
      <vt:lpstr>FAKTOR2 YG M’PENGARUHI KETUAAN</vt:lpstr>
      <vt:lpstr>BATASAN2 LANJUT USIA </vt:lpstr>
      <vt:lpstr>PowerPoint Presentation</vt:lpstr>
      <vt:lpstr>PowerPoint Presentation</vt:lpstr>
      <vt:lpstr>Pembagian Usia menurut Birren &amp; Jennet (1977)</vt:lpstr>
      <vt:lpstr>TIPE2 LANJUT USIA </vt:lpstr>
      <vt:lpstr>PowerPoint Presentation</vt:lpstr>
      <vt:lpstr>TIPE LANSIA MENURUT KEMAMPUANNYA </vt:lpstr>
      <vt:lpstr>PowerPoint Presentation</vt:lpstr>
      <vt:lpstr>PERUBAHAN PERUBAHAN YANG TERJADI PADA LANSIA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DIAGNOSA KEPERAWATAN </vt:lpstr>
      <vt:lpstr>Intervensi </vt:lpstr>
      <vt:lpstr>Tujuan Intervensi keperawatan </vt:lpstr>
      <vt:lpstr>Implementasi </vt:lpstr>
      <vt:lpstr>PowerPoint Presentation</vt:lpstr>
      <vt:lpstr>Berikan Perawatan Genitourinaria  </vt:lpstr>
      <vt:lpstr> Berikan Perawatan Psikososial</vt:lpstr>
      <vt:lpstr>Kunci Menuju Lansia </vt:lpstr>
      <vt:lpstr>PowerPoint Presentation</vt:lpstr>
      <vt:lpstr>Tugas Mandiri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hasto nsp</dc:creator>
  <cp:lastModifiedBy>hasto nsp</cp:lastModifiedBy>
  <cp:revision>22</cp:revision>
  <dcterms:created xsi:type="dcterms:W3CDTF">2024-11-14T02:58:44Z</dcterms:created>
  <dcterms:modified xsi:type="dcterms:W3CDTF">2024-11-18T04:32:03Z</dcterms:modified>
</cp:coreProperties>
</file>