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More Sugar" charset="1" panose="00000000000000000000"/>
      <p:regular r:id="rId26"/>
    </p:embeddedFont>
    <p:embeddedFont>
      <p:font typeface="Nunito Bold" charset="1" panose="00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51.png" Type="http://schemas.openxmlformats.org/officeDocument/2006/relationships/image"/><Relationship Id="rId15" Target="../media/image52.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sv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3.jpe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34.png" Type="http://schemas.openxmlformats.org/officeDocument/2006/relationships/image"/><Relationship Id="rId8" Target="../media/image35.svg" Type="http://schemas.openxmlformats.org/officeDocument/2006/relationships/image"/><Relationship Id="rId9" Target="../media/image3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4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0">
            <a:off x="15322445" y="269014"/>
            <a:ext cx="2727845" cy="2613771"/>
          </a:xfrm>
          <a:custGeom>
            <a:avLst/>
            <a:gdLst/>
            <a:ahLst/>
            <a:cxnLst/>
            <a:rect r="r" b="b" t="t" l="l"/>
            <a:pathLst>
              <a:path h="2613771" w="2727845">
                <a:moveTo>
                  <a:pt x="0" y="0"/>
                </a:moveTo>
                <a:lnTo>
                  <a:pt x="2727844" y="0"/>
                </a:lnTo>
                <a:lnTo>
                  <a:pt x="2727844" y="2613772"/>
                </a:lnTo>
                <a:lnTo>
                  <a:pt x="0" y="26137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04174" y="7747471"/>
            <a:ext cx="20219802" cy="4411593"/>
          </a:xfrm>
          <a:custGeom>
            <a:avLst/>
            <a:gdLst/>
            <a:ahLst/>
            <a:cxnLst/>
            <a:rect r="r" b="b" t="t" l="l"/>
            <a:pathLst>
              <a:path h="4411593" w="20219802">
                <a:moveTo>
                  <a:pt x="0" y="0"/>
                </a:moveTo>
                <a:lnTo>
                  <a:pt x="20219802" y="0"/>
                </a:lnTo>
                <a:lnTo>
                  <a:pt x="20219802" y="4411593"/>
                </a:lnTo>
                <a:lnTo>
                  <a:pt x="0" y="44115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838440">
            <a:off x="156007" y="5569621"/>
            <a:ext cx="2902353" cy="1350914"/>
          </a:xfrm>
          <a:custGeom>
            <a:avLst/>
            <a:gdLst/>
            <a:ahLst/>
            <a:cxnLst/>
            <a:rect r="r" b="b" t="t" l="l"/>
            <a:pathLst>
              <a:path h="1350914" w="2902353">
                <a:moveTo>
                  <a:pt x="0" y="0"/>
                </a:moveTo>
                <a:lnTo>
                  <a:pt x="2902354" y="0"/>
                </a:lnTo>
                <a:lnTo>
                  <a:pt x="2902354" y="1350913"/>
                </a:lnTo>
                <a:lnTo>
                  <a:pt x="0" y="13509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320743">
            <a:off x="886775" y="525028"/>
            <a:ext cx="2896893" cy="2775750"/>
          </a:xfrm>
          <a:custGeom>
            <a:avLst/>
            <a:gdLst/>
            <a:ahLst/>
            <a:cxnLst/>
            <a:rect r="r" b="b" t="t" l="l"/>
            <a:pathLst>
              <a:path h="2775750" w="2896893">
                <a:moveTo>
                  <a:pt x="0" y="0"/>
                </a:moveTo>
                <a:lnTo>
                  <a:pt x="2896893" y="0"/>
                </a:lnTo>
                <a:lnTo>
                  <a:pt x="2896893" y="2775750"/>
                </a:lnTo>
                <a:lnTo>
                  <a:pt x="0" y="27757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431633">
            <a:off x="1908770" y="5314310"/>
            <a:ext cx="2984695" cy="4083538"/>
          </a:xfrm>
          <a:custGeom>
            <a:avLst/>
            <a:gdLst/>
            <a:ahLst/>
            <a:cxnLst/>
            <a:rect r="r" b="b" t="t" l="l"/>
            <a:pathLst>
              <a:path h="4083538" w="2984695">
                <a:moveTo>
                  <a:pt x="0" y="0"/>
                </a:moveTo>
                <a:lnTo>
                  <a:pt x="2984695" y="0"/>
                </a:lnTo>
                <a:lnTo>
                  <a:pt x="2984695" y="4083538"/>
                </a:lnTo>
                <a:lnTo>
                  <a:pt x="0" y="40835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240792">
            <a:off x="3483703" y="8211311"/>
            <a:ext cx="2902353" cy="1350914"/>
          </a:xfrm>
          <a:custGeom>
            <a:avLst/>
            <a:gdLst/>
            <a:ahLst/>
            <a:cxnLst/>
            <a:rect r="r" b="b" t="t" l="l"/>
            <a:pathLst>
              <a:path h="1350914" w="2902353">
                <a:moveTo>
                  <a:pt x="0" y="0"/>
                </a:moveTo>
                <a:lnTo>
                  <a:pt x="2902353" y="0"/>
                </a:lnTo>
                <a:lnTo>
                  <a:pt x="2902353" y="1350914"/>
                </a:lnTo>
                <a:lnTo>
                  <a:pt x="0" y="13509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992433">
            <a:off x="6968228" y="7647646"/>
            <a:ext cx="1387277" cy="2291299"/>
          </a:xfrm>
          <a:custGeom>
            <a:avLst/>
            <a:gdLst/>
            <a:ahLst/>
            <a:cxnLst/>
            <a:rect r="r" b="b" t="t" l="l"/>
            <a:pathLst>
              <a:path h="2291299" w="1387277">
                <a:moveTo>
                  <a:pt x="0" y="0"/>
                </a:moveTo>
                <a:lnTo>
                  <a:pt x="1387277" y="0"/>
                </a:lnTo>
                <a:lnTo>
                  <a:pt x="1387277" y="2291299"/>
                </a:lnTo>
                <a:lnTo>
                  <a:pt x="0" y="22912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3209258">
            <a:off x="16155957" y="5867702"/>
            <a:ext cx="2902353" cy="1350914"/>
          </a:xfrm>
          <a:custGeom>
            <a:avLst/>
            <a:gdLst/>
            <a:ahLst/>
            <a:cxnLst/>
            <a:rect r="r" b="b" t="t" l="l"/>
            <a:pathLst>
              <a:path h="1350914" w="2902353">
                <a:moveTo>
                  <a:pt x="0" y="0"/>
                </a:moveTo>
                <a:lnTo>
                  <a:pt x="2902353" y="0"/>
                </a:lnTo>
                <a:lnTo>
                  <a:pt x="2902353" y="1350913"/>
                </a:lnTo>
                <a:lnTo>
                  <a:pt x="0" y="13509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201251">
            <a:off x="14117188" y="5907204"/>
            <a:ext cx="3631734" cy="3466655"/>
          </a:xfrm>
          <a:custGeom>
            <a:avLst/>
            <a:gdLst/>
            <a:ahLst/>
            <a:cxnLst/>
            <a:rect r="r" b="b" t="t" l="l"/>
            <a:pathLst>
              <a:path h="3466655" w="3631734">
                <a:moveTo>
                  <a:pt x="0" y="0"/>
                </a:moveTo>
                <a:lnTo>
                  <a:pt x="3631735" y="0"/>
                </a:lnTo>
                <a:lnTo>
                  <a:pt x="3631735" y="3466656"/>
                </a:lnTo>
                <a:lnTo>
                  <a:pt x="0" y="346665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16059633" y="3880985"/>
            <a:ext cx="1006843" cy="743064"/>
          </a:xfrm>
          <a:custGeom>
            <a:avLst/>
            <a:gdLst/>
            <a:ahLst/>
            <a:cxnLst/>
            <a:rect r="r" b="b" t="t" l="l"/>
            <a:pathLst>
              <a:path h="743064" w="1006843">
                <a:moveTo>
                  <a:pt x="0" y="0"/>
                </a:moveTo>
                <a:lnTo>
                  <a:pt x="1006842" y="0"/>
                </a:lnTo>
                <a:lnTo>
                  <a:pt x="1006842" y="743063"/>
                </a:lnTo>
                <a:lnTo>
                  <a:pt x="0" y="74306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600341" y="3901577"/>
            <a:ext cx="1006843" cy="743064"/>
          </a:xfrm>
          <a:custGeom>
            <a:avLst/>
            <a:gdLst/>
            <a:ahLst/>
            <a:cxnLst/>
            <a:rect r="r" b="b" t="t" l="l"/>
            <a:pathLst>
              <a:path h="743064" w="1006843">
                <a:moveTo>
                  <a:pt x="0" y="0"/>
                </a:moveTo>
                <a:lnTo>
                  <a:pt x="1006843" y="0"/>
                </a:lnTo>
                <a:lnTo>
                  <a:pt x="1006843" y="743064"/>
                </a:lnTo>
                <a:lnTo>
                  <a:pt x="0" y="74306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3288874">
            <a:off x="11683364" y="7398815"/>
            <a:ext cx="1887982" cy="2262288"/>
          </a:xfrm>
          <a:custGeom>
            <a:avLst/>
            <a:gdLst/>
            <a:ahLst/>
            <a:cxnLst/>
            <a:rect r="r" b="b" t="t" l="l"/>
            <a:pathLst>
              <a:path h="2262288" w="1887982">
                <a:moveTo>
                  <a:pt x="0" y="0"/>
                </a:moveTo>
                <a:lnTo>
                  <a:pt x="1887982" y="0"/>
                </a:lnTo>
                <a:lnTo>
                  <a:pt x="1887982" y="2262288"/>
                </a:lnTo>
                <a:lnTo>
                  <a:pt x="0" y="226228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4" id="14"/>
          <p:cNvSpPr/>
          <p:nvPr/>
        </p:nvSpPr>
        <p:spPr>
          <a:xfrm flipH="false" flipV="false" rot="0">
            <a:off x="14229130" y="9210204"/>
            <a:ext cx="1006843" cy="743064"/>
          </a:xfrm>
          <a:custGeom>
            <a:avLst/>
            <a:gdLst/>
            <a:ahLst/>
            <a:cxnLst/>
            <a:rect r="r" b="b" t="t" l="l"/>
            <a:pathLst>
              <a:path h="743064" w="1006843">
                <a:moveTo>
                  <a:pt x="0" y="0"/>
                </a:moveTo>
                <a:lnTo>
                  <a:pt x="1006842" y="0"/>
                </a:lnTo>
                <a:lnTo>
                  <a:pt x="1006842" y="743063"/>
                </a:lnTo>
                <a:lnTo>
                  <a:pt x="0" y="74306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525279" y="8886768"/>
            <a:ext cx="1006843" cy="743064"/>
          </a:xfrm>
          <a:custGeom>
            <a:avLst/>
            <a:gdLst/>
            <a:ahLst/>
            <a:cxnLst/>
            <a:rect r="r" b="b" t="t" l="l"/>
            <a:pathLst>
              <a:path h="743064" w="1006843">
                <a:moveTo>
                  <a:pt x="0" y="0"/>
                </a:moveTo>
                <a:lnTo>
                  <a:pt x="1006842" y="0"/>
                </a:lnTo>
                <a:lnTo>
                  <a:pt x="1006842" y="743064"/>
                </a:lnTo>
                <a:lnTo>
                  <a:pt x="0" y="74306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6" id="16"/>
          <p:cNvSpPr txBox="true"/>
          <p:nvPr/>
        </p:nvSpPr>
        <p:spPr>
          <a:xfrm rot="0">
            <a:off x="6081287" y="3106721"/>
            <a:ext cx="7075463" cy="2549150"/>
          </a:xfrm>
          <a:prstGeom prst="rect">
            <a:avLst/>
          </a:prstGeom>
        </p:spPr>
        <p:txBody>
          <a:bodyPr anchor="t" rtlCol="false" tIns="0" lIns="0" bIns="0" rIns="0">
            <a:spAutoFit/>
          </a:bodyPr>
          <a:lstStyle/>
          <a:p>
            <a:pPr algn="ctr">
              <a:lnSpc>
                <a:spcPts val="19106"/>
              </a:lnSpc>
            </a:pPr>
            <a:r>
              <a:rPr lang="en-US" sz="13647">
                <a:solidFill>
                  <a:srgbClr val="FFD9DD"/>
                </a:solidFill>
                <a:latin typeface="More Sugar"/>
                <a:ea typeface="More Sugar"/>
                <a:cs typeface="More Sugar"/>
                <a:sym typeface="More Sugar"/>
              </a:rPr>
              <a:t>Jantung </a:t>
            </a:r>
          </a:p>
        </p:txBody>
      </p:sp>
      <p:sp>
        <p:nvSpPr>
          <p:cNvPr name="TextBox 17" id="17"/>
          <p:cNvSpPr txBox="true"/>
          <p:nvPr/>
        </p:nvSpPr>
        <p:spPr>
          <a:xfrm rot="0">
            <a:off x="6738367" y="1327535"/>
            <a:ext cx="5761302" cy="2582395"/>
          </a:xfrm>
          <a:prstGeom prst="rect">
            <a:avLst/>
          </a:prstGeom>
        </p:spPr>
        <p:txBody>
          <a:bodyPr anchor="t" rtlCol="false" tIns="0" lIns="0" bIns="0" rIns="0">
            <a:spAutoFit/>
          </a:bodyPr>
          <a:lstStyle/>
          <a:p>
            <a:pPr algn="ctr">
              <a:lnSpc>
                <a:spcPts val="19106"/>
              </a:lnSpc>
              <a:spcBef>
                <a:spcPct val="0"/>
              </a:spcBef>
            </a:pPr>
            <a:r>
              <a:rPr lang="en-US" sz="13647">
                <a:solidFill>
                  <a:srgbClr val="FFD9DD"/>
                </a:solidFill>
                <a:latin typeface="More Sugar"/>
                <a:ea typeface="More Sugar"/>
                <a:cs typeface="More Sugar"/>
                <a:sym typeface="More Sugar"/>
              </a:rPr>
              <a:t>Gagal </a:t>
            </a:r>
            <a:r>
              <a:rPr lang="en-US" sz="13647">
                <a:solidFill>
                  <a:srgbClr val="FFD9DD"/>
                </a:solidFill>
                <a:latin typeface="More Sugar"/>
                <a:ea typeface="More Sugar"/>
                <a:cs typeface="More Sugar"/>
                <a:sym typeface="More Sugar"/>
              </a:rPr>
              <a:t> </a:t>
            </a:r>
          </a:p>
        </p:txBody>
      </p:sp>
      <p:sp>
        <p:nvSpPr>
          <p:cNvPr name="Freeform 18" id="18"/>
          <p:cNvSpPr/>
          <p:nvPr/>
        </p:nvSpPr>
        <p:spPr>
          <a:xfrm flipH="false" flipV="false" rot="-1204157">
            <a:off x="4443290" y="-340460"/>
            <a:ext cx="1833659" cy="1756978"/>
          </a:xfrm>
          <a:custGeom>
            <a:avLst/>
            <a:gdLst/>
            <a:ahLst/>
            <a:cxnLst/>
            <a:rect r="r" b="b" t="t" l="l"/>
            <a:pathLst>
              <a:path h="1756978" w="1833659">
                <a:moveTo>
                  <a:pt x="0" y="0"/>
                </a:moveTo>
                <a:lnTo>
                  <a:pt x="1833658" y="0"/>
                </a:lnTo>
                <a:lnTo>
                  <a:pt x="1833658" y="1756978"/>
                </a:lnTo>
                <a:lnTo>
                  <a:pt x="0" y="17569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523095">
            <a:off x="12476129" y="21670"/>
            <a:ext cx="1833659" cy="1756978"/>
          </a:xfrm>
          <a:custGeom>
            <a:avLst/>
            <a:gdLst/>
            <a:ahLst/>
            <a:cxnLst/>
            <a:rect r="r" b="b" t="t" l="l"/>
            <a:pathLst>
              <a:path h="1756978" w="1833659">
                <a:moveTo>
                  <a:pt x="0" y="0"/>
                </a:moveTo>
                <a:lnTo>
                  <a:pt x="1833659" y="0"/>
                </a:lnTo>
                <a:lnTo>
                  <a:pt x="1833659" y="1756979"/>
                </a:lnTo>
                <a:lnTo>
                  <a:pt x="0" y="17569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0" id="20"/>
          <p:cNvSpPr txBox="true"/>
          <p:nvPr/>
        </p:nvSpPr>
        <p:spPr>
          <a:xfrm rot="0">
            <a:off x="7878573" y="5341900"/>
            <a:ext cx="3480891" cy="1008486"/>
          </a:xfrm>
          <a:prstGeom prst="rect">
            <a:avLst/>
          </a:prstGeom>
        </p:spPr>
        <p:txBody>
          <a:bodyPr anchor="t" rtlCol="false" tIns="0" lIns="0" bIns="0" rIns="0">
            <a:spAutoFit/>
          </a:bodyPr>
          <a:lstStyle/>
          <a:p>
            <a:pPr algn="ctr">
              <a:lnSpc>
                <a:spcPts val="7147"/>
              </a:lnSpc>
            </a:pPr>
            <a:r>
              <a:rPr lang="en-US" sz="5105">
                <a:solidFill>
                  <a:srgbClr val="BB7953"/>
                </a:solidFill>
                <a:latin typeface="More Sugar"/>
                <a:ea typeface="More Sugar"/>
                <a:cs typeface="More Sugar"/>
                <a:sym typeface="More Sugar"/>
              </a:rPr>
              <a:t>Kelompok 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201251">
            <a:off x="14503706" y="7901089"/>
            <a:ext cx="3354156" cy="3201695"/>
          </a:xfrm>
          <a:custGeom>
            <a:avLst/>
            <a:gdLst/>
            <a:ahLst/>
            <a:cxnLst/>
            <a:rect r="r" b="b" t="t" l="l"/>
            <a:pathLst>
              <a:path h="3201695" w="3354156">
                <a:moveTo>
                  <a:pt x="0" y="0"/>
                </a:moveTo>
                <a:lnTo>
                  <a:pt x="3354156" y="0"/>
                </a:lnTo>
                <a:lnTo>
                  <a:pt x="3354156" y="3201695"/>
                </a:lnTo>
                <a:lnTo>
                  <a:pt x="0" y="32016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167651">
            <a:off x="16852298" y="335846"/>
            <a:ext cx="1431660" cy="1715496"/>
          </a:xfrm>
          <a:custGeom>
            <a:avLst/>
            <a:gdLst/>
            <a:ahLst/>
            <a:cxnLst/>
            <a:rect r="r" b="b" t="t" l="l"/>
            <a:pathLst>
              <a:path h="1715496" w="1431660">
                <a:moveTo>
                  <a:pt x="0" y="0"/>
                </a:moveTo>
                <a:lnTo>
                  <a:pt x="1431660" y="0"/>
                </a:lnTo>
                <a:lnTo>
                  <a:pt x="1431660" y="1715496"/>
                </a:lnTo>
                <a:lnTo>
                  <a:pt x="0" y="17154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522265">
            <a:off x="316309" y="8332656"/>
            <a:ext cx="1951636" cy="2338562"/>
          </a:xfrm>
          <a:custGeom>
            <a:avLst/>
            <a:gdLst/>
            <a:ahLst/>
            <a:cxnLst/>
            <a:rect r="r" b="b" t="t" l="l"/>
            <a:pathLst>
              <a:path h="2338562" w="1951636">
                <a:moveTo>
                  <a:pt x="1951637" y="0"/>
                </a:moveTo>
                <a:lnTo>
                  <a:pt x="0" y="0"/>
                </a:lnTo>
                <a:lnTo>
                  <a:pt x="0" y="2338562"/>
                </a:lnTo>
                <a:lnTo>
                  <a:pt x="1951637" y="2338562"/>
                </a:lnTo>
                <a:lnTo>
                  <a:pt x="195163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675550" y="7397580"/>
            <a:ext cx="853282" cy="629734"/>
          </a:xfrm>
          <a:custGeom>
            <a:avLst/>
            <a:gdLst/>
            <a:ahLst/>
            <a:cxnLst/>
            <a:rect r="r" b="b" t="t" l="l"/>
            <a:pathLst>
              <a:path h="629734" w="853282">
                <a:moveTo>
                  <a:pt x="0" y="0"/>
                </a:moveTo>
                <a:lnTo>
                  <a:pt x="853282" y="0"/>
                </a:lnTo>
                <a:lnTo>
                  <a:pt x="853282" y="629733"/>
                </a:lnTo>
                <a:lnTo>
                  <a:pt x="0" y="6297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804713" y="9144360"/>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754143" y="248994"/>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23809" y="-223306"/>
            <a:ext cx="1279922" cy="944600"/>
          </a:xfrm>
          <a:custGeom>
            <a:avLst/>
            <a:gdLst/>
            <a:ahLst/>
            <a:cxnLst/>
            <a:rect r="r" b="b" t="t" l="l"/>
            <a:pathLst>
              <a:path h="944600" w="1279922">
                <a:moveTo>
                  <a:pt x="0" y="0"/>
                </a:moveTo>
                <a:lnTo>
                  <a:pt x="1279922" y="0"/>
                </a:lnTo>
                <a:lnTo>
                  <a:pt x="1279922" y="944600"/>
                </a:lnTo>
                <a:lnTo>
                  <a:pt x="0" y="944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292128" y="2276784"/>
            <a:ext cx="14326797" cy="6412908"/>
          </a:xfrm>
          <a:prstGeom prst="rect">
            <a:avLst/>
          </a:prstGeom>
        </p:spPr>
        <p:txBody>
          <a:bodyPr anchor="t" rtlCol="false" tIns="0" lIns="0" bIns="0" rIns="0">
            <a:spAutoFit/>
          </a:bodyPr>
          <a:lstStyle/>
          <a:p>
            <a:pPr algn="just" marL="798778" indent="-399389" lvl="1">
              <a:lnSpc>
                <a:spcPts val="5179"/>
              </a:lnSpc>
              <a:buFont typeface="Arial"/>
              <a:buChar char="•"/>
            </a:pPr>
            <a:r>
              <a:rPr lang="en-US" b="true" sz="3699">
                <a:solidFill>
                  <a:srgbClr val="BB7953"/>
                </a:solidFill>
                <a:latin typeface="Nunito Bold"/>
                <a:ea typeface="Nunito Bold"/>
                <a:cs typeface="Nunito Bold"/>
                <a:sym typeface="Nunito Bold"/>
              </a:rPr>
              <a:t>Aritmia: Irama jantung yang tidak normal, di mana hanya irama sinus yang dianggap normal. Impuls berasal dari nodus sinoatrial (SA) dan melewati nodus atrioventrikular (AV).</a:t>
            </a:r>
          </a:p>
          <a:p>
            <a:pPr algn="just" marL="776555" indent="-388278" lvl="1">
              <a:lnSpc>
                <a:spcPts val="5035"/>
              </a:lnSpc>
              <a:buFont typeface="Arial"/>
              <a:buChar char="•"/>
            </a:pPr>
            <a:r>
              <a:rPr lang="en-US" b="true" sz="3596">
                <a:solidFill>
                  <a:srgbClr val="BB7953"/>
                </a:solidFill>
                <a:latin typeface="Nunito Bold"/>
                <a:ea typeface="Nunito Bold"/>
                <a:cs typeface="Nunito Bold"/>
                <a:sym typeface="Nunito Bold"/>
              </a:rPr>
              <a:t>Stroke: Sindrom neurologis akut akibat cedera vaskular (infark atau perdarahan) pada sistem saraf pusat. Stroke adalah penyebab kematian dan kecacatan kedua terbesar di dunia. Sebagian besar stroke (85%) bersifat iskemik, dengan penyebab utama arteriolosklerosis, kardioemboli, dan aterotromboemboli. Hipertensi adalah faktor risiko utama yang dapat dimodifikasi.</a:t>
            </a:r>
          </a:p>
        </p:txBody>
      </p:sp>
      <p:sp>
        <p:nvSpPr>
          <p:cNvPr name="TextBox 10" id="10"/>
          <p:cNvSpPr txBox="true"/>
          <p:nvPr/>
        </p:nvSpPr>
        <p:spPr>
          <a:xfrm rot="0">
            <a:off x="5694864" y="430511"/>
            <a:ext cx="7321427" cy="1136401"/>
          </a:xfrm>
          <a:prstGeom prst="rect">
            <a:avLst/>
          </a:prstGeom>
        </p:spPr>
        <p:txBody>
          <a:bodyPr anchor="t" rtlCol="false" tIns="0" lIns="0" bIns="0" rIns="0">
            <a:spAutoFit/>
          </a:bodyPr>
          <a:lstStyle/>
          <a:p>
            <a:pPr algn="ctr">
              <a:lnSpc>
                <a:spcPts val="9288"/>
              </a:lnSpc>
            </a:pPr>
            <a:r>
              <a:rPr lang="en-US" sz="6634">
                <a:solidFill>
                  <a:srgbClr val="FFD9DD"/>
                </a:solidFill>
                <a:latin typeface="More Sugar"/>
                <a:ea typeface="More Sugar"/>
                <a:cs typeface="More Sugar"/>
                <a:sym typeface="More Sugar"/>
              </a:rPr>
              <a:t>Komplikasi</a:t>
            </a:r>
          </a:p>
        </p:txBody>
      </p:sp>
      <p:sp>
        <p:nvSpPr>
          <p:cNvPr name="Freeform 11" id="11"/>
          <p:cNvSpPr/>
          <p:nvPr/>
        </p:nvSpPr>
        <p:spPr>
          <a:xfrm flipH="false" flipV="false" rot="0">
            <a:off x="-90587" y="1713725"/>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TextBox 2" id="2"/>
          <p:cNvSpPr txBox="true"/>
          <p:nvPr/>
        </p:nvSpPr>
        <p:spPr>
          <a:xfrm rot="0">
            <a:off x="1868437" y="1817661"/>
            <a:ext cx="6572394" cy="8407256"/>
          </a:xfrm>
          <a:prstGeom prst="rect">
            <a:avLst/>
          </a:prstGeom>
        </p:spPr>
        <p:txBody>
          <a:bodyPr anchor="t" rtlCol="false" tIns="0" lIns="0" bIns="0" rIns="0">
            <a:spAutoFit/>
          </a:bodyPr>
          <a:lstStyle/>
          <a:p>
            <a:pPr algn="just">
              <a:lnSpc>
                <a:spcPts val="4662"/>
              </a:lnSpc>
            </a:pPr>
            <a:r>
              <a:rPr lang="en-US" sz="3330" b="true">
                <a:solidFill>
                  <a:srgbClr val="BB7953"/>
                </a:solidFill>
                <a:latin typeface="Nunito Bold"/>
                <a:ea typeface="Nunito Bold"/>
                <a:cs typeface="Nunito Bold"/>
                <a:sym typeface="Nunito Bold"/>
              </a:rPr>
              <a:t>1. Terapi Non-Farmakologis: </a:t>
            </a:r>
          </a:p>
          <a:p>
            <a:pPr algn="just" marL="632733" indent="-316367" lvl="1">
              <a:lnSpc>
                <a:spcPts val="4102"/>
              </a:lnSpc>
              <a:buFont typeface="Arial"/>
              <a:buChar char="•"/>
            </a:pPr>
            <a:r>
              <a:rPr lang="en-US" b="true" sz="2930">
                <a:solidFill>
                  <a:srgbClr val="BB7953"/>
                </a:solidFill>
                <a:latin typeface="Nunito Bold"/>
                <a:ea typeface="Nunito Bold"/>
                <a:cs typeface="Nunito Bold"/>
                <a:sym typeface="Nunito Bold"/>
              </a:rPr>
              <a:t>CHF Kronik:</a:t>
            </a:r>
          </a:p>
          <a:p>
            <a:pPr algn="just" marL="632733" indent="-316367" lvl="1">
              <a:lnSpc>
                <a:spcPts val="4102"/>
              </a:lnSpc>
              <a:buAutoNum type="arabicPeriod" startAt="1"/>
            </a:pPr>
            <a:r>
              <a:rPr lang="en-US" b="true" sz="2930">
                <a:solidFill>
                  <a:srgbClr val="BB7953"/>
                </a:solidFill>
                <a:latin typeface="Nunito Bold"/>
                <a:ea typeface="Nunito Bold"/>
                <a:cs typeface="Nunito Bold"/>
                <a:sym typeface="Nunito Bold"/>
              </a:rPr>
              <a:t>Meningkatkan oksigenasi dan membatasi aktivitas.</a:t>
            </a:r>
          </a:p>
          <a:p>
            <a:pPr algn="just" marL="632733" indent="-316367" lvl="1">
              <a:lnSpc>
                <a:spcPts val="4102"/>
              </a:lnSpc>
              <a:buAutoNum type="arabicPeriod" startAt="1"/>
            </a:pPr>
            <a:r>
              <a:rPr lang="en-US" b="true" sz="2930">
                <a:solidFill>
                  <a:srgbClr val="BB7953"/>
                </a:solidFill>
                <a:latin typeface="Nunito Bold"/>
                <a:ea typeface="Nunito Bold"/>
                <a:cs typeface="Nunito Bold"/>
                <a:sym typeface="Nunito Bold"/>
              </a:rPr>
              <a:t>Diet rendah natrium (&lt;4 g/hari) untuk mengurangi edema.</a:t>
            </a:r>
          </a:p>
          <a:p>
            <a:pPr algn="just" marL="632733" indent="-316367" lvl="1">
              <a:lnSpc>
                <a:spcPts val="4102"/>
              </a:lnSpc>
              <a:buAutoNum type="arabicPeriod" startAt="1"/>
            </a:pPr>
            <a:r>
              <a:rPr lang="en-US" b="true" sz="2930">
                <a:solidFill>
                  <a:srgbClr val="BB7953"/>
                </a:solidFill>
                <a:latin typeface="Nunito Bold"/>
                <a:ea typeface="Nunito Bold"/>
                <a:cs typeface="Nunito Bold"/>
                <a:sym typeface="Nunito Bold"/>
              </a:rPr>
              <a:t>Hindari obat yang memperparah, seperti NSAID.</a:t>
            </a:r>
          </a:p>
          <a:p>
            <a:pPr algn="just" marL="632733" indent="-316367" lvl="1">
              <a:lnSpc>
                <a:spcPts val="4102"/>
              </a:lnSpc>
              <a:buAutoNum type="arabicPeriod" startAt="1"/>
            </a:pPr>
            <a:r>
              <a:rPr lang="en-US" b="true" sz="2930">
                <a:solidFill>
                  <a:srgbClr val="BB7953"/>
                </a:solidFill>
                <a:latin typeface="Nunito Bold"/>
                <a:ea typeface="Nunito Bold"/>
                <a:cs typeface="Nunito Bold"/>
                <a:sym typeface="Nunito Bold"/>
              </a:rPr>
              <a:t>Batasi cairan (1200-1500 cc/hari).</a:t>
            </a:r>
          </a:p>
          <a:p>
            <a:pPr algn="just" marL="632733" indent="-316367" lvl="1">
              <a:lnSpc>
                <a:spcPts val="4102"/>
              </a:lnSpc>
              <a:buAutoNum type="arabicPeriod" startAt="1"/>
            </a:pPr>
            <a:r>
              <a:rPr lang="en-US" b="true" sz="2930">
                <a:solidFill>
                  <a:srgbClr val="BB7953"/>
                </a:solidFill>
                <a:latin typeface="Nunito Bold"/>
                <a:ea typeface="Nunito Bold"/>
                <a:cs typeface="Nunito Bold"/>
                <a:sym typeface="Nunito Bold"/>
              </a:rPr>
              <a:t> Olahraga teratur.</a:t>
            </a:r>
          </a:p>
          <a:p>
            <a:pPr algn="just">
              <a:lnSpc>
                <a:spcPts val="4102"/>
              </a:lnSpc>
            </a:pPr>
          </a:p>
          <a:p>
            <a:pPr algn="just" marL="632733" indent="-316367" lvl="1">
              <a:lnSpc>
                <a:spcPts val="4102"/>
              </a:lnSpc>
              <a:buFont typeface="Arial"/>
              <a:buChar char="•"/>
            </a:pPr>
            <a:r>
              <a:rPr lang="en-US" b="true" sz="2930">
                <a:solidFill>
                  <a:srgbClr val="BB7953"/>
                </a:solidFill>
                <a:latin typeface="Nunito Bold"/>
                <a:ea typeface="Nunito Bold"/>
                <a:cs typeface="Nunito Bold"/>
                <a:sym typeface="Nunito Bold"/>
              </a:rPr>
              <a:t>CHF Akut:</a:t>
            </a:r>
          </a:p>
          <a:p>
            <a:pPr algn="just" marL="675912" indent="-337956" lvl="1">
              <a:lnSpc>
                <a:spcPts val="4382"/>
              </a:lnSpc>
              <a:buAutoNum type="arabicPeriod" startAt="1"/>
            </a:pPr>
            <a:r>
              <a:rPr lang="en-US" b="true" sz="3130">
                <a:solidFill>
                  <a:srgbClr val="BB7953"/>
                </a:solidFill>
                <a:latin typeface="Nunito Bold"/>
                <a:ea typeface="Nunito Bold"/>
                <a:cs typeface="Nunito Bold"/>
                <a:sym typeface="Nunito Bold"/>
              </a:rPr>
              <a:t>Oksigenasi (ventilasi mekanik).</a:t>
            </a:r>
          </a:p>
          <a:p>
            <a:pPr algn="just" marL="675912" indent="-337956" lvl="1">
              <a:lnSpc>
                <a:spcPts val="4382"/>
              </a:lnSpc>
              <a:buAutoNum type="arabicPeriod" startAt="1"/>
            </a:pPr>
            <a:r>
              <a:rPr lang="en-US" b="true" sz="3130">
                <a:solidFill>
                  <a:srgbClr val="BB7953"/>
                </a:solidFill>
                <a:latin typeface="Nunito Bold"/>
                <a:ea typeface="Nunito Bold"/>
                <a:cs typeface="Nunito Bold"/>
                <a:sym typeface="Nunito Bold"/>
              </a:rPr>
              <a:t>Pembatasan cairan (&lt;1,5 liter/hari).</a:t>
            </a:r>
          </a:p>
          <a:p>
            <a:pPr algn="just">
              <a:lnSpc>
                <a:spcPts val="4102"/>
              </a:lnSpc>
            </a:pPr>
          </a:p>
        </p:txBody>
      </p:sp>
      <p:sp>
        <p:nvSpPr>
          <p:cNvPr name="Freeform 3" id="3"/>
          <p:cNvSpPr/>
          <p:nvPr/>
        </p:nvSpPr>
        <p:spPr>
          <a:xfrm flipH="false" flipV="false" rot="315941">
            <a:off x="-595607" y="6691134"/>
            <a:ext cx="2680341" cy="3829059"/>
          </a:xfrm>
          <a:custGeom>
            <a:avLst/>
            <a:gdLst/>
            <a:ahLst/>
            <a:cxnLst/>
            <a:rect r="r" b="b" t="t" l="l"/>
            <a:pathLst>
              <a:path h="3829059" w="2680341">
                <a:moveTo>
                  <a:pt x="0" y="0"/>
                </a:moveTo>
                <a:lnTo>
                  <a:pt x="2680342" y="0"/>
                </a:lnTo>
                <a:lnTo>
                  <a:pt x="2680342" y="3829059"/>
                </a:lnTo>
                <a:lnTo>
                  <a:pt x="0" y="3829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392074" y="9925772"/>
            <a:ext cx="2902353" cy="1350914"/>
          </a:xfrm>
          <a:custGeom>
            <a:avLst/>
            <a:gdLst/>
            <a:ahLst/>
            <a:cxnLst/>
            <a:rect r="r" b="b" t="t" l="l"/>
            <a:pathLst>
              <a:path h="1350914" w="2902353">
                <a:moveTo>
                  <a:pt x="0" y="0"/>
                </a:moveTo>
                <a:lnTo>
                  <a:pt x="2902353" y="0"/>
                </a:lnTo>
                <a:lnTo>
                  <a:pt x="2902353" y="1350913"/>
                </a:lnTo>
                <a:lnTo>
                  <a:pt x="0" y="13509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028700" y="-555794"/>
            <a:ext cx="2377248" cy="2057400"/>
          </a:xfrm>
          <a:custGeom>
            <a:avLst/>
            <a:gdLst/>
            <a:ahLst/>
            <a:cxnLst/>
            <a:rect r="r" b="b" t="t" l="l"/>
            <a:pathLst>
              <a:path h="2057400" w="2377248">
                <a:moveTo>
                  <a:pt x="0" y="0"/>
                </a:moveTo>
                <a:lnTo>
                  <a:pt x="2377248" y="0"/>
                </a:lnTo>
                <a:lnTo>
                  <a:pt x="2377248"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4880895" y="495429"/>
            <a:ext cx="8886945" cy="1095713"/>
          </a:xfrm>
          <a:prstGeom prst="rect">
            <a:avLst/>
          </a:prstGeom>
        </p:spPr>
        <p:txBody>
          <a:bodyPr anchor="t" rtlCol="false" tIns="0" lIns="0" bIns="0" rIns="0">
            <a:spAutoFit/>
          </a:bodyPr>
          <a:lstStyle/>
          <a:p>
            <a:pPr algn="ctr">
              <a:lnSpc>
                <a:spcPts val="8906"/>
              </a:lnSpc>
            </a:pPr>
            <a:r>
              <a:rPr lang="en-US" sz="6361">
                <a:solidFill>
                  <a:srgbClr val="FFD9DD"/>
                </a:solidFill>
                <a:latin typeface="More Sugar"/>
                <a:ea typeface="More Sugar"/>
                <a:cs typeface="More Sugar"/>
                <a:sym typeface="More Sugar"/>
              </a:rPr>
              <a:t>2 Jenis Terapi</a:t>
            </a:r>
          </a:p>
        </p:txBody>
      </p:sp>
      <p:sp>
        <p:nvSpPr>
          <p:cNvPr name="Freeform 7" id="7"/>
          <p:cNvSpPr/>
          <p:nvPr/>
        </p:nvSpPr>
        <p:spPr>
          <a:xfrm flipH="false" flipV="false" rot="-956666">
            <a:off x="17065407" y="5609281"/>
            <a:ext cx="2265871" cy="1054660"/>
          </a:xfrm>
          <a:custGeom>
            <a:avLst/>
            <a:gdLst/>
            <a:ahLst/>
            <a:cxnLst/>
            <a:rect r="r" b="b" t="t" l="l"/>
            <a:pathLst>
              <a:path h="1054660" w="2265871">
                <a:moveTo>
                  <a:pt x="0" y="0"/>
                </a:moveTo>
                <a:lnTo>
                  <a:pt x="2265871" y="0"/>
                </a:lnTo>
                <a:lnTo>
                  <a:pt x="2265871" y="1054660"/>
                </a:lnTo>
                <a:lnTo>
                  <a:pt x="0" y="10546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2699999">
            <a:off x="17204677" y="1913535"/>
            <a:ext cx="1611101" cy="1394334"/>
          </a:xfrm>
          <a:custGeom>
            <a:avLst/>
            <a:gdLst/>
            <a:ahLst/>
            <a:cxnLst/>
            <a:rect r="r" b="b" t="t" l="l"/>
            <a:pathLst>
              <a:path h="1394334" w="1611101">
                <a:moveTo>
                  <a:pt x="0" y="0"/>
                </a:moveTo>
                <a:lnTo>
                  <a:pt x="1611100" y="0"/>
                </a:lnTo>
                <a:lnTo>
                  <a:pt x="1611100" y="1394335"/>
                </a:lnTo>
                <a:lnTo>
                  <a:pt x="0" y="1394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6019221">
            <a:off x="-1451177" y="4000826"/>
            <a:ext cx="2902353" cy="1350914"/>
          </a:xfrm>
          <a:custGeom>
            <a:avLst/>
            <a:gdLst/>
            <a:ahLst/>
            <a:cxnLst/>
            <a:rect r="r" b="b" t="t" l="l"/>
            <a:pathLst>
              <a:path h="1350914" w="2902353">
                <a:moveTo>
                  <a:pt x="0" y="0"/>
                </a:moveTo>
                <a:lnTo>
                  <a:pt x="2902354" y="0"/>
                </a:lnTo>
                <a:lnTo>
                  <a:pt x="2902354" y="1350914"/>
                </a:lnTo>
                <a:lnTo>
                  <a:pt x="0" y="13509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8911934">
            <a:off x="15808123" y="8958910"/>
            <a:ext cx="2902353" cy="1350914"/>
          </a:xfrm>
          <a:custGeom>
            <a:avLst/>
            <a:gdLst/>
            <a:ahLst/>
            <a:cxnLst/>
            <a:rect r="r" b="b" t="t" l="l"/>
            <a:pathLst>
              <a:path h="1350914" w="2902353">
                <a:moveTo>
                  <a:pt x="0" y="0"/>
                </a:moveTo>
                <a:lnTo>
                  <a:pt x="2902354" y="0"/>
                </a:lnTo>
                <a:lnTo>
                  <a:pt x="2902354" y="1350914"/>
                </a:lnTo>
                <a:lnTo>
                  <a:pt x="0" y="13509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2699999">
            <a:off x="6503959" y="9262483"/>
            <a:ext cx="1611101" cy="1394334"/>
          </a:xfrm>
          <a:custGeom>
            <a:avLst/>
            <a:gdLst/>
            <a:ahLst/>
            <a:cxnLst/>
            <a:rect r="r" b="b" t="t" l="l"/>
            <a:pathLst>
              <a:path h="1394334" w="1611101">
                <a:moveTo>
                  <a:pt x="0" y="0"/>
                </a:moveTo>
                <a:lnTo>
                  <a:pt x="1611101" y="0"/>
                </a:lnTo>
                <a:lnTo>
                  <a:pt x="1611101" y="1394334"/>
                </a:lnTo>
                <a:lnTo>
                  <a:pt x="0" y="13943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2699999">
            <a:off x="5027822" y="-772493"/>
            <a:ext cx="1611101" cy="1394334"/>
          </a:xfrm>
          <a:custGeom>
            <a:avLst/>
            <a:gdLst/>
            <a:ahLst/>
            <a:cxnLst/>
            <a:rect r="r" b="b" t="t" l="l"/>
            <a:pathLst>
              <a:path h="1394334" w="1611101">
                <a:moveTo>
                  <a:pt x="0" y="0"/>
                </a:moveTo>
                <a:lnTo>
                  <a:pt x="1611101" y="0"/>
                </a:lnTo>
                <a:lnTo>
                  <a:pt x="1611101" y="1394335"/>
                </a:lnTo>
                <a:lnTo>
                  <a:pt x="0" y="1394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5821094" y="-1104026"/>
            <a:ext cx="2377248" cy="2057400"/>
          </a:xfrm>
          <a:custGeom>
            <a:avLst/>
            <a:gdLst/>
            <a:ahLst/>
            <a:cxnLst/>
            <a:rect r="r" b="b" t="t" l="l"/>
            <a:pathLst>
              <a:path h="2057400" w="2377248">
                <a:moveTo>
                  <a:pt x="0" y="0"/>
                </a:moveTo>
                <a:lnTo>
                  <a:pt x="2377248" y="0"/>
                </a:lnTo>
                <a:lnTo>
                  <a:pt x="2377248"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9604813">
            <a:off x="14695928" y="9649608"/>
            <a:ext cx="1611101" cy="1394334"/>
          </a:xfrm>
          <a:custGeom>
            <a:avLst/>
            <a:gdLst/>
            <a:ahLst/>
            <a:cxnLst/>
            <a:rect r="r" b="b" t="t" l="l"/>
            <a:pathLst>
              <a:path h="1394334" w="1611101">
                <a:moveTo>
                  <a:pt x="0" y="0"/>
                </a:moveTo>
                <a:lnTo>
                  <a:pt x="1611101" y="0"/>
                </a:lnTo>
                <a:lnTo>
                  <a:pt x="1611101" y="1394334"/>
                </a:lnTo>
                <a:lnTo>
                  <a:pt x="0" y="13943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9324367" y="1817661"/>
            <a:ext cx="6852267" cy="8284079"/>
          </a:xfrm>
          <a:prstGeom prst="rect">
            <a:avLst/>
          </a:prstGeom>
        </p:spPr>
        <p:txBody>
          <a:bodyPr anchor="t" rtlCol="false" tIns="0" lIns="0" bIns="0" rIns="0">
            <a:spAutoFit/>
          </a:bodyPr>
          <a:lstStyle/>
          <a:p>
            <a:pPr algn="just">
              <a:lnSpc>
                <a:spcPts val="4627"/>
              </a:lnSpc>
            </a:pPr>
            <a:r>
              <a:rPr lang="en-US" sz="3305" b="true">
                <a:solidFill>
                  <a:srgbClr val="BB7953"/>
                </a:solidFill>
                <a:latin typeface="Nunito Bold"/>
                <a:ea typeface="Nunito Bold"/>
                <a:cs typeface="Nunito Bold"/>
                <a:sym typeface="Nunito Bold"/>
              </a:rPr>
              <a:t>2. Terapi Farmakologis:</a:t>
            </a:r>
          </a:p>
          <a:p>
            <a:pPr algn="just" marL="627221" indent="-313611" lvl="1">
              <a:lnSpc>
                <a:spcPts val="4067"/>
              </a:lnSpc>
              <a:buFont typeface="Arial"/>
              <a:buChar char="•"/>
            </a:pPr>
            <a:r>
              <a:rPr lang="en-US" b="true" sz="2905">
                <a:solidFill>
                  <a:srgbClr val="BB7953"/>
                </a:solidFill>
                <a:latin typeface="Nunito Bold"/>
                <a:ea typeface="Nunito Bold"/>
                <a:cs typeface="Nunito Bold"/>
                <a:sym typeface="Nunito Bold"/>
              </a:rPr>
              <a:t>First Line Drugs (Diuretik): Mengurangi afterload dan kongesti paru. Contohnya: thiazide, loop diuretik, dan kalium-sparing diuretik.</a:t>
            </a:r>
          </a:p>
          <a:p>
            <a:pPr algn="just" marL="627221" indent="-313611" lvl="1">
              <a:lnSpc>
                <a:spcPts val="4067"/>
              </a:lnSpc>
              <a:buFont typeface="Arial"/>
              <a:buChar char="•"/>
            </a:pPr>
            <a:r>
              <a:rPr lang="en-US" b="true" sz="2905">
                <a:solidFill>
                  <a:srgbClr val="BB7953"/>
                </a:solidFill>
                <a:latin typeface="Nunito Bold"/>
                <a:ea typeface="Nunito Bold"/>
                <a:cs typeface="Nunito Bold"/>
                <a:sym typeface="Nunito Bold"/>
              </a:rPr>
              <a:t>Second Line Drugs (ACE Inhibitor): Meningkatkan curah jantung dan menurunkan beban kerja jantung. Contohnya: digoxin (meningkatkan kontraktilitas), hidralazin (menurunkan afterload), dan beta blocker (digunakan pada disfungsi diastolik untuk mengurangi HR dan hipertrofi ventrikel).</a:t>
            </a:r>
          </a:p>
          <a:p>
            <a:pPr algn="just">
              <a:lnSpc>
                <a:spcPts val="4067"/>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201251">
            <a:off x="15083886" y="7807827"/>
            <a:ext cx="3354156" cy="3201695"/>
          </a:xfrm>
          <a:custGeom>
            <a:avLst/>
            <a:gdLst/>
            <a:ahLst/>
            <a:cxnLst/>
            <a:rect r="r" b="b" t="t" l="l"/>
            <a:pathLst>
              <a:path h="3201695" w="3354156">
                <a:moveTo>
                  <a:pt x="0" y="0"/>
                </a:moveTo>
                <a:lnTo>
                  <a:pt x="3354156" y="0"/>
                </a:lnTo>
                <a:lnTo>
                  <a:pt x="3354156" y="3201695"/>
                </a:lnTo>
                <a:lnTo>
                  <a:pt x="0" y="32016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167651">
            <a:off x="16852298" y="335846"/>
            <a:ext cx="1431660" cy="1715496"/>
          </a:xfrm>
          <a:custGeom>
            <a:avLst/>
            <a:gdLst/>
            <a:ahLst/>
            <a:cxnLst/>
            <a:rect r="r" b="b" t="t" l="l"/>
            <a:pathLst>
              <a:path h="1715496" w="1431660">
                <a:moveTo>
                  <a:pt x="0" y="0"/>
                </a:moveTo>
                <a:lnTo>
                  <a:pt x="1431660" y="0"/>
                </a:lnTo>
                <a:lnTo>
                  <a:pt x="1431660" y="1715496"/>
                </a:lnTo>
                <a:lnTo>
                  <a:pt x="0" y="17154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522265">
            <a:off x="-254802" y="7702922"/>
            <a:ext cx="1951636" cy="2338562"/>
          </a:xfrm>
          <a:custGeom>
            <a:avLst/>
            <a:gdLst/>
            <a:ahLst/>
            <a:cxnLst/>
            <a:rect r="r" b="b" t="t" l="l"/>
            <a:pathLst>
              <a:path h="2338562" w="1951636">
                <a:moveTo>
                  <a:pt x="1951637" y="0"/>
                </a:moveTo>
                <a:lnTo>
                  <a:pt x="0" y="0"/>
                </a:lnTo>
                <a:lnTo>
                  <a:pt x="0" y="2338562"/>
                </a:lnTo>
                <a:lnTo>
                  <a:pt x="1951637" y="2338562"/>
                </a:lnTo>
                <a:lnTo>
                  <a:pt x="195163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141487" y="6767846"/>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3724949" y="9442084"/>
            <a:ext cx="853282" cy="629734"/>
          </a:xfrm>
          <a:custGeom>
            <a:avLst/>
            <a:gdLst/>
            <a:ahLst/>
            <a:cxnLst/>
            <a:rect r="r" b="b" t="t" l="l"/>
            <a:pathLst>
              <a:path h="629734" w="853282">
                <a:moveTo>
                  <a:pt x="0" y="0"/>
                </a:moveTo>
                <a:lnTo>
                  <a:pt x="853282" y="0"/>
                </a:lnTo>
                <a:lnTo>
                  <a:pt x="853282" y="629733"/>
                </a:lnTo>
                <a:lnTo>
                  <a:pt x="0" y="6297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754143" y="248994"/>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23809" y="-223306"/>
            <a:ext cx="1279922" cy="944600"/>
          </a:xfrm>
          <a:custGeom>
            <a:avLst/>
            <a:gdLst/>
            <a:ahLst/>
            <a:cxnLst/>
            <a:rect r="r" b="b" t="t" l="l"/>
            <a:pathLst>
              <a:path h="944600" w="1279922">
                <a:moveTo>
                  <a:pt x="0" y="0"/>
                </a:moveTo>
                <a:lnTo>
                  <a:pt x="1279922" y="0"/>
                </a:lnTo>
                <a:lnTo>
                  <a:pt x="1279922" y="944600"/>
                </a:lnTo>
                <a:lnTo>
                  <a:pt x="0" y="944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103731" y="1221909"/>
            <a:ext cx="12846049" cy="8578856"/>
          </a:xfrm>
          <a:prstGeom prst="rect">
            <a:avLst/>
          </a:prstGeom>
        </p:spPr>
        <p:txBody>
          <a:bodyPr anchor="t" rtlCol="false" tIns="0" lIns="0" bIns="0" rIns="0">
            <a:spAutoFit/>
          </a:bodyPr>
          <a:lstStyle/>
          <a:p>
            <a:pPr algn="just" marL="820367" indent="-410184" lvl="1">
              <a:lnSpc>
                <a:spcPts val="5319"/>
              </a:lnSpc>
              <a:buAutoNum type="arabicPeriod" startAt="1"/>
            </a:pPr>
            <a:r>
              <a:rPr lang="en-US" b="true" sz="3799">
                <a:solidFill>
                  <a:srgbClr val="BB7953"/>
                </a:solidFill>
                <a:latin typeface="Nunito Bold"/>
                <a:ea typeface="Nunito Bold"/>
                <a:cs typeface="Nunito Bold"/>
                <a:sym typeface="Nunito Bold"/>
              </a:rPr>
              <a:t>Pemeriksaan fisik meliputi: </a:t>
            </a:r>
          </a:p>
          <a:p>
            <a:pPr algn="just">
              <a:lnSpc>
                <a:spcPts val="4899"/>
              </a:lnSpc>
            </a:pPr>
          </a:p>
          <a:p>
            <a:pPr algn="just" marL="690830" indent="-345415" lvl="1">
              <a:lnSpc>
                <a:spcPts val="4479"/>
              </a:lnSpc>
              <a:buFont typeface="Arial"/>
              <a:buChar char="•"/>
            </a:pPr>
            <a:r>
              <a:rPr lang="en-US" b="true" sz="3199">
                <a:solidFill>
                  <a:srgbClr val="BB7953"/>
                </a:solidFill>
                <a:latin typeface="Nunito Bold"/>
                <a:ea typeface="Nunito Bold"/>
                <a:cs typeface="Nunito Bold"/>
                <a:sym typeface="Nunito Bold"/>
              </a:rPr>
              <a:t>Inspeksi: Memeriksa parut di dada, kelemahan fisik, dan edema ekstremitas. Denyut apikal atau ictus cordis diraba di interkosta V sinistra di linea midklavikularis. </a:t>
            </a:r>
          </a:p>
          <a:p>
            <a:pPr algn="just" marL="690830" indent="-345415" lvl="1">
              <a:lnSpc>
                <a:spcPts val="4479"/>
              </a:lnSpc>
              <a:buFont typeface="Arial"/>
              <a:buChar char="•"/>
            </a:pPr>
            <a:r>
              <a:rPr lang="en-US" b="true" sz="3199">
                <a:solidFill>
                  <a:srgbClr val="BB7953"/>
                </a:solidFill>
                <a:latin typeface="Nunito Bold"/>
                <a:ea typeface="Nunito Bold"/>
                <a:cs typeface="Nunito Bold"/>
                <a:sym typeface="Nunito Bold"/>
              </a:rPr>
              <a:t>Palpasi: Memeriksa denyut nadi perifer yang melemah dan adanya thrill.</a:t>
            </a:r>
          </a:p>
          <a:p>
            <a:pPr algn="just" marL="690830" indent="-345415" lvl="1">
              <a:lnSpc>
                <a:spcPts val="4479"/>
              </a:lnSpc>
              <a:buFont typeface="Arial"/>
              <a:buChar char="•"/>
            </a:pPr>
            <a:r>
              <a:rPr lang="en-US" b="true" sz="3199">
                <a:solidFill>
                  <a:srgbClr val="BB7953"/>
                </a:solidFill>
                <a:latin typeface="Nunito Bold"/>
                <a:ea typeface="Nunito Bold"/>
                <a:cs typeface="Nunito Bold"/>
                <a:sym typeface="Nunito Bold"/>
              </a:rPr>
              <a:t>Auskultasi: Mendengarkan bunyi jantung dengan stetoskop, terutama untuk kelainan katup. Pemeriksaan dilakukan di interkosta II dextra (katup aorta), interkosta II sinistra (katup pulmonal), interkosta III sinistra (titik Erb), serta interkosta IV dan V untuk katup trikuspidalis dan mitral.</a:t>
            </a:r>
          </a:p>
          <a:p>
            <a:pPr algn="just" marL="690830" indent="-345415" lvl="1">
              <a:lnSpc>
                <a:spcPts val="4479"/>
              </a:lnSpc>
              <a:buFont typeface="Arial"/>
              <a:buChar char="•"/>
            </a:pPr>
            <a:r>
              <a:rPr lang="en-US" b="true" sz="3199">
                <a:solidFill>
                  <a:srgbClr val="BB7953"/>
                </a:solidFill>
                <a:latin typeface="Nunito Bold"/>
                <a:ea typeface="Nunito Bold"/>
                <a:cs typeface="Nunito Bold"/>
                <a:sym typeface="Nunito Bold"/>
              </a:rPr>
              <a:t>Perkusi: Mengetuk area jantung di interkosta III-V untuk menentukan batas jantung. Pergeseran batas jantung menunjukkan hipertrofi atau kardiomegali.</a:t>
            </a:r>
          </a:p>
        </p:txBody>
      </p:sp>
      <p:sp>
        <p:nvSpPr>
          <p:cNvPr name="TextBox 10" id="10"/>
          <p:cNvSpPr txBox="true"/>
          <p:nvPr/>
        </p:nvSpPr>
        <p:spPr>
          <a:xfrm rot="0">
            <a:off x="6045256" y="13012"/>
            <a:ext cx="7321427" cy="1136401"/>
          </a:xfrm>
          <a:prstGeom prst="rect">
            <a:avLst/>
          </a:prstGeom>
        </p:spPr>
        <p:txBody>
          <a:bodyPr anchor="t" rtlCol="false" tIns="0" lIns="0" bIns="0" rIns="0">
            <a:spAutoFit/>
          </a:bodyPr>
          <a:lstStyle/>
          <a:p>
            <a:pPr algn="ctr">
              <a:lnSpc>
                <a:spcPts val="9288"/>
              </a:lnSpc>
            </a:pPr>
            <a:r>
              <a:rPr lang="en-US" sz="6634">
                <a:solidFill>
                  <a:srgbClr val="FFD9DD"/>
                </a:solidFill>
                <a:latin typeface="More Sugar"/>
                <a:ea typeface="More Sugar"/>
                <a:cs typeface="More Sugar"/>
                <a:sym typeface="More Sugar"/>
              </a:rPr>
              <a:t>Pengkajian Pasien</a:t>
            </a:r>
          </a:p>
        </p:txBody>
      </p:sp>
      <p:sp>
        <p:nvSpPr>
          <p:cNvPr name="Freeform 11" id="11"/>
          <p:cNvSpPr/>
          <p:nvPr/>
        </p:nvSpPr>
        <p:spPr>
          <a:xfrm flipH="false" flipV="false" rot="0">
            <a:off x="-90587" y="1713725"/>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TextBox 2" id="2"/>
          <p:cNvSpPr txBox="true"/>
          <p:nvPr/>
        </p:nvSpPr>
        <p:spPr>
          <a:xfrm rot="0">
            <a:off x="2931019" y="1432303"/>
            <a:ext cx="13207729" cy="7695885"/>
          </a:xfrm>
          <a:prstGeom prst="rect">
            <a:avLst/>
          </a:prstGeom>
        </p:spPr>
        <p:txBody>
          <a:bodyPr anchor="t" rtlCol="false" tIns="0" lIns="0" bIns="0" rIns="0">
            <a:spAutoFit/>
          </a:bodyPr>
          <a:lstStyle/>
          <a:p>
            <a:pPr algn="just">
              <a:lnSpc>
                <a:spcPts val="5477"/>
              </a:lnSpc>
            </a:pPr>
            <a:r>
              <a:rPr lang="en-US" sz="3912" b="true">
                <a:solidFill>
                  <a:srgbClr val="BB7953"/>
                </a:solidFill>
                <a:latin typeface="Nunito Bold"/>
                <a:ea typeface="Nunito Bold"/>
                <a:cs typeface="Nunito Bold"/>
                <a:sym typeface="Nunito Bold"/>
              </a:rPr>
              <a:t>2. Pemeriksaan penunjang meliputi:</a:t>
            </a:r>
          </a:p>
          <a:p>
            <a:pPr algn="just">
              <a:lnSpc>
                <a:spcPts val="5057"/>
              </a:lnSpc>
            </a:pPr>
          </a:p>
          <a:p>
            <a:pPr algn="just" marL="779920" indent="-389960" lvl="1">
              <a:lnSpc>
                <a:spcPts val="5057"/>
              </a:lnSpc>
              <a:buFont typeface="Arial"/>
              <a:buChar char="•"/>
            </a:pPr>
            <a:r>
              <a:rPr lang="en-US" b="true" sz="3612">
                <a:solidFill>
                  <a:srgbClr val="BB7953"/>
                </a:solidFill>
                <a:latin typeface="Nunito Bold"/>
                <a:ea typeface="Nunito Bold"/>
                <a:cs typeface="Nunito Bold"/>
                <a:sym typeface="Nunito Bold"/>
              </a:rPr>
              <a:t>Foto Thorax: Menunjukkan pembesaran jantung, edema, atau efusi pleura, membantu menegakkan diagnosis gagal jantung.</a:t>
            </a:r>
          </a:p>
          <a:p>
            <a:pPr algn="just" marL="779920" indent="-389960" lvl="1">
              <a:lnSpc>
                <a:spcPts val="5057"/>
              </a:lnSpc>
              <a:buFont typeface="Arial"/>
              <a:buChar char="•"/>
            </a:pPr>
            <a:r>
              <a:rPr lang="en-US" b="true" sz="3612">
                <a:solidFill>
                  <a:srgbClr val="BB7953"/>
                </a:solidFill>
                <a:latin typeface="Nunito Bold"/>
                <a:ea typeface="Nunito Bold"/>
                <a:cs typeface="Nunito Bold"/>
                <a:sym typeface="Nunito Bold"/>
              </a:rPr>
              <a:t>EKG: Mengidentifikasi tachicardi, hipertrofi bilik jantung, dan iskemia, terutama jika disebabkan oleh serangan jantung.</a:t>
            </a:r>
          </a:p>
          <a:p>
            <a:pPr algn="just" marL="779920" indent="-389960" lvl="1">
              <a:lnSpc>
                <a:spcPts val="5057"/>
              </a:lnSpc>
              <a:buFont typeface="Arial"/>
              <a:buChar char="•"/>
            </a:pPr>
            <a:r>
              <a:rPr lang="en-US" b="true" sz="3612">
                <a:solidFill>
                  <a:srgbClr val="BB7953"/>
                </a:solidFill>
                <a:latin typeface="Nunito Bold"/>
                <a:ea typeface="Nunito Bold"/>
                <a:cs typeface="Nunito Bold"/>
                <a:sym typeface="Nunito Bold"/>
              </a:rPr>
              <a:t>Ekokardiogram: Menggunakan gelombang suara untuk melihat ukuran dan bentuk jantung. Ini adalah alat diagnostik utama dan juga digunakan untuk manajemen gagal jantung.</a:t>
            </a:r>
          </a:p>
        </p:txBody>
      </p:sp>
      <p:sp>
        <p:nvSpPr>
          <p:cNvPr name="Freeform 3" id="3"/>
          <p:cNvSpPr/>
          <p:nvPr/>
        </p:nvSpPr>
        <p:spPr>
          <a:xfrm flipH="false" flipV="false" rot="315941">
            <a:off x="413246" y="6691134"/>
            <a:ext cx="2680341" cy="3829059"/>
          </a:xfrm>
          <a:custGeom>
            <a:avLst/>
            <a:gdLst/>
            <a:ahLst/>
            <a:cxnLst/>
            <a:rect r="r" b="b" t="t" l="l"/>
            <a:pathLst>
              <a:path h="3829059" w="2680341">
                <a:moveTo>
                  <a:pt x="0" y="0"/>
                </a:moveTo>
                <a:lnTo>
                  <a:pt x="2680341" y="0"/>
                </a:lnTo>
                <a:lnTo>
                  <a:pt x="2680341" y="3829059"/>
                </a:lnTo>
                <a:lnTo>
                  <a:pt x="0" y="3829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931019" y="9284193"/>
            <a:ext cx="2902353" cy="1350914"/>
          </a:xfrm>
          <a:custGeom>
            <a:avLst/>
            <a:gdLst/>
            <a:ahLst/>
            <a:cxnLst/>
            <a:rect r="r" b="b" t="t" l="l"/>
            <a:pathLst>
              <a:path h="1350914" w="2902353">
                <a:moveTo>
                  <a:pt x="0" y="0"/>
                </a:moveTo>
                <a:lnTo>
                  <a:pt x="2902354" y="0"/>
                </a:lnTo>
                <a:lnTo>
                  <a:pt x="2902354" y="1350914"/>
                </a:lnTo>
                <a:lnTo>
                  <a:pt x="0" y="13509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490253" y="-992618"/>
            <a:ext cx="2377248" cy="2057400"/>
          </a:xfrm>
          <a:custGeom>
            <a:avLst/>
            <a:gdLst/>
            <a:ahLst/>
            <a:cxnLst/>
            <a:rect r="r" b="b" t="t" l="l"/>
            <a:pathLst>
              <a:path h="2057400" w="2377248">
                <a:moveTo>
                  <a:pt x="0" y="0"/>
                </a:moveTo>
                <a:lnTo>
                  <a:pt x="2377248" y="0"/>
                </a:lnTo>
                <a:lnTo>
                  <a:pt x="2377248"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56666">
            <a:off x="17065407" y="5609281"/>
            <a:ext cx="2265871" cy="1054660"/>
          </a:xfrm>
          <a:custGeom>
            <a:avLst/>
            <a:gdLst/>
            <a:ahLst/>
            <a:cxnLst/>
            <a:rect r="r" b="b" t="t" l="l"/>
            <a:pathLst>
              <a:path h="1054660" w="2265871">
                <a:moveTo>
                  <a:pt x="0" y="0"/>
                </a:moveTo>
                <a:lnTo>
                  <a:pt x="2265871" y="0"/>
                </a:lnTo>
                <a:lnTo>
                  <a:pt x="2265871" y="1054660"/>
                </a:lnTo>
                <a:lnTo>
                  <a:pt x="0" y="10546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2699999">
            <a:off x="17204677" y="1913535"/>
            <a:ext cx="1611101" cy="1394334"/>
          </a:xfrm>
          <a:custGeom>
            <a:avLst/>
            <a:gdLst/>
            <a:ahLst/>
            <a:cxnLst/>
            <a:rect r="r" b="b" t="t" l="l"/>
            <a:pathLst>
              <a:path h="1394334" w="1611101">
                <a:moveTo>
                  <a:pt x="0" y="0"/>
                </a:moveTo>
                <a:lnTo>
                  <a:pt x="1611100" y="0"/>
                </a:lnTo>
                <a:lnTo>
                  <a:pt x="1611100" y="1394335"/>
                </a:lnTo>
                <a:lnTo>
                  <a:pt x="0" y="1394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6019221">
            <a:off x="-1451177" y="4000826"/>
            <a:ext cx="2902353" cy="1350914"/>
          </a:xfrm>
          <a:custGeom>
            <a:avLst/>
            <a:gdLst/>
            <a:ahLst/>
            <a:cxnLst/>
            <a:rect r="r" b="b" t="t" l="l"/>
            <a:pathLst>
              <a:path h="1350914" w="2902353">
                <a:moveTo>
                  <a:pt x="0" y="0"/>
                </a:moveTo>
                <a:lnTo>
                  <a:pt x="2902354" y="0"/>
                </a:lnTo>
                <a:lnTo>
                  <a:pt x="2902354" y="1350914"/>
                </a:lnTo>
                <a:lnTo>
                  <a:pt x="0" y="13509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8911934">
            <a:off x="16031273" y="8492417"/>
            <a:ext cx="2902353" cy="1350914"/>
          </a:xfrm>
          <a:custGeom>
            <a:avLst/>
            <a:gdLst/>
            <a:ahLst/>
            <a:cxnLst/>
            <a:rect r="r" b="b" t="t" l="l"/>
            <a:pathLst>
              <a:path h="1350914" w="2902353">
                <a:moveTo>
                  <a:pt x="0" y="0"/>
                </a:moveTo>
                <a:lnTo>
                  <a:pt x="2902353" y="0"/>
                </a:lnTo>
                <a:lnTo>
                  <a:pt x="2902353" y="1350914"/>
                </a:lnTo>
                <a:lnTo>
                  <a:pt x="0" y="13509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2699999">
            <a:off x="6503959" y="9262483"/>
            <a:ext cx="1611101" cy="1394334"/>
          </a:xfrm>
          <a:custGeom>
            <a:avLst/>
            <a:gdLst/>
            <a:ahLst/>
            <a:cxnLst/>
            <a:rect r="r" b="b" t="t" l="l"/>
            <a:pathLst>
              <a:path h="1394334" w="1611101">
                <a:moveTo>
                  <a:pt x="0" y="0"/>
                </a:moveTo>
                <a:lnTo>
                  <a:pt x="1611101" y="0"/>
                </a:lnTo>
                <a:lnTo>
                  <a:pt x="1611101" y="1394334"/>
                </a:lnTo>
                <a:lnTo>
                  <a:pt x="0" y="13943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2699999">
            <a:off x="11284648" y="-511792"/>
            <a:ext cx="1611101" cy="1394334"/>
          </a:xfrm>
          <a:custGeom>
            <a:avLst/>
            <a:gdLst/>
            <a:ahLst/>
            <a:cxnLst/>
            <a:rect r="r" b="b" t="t" l="l"/>
            <a:pathLst>
              <a:path h="1394334" w="1611101">
                <a:moveTo>
                  <a:pt x="0" y="0"/>
                </a:moveTo>
                <a:lnTo>
                  <a:pt x="1611101" y="0"/>
                </a:lnTo>
                <a:lnTo>
                  <a:pt x="1611101" y="1394335"/>
                </a:lnTo>
                <a:lnTo>
                  <a:pt x="0" y="1394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15821094" y="-1104026"/>
            <a:ext cx="2377248" cy="2057400"/>
          </a:xfrm>
          <a:custGeom>
            <a:avLst/>
            <a:gdLst/>
            <a:ahLst/>
            <a:cxnLst/>
            <a:rect r="r" b="b" t="t" l="l"/>
            <a:pathLst>
              <a:path h="2057400" w="2377248">
                <a:moveTo>
                  <a:pt x="0" y="0"/>
                </a:moveTo>
                <a:lnTo>
                  <a:pt x="2377248" y="0"/>
                </a:lnTo>
                <a:lnTo>
                  <a:pt x="2377248"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9604813">
            <a:off x="14695928" y="9649608"/>
            <a:ext cx="1611101" cy="1394334"/>
          </a:xfrm>
          <a:custGeom>
            <a:avLst/>
            <a:gdLst/>
            <a:ahLst/>
            <a:cxnLst/>
            <a:rect r="r" b="b" t="t" l="l"/>
            <a:pathLst>
              <a:path h="1394334" w="1611101">
                <a:moveTo>
                  <a:pt x="0" y="0"/>
                </a:moveTo>
                <a:lnTo>
                  <a:pt x="1611101" y="0"/>
                </a:lnTo>
                <a:lnTo>
                  <a:pt x="1611101" y="1394334"/>
                </a:lnTo>
                <a:lnTo>
                  <a:pt x="0" y="13943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4" id="14"/>
          <p:cNvGrpSpPr/>
          <p:nvPr/>
        </p:nvGrpSpPr>
        <p:grpSpPr>
          <a:xfrm rot="0">
            <a:off x="924510" y="415767"/>
            <a:ext cx="5577178" cy="1075215"/>
            <a:chOff x="0" y="0"/>
            <a:chExt cx="1468886" cy="283184"/>
          </a:xfrm>
        </p:grpSpPr>
        <p:sp>
          <p:nvSpPr>
            <p:cNvPr name="Freeform 15" id="15"/>
            <p:cNvSpPr/>
            <p:nvPr/>
          </p:nvSpPr>
          <p:spPr>
            <a:xfrm flipH="false" flipV="false" rot="0">
              <a:off x="0" y="0"/>
              <a:ext cx="1468886" cy="283184"/>
            </a:xfrm>
            <a:custGeom>
              <a:avLst/>
              <a:gdLst/>
              <a:ahLst/>
              <a:cxnLst/>
              <a:rect r="r" b="b" t="t" l="l"/>
              <a:pathLst>
                <a:path h="283184" w="1468886">
                  <a:moveTo>
                    <a:pt x="0" y="0"/>
                  </a:moveTo>
                  <a:lnTo>
                    <a:pt x="1265686" y="0"/>
                  </a:lnTo>
                  <a:lnTo>
                    <a:pt x="1468886" y="141592"/>
                  </a:lnTo>
                  <a:lnTo>
                    <a:pt x="1265686" y="283184"/>
                  </a:lnTo>
                  <a:lnTo>
                    <a:pt x="0" y="283184"/>
                  </a:lnTo>
                  <a:lnTo>
                    <a:pt x="203200" y="141592"/>
                  </a:lnTo>
                  <a:lnTo>
                    <a:pt x="0" y="0"/>
                  </a:lnTo>
                  <a:close/>
                </a:path>
              </a:pathLst>
            </a:custGeom>
            <a:solidFill>
              <a:srgbClr val="F6C2AA"/>
            </a:solidFill>
          </p:spPr>
        </p:sp>
        <p:sp>
          <p:nvSpPr>
            <p:cNvPr name="TextBox 16" id="16"/>
            <p:cNvSpPr txBox="true"/>
            <p:nvPr/>
          </p:nvSpPr>
          <p:spPr>
            <a:xfrm>
              <a:off x="177800" y="-38100"/>
              <a:ext cx="1214886" cy="321284"/>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466558" y="282417"/>
            <a:ext cx="4366815" cy="1136401"/>
          </a:xfrm>
          <a:prstGeom prst="rect">
            <a:avLst/>
          </a:prstGeom>
        </p:spPr>
        <p:txBody>
          <a:bodyPr anchor="t" rtlCol="false" tIns="0" lIns="0" bIns="0" rIns="0">
            <a:spAutoFit/>
          </a:bodyPr>
          <a:lstStyle/>
          <a:p>
            <a:pPr algn="ctr">
              <a:lnSpc>
                <a:spcPts val="9288"/>
              </a:lnSpc>
            </a:pPr>
            <a:r>
              <a:rPr lang="en-US" sz="6634">
                <a:solidFill>
                  <a:srgbClr val="FFD9DD"/>
                </a:solidFill>
                <a:latin typeface="More Sugar"/>
                <a:ea typeface="More Sugar"/>
                <a:cs typeface="More Sugar"/>
                <a:sym typeface="More Sugar"/>
              </a:rPr>
              <a:t>lanjutan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201251">
            <a:off x="14657245" y="8392894"/>
            <a:ext cx="3354156" cy="3201695"/>
          </a:xfrm>
          <a:custGeom>
            <a:avLst/>
            <a:gdLst/>
            <a:ahLst/>
            <a:cxnLst/>
            <a:rect r="r" b="b" t="t" l="l"/>
            <a:pathLst>
              <a:path h="3201695" w="3354156">
                <a:moveTo>
                  <a:pt x="0" y="0"/>
                </a:moveTo>
                <a:lnTo>
                  <a:pt x="3354156" y="0"/>
                </a:lnTo>
                <a:lnTo>
                  <a:pt x="3354156" y="3201694"/>
                </a:lnTo>
                <a:lnTo>
                  <a:pt x="0" y="32016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167651">
            <a:off x="16852298" y="335846"/>
            <a:ext cx="1431660" cy="1715496"/>
          </a:xfrm>
          <a:custGeom>
            <a:avLst/>
            <a:gdLst/>
            <a:ahLst/>
            <a:cxnLst/>
            <a:rect r="r" b="b" t="t" l="l"/>
            <a:pathLst>
              <a:path h="1715496" w="1431660">
                <a:moveTo>
                  <a:pt x="0" y="0"/>
                </a:moveTo>
                <a:lnTo>
                  <a:pt x="1431660" y="0"/>
                </a:lnTo>
                <a:lnTo>
                  <a:pt x="1431660" y="1715496"/>
                </a:lnTo>
                <a:lnTo>
                  <a:pt x="0" y="17154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522265">
            <a:off x="-152009" y="8089019"/>
            <a:ext cx="1951636" cy="2338562"/>
          </a:xfrm>
          <a:custGeom>
            <a:avLst/>
            <a:gdLst/>
            <a:ahLst/>
            <a:cxnLst/>
            <a:rect r="r" b="b" t="t" l="l"/>
            <a:pathLst>
              <a:path h="2338562" w="1951636">
                <a:moveTo>
                  <a:pt x="1951636" y="0"/>
                </a:moveTo>
                <a:lnTo>
                  <a:pt x="0" y="0"/>
                </a:lnTo>
                <a:lnTo>
                  <a:pt x="0" y="2338562"/>
                </a:lnTo>
                <a:lnTo>
                  <a:pt x="1951636" y="2338562"/>
                </a:lnTo>
                <a:lnTo>
                  <a:pt x="195163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675550" y="7397580"/>
            <a:ext cx="853282" cy="629734"/>
          </a:xfrm>
          <a:custGeom>
            <a:avLst/>
            <a:gdLst/>
            <a:ahLst/>
            <a:cxnLst/>
            <a:rect r="r" b="b" t="t" l="l"/>
            <a:pathLst>
              <a:path h="629734" w="853282">
                <a:moveTo>
                  <a:pt x="0" y="0"/>
                </a:moveTo>
                <a:lnTo>
                  <a:pt x="853282" y="0"/>
                </a:lnTo>
                <a:lnTo>
                  <a:pt x="853282" y="629733"/>
                </a:lnTo>
                <a:lnTo>
                  <a:pt x="0" y="6297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804713" y="9144360"/>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754143" y="248994"/>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23809" y="-223306"/>
            <a:ext cx="1279922" cy="944600"/>
          </a:xfrm>
          <a:custGeom>
            <a:avLst/>
            <a:gdLst/>
            <a:ahLst/>
            <a:cxnLst/>
            <a:rect r="r" b="b" t="t" l="l"/>
            <a:pathLst>
              <a:path h="944600" w="1279922">
                <a:moveTo>
                  <a:pt x="0" y="0"/>
                </a:moveTo>
                <a:lnTo>
                  <a:pt x="1279922" y="0"/>
                </a:lnTo>
                <a:lnTo>
                  <a:pt x="1279922" y="944600"/>
                </a:lnTo>
                <a:lnTo>
                  <a:pt x="0" y="944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743633" y="1508738"/>
            <a:ext cx="14800734" cy="7449714"/>
          </a:xfrm>
          <a:prstGeom prst="rect">
            <a:avLst/>
          </a:prstGeom>
        </p:spPr>
        <p:txBody>
          <a:bodyPr anchor="t" rtlCol="false" tIns="0" lIns="0" bIns="0" rIns="0">
            <a:spAutoFit/>
          </a:bodyPr>
          <a:lstStyle/>
          <a:p>
            <a:pPr algn="just">
              <a:lnSpc>
                <a:spcPts val="6019"/>
              </a:lnSpc>
            </a:pPr>
            <a:r>
              <a:rPr lang="en-US" sz="4299" b="true">
                <a:solidFill>
                  <a:srgbClr val="BB7953"/>
                </a:solidFill>
                <a:latin typeface="Nunito Bold"/>
                <a:ea typeface="Nunito Bold"/>
                <a:cs typeface="Nunito Bold"/>
                <a:sym typeface="Nunito Bold"/>
              </a:rPr>
              <a:t>3. Diagnosis keperawatan yang mungkin muncul meliputi: </a:t>
            </a:r>
          </a:p>
          <a:p>
            <a:pPr algn="just">
              <a:lnSpc>
                <a:spcPts val="5739"/>
              </a:lnSpc>
            </a:pPr>
          </a:p>
          <a:p>
            <a:pPr algn="just">
              <a:lnSpc>
                <a:spcPts val="5319"/>
              </a:lnSpc>
            </a:pPr>
            <a:r>
              <a:rPr lang="en-US" sz="3799" b="true">
                <a:solidFill>
                  <a:srgbClr val="BB7953"/>
                </a:solidFill>
                <a:latin typeface="Nunito Bold"/>
                <a:ea typeface="Nunito Bold"/>
                <a:cs typeface="Nunito Bold"/>
                <a:sym typeface="Nunito Bold"/>
              </a:rPr>
              <a:t>1) Penurunan Curah Jantung ditandai dengan perubahan struktural, frekuensi, irama, dan konduksi listrik. Ini menggambarkan ketidakmampuan jantung untuk memompa darah yang cukup untuk memenuhi kebutuhan metabolisme tubuh.</a:t>
            </a:r>
          </a:p>
          <a:p>
            <a:pPr algn="just">
              <a:lnSpc>
                <a:spcPts val="5319"/>
              </a:lnSpc>
            </a:pPr>
            <a:r>
              <a:rPr lang="en-US" sz="3799" b="true">
                <a:solidFill>
                  <a:srgbClr val="BB7953"/>
                </a:solidFill>
                <a:latin typeface="Nunito Bold"/>
                <a:ea typeface="Nunito Bold"/>
                <a:cs typeface="Nunito Bold"/>
                <a:sym typeface="Nunito Bold"/>
              </a:rPr>
              <a:t>2) Intoleransi Aktivitas berhubungan dengan ketidakseimbangan antara suplai oksigen ke jaringan dan kebutuhan akibat penurunan curah jantung. Ini menggambarkan ketidakcukupan energi untuk melakukan aktivitas sehari-hari.</a:t>
            </a:r>
          </a:p>
        </p:txBody>
      </p:sp>
      <p:sp>
        <p:nvSpPr>
          <p:cNvPr name="Freeform 10" id="10"/>
          <p:cNvSpPr/>
          <p:nvPr/>
        </p:nvSpPr>
        <p:spPr>
          <a:xfrm flipH="false" flipV="false" rot="0">
            <a:off x="-90587" y="1713725"/>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p:nvPr/>
        </p:nvGrpSpPr>
        <p:grpSpPr>
          <a:xfrm rot="0">
            <a:off x="2674842" y="329103"/>
            <a:ext cx="5664144" cy="1099250"/>
            <a:chOff x="0" y="0"/>
            <a:chExt cx="1491791" cy="289514"/>
          </a:xfrm>
        </p:grpSpPr>
        <p:sp>
          <p:nvSpPr>
            <p:cNvPr name="Freeform 12" id="12"/>
            <p:cNvSpPr/>
            <p:nvPr/>
          </p:nvSpPr>
          <p:spPr>
            <a:xfrm flipH="false" flipV="false" rot="0">
              <a:off x="0" y="0"/>
              <a:ext cx="1491791" cy="289514"/>
            </a:xfrm>
            <a:custGeom>
              <a:avLst/>
              <a:gdLst/>
              <a:ahLst/>
              <a:cxnLst/>
              <a:rect r="r" b="b" t="t" l="l"/>
              <a:pathLst>
                <a:path h="289514" w="1491791">
                  <a:moveTo>
                    <a:pt x="0" y="0"/>
                  </a:moveTo>
                  <a:lnTo>
                    <a:pt x="1288591" y="0"/>
                  </a:lnTo>
                  <a:lnTo>
                    <a:pt x="1491791" y="144757"/>
                  </a:lnTo>
                  <a:lnTo>
                    <a:pt x="1288591" y="289514"/>
                  </a:lnTo>
                  <a:lnTo>
                    <a:pt x="0" y="289514"/>
                  </a:lnTo>
                  <a:lnTo>
                    <a:pt x="203200" y="144757"/>
                  </a:lnTo>
                  <a:lnTo>
                    <a:pt x="0" y="0"/>
                  </a:lnTo>
                  <a:close/>
                </a:path>
              </a:pathLst>
            </a:custGeom>
            <a:solidFill>
              <a:srgbClr val="F6C2AA"/>
            </a:solidFill>
          </p:spPr>
        </p:sp>
        <p:sp>
          <p:nvSpPr>
            <p:cNvPr name="TextBox 13" id="13"/>
            <p:cNvSpPr txBox="true"/>
            <p:nvPr/>
          </p:nvSpPr>
          <p:spPr>
            <a:xfrm>
              <a:off x="177800" y="-38100"/>
              <a:ext cx="1237791" cy="327614"/>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3323507" y="291951"/>
            <a:ext cx="4366815" cy="1136401"/>
          </a:xfrm>
          <a:prstGeom prst="rect">
            <a:avLst/>
          </a:prstGeom>
        </p:spPr>
        <p:txBody>
          <a:bodyPr anchor="t" rtlCol="false" tIns="0" lIns="0" bIns="0" rIns="0">
            <a:spAutoFit/>
          </a:bodyPr>
          <a:lstStyle/>
          <a:p>
            <a:pPr algn="ctr">
              <a:lnSpc>
                <a:spcPts val="9288"/>
              </a:lnSpc>
            </a:pPr>
            <a:r>
              <a:rPr lang="en-US" sz="6634">
                <a:solidFill>
                  <a:srgbClr val="D6B8E0"/>
                </a:solidFill>
                <a:latin typeface="More Sugar"/>
                <a:ea typeface="More Sugar"/>
                <a:cs typeface="More Sugar"/>
                <a:sym typeface="More Sugar"/>
              </a:rPr>
              <a:t>lanjutan</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TextBox 2" id="2"/>
          <p:cNvSpPr txBox="true"/>
          <p:nvPr/>
        </p:nvSpPr>
        <p:spPr>
          <a:xfrm rot="0">
            <a:off x="1930510" y="1221224"/>
            <a:ext cx="15079208" cy="8820795"/>
          </a:xfrm>
          <a:prstGeom prst="rect">
            <a:avLst/>
          </a:prstGeom>
        </p:spPr>
        <p:txBody>
          <a:bodyPr anchor="t" rtlCol="false" tIns="0" lIns="0" bIns="0" rIns="0">
            <a:spAutoFit/>
          </a:bodyPr>
          <a:lstStyle/>
          <a:p>
            <a:pPr algn="just">
              <a:lnSpc>
                <a:spcPts val="3768"/>
              </a:lnSpc>
            </a:pPr>
            <a:r>
              <a:rPr lang="en-US" sz="2691" b="true">
                <a:solidFill>
                  <a:srgbClr val="BB7953"/>
                </a:solidFill>
                <a:latin typeface="Nunito Bold"/>
                <a:ea typeface="Nunito Bold"/>
                <a:cs typeface="Nunito Bold"/>
                <a:sym typeface="Nunito Bold"/>
              </a:rPr>
              <a:t>1. Penurunan curah jantung yang ditandai dengan penurunan kontraktilitas ventrikel kiri, perubahan frekuensi, irama, konduksi elektrikal.</a:t>
            </a:r>
          </a:p>
          <a:p>
            <a:pPr algn="just">
              <a:lnSpc>
                <a:spcPts val="3510"/>
              </a:lnSpc>
            </a:pPr>
            <a:r>
              <a:rPr lang="en-US" sz="2507" b="true">
                <a:solidFill>
                  <a:srgbClr val="BB7953"/>
                </a:solidFill>
                <a:latin typeface="Nunito Bold"/>
                <a:ea typeface="Nunito Bold"/>
                <a:cs typeface="Nunito Bold"/>
                <a:sym typeface="Nunito Bold"/>
              </a:rPr>
              <a:t>Perawatan jantung </a:t>
            </a:r>
          </a:p>
          <a:p>
            <a:pPr algn="just">
              <a:lnSpc>
                <a:spcPts val="3510"/>
              </a:lnSpc>
            </a:pPr>
            <a:r>
              <a:rPr lang="en-US" sz="2507" b="true">
                <a:solidFill>
                  <a:srgbClr val="BB7953"/>
                </a:solidFill>
                <a:latin typeface="Nunito Bold"/>
                <a:ea typeface="Nunito Bold"/>
                <a:cs typeface="Nunito Bold"/>
                <a:sym typeface="Nunito Bold"/>
              </a:rPr>
              <a:t>O:</a:t>
            </a:r>
          </a:p>
          <a:p>
            <a:pPr algn="just">
              <a:lnSpc>
                <a:spcPts val="3510"/>
              </a:lnSpc>
            </a:pPr>
            <a:r>
              <a:rPr lang="en-US" sz="2507" b="true">
                <a:solidFill>
                  <a:srgbClr val="BB7953"/>
                </a:solidFill>
                <a:latin typeface="Nunito Bold"/>
                <a:ea typeface="Nunito Bold"/>
                <a:cs typeface="Nunito Bold"/>
                <a:sym typeface="Nunito Bold"/>
              </a:rPr>
              <a:t>-Identifikasi tanda/gejala primer penurunan curah jantung (meliputi: dispnea, kelelahan, edema, ortopnea, paroxysmal nocturnal dyspnea, peningkatan cvp.)</a:t>
            </a:r>
          </a:p>
          <a:p>
            <a:pPr algn="just">
              <a:lnSpc>
                <a:spcPts val="3510"/>
              </a:lnSpc>
            </a:pPr>
            <a:r>
              <a:rPr lang="en-US" sz="2507" b="true">
                <a:solidFill>
                  <a:srgbClr val="BB7953"/>
                </a:solidFill>
                <a:latin typeface="Nunito Bold"/>
                <a:ea typeface="Nunito Bold"/>
                <a:cs typeface="Nunito Bold"/>
                <a:sym typeface="Nunito Bold"/>
              </a:rPr>
              <a:t>-Monitor aritmia (kelainan irama dan frekuensi)</a:t>
            </a:r>
          </a:p>
          <a:p>
            <a:pPr algn="just">
              <a:lnSpc>
                <a:spcPts val="3510"/>
              </a:lnSpc>
            </a:pPr>
            <a:r>
              <a:rPr lang="en-US" sz="2507" b="true">
                <a:solidFill>
                  <a:srgbClr val="BB7953"/>
                </a:solidFill>
                <a:latin typeface="Nunito Bold"/>
                <a:ea typeface="Nunito Bold"/>
                <a:cs typeface="Nunito Bold"/>
                <a:sym typeface="Nunito Bold"/>
              </a:rPr>
              <a:t>-Monitor nilai laboratorium jantung (misal: elektrolit, enzim jantung. BNP, NTpro-BNT)</a:t>
            </a:r>
          </a:p>
          <a:p>
            <a:pPr algn="just">
              <a:lnSpc>
                <a:spcPts val="3510"/>
              </a:lnSpc>
            </a:pPr>
            <a:r>
              <a:rPr lang="en-US" sz="2507" b="true">
                <a:solidFill>
                  <a:srgbClr val="BB7953"/>
                </a:solidFill>
                <a:latin typeface="Nunito Bold"/>
                <a:ea typeface="Nunito Bold"/>
                <a:cs typeface="Nunito Bold"/>
                <a:sym typeface="Nunito Bold"/>
              </a:rPr>
              <a:t>-Periksa tekanan darah dan frekuensi nadi sebelum pemberian obat (misal: beta blocker, ACE Inhibitor, calelum channel blocker, digoksin)</a:t>
            </a:r>
          </a:p>
          <a:p>
            <a:pPr algn="just">
              <a:lnSpc>
                <a:spcPts val="3510"/>
              </a:lnSpc>
            </a:pPr>
            <a:r>
              <a:rPr lang="en-US" sz="2507" b="true">
                <a:solidFill>
                  <a:srgbClr val="BB7953"/>
                </a:solidFill>
                <a:latin typeface="Nunito Bold"/>
                <a:ea typeface="Nunito Bold"/>
                <a:cs typeface="Nunito Bold"/>
                <a:sym typeface="Nunito Bold"/>
              </a:rPr>
              <a:t>T:</a:t>
            </a:r>
          </a:p>
          <a:p>
            <a:pPr algn="just">
              <a:lnSpc>
                <a:spcPts val="3510"/>
              </a:lnSpc>
            </a:pPr>
            <a:r>
              <a:rPr lang="en-US" sz="2507" b="true">
                <a:solidFill>
                  <a:srgbClr val="BB7953"/>
                </a:solidFill>
                <a:latin typeface="Nunito Bold"/>
                <a:ea typeface="Nunito Bold"/>
                <a:cs typeface="Nunito Bold"/>
                <a:sym typeface="Nunito Bold"/>
              </a:rPr>
              <a:t>-Posisikan pasien semi fowler/fowler dengan kakim kebawah/posisi nyaman.</a:t>
            </a:r>
          </a:p>
          <a:p>
            <a:pPr algn="just">
              <a:lnSpc>
                <a:spcPts val="3510"/>
              </a:lnSpc>
            </a:pPr>
            <a:r>
              <a:rPr lang="en-US" sz="2507" b="true">
                <a:solidFill>
                  <a:srgbClr val="BB7953"/>
                </a:solidFill>
                <a:latin typeface="Nunito Bold"/>
                <a:ea typeface="Nunito Bold"/>
                <a:cs typeface="Nunito Bold"/>
                <a:sym typeface="Nunito Bold"/>
              </a:rPr>
              <a:t>-Berikan terapi relaksasi untuk mengurangi stress</a:t>
            </a:r>
          </a:p>
          <a:p>
            <a:pPr algn="just">
              <a:lnSpc>
                <a:spcPts val="3510"/>
              </a:lnSpc>
            </a:pPr>
            <a:r>
              <a:rPr lang="en-US" sz="2507" b="true">
                <a:solidFill>
                  <a:srgbClr val="BB7953"/>
                </a:solidFill>
                <a:latin typeface="Nunito Bold"/>
                <a:ea typeface="Nunito Bold"/>
                <a:cs typeface="Nunito Bold"/>
                <a:sym typeface="Nunito Bold"/>
              </a:rPr>
              <a:t>-Berikan oksigen untuk mempertahankan saturasi oksigen &gt;94%</a:t>
            </a:r>
          </a:p>
          <a:p>
            <a:pPr algn="just">
              <a:lnSpc>
                <a:spcPts val="3510"/>
              </a:lnSpc>
            </a:pPr>
            <a:r>
              <a:rPr lang="en-US" sz="2507" b="true">
                <a:solidFill>
                  <a:srgbClr val="BB7953"/>
                </a:solidFill>
                <a:latin typeface="Nunito Bold"/>
                <a:ea typeface="Nunito Bold"/>
                <a:cs typeface="Nunito Bold"/>
                <a:sym typeface="Nunito Bold"/>
              </a:rPr>
              <a:t>E:</a:t>
            </a:r>
          </a:p>
          <a:p>
            <a:pPr algn="just">
              <a:lnSpc>
                <a:spcPts val="3510"/>
              </a:lnSpc>
            </a:pPr>
            <a:r>
              <a:rPr lang="en-US" sz="2507" b="true">
                <a:solidFill>
                  <a:srgbClr val="BB7953"/>
                </a:solidFill>
                <a:latin typeface="Nunito Bold"/>
                <a:ea typeface="Nunito Bold"/>
                <a:cs typeface="Nunito Bold"/>
                <a:sym typeface="Nunito Bold"/>
              </a:rPr>
              <a:t>-Anjurkan beraktivitas fisik secara bertahap</a:t>
            </a:r>
          </a:p>
          <a:p>
            <a:pPr algn="just">
              <a:lnSpc>
                <a:spcPts val="3510"/>
              </a:lnSpc>
            </a:pPr>
            <a:r>
              <a:rPr lang="en-US" sz="2507" b="true">
                <a:solidFill>
                  <a:srgbClr val="BB7953"/>
                </a:solidFill>
                <a:latin typeface="Nunito Bold"/>
                <a:ea typeface="Nunito Bold"/>
                <a:cs typeface="Nunito Bold"/>
                <a:sym typeface="Nunito Bold"/>
              </a:rPr>
              <a:t>-Anjurkan berhenti merokok</a:t>
            </a:r>
          </a:p>
          <a:p>
            <a:pPr algn="just">
              <a:lnSpc>
                <a:spcPts val="3510"/>
              </a:lnSpc>
            </a:pPr>
            <a:r>
              <a:rPr lang="en-US" sz="2507" b="true">
                <a:solidFill>
                  <a:srgbClr val="BB7953"/>
                </a:solidFill>
                <a:latin typeface="Nunito Bold"/>
                <a:ea typeface="Nunito Bold"/>
                <a:cs typeface="Nunito Bold"/>
                <a:sym typeface="Nunito Bold"/>
              </a:rPr>
              <a:t>K:</a:t>
            </a:r>
          </a:p>
          <a:p>
            <a:pPr algn="just">
              <a:lnSpc>
                <a:spcPts val="3510"/>
              </a:lnSpc>
            </a:pPr>
            <a:r>
              <a:rPr lang="en-US" sz="2507" b="true">
                <a:solidFill>
                  <a:srgbClr val="BB7953"/>
                </a:solidFill>
                <a:latin typeface="Nunito Bold"/>
                <a:ea typeface="Nunito Bold"/>
                <a:cs typeface="Nunito Bold"/>
                <a:sym typeface="Nunito Bold"/>
              </a:rPr>
              <a:t>Rujuk ke progam rehabilitasi jantung.</a:t>
            </a:r>
          </a:p>
          <a:p>
            <a:pPr algn="just">
              <a:lnSpc>
                <a:spcPts val="3510"/>
              </a:lnSpc>
            </a:pPr>
          </a:p>
        </p:txBody>
      </p:sp>
      <p:sp>
        <p:nvSpPr>
          <p:cNvPr name="Freeform 3" id="3"/>
          <p:cNvSpPr/>
          <p:nvPr/>
        </p:nvSpPr>
        <p:spPr>
          <a:xfrm flipH="false" flipV="false" rot="315941">
            <a:off x="-1039826" y="6823805"/>
            <a:ext cx="2680341" cy="3829059"/>
          </a:xfrm>
          <a:custGeom>
            <a:avLst/>
            <a:gdLst/>
            <a:ahLst/>
            <a:cxnLst/>
            <a:rect r="r" b="b" t="t" l="l"/>
            <a:pathLst>
              <a:path h="3829059" w="2680341">
                <a:moveTo>
                  <a:pt x="0" y="0"/>
                </a:moveTo>
                <a:lnTo>
                  <a:pt x="2680341" y="0"/>
                </a:lnTo>
                <a:lnTo>
                  <a:pt x="2680341" y="3829059"/>
                </a:lnTo>
                <a:lnTo>
                  <a:pt x="0" y="3829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99112" y="9925772"/>
            <a:ext cx="2902353" cy="1350914"/>
          </a:xfrm>
          <a:custGeom>
            <a:avLst/>
            <a:gdLst/>
            <a:ahLst/>
            <a:cxnLst/>
            <a:rect r="r" b="b" t="t" l="l"/>
            <a:pathLst>
              <a:path h="1350914" w="2902353">
                <a:moveTo>
                  <a:pt x="0" y="0"/>
                </a:moveTo>
                <a:lnTo>
                  <a:pt x="2902354" y="0"/>
                </a:lnTo>
                <a:lnTo>
                  <a:pt x="2902354" y="1350913"/>
                </a:lnTo>
                <a:lnTo>
                  <a:pt x="0" y="13509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21940" y="-722214"/>
            <a:ext cx="2377248" cy="2057400"/>
          </a:xfrm>
          <a:custGeom>
            <a:avLst/>
            <a:gdLst/>
            <a:ahLst/>
            <a:cxnLst/>
            <a:rect r="r" b="b" t="t" l="l"/>
            <a:pathLst>
              <a:path h="2057400" w="2377248">
                <a:moveTo>
                  <a:pt x="0" y="0"/>
                </a:moveTo>
                <a:lnTo>
                  <a:pt x="2377248" y="0"/>
                </a:lnTo>
                <a:lnTo>
                  <a:pt x="2377248"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4770791" y="173136"/>
            <a:ext cx="8886945" cy="1095713"/>
          </a:xfrm>
          <a:prstGeom prst="rect">
            <a:avLst/>
          </a:prstGeom>
        </p:spPr>
        <p:txBody>
          <a:bodyPr anchor="t" rtlCol="false" tIns="0" lIns="0" bIns="0" rIns="0">
            <a:spAutoFit/>
          </a:bodyPr>
          <a:lstStyle/>
          <a:p>
            <a:pPr algn="ctr">
              <a:lnSpc>
                <a:spcPts val="8906"/>
              </a:lnSpc>
            </a:pPr>
            <a:r>
              <a:rPr lang="en-US" sz="6361">
                <a:solidFill>
                  <a:srgbClr val="FFD9DD"/>
                </a:solidFill>
                <a:latin typeface="More Sugar"/>
                <a:ea typeface="More Sugar"/>
                <a:cs typeface="More Sugar"/>
                <a:sym typeface="More Sugar"/>
              </a:rPr>
              <a:t>Perencanaan </a:t>
            </a:r>
          </a:p>
        </p:txBody>
      </p:sp>
      <p:sp>
        <p:nvSpPr>
          <p:cNvPr name="Freeform 7" id="7"/>
          <p:cNvSpPr/>
          <p:nvPr/>
        </p:nvSpPr>
        <p:spPr>
          <a:xfrm flipH="false" flipV="false" rot="-956666">
            <a:off x="17065407" y="5609281"/>
            <a:ext cx="2265871" cy="1054660"/>
          </a:xfrm>
          <a:custGeom>
            <a:avLst/>
            <a:gdLst/>
            <a:ahLst/>
            <a:cxnLst/>
            <a:rect r="r" b="b" t="t" l="l"/>
            <a:pathLst>
              <a:path h="1054660" w="2265871">
                <a:moveTo>
                  <a:pt x="0" y="0"/>
                </a:moveTo>
                <a:lnTo>
                  <a:pt x="2265871" y="0"/>
                </a:lnTo>
                <a:lnTo>
                  <a:pt x="2265871" y="1054660"/>
                </a:lnTo>
                <a:lnTo>
                  <a:pt x="0" y="10546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2699999">
            <a:off x="17204677" y="1913535"/>
            <a:ext cx="1611101" cy="1394334"/>
          </a:xfrm>
          <a:custGeom>
            <a:avLst/>
            <a:gdLst/>
            <a:ahLst/>
            <a:cxnLst/>
            <a:rect r="r" b="b" t="t" l="l"/>
            <a:pathLst>
              <a:path h="1394334" w="1611101">
                <a:moveTo>
                  <a:pt x="0" y="0"/>
                </a:moveTo>
                <a:lnTo>
                  <a:pt x="1611100" y="0"/>
                </a:lnTo>
                <a:lnTo>
                  <a:pt x="1611100" y="1394335"/>
                </a:lnTo>
                <a:lnTo>
                  <a:pt x="0" y="1394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6019221">
            <a:off x="-1451177" y="4000826"/>
            <a:ext cx="2902353" cy="1350914"/>
          </a:xfrm>
          <a:custGeom>
            <a:avLst/>
            <a:gdLst/>
            <a:ahLst/>
            <a:cxnLst/>
            <a:rect r="r" b="b" t="t" l="l"/>
            <a:pathLst>
              <a:path h="1350914" w="2902353">
                <a:moveTo>
                  <a:pt x="0" y="0"/>
                </a:moveTo>
                <a:lnTo>
                  <a:pt x="2902354" y="0"/>
                </a:lnTo>
                <a:lnTo>
                  <a:pt x="2902354" y="1350914"/>
                </a:lnTo>
                <a:lnTo>
                  <a:pt x="0" y="13509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8911934">
            <a:off x="16031273" y="8492417"/>
            <a:ext cx="2902353" cy="1350914"/>
          </a:xfrm>
          <a:custGeom>
            <a:avLst/>
            <a:gdLst/>
            <a:ahLst/>
            <a:cxnLst/>
            <a:rect r="r" b="b" t="t" l="l"/>
            <a:pathLst>
              <a:path h="1350914" w="2902353">
                <a:moveTo>
                  <a:pt x="0" y="0"/>
                </a:moveTo>
                <a:lnTo>
                  <a:pt x="2902353" y="0"/>
                </a:lnTo>
                <a:lnTo>
                  <a:pt x="2902353" y="1350914"/>
                </a:lnTo>
                <a:lnTo>
                  <a:pt x="0" y="13509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2699999">
            <a:off x="-183610" y="2264703"/>
            <a:ext cx="1611101" cy="1394334"/>
          </a:xfrm>
          <a:custGeom>
            <a:avLst/>
            <a:gdLst/>
            <a:ahLst/>
            <a:cxnLst/>
            <a:rect r="r" b="b" t="t" l="l"/>
            <a:pathLst>
              <a:path h="1394334" w="1611101">
                <a:moveTo>
                  <a:pt x="0" y="0"/>
                </a:moveTo>
                <a:lnTo>
                  <a:pt x="1611101" y="0"/>
                </a:lnTo>
                <a:lnTo>
                  <a:pt x="1611101" y="1394334"/>
                </a:lnTo>
                <a:lnTo>
                  <a:pt x="0" y="13943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2699999">
            <a:off x="4204726" y="-731049"/>
            <a:ext cx="1611101" cy="1394334"/>
          </a:xfrm>
          <a:custGeom>
            <a:avLst/>
            <a:gdLst/>
            <a:ahLst/>
            <a:cxnLst/>
            <a:rect r="r" b="b" t="t" l="l"/>
            <a:pathLst>
              <a:path h="1394334" w="1611101">
                <a:moveTo>
                  <a:pt x="0" y="0"/>
                </a:moveTo>
                <a:lnTo>
                  <a:pt x="1611100" y="0"/>
                </a:lnTo>
                <a:lnTo>
                  <a:pt x="1611100" y="1394334"/>
                </a:lnTo>
                <a:lnTo>
                  <a:pt x="0" y="13943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5821094" y="-1104026"/>
            <a:ext cx="2377248" cy="2057400"/>
          </a:xfrm>
          <a:custGeom>
            <a:avLst/>
            <a:gdLst/>
            <a:ahLst/>
            <a:cxnLst/>
            <a:rect r="r" b="b" t="t" l="l"/>
            <a:pathLst>
              <a:path h="2057400" w="2377248">
                <a:moveTo>
                  <a:pt x="0" y="0"/>
                </a:moveTo>
                <a:lnTo>
                  <a:pt x="2377248" y="0"/>
                </a:lnTo>
                <a:lnTo>
                  <a:pt x="2377248"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9604813">
            <a:off x="14695928" y="9649608"/>
            <a:ext cx="1611101" cy="1394334"/>
          </a:xfrm>
          <a:custGeom>
            <a:avLst/>
            <a:gdLst/>
            <a:ahLst/>
            <a:cxnLst/>
            <a:rect r="r" b="b" t="t" l="l"/>
            <a:pathLst>
              <a:path h="1394334" w="1611101">
                <a:moveTo>
                  <a:pt x="0" y="0"/>
                </a:moveTo>
                <a:lnTo>
                  <a:pt x="1611101" y="0"/>
                </a:lnTo>
                <a:lnTo>
                  <a:pt x="1611101" y="1394334"/>
                </a:lnTo>
                <a:lnTo>
                  <a:pt x="0" y="13943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201251">
            <a:off x="16008863" y="8122694"/>
            <a:ext cx="3354156" cy="3201695"/>
          </a:xfrm>
          <a:custGeom>
            <a:avLst/>
            <a:gdLst/>
            <a:ahLst/>
            <a:cxnLst/>
            <a:rect r="r" b="b" t="t" l="l"/>
            <a:pathLst>
              <a:path h="3201695" w="3354156">
                <a:moveTo>
                  <a:pt x="0" y="0"/>
                </a:moveTo>
                <a:lnTo>
                  <a:pt x="3354156" y="0"/>
                </a:lnTo>
                <a:lnTo>
                  <a:pt x="3354156" y="3201695"/>
                </a:lnTo>
                <a:lnTo>
                  <a:pt x="0" y="32016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167651">
            <a:off x="16852298" y="335846"/>
            <a:ext cx="1431660" cy="1715496"/>
          </a:xfrm>
          <a:custGeom>
            <a:avLst/>
            <a:gdLst/>
            <a:ahLst/>
            <a:cxnLst/>
            <a:rect r="r" b="b" t="t" l="l"/>
            <a:pathLst>
              <a:path h="1715496" w="1431660">
                <a:moveTo>
                  <a:pt x="0" y="0"/>
                </a:moveTo>
                <a:lnTo>
                  <a:pt x="1431660" y="0"/>
                </a:lnTo>
                <a:lnTo>
                  <a:pt x="1431660" y="1715496"/>
                </a:lnTo>
                <a:lnTo>
                  <a:pt x="0" y="17154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522265">
            <a:off x="-639764" y="5940862"/>
            <a:ext cx="1951636" cy="2338562"/>
          </a:xfrm>
          <a:custGeom>
            <a:avLst/>
            <a:gdLst/>
            <a:ahLst/>
            <a:cxnLst/>
            <a:rect r="r" b="b" t="t" l="l"/>
            <a:pathLst>
              <a:path h="2338562" w="1951636">
                <a:moveTo>
                  <a:pt x="1951636" y="0"/>
                </a:moveTo>
                <a:lnTo>
                  <a:pt x="0" y="0"/>
                </a:lnTo>
                <a:lnTo>
                  <a:pt x="0" y="2338562"/>
                </a:lnTo>
                <a:lnTo>
                  <a:pt x="1951636" y="2338562"/>
                </a:lnTo>
                <a:lnTo>
                  <a:pt x="195163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259300" y="6795277"/>
            <a:ext cx="853282" cy="629734"/>
          </a:xfrm>
          <a:custGeom>
            <a:avLst/>
            <a:gdLst/>
            <a:ahLst/>
            <a:cxnLst/>
            <a:rect r="r" b="b" t="t" l="l"/>
            <a:pathLst>
              <a:path h="629734" w="853282">
                <a:moveTo>
                  <a:pt x="0" y="0"/>
                </a:moveTo>
                <a:lnTo>
                  <a:pt x="853282" y="0"/>
                </a:lnTo>
                <a:lnTo>
                  <a:pt x="853282" y="629733"/>
                </a:lnTo>
                <a:lnTo>
                  <a:pt x="0" y="6297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3695075" y="9723541"/>
            <a:ext cx="853282" cy="629734"/>
          </a:xfrm>
          <a:custGeom>
            <a:avLst/>
            <a:gdLst/>
            <a:ahLst/>
            <a:cxnLst/>
            <a:rect r="r" b="b" t="t" l="l"/>
            <a:pathLst>
              <a:path h="629734" w="853282">
                <a:moveTo>
                  <a:pt x="0" y="0"/>
                </a:moveTo>
                <a:lnTo>
                  <a:pt x="853281" y="0"/>
                </a:lnTo>
                <a:lnTo>
                  <a:pt x="853281"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754143" y="248994"/>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23809" y="-223306"/>
            <a:ext cx="1279922" cy="944600"/>
          </a:xfrm>
          <a:custGeom>
            <a:avLst/>
            <a:gdLst/>
            <a:ahLst/>
            <a:cxnLst/>
            <a:rect r="r" b="b" t="t" l="l"/>
            <a:pathLst>
              <a:path h="944600" w="1279922">
                <a:moveTo>
                  <a:pt x="0" y="0"/>
                </a:moveTo>
                <a:lnTo>
                  <a:pt x="1279922" y="0"/>
                </a:lnTo>
                <a:lnTo>
                  <a:pt x="1279922" y="944600"/>
                </a:lnTo>
                <a:lnTo>
                  <a:pt x="0" y="944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526828" y="1380727"/>
            <a:ext cx="15080597" cy="8458840"/>
          </a:xfrm>
          <a:prstGeom prst="rect">
            <a:avLst/>
          </a:prstGeom>
        </p:spPr>
        <p:txBody>
          <a:bodyPr anchor="t" rtlCol="false" tIns="0" lIns="0" bIns="0" rIns="0">
            <a:spAutoFit/>
          </a:bodyPr>
          <a:lstStyle/>
          <a:p>
            <a:pPr algn="just">
              <a:lnSpc>
                <a:spcPts val="3779"/>
              </a:lnSpc>
            </a:pPr>
            <a:r>
              <a:rPr lang="en-US" sz="2699" b="true">
                <a:solidFill>
                  <a:srgbClr val="BB7953"/>
                </a:solidFill>
                <a:latin typeface="Nunito Bold"/>
                <a:ea typeface="Nunito Bold"/>
                <a:cs typeface="Nunito Bold"/>
                <a:sym typeface="Nunito Bold"/>
              </a:rPr>
              <a:t>2. Intoleransi aktivitas berhubungan dengan ketidakseimbangan antara suplai oksigen ke jaringan dengan kebutuhan sekunder akibat dari penurunan curah jantung.</a:t>
            </a:r>
          </a:p>
          <a:p>
            <a:pPr algn="just">
              <a:lnSpc>
                <a:spcPts val="3499"/>
              </a:lnSpc>
            </a:pPr>
            <a:r>
              <a:rPr lang="en-US" sz="2499" b="true">
                <a:solidFill>
                  <a:srgbClr val="BB7953"/>
                </a:solidFill>
                <a:latin typeface="Nunito Bold"/>
                <a:ea typeface="Nunito Bold"/>
                <a:cs typeface="Nunito Bold"/>
                <a:sym typeface="Nunito Bold"/>
              </a:rPr>
              <a:t>Rehabilitasi Jantung </a:t>
            </a:r>
          </a:p>
          <a:p>
            <a:pPr algn="just">
              <a:lnSpc>
                <a:spcPts val="4059"/>
              </a:lnSpc>
            </a:pPr>
            <a:r>
              <a:rPr lang="en-US" sz="2899" b="true">
                <a:solidFill>
                  <a:srgbClr val="BB7953"/>
                </a:solidFill>
                <a:latin typeface="Nunito Bold"/>
                <a:ea typeface="Nunito Bold"/>
                <a:cs typeface="Nunito Bold"/>
                <a:sym typeface="Nunito Bold"/>
              </a:rPr>
              <a:t>O:  </a:t>
            </a:r>
          </a:p>
          <a:p>
            <a:pPr algn="just">
              <a:lnSpc>
                <a:spcPts val="3499"/>
              </a:lnSpc>
            </a:pPr>
            <a:r>
              <a:rPr lang="en-US" sz="2499" b="true">
                <a:solidFill>
                  <a:srgbClr val="BB7953"/>
                </a:solidFill>
                <a:latin typeface="Nunito Bold"/>
                <a:ea typeface="Nunito Bold"/>
                <a:cs typeface="Nunito Bold"/>
                <a:sym typeface="Nunito Bold"/>
              </a:rPr>
              <a:t>-Monitor tingkat toleransi aktivitas </a:t>
            </a:r>
          </a:p>
          <a:p>
            <a:pPr algn="just">
              <a:lnSpc>
                <a:spcPts val="3499"/>
              </a:lnSpc>
            </a:pPr>
            <a:r>
              <a:rPr lang="en-US" sz="2499" b="true">
                <a:solidFill>
                  <a:srgbClr val="BB7953"/>
                </a:solidFill>
                <a:latin typeface="Nunito Bold"/>
                <a:ea typeface="Nunito Bold"/>
                <a:cs typeface="Nunito Bold"/>
                <a:sym typeface="Nunito Bold"/>
              </a:rPr>
              <a:t>-Periksa kontraindikasi latihan (takikardia &gt; 120x/menit, TDS &gt;180 mmHg, TDD &gt;110 mmHg, hipotensi ortostatik &gt;20 mmHg, anglna, dispnea, gambaran EKG iskemia, blok atrioventrikuler derajat 2 dan 3, takikardia ventrikel).</a:t>
            </a:r>
          </a:p>
          <a:p>
            <a:pPr algn="just">
              <a:lnSpc>
                <a:spcPts val="3499"/>
              </a:lnSpc>
            </a:pPr>
            <a:r>
              <a:rPr lang="en-US" sz="2499" b="true">
                <a:solidFill>
                  <a:srgbClr val="BB7953"/>
                </a:solidFill>
                <a:latin typeface="Nunito Bold"/>
                <a:ea typeface="Nunito Bold"/>
                <a:cs typeface="Nunito Bold"/>
                <a:sym typeface="Nunito Bold"/>
              </a:rPr>
              <a:t>T:</a:t>
            </a:r>
          </a:p>
          <a:p>
            <a:pPr algn="just">
              <a:lnSpc>
                <a:spcPts val="3499"/>
              </a:lnSpc>
            </a:pPr>
            <a:r>
              <a:rPr lang="en-US" sz="2499" b="true">
                <a:solidFill>
                  <a:srgbClr val="BB7953"/>
                </a:solidFill>
                <a:latin typeface="Nunito Bold"/>
                <a:ea typeface="Nunito Bold"/>
                <a:cs typeface="Nunito Bold"/>
                <a:sym typeface="Nunito Bold"/>
              </a:rPr>
              <a:t>-Fasilitasi pasien menjalani latihan fase 1 (Inpatient)</a:t>
            </a:r>
          </a:p>
          <a:p>
            <a:pPr algn="just">
              <a:lnSpc>
                <a:spcPts val="3499"/>
              </a:lnSpc>
            </a:pPr>
            <a:r>
              <a:rPr lang="en-US" sz="2499" b="true">
                <a:solidFill>
                  <a:srgbClr val="BB7953"/>
                </a:solidFill>
                <a:latin typeface="Nunito Bold"/>
                <a:ea typeface="Nunito Bold"/>
                <a:cs typeface="Nunito Bold"/>
                <a:sym typeface="Nunito Bold"/>
              </a:rPr>
              <a:t>-Fasilitasi pasien menjalani latihan fase 2 (outpatient)</a:t>
            </a:r>
          </a:p>
          <a:p>
            <a:pPr algn="just">
              <a:lnSpc>
                <a:spcPts val="3499"/>
              </a:lnSpc>
            </a:pPr>
            <a:r>
              <a:rPr lang="en-US" sz="2499" b="true">
                <a:solidFill>
                  <a:srgbClr val="BB7953"/>
                </a:solidFill>
                <a:latin typeface="Nunito Bold"/>
                <a:ea typeface="Nunito Bold"/>
                <a:cs typeface="Nunito Bold"/>
                <a:sym typeface="Nunito Bold"/>
              </a:rPr>
              <a:t>-Fasilitasi pasien menjalani latihan fase 3 (maintenance)</a:t>
            </a:r>
          </a:p>
          <a:p>
            <a:pPr algn="just">
              <a:lnSpc>
                <a:spcPts val="3499"/>
              </a:lnSpc>
            </a:pPr>
            <a:r>
              <a:rPr lang="en-US" sz="2499" b="true">
                <a:solidFill>
                  <a:srgbClr val="BB7953"/>
                </a:solidFill>
                <a:latin typeface="Nunito Bold"/>
                <a:ea typeface="Nunito Bold"/>
                <a:cs typeface="Nunito Bold"/>
                <a:sym typeface="Nunito Bold"/>
              </a:rPr>
              <a:t>-Fasilitasi pasien menjalani latihan fase 4 (long them)</a:t>
            </a:r>
          </a:p>
          <a:p>
            <a:pPr algn="just">
              <a:lnSpc>
                <a:spcPts val="3499"/>
              </a:lnSpc>
            </a:pPr>
            <a:r>
              <a:rPr lang="en-US" sz="2499" b="true">
                <a:solidFill>
                  <a:srgbClr val="BB7953"/>
                </a:solidFill>
                <a:latin typeface="Nunito Bold"/>
                <a:ea typeface="Nunito Bold"/>
                <a:cs typeface="Nunito Bold"/>
                <a:sym typeface="Nunito Bold"/>
              </a:rPr>
              <a:t> E:</a:t>
            </a:r>
          </a:p>
          <a:p>
            <a:pPr algn="just">
              <a:lnSpc>
                <a:spcPts val="3499"/>
              </a:lnSpc>
            </a:pPr>
            <a:r>
              <a:rPr lang="en-US" sz="2499" b="true">
                <a:solidFill>
                  <a:srgbClr val="BB7953"/>
                </a:solidFill>
                <a:latin typeface="Nunito Bold"/>
                <a:ea typeface="Nunito Bold"/>
                <a:cs typeface="Nunito Bold"/>
                <a:sym typeface="Nunito Bold"/>
              </a:rPr>
              <a:t>-Jelaskan rangkaian fase-fase rehabilitasi jantung </a:t>
            </a:r>
          </a:p>
          <a:p>
            <a:pPr algn="just">
              <a:lnSpc>
                <a:spcPts val="3499"/>
              </a:lnSpc>
            </a:pPr>
            <a:r>
              <a:rPr lang="en-US" sz="2499" b="true">
                <a:solidFill>
                  <a:srgbClr val="BB7953"/>
                </a:solidFill>
                <a:latin typeface="Nunito Bold"/>
                <a:ea typeface="Nunito Bold"/>
                <a:cs typeface="Nunito Bold"/>
                <a:sym typeface="Nunito Bold"/>
              </a:rPr>
              <a:t>-Anjurkan menjalani latihan sesuai toleransi </a:t>
            </a:r>
          </a:p>
          <a:p>
            <a:pPr algn="just">
              <a:lnSpc>
                <a:spcPts val="3499"/>
              </a:lnSpc>
            </a:pPr>
            <a:r>
              <a:rPr lang="en-US" sz="2499" b="true">
                <a:solidFill>
                  <a:srgbClr val="BB7953"/>
                </a:solidFill>
                <a:latin typeface="Nunito Bold"/>
                <a:ea typeface="Nunito Bold"/>
                <a:cs typeface="Nunito Bold"/>
                <a:sym typeface="Nunito Bold"/>
              </a:rPr>
              <a:t>-Anjurkan pasien dan keluarga untuk modifikasi faktor risiko (mis. Latihan, diet, berhenti merokok, menurunkan berat badan)</a:t>
            </a:r>
          </a:p>
          <a:p>
            <a:pPr algn="just">
              <a:lnSpc>
                <a:spcPts val="3499"/>
              </a:lnSpc>
            </a:pPr>
            <a:r>
              <a:rPr lang="en-US" sz="2499" b="true">
                <a:solidFill>
                  <a:srgbClr val="BB7953"/>
                </a:solidFill>
                <a:latin typeface="Nunito Bold"/>
                <a:ea typeface="Nunito Bold"/>
                <a:cs typeface="Nunito Bold"/>
                <a:sym typeface="Nunito Bold"/>
              </a:rPr>
              <a:t>Anjurkan pasien dan keluarga mematuhi jadwal kontrol kesehatan.</a:t>
            </a:r>
          </a:p>
        </p:txBody>
      </p:sp>
      <p:sp>
        <p:nvSpPr>
          <p:cNvPr name="Freeform 10" id="10"/>
          <p:cNvSpPr/>
          <p:nvPr/>
        </p:nvSpPr>
        <p:spPr>
          <a:xfrm flipH="false" flipV="false" rot="0">
            <a:off x="-90587" y="1713725"/>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p:nvPr/>
        </p:nvGrpSpPr>
        <p:grpSpPr>
          <a:xfrm rot="0">
            <a:off x="2674842" y="329103"/>
            <a:ext cx="5664144" cy="1099250"/>
            <a:chOff x="0" y="0"/>
            <a:chExt cx="1491791" cy="289514"/>
          </a:xfrm>
        </p:grpSpPr>
        <p:sp>
          <p:nvSpPr>
            <p:cNvPr name="Freeform 12" id="12"/>
            <p:cNvSpPr/>
            <p:nvPr/>
          </p:nvSpPr>
          <p:spPr>
            <a:xfrm flipH="false" flipV="false" rot="0">
              <a:off x="0" y="0"/>
              <a:ext cx="1491791" cy="289514"/>
            </a:xfrm>
            <a:custGeom>
              <a:avLst/>
              <a:gdLst/>
              <a:ahLst/>
              <a:cxnLst/>
              <a:rect r="r" b="b" t="t" l="l"/>
              <a:pathLst>
                <a:path h="289514" w="1491791">
                  <a:moveTo>
                    <a:pt x="0" y="0"/>
                  </a:moveTo>
                  <a:lnTo>
                    <a:pt x="1288591" y="0"/>
                  </a:lnTo>
                  <a:lnTo>
                    <a:pt x="1491791" y="144757"/>
                  </a:lnTo>
                  <a:lnTo>
                    <a:pt x="1288591" y="289514"/>
                  </a:lnTo>
                  <a:lnTo>
                    <a:pt x="0" y="289514"/>
                  </a:lnTo>
                  <a:lnTo>
                    <a:pt x="203200" y="144757"/>
                  </a:lnTo>
                  <a:lnTo>
                    <a:pt x="0" y="0"/>
                  </a:lnTo>
                  <a:close/>
                </a:path>
              </a:pathLst>
            </a:custGeom>
            <a:solidFill>
              <a:srgbClr val="F6C2AA"/>
            </a:solidFill>
          </p:spPr>
        </p:sp>
        <p:sp>
          <p:nvSpPr>
            <p:cNvPr name="TextBox 13" id="13"/>
            <p:cNvSpPr txBox="true"/>
            <p:nvPr/>
          </p:nvSpPr>
          <p:spPr>
            <a:xfrm>
              <a:off x="177800" y="-38100"/>
              <a:ext cx="1237791" cy="327614"/>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3323507" y="291951"/>
            <a:ext cx="4366815" cy="1136401"/>
          </a:xfrm>
          <a:prstGeom prst="rect">
            <a:avLst/>
          </a:prstGeom>
        </p:spPr>
        <p:txBody>
          <a:bodyPr anchor="t" rtlCol="false" tIns="0" lIns="0" bIns="0" rIns="0">
            <a:spAutoFit/>
          </a:bodyPr>
          <a:lstStyle/>
          <a:p>
            <a:pPr algn="ctr">
              <a:lnSpc>
                <a:spcPts val="9288"/>
              </a:lnSpc>
            </a:pPr>
            <a:r>
              <a:rPr lang="en-US" sz="6634">
                <a:solidFill>
                  <a:srgbClr val="FFD9DD"/>
                </a:solidFill>
                <a:latin typeface="More Sugar"/>
                <a:ea typeface="More Sugar"/>
                <a:cs typeface="More Sugar"/>
                <a:sym typeface="More Sugar"/>
              </a:rPr>
              <a:t>lanjutan</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666064">
            <a:off x="-5245347" y="-2040984"/>
            <a:ext cx="15684047" cy="3421974"/>
          </a:xfrm>
          <a:custGeom>
            <a:avLst/>
            <a:gdLst/>
            <a:ahLst/>
            <a:cxnLst/>
            <a:rect r="r" b="b" t="t" l="l"/>
            <a:pathLst>
              <a:path h="3421974" w="15684047">
                <a:moveTo>
                  <a:pt x="0" y="0"/>
                </a:moveTo>
                <a:lnTo>
                  <a:pt x="15684047" y="0"/>
                </a:lnTo>
                <a:lnTo>
                  <a:pt x="15684047" y="3421974"/>
                </a:lnTo>
                <a:lnTo>
                  <a:pt x="0" y="34219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92433">
            <a:off x="601895" y="7333414"/>
            <a:ext cx="1515669" cy="2503357"/>
          </a:xfrm>
          <a:custGeom>
            <a:avLst/>
            <a:gdLst/>
            <a:ahLst/>
            <a:cxnLst/>
            <a:rect r="r" b="b" t="t" l="l"/>
            <a:pathLst>
              <a:path h="2503357" w="1515669">
                <a:moveTo>
                  <a:pt x="0" y="0"/>
                </a:moveTo>
                <a:lnTo>
                  <a:pt x="1515669" y="0"/>
                </a:lnTo>
                <a:lnTo>
                  <a:pt x="1515669" y="2503357"/>
                </a:lnTo>
                <a:lnTo>
                  <a:pt x="0" y="25033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522757" y="270191"/>
            <a:ext cx="7321427" cy="1162436"/>
          </a:xfrm>
          <a:prstGeom prst="rect">
            <a:avLst/>
          </a:prstGeom>
        </p:spPr>
        <p:txBody>
          <a:bodyPr anchor="t" rtlCol="false" tIns="0" lIns="0" bIns="0" rIns="0">
            <a:spAutoFit/>
          </a:bodyPr>
          <a:lstStyle/>
          <a:p>
            <a:pPr algn="ctr">
              <a:lnSpc>
                <a:spcPts val="9428"/>
              </a:lnSpc>
            </a:pPr>
            <a:r>
              <a:rPr lang="en-US" sz="6734">
                <a:solidFill>
                  <a:srgbClr val="FFD9DD"/>
                </a:solidFill>
                <a:latin typeface="More Sugar"/>
                <a:ea typeface="More Sugar"/>
                <a:cs typeface="More Sugar"/>
                <a:sym typeface="More Sugar"/>
              </a:rPr>
              <a:t>Kesimpulan </a:t>
            </a:r>
          </a:p>
        </p:txBody>
      </p:sp>
      <p:sp>
        <p:nvSpPr>
          <p:cNvPr name="TextBox 5" id="5"/>
          <p:cNvSpPr txBox="true"/>
          <p:nvPr/>
        </p:nvSpPr>
        <p:spPr>
          <a:xfrm rot="0">
            <a:off x="1832326" y="2297978"/>
            <a:ext cx="14289440" cy="6891378"/>
          </a:xfrm>
          <a:prstGeom prst="rect">
            <a:avLst/>
          </a:prstGeom>
        </p:spPr>
        <p:txBody>
          <a:bodyPr anchor="t" rtlCol="false" tIns="0" lIns="0" bIns="0" rIns="0">
            <a:spAutoFit/>
          </a:bodyPr>
          <a:lstStyle/>
          <a:p>
            <a:pPr algn="just">
              <a:lnSpc>
                <a:spcPts val="4985"/>
              </a:lnSpc>
            </a:pPr>
            <a:r>
              <a:rPr lang="en-US" sz="3560" b="true">
                <a:solidFill>
                  <a:srgbClr val="BB7953"/>
                </a:solidFill>
                <a:latin typeface="Nunito Bold"/>
                <a:ea typeface="Nunito Bold"/>
                <a:cs typeface="Nunito Bold"/>
                <a:sym typeface="Nunito Bold"/>
              </a:rPr>
              <a:t>Gagal jantung adalah kondisi di mana jantung tidak dapat memompa darah dengan baik, sesuai kebutuhan jaringan. Gejalanya meliputi sesak napas, bengkak pada pergelangan kaki, dan kelelahan. Penyebabnya bisa berkaitan dengan kerusakan jantung atau miokardium, yang mengakibatkan penurunan curah jantung dan peningkatan tekanan intrakardiak. Pemeriksaan seperti EKG, MMRI, dan biomarker dapat membantu diagnosis. Komplikasi umum meliputi aritmia dan stroke. Pengobatan melibatkan tiga pendekatan: mengatasi penyebab, mengurangi faktor pemicu, dan mengobati gagal jantung, dengan terapi non-farmakologis dan farmakologis.</a:t>
            </a:r>
          </a:p>
        </p:txBody>
      </p:sp>
      <p:sp>
        <p:nvSpPr>
          <p:cNvPr name="Freeform 6" id="6"/>
          <p:cNvSpPr/>
          <p:nvPr/>
        </p:nvSpPr>
        <p:spPr>
          <a:xfrm flipH="false" flipV="false" rot="-666064">
            <a:off x="9933770" y="7951145"/>
            <a:ext cx="15684047" cy="3421974"/>
          </a:xfrm>
          <a:custGeom>
            <a:avLst/>
            <a:gdLst/>
            <a:ahLst/>
            <a:cxnLst/>
            <a:rect r="r" b="b" t="t" l="l"/>
            <a:pathLst>
              <a:path h="3421974" w="15684047">
                <a:moveTo>
                  <a:pt x="0" y="0"/>
                </a:moveTo>
                <a:lnTo>
                  <a:pt x="15684047" y="0"/>
                </a:lnTo>
                <a:lnTo>
                  <a:pt x="15684047" y="3421973"/>
                </a:lnTo>
                <a:lnTo>
                  <a:pt x="0" y="34219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3288874">
            <a:off x="16315309" y="55107"/>
            <a:ext cx="1887982" cy="2262288"/>
          </a:xfrm>
          <a:custGeom>
            <a:avLst/>
            <a:gdLst/>
            <a:ahLst/>
            <a:cxnLst/>
            <a:rect r="r" b="b" t="t" l="l"/>
            <a:pathLst>
              <a:path h="2262288" w="1887982">
                <a:moveTo>
                  <a:pt x="0" y="0"/>
                </a:moveTo>
                <a:lnTo>
                  <a:pt x="1887982" y="0"/>
                </a:lnTo>
                <a:lnTo>
                  <a:pt x="1887982" y="2262288"/>
                </a:lnTo>
                <a:lnTo>
                  <a:pt x="0" y="22622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352887" y="6101721"/>
            <a:ext cx="1006843" cy="743064"/>
          </a:xfrm>
          <a:custGeom>
            <a:avLst/>
            <a:gdLst/>
            <a:ahLst/>
            <a:cxnLst/>
            <a:rect r="r" b="b" t="t" l="l"/>
            <a:pathLst>
              <a:path h="743064" w="1006843">
                <a:moveTo>
                  <a:pt x="0" y="0"/>
                </a:moveTo>
                <a:lnTo>
                  <a:pt x="1006843" y="0"/>
                </a:lnTo>
                <a:lnTo>
                  <a:pt x="1006843" y="743064"/>
                </a:lnTo>
                <a:lnTo>
                  <a:pt x="0" y="7430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2679311" y="9675876"/>
            <a:ext cx="1006843" cy="743064"/>
          </a:xfrm>
          <a:custGeom>
            <a:avLst/>
            <a:gdLst/>
            <a:ahLst/>
            <a:cxnLst/>
            <a:rect r="r" b="b" t="t" l="l"/>
            <a:pathLst>
              <a:path h="743064" w="1006843">
                <a:moveTo>
                  <a:pt x="0" y="0"/>
                </a:moveTo>
                <a:lnTo>
                  <a:pt x="1006843" y="0"/>
                </a:lnTo>
                <a:lnTo>
                  <a:pt x="1006843" y="743064"/>
                </a:lnTo>
                <a:lnTo>
                  <a:pt x="0" y="7430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7281157" y="3071571"/>
            <a:ext cx="1006843" cy="743064"/>
          </a:xfrm>
          <a:custGeom>
            <a:avLst/>
            <a:gdLst/>
            <a:ahLst/>
            <a:cxnLst/>
            <a:rect r="r" b="b" t="t" l="l"/>
            <a:pathLst>
              <a:path h="743064" w="1006843">
                <a:moveTo>
                  <a:pt x="0" y="0"/>
                </a:moveTo>
                <a:lnTo>
                  <a:pt x="1006843" y="0"/>
                </a:lnTo>
                <a:lnTo>
                  <a:pt x="1006843" y="743063"/>
                </a:lnTo>
                <a:lnTo>
                  <a:pt x="0" y="7430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4087713" y="-329997"/>
            <a:ext cx="1006843" cy="743064"/>
          </a:xfrm>
          <a:custGeom>
            <a:avLst/>
            <a:gdLst/>
            <a:ahLst/>
            <a:cxnLst/>
            <a:rect r="r" b="b" t="t" l="l"/>
            <a:pathLst>
              <a:path h="743064" w="1006843">
                <a:moveTo>
                  <a:pt x="0" y="0"/>
                </a:moveTo>
                <a:lnTo>
                  <a:pt x="1006842" y="0"/>
                </a:lnTo>
                <a:lnTo>
                  <a:pt x="1006842" y="743063"/>
                </a:lnTo>
                <a:lnTo>
                  <a:pt x="0" y="7430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666064">
            <a:off x="-5245347" y="-2040984"/>
            <a:ext cx="15684047" cy="3421974"/>
          </a:xfrm>
          <a:custGeom>
            <a:avLst/>
            <a:gdLst/>
            <a:ahLst/>
            <a:cxnLst/>
            <a:rect r="r" b="b" t="t" l="l"/>
            <a:pathLst>
              <a:path h="3421974" w="15684047">
                <a:moveTo>
                  <a:pt x="0" y="0"/>
                </a:moveTo>
                <a:lnTo>
                  <a:pt x="15684047" y="0"/>
                </a:lnTo>
                <a:lnTo>
                  <a:pt x="15684047" y="3421974"/>
                </a:lnTo>
                <a:lnTo>
                  <a:pt x="0" y="34219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92433">
            <a:off x="601895" y="7333414"/>
            <a:ext cx="1515669" cy="2503357"/>
          </a:xfrm>
          <a:custGeom>
            <a:avLst/>
            <a:gdLst/>
            <a:ahLst/>
            <a:cxnLst/>
            <a:rect r="r" b="b" t="t" l="l"/>
            <a:pathLst>
              <a:path h="2503357" w="1515669">
                <a:moveTo>
                  <a:pt x="0" y="0"/>
                </a:moveTo>
                <a:lnTo>
                  <a:pt x="1515669" y="0"/>
                </a:lnTo>
                <a:lnTo>
                  <a:pt x="1515669" y="2503357"/>
                </a:lnTo>
                <a:lnTo>
                  <a:pt x="0" y="25033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522757" y="289241"/>
            <a:ext cx="7321427" cy="1086871"/>
          </a:xfrm>
          <a:prstGeom prst="rect">
            <a:avLst/>
          </a:prstGeom>
        </p:spPr>
        <p:txBody>
          <a:bodyPr anchor="t" rtlCol="false" tIns="0" lIns="0" bIns="0" rIns="0">
            <a:spAutoFit/>
          </a:bodyPr>
          <a:lstStyle/>
          <a:p>
            <a:pPr algn="ctr">
              <a:lnSpc>
                <a:spcPts val="8868"/>
              </a:lnSpc>
            </a:pPr>
            <a:r>
              <a:rPr lang="en-US" sz="6334">
                <a:solidFill>
                  <a:srgbClr val="FFD9DD"/>
                </a:solidFill>
                <a:latin typeface="More Sugar"/>
                <a:ea typeface="More Sugar"/>
                <a:cs typeface="More Sugar"/>
                <a:sym typeface="More Sugar"/>
              </a:rPr>
              <a:t>REFERENSI </a:t>
            </a:r>
          </a:p>
        </p:txBody>
      </p:sp>
      <p:sp>
        <p:nvSpPr>
          <p:cNvPr name="TextBox 5" id="5"/>
          <p:cNvSpPr txBox="true"/>
          <p:nvPr/>
        </p:nvSpPr>
        <p:spPr>
          <a:xfrm rot="0">
            <a:off x="2195981" y="1635149"/>
            <a:ext cx="13896038" cy="8040727"/>
          </a:xfrm>
          <a:prstGeom prst="rect">
            <a:avLst/>
          </a:prstGeom>
        </p:spPr>
        <p:txBody>
          <a:bodyPr anchor="t" rtlCol="false" tIns="0" lIns="0" bIns="0" rIns="0">
            <a:spAutoFit/>
          </a:bodyPr>
          <a:lstStyle/>
          <a:p>
            <a:pPr algn="just">
              <a:lnSpc>
                <a:spcPts val="3585"/>
              </a:lnSpc>
            </a:pPr>
            <a:r>
              <a:rPr lang="en-US" sz="2560">
                <a:solidFill>
                  <a:srgbClr val="BB7953"/>
                </a:solidFill>
                <a:latin typeface="More Sugar"/>
                <a:ea typeface="More Sugar"/>
                <a:cs typeface="More Sugar"/>
                <a:sym typeface="More Sugar"/>
              </a:rPr>
              <a:t>Adista, R. J. (2020). Manifestasi Klinis dan Tatalaksana Gagal Jantung. 3(3).</a:t>
            </a:r>
          </a:p>
          <a:p>
            <a:pPr algn="just">
              <a:lnSpc>
                <a:spcPts val="3585"/>
              </a:lnSpc>
            </a:pPr>
          </a:p>
          <a:p>
            <a:pPr algn="just">
              <a:lnSpc>
                <a:spcPts val="3585"/>
              </a:lnSpc>
            </a:pPr>
            <a:r>
              <a:rPr lang="en-US" sz="2560">
                <a:solidFill>
                  <a:srgbClr val="BB7953"/>
                </a:solidFill>
                <a:latin typeface="More Sugar"/>
                <a:ea typeface="More Sugar"/>
                <a:cs typeface="More Sugar"/>
                <a:sym typeface="More Sugar"/>
              </a:rPr>
              <a:t>Desai, D. S., &amp; Hajouli, S. (2024). Arrhythmias. In StatPearls. StatPearls Publishing. http://www.ncbi.nlm.nih.gov/books/NBK558923/</a:t>
            </a:r>
          </a:p>
          <a:p>
            <a:pPr algn="just">
              <a:lnSpc>
                <a:spcPts val="3585"/>
              </a:lnSpc>
            </a:pPr>
          </a:p>
          <a:p>
            <a:pPr algn="just">
              <a:lnSpc>
                <a:spcPts val="3585"/>
              </a:lnSpc>
            </a:pPr>
            <a:r>
              <a:rPr lang="en-US" sz="2560">
                <a:solidFill>
                  <a:srgbClr val="BB7953"/>
                </a:solidFill>
                <a:latin typeface="More Sugar"/>
                <a:ea typeface="More Sugar"/>
                <a:cs typeface="More Sugar"/>
                <a:sym typeface="More Sugar"/>
              </a:rPr>
              <a:t>Firly Rahmatiana &amp; Hertuida Clara. (2020). Asuhan Keperawatan Pada Pasien Tn.A Dengan Congestive Heart Failure. Buletin Kesehatan: Publikasi Ilmiah Bidang kesehatan, 3(1), 7–25. https://doi.org/10.36971/keperawatan.v3i1.58</a:t>
            </a:r>
          </a:p>
          <a:p>
            <a:pPr algn="just">
              <a:lnSpc>
                <a:spcPts val="3585"/>
              </a:lnSpc>
            </a:pPr>
          </a:p>
          <a:p>
            <a:pPr algn="just">
              <a:lnSpc>
                <a:spcPts val="3585"/>
              </a:lnSpc>
            </a:pPr>
            <a:r>
              <a:rPr lang="en-US" sz="2560">
                <a:solidFill>
                  <a:srgbClr val="BB7953"/>
                </a:solidFill>
                <a:latin typeface="More Sugar"/>
                <a:ea typeface="More Sugar"/>
                <a:cs typeface="More Sugar"/>
                <a:sym typeface="More Sugar"/>
              </a:rPr>
              <a:t>Kashron, K. (2012). GANGGUAN SISTEM KARDIOVASKULER. Nuha Medika.</a:t>
            </a:r>
          </a:p>
          <a:p>
            <a:pPr algn="just">
              <a:lnSpc>
                <a:spcPts val="3585"/>
              </a:lnSpc>
            </a:pPr>
          </a:p>
          <a:p>
            <a:pPr algn="just">
              <a:lnSpc>
                <a:spcPts val="3585"/>
              </a:lnSpc>
            </a:pPr>
            <a:r>
              <a:rPr lang="en-US" sz="2560">
                <a:solidFill>
                  <a:srgbClr val="BB7953"/>
                </a:solidFill>
                <a:latin typeface="More Sugar"/>
                <a:ea typeface="More Sugar"/>
                <a:cs typeface="More Sugar"/>
                <a:sym typeface="More Sugar"/>
              </a:rPr>
              <a:t>Lestari, D. (2023). ASUHAN KEPERAWATAN PADA PASIEN DENGAN CONGESTIVE HEART FAILURE (CHF) DI RUANG INSTALASI GAWAT DARURAT RUMAH SAKIT TNI AD TK II PELAMONIA MAKASSAR. CONGESTIVE HEART FAILURE.</a:t>
            </a:r>
          </a:p>
          <a:p>
            <a:pPr algn="just">
              <a:lnSpc>
                <a:spcPts val="3585"/>
              </a:lnSpc>
            </a:pPr>
          </a:p>
          <a:p>
            <a:pPr algn="just">
              <a:lnSpc>
                <a:spcPts val="3585"/>
              </a:lnSpc>
            </a:pPr>
            <a:r>
              <a:rPr lang="en-US" sz="2560">
                <a:solidFill>
                  <a:srgbClr val="BB7953"/>
                </a:solidFill>
                <a:latin typeface="More Sugar"/>
                <a:ea typeface="More Sugar"/>
                <a:cs typeface="More Sugar"/>
                <a:sym typeface="More Sugar"/>
              </a:rPr>
              <a:t>Majid, A. (2018). ASUHAN KEPERAWATAN PADA PASIEN DENGAN GANGGUAN SISTEM KARDIOVASKULER. PUSTAKA BARU PRESS.</a:t>
            </a:r>
          </a:p>
          <a:p>
            <a:pPr algn="just">
              <a:lnSpc>
                <a:spcPts val="3585"/>
              </a:lnSpc>
            </a:pPr>
          </a:p>
        </p:txBody>
      </p:sp>
      <p:sp>
        <p:nvSpPr>
          <p:cNvPr name="Freeform 6" id="6"/>
          <p:cNvSpPr/>
          <p:nvPr/>
        </p:nvSpPr>
        <p:spPr>
          <a:xfrm flipH="false" flipV="false" rot="-666064">
            <a:off x="9933770" y="7951145"/>
            <a:ext cx="15684047" cy="3421974"/>
          </a:xfrm>
          <a:custGeom>
            <a:avLst/>
            <a:gdLst/>
            <a:ahLst/>
            <a:cxnLst/>
            <a:rect r="r" b="b" t="t" l="l"/>
            <a:pathLst>
              <a:path h="3421974" w="15684047">
                <a:moveTo>
                  <a:pt x="0" y="0"/>
                </a:moveTo>
                <a:lnTo>
                  <a:pt x="15684047" y="0"/>
                </a:lnTo>
                <a:lnTo>
                  <a:pt x="15684047" y="3421973"/>
                </a:lnTo>
                <a:lnTo>
                  <a:pt x="0" y="34219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3288874">
            <a:off x="16315309" y="55107"/>
            <a:ext cx="1887982" cy="2262288"/>
          </a:xfrm>
          <a:custGeom>
            <a:avLst/>
            <a:gdLst/>
            <a:ahLst/>
            <a:cxnLst/>
            <a:rect r="r" b="b" t="t" l="l"/>
            <a:pathLst>
              <a:path h="2262288" w="1887982">
                <a:moveTo>
                  <a:pt x="0" y="0"/>
                </a:moveTo>
                <a:lnTo>
                  <a:pt x="1887982" y="0"/>
                </a:lnTo>
                <a:lnTo>
                  <a:pt x="1887982" y="2262288"/>
                </a:lnTo>
                <a:lnTo>
                  <a:pt x="0" y="22622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352887" y="6101721"/>
            <a:ext cx="1006843" cy="743064"/>
          </a:xfrm>
          <a:custGeom>
            <a:avLst/>
            <a:gdLst/>
            <a:ahLst/>
            <a:cxnLst/>
            <a:rect r="r" b="b" t="t" l="l"/>
            <a:pathLst>
              <a:path h="743064" w="1006843">
                <a:moveTo>
                  <a:pt x="0" y="0"/>
                </a:moveTo>
                <a:lnTo>
                  <a:pt x="1006843" y="0"/>
                </a:lnTo>
                <a:lnTo>
                  <a:pt x="1006843" y="743064"/>
                </a:lnTo>
                <a:lnTo>
                  <a:pt x="0" y="7430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2679311" y="9675876"/>
            <a:ext cx="1006843" cy="743064"/>
          </a:xfrm>
          <a:custGeom>
            <a:avLst/>
            <a:gdLst/>
            <a:ahLst/>
            <a:cxnLst/>
            <a:rect r="r" b="b" t="t" l="l"/>
            <a:pathLst>
              <a:path h="743064" w="1006843">
                <a:moveTo>
                  <a:pt x="0" y="0"/>
                </a:moveTo>
                <a:lnTo>
                  <a:pt x="1006843" y="0"/>
                </a:lnTo>
                <a:lnTo>
                  <a:pt x="1006843" y="743064"/>
                </a:lnTo>
                <a:lnTo>
                  <a:pt x="0" y="7430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7281157" y="3071571"/>
            <a:ext cx="1006843" cy="743064"/>
          </a:xfrm>
          <a:custGeom>
            <a:avLst/>
            <a:gdLst/>
            <a:ahLst/>
            <a:cxnLst/>
            <a:rect r="r" b="b" t="t" l="l"/>
            <a:pathLst>
              <a:path h="743064" w="1006843">
                <a:moveTo>
                  <a:pt x="0" y="0"/>
                </a:moveTo>
                <a:lnTo>
                  <a:pt x="1006843" y="0"/>
                </a:lnTo>
                <a:lnTo>
                  <a:pt x="1006843" y="743063"/>
                </a:lnTo>
                <a:lnTo>
                  <a:pt x="0" y="7430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4087713" y="-329997"/>
            <a:ext cx="1006843" cy="743064"/>
          </a:xfrm>
          <a:custGeom>
            <a:avLst/>
            <a:gdLst/>
            <a:ahLst/>
            <a:cxnLst/>
            <a:rect r="r" b="b" t="t" l="l"/>
            <a:pathLst>
              <a:path h="743064" w="1006843">
                <a:moveTo>
                  <a:pt x="0" y="0"/>
                </a:moveTo>
                <a:lnTo>
                  <a:pt x="1006842" y="0"/>
                </a:lnTo>
                <a:lnTo>
                  <a:pt x="1006842" y="743063"/>
                </a:lnTo>
                <a:lnTo>
                  <a:pt x="0" y="7430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666064">
            <a:off x="-5245347" y="-2040984"/>
            <a:ext cx="15684047" cy="3421974"/>
          </a:xfrm>
          <a:custGeom>
            <a:avLst/>
            <a:gdLst/>
            <a:ahLst/>
            <a:cxnLst/>
            <a:rect r="r" b="b" t="t" l="l"/>
            <a:pathLst>
              <a:path h="3421974" w="15684047">
                <a:moveTo>
                  <a:pt x="0" y="0"/>
                </a:moveTo>
                <a:lnTo>
                  <a:pt x="15684047" y="0"/>
                </a:lnTo>
                <a:lnTo>
                  <a:pt x="15684047" y="3421974"/>
                </a:lnTo>
                <a:lnTo>
                  <a:pt x="0" y="34219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92433">
            <a:off x="601895" y="7333414"/>
            <a:ext cx="1515669" cy="2503357"/>
          </a:xfrm>
          <a:custGeom>
            <a:avLst/>
            <a:gdLst/>
            <a:ahLst/>
            <a:cxnLst/>
            <a:rect r="r" b="b" t="t" l="l"/>
            <a:pathLst>
              <a:path h="2503357" w="1515669">
                <a:moveTo>
                  <a:pt x="0" y="0"/>
                </a:moveTo>
                <a:lnTo>
                  <a:pt x="1515669" y="0"/>
                </a:lnTo>
                <a:lnTo>
                  <a:pt x="1515669" y="2503357"/>
                </a:lnTo>
                <a:lnTo>
                  <a:pt x="0" y="25033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522757" y="289241"/>
            <a:ext cx="7321427" cy="1086871"/>
          </a:xfrm>
          <a:prstGeom prst="rect">
            <a:avLst/>
          </a:prstGeom>
        </p:spPr>
        <p:txBody>
          <a:bodyPr anchor="t" rtlCol="false" tIns="0" lIns="0" bIns="0" rIns="0">
            <a:spAutoFit/>
          </a:bodyPr>
          <a:lstStyle/>
          <a:p>
            <a:pPr algn="ctr">
              <a:lnSpc>
                <a:spcPts val="8868"/>
              </a:lnSpc>
            </a:pPr>
            <a:r>
              <a:rPr lang="en-US" sz="6334">
                <a:solidFill>
                  <a:srgbClr val="FFD9DD"/>
                </a:solidFill>
                <a:latin typeface="More Sugar"/>
                <a:ea typeface="More Sugar"/>
                <a:cs typeface="More Sugar"/>
                <a:sym typeface="More Sugar"/>
              </a:rPr>
              <a:t>REFERENSI </a:t>
            </a:r>
          </a:p>
        </p:txBody>
      </p:sp>
      <p:sp>
        <p:nvSpPr>
          <p:cNvPr name="TextBox 5" id="5"/>
          <p:cNvSpPr txBox="true"/>
          <p:nvPr/>
        </p:nvSpPr>
        <p:spPr>
          <a:xfrm rot="0">
            <a:off x="2176931" y="1548408"/>
            <a:ext cx="14160229" cy="8567142"/>
          </a:xfrm>
          <a:prstGeom prst="rect">
            <a:avLst/>
          </a:prstGeom>
        </p:spPr>
        <p:txBody>
          <a:bodyPr anchor="t" rtlCol="false" tIns="0" lIns="0" bIns="0" rIns="0">
            <a:spAutoFit/>
          </a:bodyPr>
          <a:lstStyle/>
          <a:p>
            <a:pPr algn="just">
              <a:lnSpc>
                <a:spcPts val="3445"/>
              </a:lnSpc>
            </a:pPr>
            <a:r>
              <a:rPr lang="en-US" sz="2460">
                <a:solidFill>
                  <a:srgbClr val="BB7953"/>
                </a:solidFill>
                <a:latin typeface="More Sugar"/>
                <a:ea typeface="More Sugar"/>
                <a:cs typeface="More Sugar"/>
                <a:sym typeface="More Sugar"/>
              </a:rPr>
              <a:t>Murphy, S. J., &amp; Werring, D. J. (2020). Stroke: Causes and clinical features. Medicine (Abingdon, England: UK Ed.), 48(9), 561–566. https://doi.org/10.1016/j.mpmed.2020.06.002</a:t>
            </a:r>
          </a:p>
          <a:p>
            <a:pPr algn="just">
              <a:lnSpc>
                <a:spcPts val="3445"/>
              </a:lnSpc>
            </a:pPr>
          </a:p>
          <a:p>
            <a:pPr algn="just">
              <a:lnSpc>
                <a:spcPts val="3445"/>
              </a:lnSpc>
            </a:pPr>
            <a:r>
              <a:rPr lang="en-US" sz="2460">
                <a:solidFill>
                  <a:srgbClr val="BB7953"/>
                </a:solidFill>
                <a:latin typeface="More Sugar"/>
                <a:ea typeface="More Sugar"/>
                <a:cs typeface="More Sugar"/>
                <a:sym typeface="More Sugar"/>
              </a:rPr>
              <a:t>Muzaki, A., &amp; Ani, Y. (2020). PENERAPAN POSISI SEMI FOWLER TERHADAP KETIDAKEFEKTIFAN POLA NAFAS PADA PASIEN CONGESTIVE HEART FAILURE (CHF). 1.</a:t>
            </a:r>
          </a:p>
          <a:p>
            <a:pPr algn="just">
              <a:lnSpc>
                <a:spcPts val="3445"/>
              </a:lnSpc>
            </a:pPr>
          </a:p>
          <a:p>
            <a:pPr algn="just">
              <a:lnSpc>
                <a:spcPts val="3445"/>
              </a:lnSpc>
            </a:pPr>
            <a:r>
              <a:rPr lang="en-US" sz="2460">
                <a:solidFill>
                  <a:srgbClr val="BB7953"/>
                </a:solidFill>
                <a:latin typeface="More Sugar"/>
                <a:ea typeface="More Sugar"/>
                <a:cs typeface="More Sugar"/>
                <a:sym typeface="More Sugar"/>
              </a:rPr>
              <a:t>Nugrahani, T. E. (2023). ASUHAN KEPERAWATAN PADA PASIEN DENGAN GAGAL JANTUNG KONGESTIF DIRUANG ICCU RSUD Dr. KANUJOSO DJATIWIBOWO BALIKPAPAN TAHUN 2023.</a:t>
            </a:r>
          </a:p>
          <a:p>
            <a:pPr algn="just">
              <a:lnSpc>
                <a:spcPts val="3445"/>
              </a:lnSpc>
            </a:pPr>
          </a:p>
          <a:p>
            <a:pPr algn="just">
              <a:lnSpc>
                <a:spcPts val="3445"/>
              </a:lnSpc>
            </a:pPr>
            <a:r>
              <a:rPr lang="en-US" sz="2460">
                <a:solidFill>
                  <a:srgbClr val="BB7953"/>
                </a:solidFill>
                <a:latin typeface="More Sugar"/>
                <a:ea typeface="More Sugar"/>
                <a:cs typeface="More Sugar"/>
                <a:sym typeface="More Sugar"/>
              </a:rPr>
              <a:t>Sari, F. R., Inayati, A., &amp; Dewi, N. R. (2023). PENERAPAN HAND-HELD FAN TERHADAP DYSPNEA PASIEN GAGAL JANTUNG DI RUANG JANTUNG RSUD JEND. AHMAD YANI KOTA METRO. 3.</a:t>
            </a:r>
          </a:p>
          <a:p>
            <a:pPr algn="just">
              <a:lnSpc>
                <a:spcPts val="3445"/>
              </a:lnSpc>
            </a:pPr>
          </a:p>
          <a:p>
            <a:pPr algn="just">
              <a:lnSpc>
                <a:spcPts val="3445"/>
              </a:lnSpc>
            </a:pPr>
            <a:r>
              <a:rPr lang="en-US" sz="2460">
                <a:solidFill>
                  <a:srgbClr val="BB7953"/>
                </a:solidFill>
                <a:latin typeface="More Sugar"/>
                <a:ea typeface="More Sugar"/>
                <a:cs typeface="More Sugar"/>
                <a:sym typeface="More Sugar"/>
              </a:rPr>
              <a:t>WHO, W. H. O. (2022). Prevention of Cardiovascular Disease.</a:t>
            </a:r>
          </a:p>
          <a:p>
            <a:pPr algn="just">
              <a:lnSpc>
                <a:spcPts val="3445"/>
              </a:lnSpc>
            </a:pPr>
          </a:p>
          <a:p>
            <a:pPr algn="just">
              <a:lnSpc>
                <a:spcPts val="3445"/>
              </a:lnSpc>
            </a:pPr>
            <a:r>
              <a:rPr lang="en-US" sz="2460">
                <a:solidFill>
                  <a:srgbClr val="BB7953"/>
                </a:solidFill>
                <a:latin typeface="More Sugar"/>
                <a:ea typeface="More Sugar"/>
                <a:cs typeface="More Sugar"/>
                <a:sym typeface="More Sugar"/>
              </a:rPr>
              <a:t>Yulianti, Y., &amp; Chanif, C. (2021). Penerapan Perubahan Posisi Terhadap Perubahan Hemodinamik Pada Asuhan Keperawatan Pasien Congestive Heart Failure. Ners Muda, 2(2), 82. https://doi.org/10.26714/nm.v2i2.6275</a:t>
            </a:r>
          </a:p>
          <a:p>
            <a:pPr algn="just">
              <a:lnSpc>
                <a:spcPts val="3445"/>
              </a:lnSpc>
            </a:pPr>
          </a:p>
        </p:txBody>
      </p:sp>
      <p:sp>
        <p:nvSpPr>
          <p:cNvPr name="Freeform 6" id="6"/>
          <p:cNvSpPr/>
          <p:nvPr/>
        </p:nvSpPr>
        <p:spPr>
          <a:xfrm flipH="false" flipV="false" rot="-666064">
            <a:off x="10228534" y="8123090"/>
            <a:ext cx="15684047" cy="3421974"/>
          </a:xfrm>
          <a:custGeom>
            <a:avLst/>
            <a:gdLst/>
            <a:ahLst/>
            <a:cxnLst/>
            <a:rect r="r" b="b" t="t" l="l"/>
            <a:pathLst>
              <a:path h="3421974" w="15684047">
                <a:moveTo>
                  <a:pt x="0" y="0"/>
                </a:moveTo>
                <a:lnTo>
                  <a:pt x="15684047" y="0"/>
                </a:lnTo>
                <a:lnTo>
                  <a:pt x="15684047" y="3421974"/>
                </a:lnTo>
                <a:lnTo>
                  <a:pt x="0" y="34219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3288874">
            <a:off x="16315309" y="55107"/>
            <a:ext cx="1887982" cy="2262288"/>
          </a:xfrm>
          <a:custGeom>
            <a:avLst/>
            <a:gdLst/>
            <a:ahLst/>
            <a:cxnLst/>
            <a:rect r="r" b="b" t="t" l="l"/>
            <a:pathLst>
              <a:path h="2262288" w="1887982">
                <a:moveTo>
                  <a:pt x="0" y="0"/>
                </a:moveTo>
                <a:lnTo>
                  <a:pt x="1887982" y="0"/>
                </a:lnTo>
                <a:lnTo>
                  <a:pt x="1887982" y="2262288"/>
                </a:lnTo>
                <a:lnTo>
                  <a:pt x="0" y="22622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352887" y="6101721"/>
            <a:ext cx="1006843" cy="743064"/>
          </a:xfrm>
          <a:custGeom>
            <a:avLst/>
            <a:gdLst/>
            <a:ahLst/>
            <a:cxnLst/>
            <a:rect r="r" b="b" t="t" l="l"/>
            <a:pathLst>
              <a:path h="743064" w="1006843">
                <a:moveTo>
                  <a:pt x="0" y="0"/>
                </a:moveTo>
                <a:lnTo>
                  <a:pt x="1006843" y="0"/>
                </a:lnTo>
                <a:lnTo>
                  <a:pt x="1006843" y="743064"/>
                </a:lnTo>
                <a:lnTo>
                  <a:pt x="0" y="7430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2679311" y="9675876"/>
            <a:ext cx="1006843" cy="743064"/>
          </a:xfrm>
          <a:custGeom>
            <a:avLst/>
            <a:gdLst/>
            <a:ahLst/>
            <a:cxnLst/>
            <a:rect r="r" b="b" t="t" l="l"/>
            <a:pathLst>
              <a:path h="743064" w="1006843">
                <a:moveTo>
                  <a:pt x="0" y="0"/>
                </a:moveTo>
                <a:lnTo>
                  <a:pt x="1006843" y="0"/>
                </a:lnTo>
                <a:lnTo>
                  <a:pt x="1006843" y="743064"/>
                </a:lnTo>
                <a:lnTo>
                  <a:pt x="0" y="7430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7281157" y="3071571"/>
            <a:ext cx="1006843" cy="743064"/>
          </a:xfrm>
          <a:custGeom>
            <a:avLst/>
            <a:gdLst/>
            <a:ahLst/>
            <a:cxnLst/>
            <a:rect r="r" b="b" t="t" l="l"/>
            <a:pathLst>
              <a:path h="743064" w="1006843">
                <a:moveTo>
                  <a:pt x="0" y="0"/>
                </a:moveTo>
                <a:lnTo>
                  <a:pt x="1006843" y="0"/>
                </a:lnTo>
                <a:lnTo>
                  <a:pt x="1006843" y="743063"/>
                </a:lnTo>
                <a:lnTo>
                  <a:pt x="0" y="7430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4087713" y="-329997"/>
            <a:ext cx="1006843" cy="743064"/>
          </a:xfrm>
          <a:custGeom>
            <a:avLst/>
            <a:gdLst/>
            <a:ahLst/>
            <a:cxnLst/>
            <a:rect r="r" b="b" t="t" l="l"/>
            <a:pathLst>
              <a:path h="743064" w="1006843">
                <a:moveTo>
                  <a:pt x="0" y="0"/>
                </a:moveTo>
                <a:lnTo>
                  <a:pt x="1006842" y="0"/>
                </a:lnTo>
                <a:lnTo>
                  <a:pt x="1006842" y="743063"/>
                </a:lnTo>
                <a:lnTo>
                  <a:pt x="0" y="7430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TextBox 2" id="2"/>
          <p:cNvSpPr txBox="true"/>
          <p:nvPr/>
        </p:nvSpPr>
        <p:spPr>
          <a:xfrm rot="0">
            <a:off x="1417727" y="3277714"/>
            <a:ext cx="15452547" cy="4119246"/>
          </a:xfrm>
          <a:prstGeom prst="rect">
            <a:avLst/>
          </a:prstGeom>
        </p:spPr>
        <p:txBody>
          <a:bodyPr anchor="t" rtlCol="false" tIns="0" lIns="0" bIns="0" rIns="0">
            <a:spAutoFit/>
          </a:bodyPr>
          <a:lstStyle/>
          <a:p>
            <a:pPr algn="ctr">
              <a:lnSpc>
                <a:spcPts val="6579"/>
              </a:lnSpc>
            </a:pPr>
            <a:r>
              <a:rPr lang="en-US" sz="4699">
                <a:solidFill>
                  <a:srgbClr val="BB7953"/>
                </a:solidFill>
                <a:latin typeface="More Sugar"/>
                <a:ea typeface="More Sugar"/>
                <a:cs typeface="More Sugar"/>
                <a:sym typeface="More Sugar"/>
              </a:rPr>
              <a:t>1.     Fani Nabilla Yosireza      (SKA22023059)</a:t>
            </a:r>
          </a:p>
          <a:p>
            <a:pPr algn="ctr">
              <a:lnSpc>
                <a:spcPts val="6579"/>
              </a:lnSpc>
            </a:pPr>
            <a:r>
              <a:rPr lang="en-US" sz="4699">
                <a:solidFill>
                  <a:srgbClr val="BB7953"/>
                </a:solidFill>
                <a:latin typeface="More Sugar"/>
                <a:ea typeface="More Sugar"/>
                <a:cs typeface="More Sugar"/>
                <a:sym typeface="More Sugar"/>
              </a:rPr>
              <a:t>2.     Lura Devia Ramandha     (SKA22023068)</a:t>
            </a:r>
          </a:p>
          <a:p>
            <a:pPr algn="ctr">
              <a:lnSpc>
                <a:spcPts val="6579"/>
              </a:lnSpc>
            </a:pPr>
            <a:r>
              <a:rPr lang="en-US" sz="4699">
                <a:solidFill>
                  <a:srgbClr val="BB7953"/>
                </a:solidFill>
                <a:latin typeface="More Sugar"/>
                <a:ea typeface="More Sugar"/>
                <a:cs typeface="More Sugar"/>
                <a:sym typeface="More Sugar"/>
              </a:rPr>
              <a:t>3.     Ria Kristi Fadhilah          (SKA22023075)</a:t>
            </a:r>
          </a:p>
          <a:p>
            <a:pPr algn="ctr">
              <a:lnSpc>
                <a:spcPts val="6579"/>
              </a:lnSpc>
            </a:pPr>
            <a:r>
              <a:rPr lang="en-US" sz="4699">
                <a:solidFill>
                  <a:srgbClr val="BB7953"/>
                </a:solidFill>
                <a:latin typeface="More Sugar"/>
                <a:ea typeface="More Sugar"/>
                <a:cs typeface="More Sugar"/>
                <a:sym typeface="More Sugar"/>
              </a:rPr>
              <a:t>4.     Vania Adelia Salsabila     (SKA22023082)</a:t>
            </a:r>
          </a:p>
          <a:p>
            <a:pPr algn="ctr">
              <a:lnSpc>
                <a:spcPts val="6579"/>
              </a:lnSpc>
            </a:pPr>
          </a:p>
        </p:txBody>
      </p:sp>
      <p:sp>
        <p:nvSpPr>
          <p:cNvPr name="Freeform 3" id="3"/>
          <p:cNvSpPr/>
          <p:nvPr/>
        </p:nvSpPr>
        <p:spPr>
          <a:xfrm flipH="false" flipV="false" rot="0">
            <a:off x="-1055921" y="-1359935"/>
            <a:ext cx="4169243" cy="3416089"/>
          </a:xfrm>
          <a:custGeom>
            <a:avLst/>
            <a:gdLst/>
            <a:ahLst/>
            <a:cxnLst/>
            <a:rect r="r" b="b" t="t" l="l"/>
            <a:pathLst>
              <a:path h="3416089" w="4169243">
                <a:moveTo>
                  <a:pt x="0" y="0"/>
                </a:moveTo>
                <a:lnTo>
                  <a:pt x="4169242" y="0"/>
                </a:lnTo>
                <a:lnTo>
                  <a:pt x="4169242" y="3416089"/>
                </a:lnTo>
                <a:lnTo>
                  <a:pt x="0" y="34160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418623">
            <a:off x="4080722" y="7801838"/>
            <a:ext cx="20219802" cy="4411593"/>
          </a:xfrm>
          <a:custGeom>
            <a:avLst/>
            <a:gdLst/>
            <a:ahLst/>
            <a:cxnLst/>
            <a:rect r="r" b="b" t="t" l="l"/>
            <a:pathLst>
              <a:path h="4411593" w="20219802">
                <a:moveTo>
                  <a:pt x="0" y="0"/>
                </a:moveTo>
                <a:lnTo>
                  <a:pt x="20219802" y="0"/>
                </a:lnTo>
                <a:lnTo>
                  <a:pt x="20219802" y="4411593"/>
                </a:lnTo>
                <a:lnTo>
                  <a:pt x="0" y="44115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278891">
            <a:off x="14801691" y="7061057"/>
            <a:ext cx="3050371" cy="2473574"/>
          </a:xfrm>
          <a:custGeom>
            <a:avLst/>
            <a:gdLst/>
            <a:ahLst/>
            <a:cxnLst/>
            <a:rect r="r" b="b" t="t" l="l"/>
            <a:pathLst>
              <a:path h="2473574" w="3050371">
                <a:moveTo>
                  <a:pt x="0" y="0"/>
                </a:moveTo>
                <a:lnTo>
                  <a:pt x="3050371" y="0"/>
                </a:lnTo>
                <a:lnTo>
                  <a:pt x="3050371" y="2473573"/>
                </a:lnTo>
                <a:lnTo>
                  <a:pt x="0" y="24735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454978" y="-805386"/>
            <a:ext cx="4169243" cy="3416089"/>
          </a:xfrm>
          <a:custGeom>
            <a:avLst/>
            <a:gdLst/>
            <a:ahLst/>
            <a:cxnLst/>
            <a:rect r="r" b="b" t="t" l="l"/>
            <a:pathLst>
              <a:path h="3416089" w="4169243">
                <a:moveTo>
                  <a:pt x="0" y="0"/>
                </a:moveTo>
                <a:lnTo>
                  <a:pt x="4169243" y="0"/>
                </a:lnTo>
                <a:lnTo>
                  <a:pt x="4169243" y="3416089"/>
                </a:lnTo>
                <a:lnTo>
                  <a:pt x="0" y="34160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848618">
            <a:off x="244420" y="7310270"/>
            <a:ext cx="1568559" cy="1420259"/>
          </a:xfrm>
          <a:custGeom>
            <a:avLst/>
            <a:gdLst/>
            <a:ahLst/>
            <a:cxnLst/>
            <a:rect r="r" b="b" t="t" l="l"/>
            <a:pathLst>
              <a:path h="1420259" w="1568559">
                <a:moveTo>
                  <a:pt x="0" y="0"/>
                </a:moveTo>
                <a:lnTo>
                  <a:pt x="1568560" y="0"/>
                </a:lnTo>
                <a:lnTo>
                  <a:pt x="1568560" y="1420259"/>
                </a:lnTo>
                <a:lnTo>
                  <a:pt x="0" y="14202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5483287" y="1358731"/>
            <a:ext cx="7321427" cy="1251972"/>
          </a:xfrm>
          <a:prstGeom prst="rect">
            <a:avLst/>
          </a:prstGeom>
        </p:spPr>
        <p:txBody>
          <a:bodyPr anchor="t" rtlCol="false" tIns="0" lIns="0" bIns="0" rIns="0">
            <a:spAutoFit/>
          </a:bodyPr>
          <a:lstStyle/>
          <a:p>
            <a:pPr algn="ctr">
              <a:lnSpc>
                <a:spcPts val="10268"/>
              </a:lnSpc>
            </a:pPr>
            <a:r>
              <a:rPr lang="en-US" sz="7334">
                <a:solidFill>
                  <a:srgbClr val="FFD9DD"/>
                </a:solidFill>
                <a:latin typeface="More Sugar"/>
                <a:ea typeface="More Sugar"/>
                <a:cs typeface="More Sugar"/>
                <a:sym typeface="More Sugar"/>
              </a:rPr>
              <a:t>Anggota </a:t>
            </a:r>
          </a:p>
        </p:txBody>
      </p:sp>
      <p:sp>
        <p:nvSpPr>
          <p:cNvPr name="Freeform 9" id="9"/>
          <p:cNvSpPr/>
          <p:nvPr/>
        </p:nvSpPr>
        <p:spPr>
          <a:xfrm flipH="false" flipV="false" rot="-848618">
            <a:off x="3290476" y="-379829"/>
            <a:ext cx="1855628" cy="1680187"/>
          </a:xfrm>
          <a:custGeom>
            <a:avLst/>
            <a:gdLst/>
            <a:ahLst/>
            <a:cxnLst/>
            <a:rect r="r" b="b" t="t" l="l"/>
            <a:pathLst>
              <a:path h="1680187" w="1855628">
                <a:moveTo>
                  <a:pt x="0" y="0"/>
                </a:moveTo>
                <a:lnTo>
                  <a:pt x="1855628" y="0"/>
                </a:lnTo>
                <a:lnTo>
                  <a:pt x="1855628" y="1680187"/>
                </a:lnTo>
                <a:lnTo>
                  <a:pt x="0" y="168018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848618">
            <a:off x="12027695" y="8536589"/>
            <a:ext cx="2201379" cy="1993248"/>
          </a:xfrm>
          <a:custGeom>
            <a:avLst/>
            <a:gdLst/>
            <a:ahLst/>
            <a:cxnLst/>
            <a:rect r="r" b="b" t="t" l="l"/>
            <a:pathLst>
              <a:path h="1993248" w="2201379">
                <a:moveTo>
                  <a:pt x="0" y="0"/>
                </a:moveTo>
                <a:lnTo>
                  <a:pt x="2201379" y="0"/>
                </a:lnTo>
                <a:lnTo>
                  <a:pt x="2201379" y="1993249"/>
                </a:lnTo>
                <a:lnTo>
                  <a:pt x="0" y="19932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901675">
            <a:off x="1267516" y="8929549"/>
            <a:ext cx="2381314" cy="2156171"/>
          </a:xfrm>
          <a:custGeom>
            <a:avLst/>
            <a:gdLst/>
            <a:ahLst/>
            <a:cxnLst/>
            <a:rect r="r" b="b" t="t" l="l"/>
            <a:pathLst>
              <a:path h="2156171" w="2381314">
                <a:moveTo>
                  <a:pt x="0" y="0"/>
                </a:moveTo>
                <a:lnTo>
                  <a:pt x="2381313" y="0"/>
                </a:lnTo>
                <a:lnTo>
                  <a:pt x="2381313" y="2156171"/>
                </a:lnTo>
                <a:lnTo>
                  <a:pt x="0" y="21561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1064817">
            <a:off x="4315975" y="7633366"/>
            <a:ext cx="1249895" cy="1131723"/>
          </a:xfrm>
          <a:custGeom>
            <a:avLst/>
            <a:gdLst/>
            <a:ahLst/>
            <a:cxnLst/>
            <a:rect r="r" b="b" t="t" l="l"/>
            <a:pathLst>
              <a:path h="1131723" w="1249895">
                <a:moveTo>
                  <a:pt x="0" y="0"/>
                </a:moveTo>
                <a:lnTo>
                  <a:pt x="1249895" y="0"/>
                </a:lnTo>
                <a:lnTo>
                  <a:pt x="1249895" y="1131723"/>
                </a:lnTo>
                <a:lnTo>
                  <a:pt x="0" y="113172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0">
            <a:off x="-919150" y="8081203"/>
            <a:ext cx="20219802" cy="4411593"/>
          </a:xfrm>
          <a:custGeom>
            <a:avLst/>
            <a:gdLst/>
            <a:ahLst/>
            <a:cxnLst/>
            <a:rect r="r" b="b" t="t" l="l"/>
            <a:pathLst>
              <a:path h="4411593" w="20219802">
                <a:moveTo>
                  <a:pt x="0" y="0"/>
                </a:moveTo>
                <a:lnTo>
                  <a:pt x="20219802" y="0"/>
                </a:lnTo>
                <a:lnTo>
                  <a:pt x="20219802" y="4411594"/>
                </a:lnTo>
                <a:lnTo>
                  <a:pt x="0" y="4411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929767" y="5114874"/>
            <a:ext cx="4521969" cy="4597196"/>
          </a:xfrm>
          <a:custGeom>
            <a:avLst/>
            <a:gdLst/>
            <a:ahLst/>
            <a:cxnLst/>
            <a:rect r="r" b="b" t="t" l="l"/>
            <a:pathLst>
              <a:path h="4597196" w="4521969">
                <a:moveTo>
                  <a:pt x="0" y="0"/>
                </a:moveTo>
                <a:lnTo>
                  <a:pt x="4521968" y="0"/>
                </a:lnTo>
                <a:lnTo>
                  <a:pt x="4521968" y="4597196"/>
                </a:lnTo>
                <a:lnTo>
                  <a:pt x="0" y="45971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29851" y="7413472"/>
            <a:ext cx="2618944" cy="2357050"/>
          </a:xfrm>
          <a:custGeom>
            <a:avLst/>
            <a:gdLst/>
            <a:ahLst/>
            <a:cxnLst/>
            <a:rect r="r" b="b" t="t" l="l"/>
            <a:pathLst>
              <a:path h="2357050" w="2618944">
                <a:moveTo>
                  <a:pt x="0" y="0"/>
                </a:moveTo>
                <a:lnTo>
                  <a:pt x="2618944" y="0"/>
                </a:lnTo>
                <a:lnTo>
                  <a:pt x="2618944" y="2357049"/>
                </a:lnTo>
                <a:lnTo>
                  <a:pt x="0" y="23570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0">
            <a:off x="15279128" y="6856394"/>
            <a:ext cx="1980172" cy="1782154"/>
          </a:xfrm>
          <a:custGeom>
            <a:avLst/>
            <a:gdLst/>
            <a:ahLst/>
            <a:cxnLst/>
            <a:rect r="r" b="b" t="t" l="l"/>
            <a:pathLst>
              <a:path h="1782154" w="1980172">
                <a:moveTo>
                  <a:pt x="1980172" y="0"/>
                </a:moveTo>
                <a:lnTo>
                  <a:pt x="0" y="0"/>
                </a:lnTo>
                <a:lnTo>
                  <a:pt x="0" y="1782154"/>
                </a:lnTo>
                <a:lnTo>
                  <a:pt x="1980172" y="1782154"/>
                </a:lnTo>
                <a:lnTo>
                  <a:pt x="198017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686936" y="-2716999"/>
            <a:ext cx="20219802" cy="4411593"/>
          </a:xfrm>
          <a:custGeom>
            <a:avLst/>
            <a:gdLst/>
            <a:ahLst/>
            <a:cxnLst/>
            <a:rect r="r" b="b" t="t" l="l"/>
            <a:pathLst>
              <a:path h="4411593" w="20219802">
                <a:moveTo>
                  <a:pt x="0" y="0"/>
                </a:moveTo>
                <a:lnTo>
                  <a:pt x="20219801" y="0"/>
                </a:lnTo>
                <a:lnTo>
                  <a:pt x="20219801" y="4411593"/>
                </a:lnTo>
                <a:lnTo>
                  <a:pt x="0" y="44115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5035201" y="-679345"/>
            <a:ext cx="4808015" cy="3939470"/>
          </a:xfrm>
          <a:custGeom>
            <a:avLst/>
            <a:gdLst/>
            <a:ahLst/>
            <a:cxnLst/>
            <a:rect r="r" b="b" t="t" l="l"/>
            <a:pathLst>
              <a:path h="3939470" w="4808015">
                <a:moveTo>
                  <a:pt x="0" y="0"/>
                </a:moveTo>
                <a:lnTo>
                  <a:pt x="4808015" y="0"/>
                </a:lnTo>
                <a:lnTo>
                  <a:pt x="4808015" y="3939471"/>
                </a:lnTo>
                <a:lnTo>
                  <a:pt x="0" y="393947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883593" y="547327"/>
            <a:ext cx="5125416" cy="4199534"/>
          </a:xfrm>
          <a:custGeom>
            <a:avLst/>
            <a:gdLst/>
            <a:ahLst/>
            <a:cxnLst/>
            <a:rect r="r" b="b" t="t" l="l"/>
            <a:pathLst>
              <a:path h="4199534" w="5125416">
                <a:moveTo>
                  <a:pt x="0" y="0"/>
                </a:moveTo>
                <a:lnTo>
                  <a:pt x="5125416" y="0"/>
                </a:lnTo>
                <a:lnTo>
                  <a:pt x="5125416" y="4199534"/>
                </a:lnTo>
                <a:lnTo>
                  <a:pt x="0" y="41995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2534852" y="246881"/>
            <a:ext cx="1413943" cy="1043510"/>
          </a:xfrm>
          <a:custGeom>
            <a:avLst/>
            <a:gdLst/>
            <a:ahLst/>
            <a:cxnLst/>
            <a:rect r="r" b="b" t="t" l="l"/>
            <a:pathLst>
              <a:path h="1043510" w="1413943">
                <a:moveTo>
                  <a:pt x="0" y="0"/>
                </a:moveTo>
                <a:lnTo>
                  <a:pt x="1413943" y="0"/>
                </a:lnTo>
                <a:lnTo>
                  <a:pt x="1413943" y="1043510"/>
                </a:lnTo>
                <a:lnTo>
                  <a:pt x="0" y="10435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17439209" y="4154202"/>
            <a:ext cx="1352213" cy="997951"/>
          </a:xfrm>
          <a:custGeom>
            <a:avLst/>
            <a:gdLst/>
            <a:ahLst/>
            <a:cxnLst/>
            <a:rect r="r" b="b" t="t" l="l"/>
            <a:pathLst>
              <a:path h="997951" w="1352213">
                <a:moveTo>
                  <a:pt x="0" y="0"/>
                </a:moveTo>
                <a:lnTo>
                  <a:pt x="1352212" y="0"/>
                </a:lnTo>
                <a:lnTo>
                  <a:pt x="1352212" y="997952"/>
                </a:lnTo>
                <a:lnTo>
                  <a:pt x="0" y="99795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372577" y="5986289"/>
            <a:ext cx="1006843" cy="743064"/>
          </a:xfrm>
          <a:custGeom>
            <a:avLst/>
            <a:gdLst/>
            <a:ahLst/>
            <a:cxnLst/>
            <a:rect r="r" b="b" t="t" l="l"/>
            <a:pathLst>
              <a:path h="743064" w="1006843">
                <a:moveTo>
                  <a:pt x="0" y="0"/>
                </a:moveTo>
                <a:lnTo>
                  <a:pt x="1006842" y="0"/>
                </a:lnTo>
                <a:lnTo>
                  <a:pt x="1006842" y="743063"/>
                </a:lnTo>
                <a:lnTo>
                  <a:pt x="0" y="74306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3710459" y="-195737"/>
            <a:ext cx="1006843" cy="743064"/>
          </a:xfrm>
          <a:custGeom>
            <a:avLst/>
            <a:gdLst/>
            <a:ahLst/>
            <a:cxnLst/>
            <a:rect r="r" b="b" t="t" l="l"/>
            <a:pathLst>
              <a:path h="743064" w="1006843">
                <a:moveTo>
                  <a:pt x="0" y="0"/>
                </a:moveTo>
                <a:lnTo>
                  <a:pt x="1006842" y="0"/>
                </a:lnTo>
                <a:lnTo>
                  <a:pt x="1006842" y="743064"/>
                </a:lnTo>
                <a:lnTo>
                  <a:pt x="0" y="74306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970116">
            <a:off x="5052557" y="7516010"/>
            <a:ext cx="1696849" cy="1536419"/>
          </a:xfrm>
          <a:custGeom>
            <a:avLst/>
            <a:gdLst/>
            <a:ahLst/>
            <a:cxnLst/>
            <a:rect r="r" b="b" t="t" l="l"/>
            <a:pathLst>
              <a:path h="1536419" w="1696849">
                <a:moveTo>
                  <a:pt x="0" y="0"/>
                </a:moveTo>
                <a:lnTo>
                  <a:pt x="1696848" y="0"/>
                </a:lnTo>
                <a:lnTo>
                  <a:pt x="1696848" y="1536419"/>
                </a:lnTo>
                <a:lnTo>
                  <a:pt x="0" y="153641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4" id="14"/>
          <p:cNvSpPr txBox="true"/>
          <p:nvPr/>
        </p:nvSpPr>
        <p:spPr>
          <a:xfrm rot="0">
            <a:off x="3948795" y="2370869"/>
            <a:ext cx="10948340" cy="3279661"/>
          </a:xfrm>
          <a:prstGeom prst="rect">
            <a:avLst/>
          </a:prstGeom>
        </p:spPr>
        <p:txBody>
          <a:bodyPr anchor="t" rtlCol="false" tIns="0" lIns="0" bIns="0" rIns="0">
            <a:spAutoFit/>
          </a:bodyPr>
          <a:lstStyle/>
          <a:p>
            <a:pPr algn="ctr">
              <a:lnSpc>
                <a:spcPts val="19106"/>
              </a:lnSpc>
            </a:pPr>
            <a:r>
              <a:rPr lang="en-US" sz="13647">
                <a:solidFill>
                  <a:srgbClr val="FFD9DD"/>
                </a:solidFill>
                <a:latin typeface="More Sugar"/>
                <a:ea typeface="More Sugar"/>
                <a:cs typeface="More Sugar"/>
                <a:sym typeface="More Sugar"/>
              </a:rPr>
              <a:t>Terima Kasih</a:t>
            </a:r>
          </a:p>
        </p:txBody>
      </p:sp>
      <p:sp>
        <p:nvSpPr>
          <p:cNvPr name="Freeform 15" id="15"/>
          <p:cNvSpPr/>
          <p:nvPr/>
        </p:nvSpPr>
        <p:spPr>
          <a:xfrm flipH="false" flipV="false" rot="925713">
            <a:off x="11983547" y="6810130"/>
            <a:ext cx="1788783" cy="1619661"/>
          </a:xfrm>
          <a:custGeom>
            <a:avLst/>
            <a:gdLst/>
            <a:ahLst/>
            <a:cxnLst/>
            <a:rect r="r" b="b" t="t" l="l"/>
            <a:pathLst>
              <a:path h="1619661" w="1788783">
                <a:moveTo>
                  <a:pt x="0" y="0"/>
                </a:moveTo>
                <a:lnTo>
                  <a:pt x="1788783" y="0"/>
                </a:lnTo>
                <a:lnTo>
                  <a:pt x="1788783" y="1619661"/>
                </a:lnTo>
                <a:lnTo>
                  <a:pt x="0" y="161966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1356359">
            <a:off x="-6481337" y="8614117"/>
            <a:ext cx="20219802" cy="4411593"/>
          </a:xfrm>
          <a:custGeom>
            <a:avLst/>
            <a:gdLst/>
            <a:ahLst/>
            <a:cxnLst/>
            <a:rect r="r" b="b" t="t" l="l"/>
            <a:pathLst>
              <a:path h="4411593" w="20219802">
                <a:moveTo>
                  <a:pt x="0" y="0"/>
                </a:moveTo>
                <a:lnTo>
                  <a:pt x="20219802" y="0"/>
                </a:lnTo>
                <a:lnTo>
                  <a:pt x="20219802" y="4411593"/>
                </a:lnTo>
                <a:lnTo>
                  <a:pt x="0" y="44115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09095">
            <a:off x="674935" y="6531911"/>
            <a:ext cx="2117252" cy="4114800"/>
          </a:xfrm>
          <a:custGeom>
            <a:avLst/>
            <a:gdLst/>
            <a:ahLst/>
            <a:cxnLst/>
            <a:rect r="r" b="b" t="t" l="l"/>
            <a:pathLst>
              <a:path h="4114800" w="2117252">
                <a:moveTo>
                  <a:pt x="0" y="0"/>
                </a:moveTo>
                <a:lnTo>
                  <a:pt x="2117251" y="0"/>
                </a:lnTo>
                <a:lnTo>
                  <a:pt x="211725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356359">
            <a:off x="5121500" y="-2205797"/>
            <a:ext cx="20219802" cy="4411593"/>
          </a:xfrm>
          <a:custGeom>
            <a:avLst/>
            <a:gdLst/>
            <a:ahLst/>
            <a:cxnLst/>
            <a:rect r="r" b="b" t="t" l="l"/>
            <a:pathLst>
              <a:path h="4411593" w="20219802">
                <a:moveTo>
                  <a:pt x="0" y="0"/>
                </a:moveTo>
                <a:lnTo>
                  <a:pt x="20219802" y="0"/>
                </a:lnTo>
                <a:lnTo>
                  <a:pt x="20219802" y="4411594"/>
                </a:lnTo>
                <a:lnTo>
                  <a:pt x="0" y="4411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304166" y="116410"/>
            <a:ext cx="2361230" cy="2125107"/>
          </a:xfrm>
          <a:custGeom>
            <a:avLst/>
            <a:gdLst/>
            <a:ahLst/>
            <a:cxnLst/>
            <a:rect r="r" b="b" t="t" l="l"/>
            <a:pathLst>
              <a:path h="2125107" w="2361230">
                <a:moveTo>
                  <a:pt x="0" y="0"/>
                </a:moveTo>
                <a:lnTo>
                  <a:pt x="2361230" y="0"/>
                </a:lnTo>
                <a:lnTo>
                  <a:pt x="2361230" y="2125107"/>
                </a:lnTo>
                <a:lnTo>
                  <a:pt x="0" y="2125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288790" y="5152141"/>
            <a:ext cx="1317490" cy="1650614"/>
          </a:xfrm>
          <a:custGeom>
            <a:avLst/>
            <a:gdLst/>
            <a:ahLst/>
            <a:cxnLst/>
            <a:rect r="r" b="b" t="t" l="l"/>
            <a:pathLst>
              <a:path h="1650614" w="1317490">
                <a:moveTo>
                  <a:pt x="0" y="0"/>
                </a:moveTo>
                <a:lnTo>
                  <a:pt x="1317490" y="0"/>
                </a:lnTo>
                <a:lnTo>
                  <a:pt x="1317490" y="1650614"/>
                </a:lnTo>
                <a:lnTo>
                  <a:pt x="0" y="165061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3141272" y="2161323"/>
            <a:ext cx="12524123" cy="6271264"/>
          </a:xfrm>
          <a:prstGeom prst="rect">
            <a:avLst/>
          </a:prstGeom>
        </p:spPr>
        <p:txBody>
          <a:bodyPr anchor="t" rtlCol="false" tIns="0" lIns="0" bIns="0" rIns="0">
            <a:spAutoFit/>
          </a:bodyPr>
          <a:lstStyle/>
          <a:p>
            <a:pPr algn="just">
              <a:lnSpc>
                <a:spcPts val="4514"/>
              </a:lnSpc>
            </a:pPr>
            <a:r>
              <a:rPr lang="en-US" sz="3224" b="true">
                <a:solidFill>
                  <a:srgbClr val="BB7953"/>
                </a:solidFill>
                <a:latin typeface="Nunito Bold"/>
                <a:ea typeface="Nunito Bold"/>
                <a:cs typeface="Nunito Bold"/>
                <a:sym typeface="Nunito Bold"/>
              </a:rPr>
              <a:t>Gagal Jantung Kongestif (Congestive Heart Failure - CHF) adalah ketidakmampuan jantung memompa darah sesuai kebutuhan tubuh.  Gagal jantung menyebabkan gagalnya sirkulasi darah, hal ini dikarenakan berbagai kondisi non jantung (syok hipovolemik dan syok septi).  Penyebab CHF meningkat pada lansia akibat penurunan fungsi jantung. Gagal jantung juga akan menyebabkan menurunnya cara kerja jantung yang mengakibatkan gangguan pada sistem pernapasan dan berisiko menyebabkan kematian.  Penyakit ini memiliki risiko kematian yang tinggi dan memerlukan penanganan intensif. 17, 9 juta kematian setiap tahun di dunia disebabkan oleh penyakit kardiovaskular, 85% terkait CHF.</a:t>
            </a:r>
          </a:p>
        </p:txBody>
      </p:sp>
      <p:sp>
        <p:nvSpPr>
          <p:cNvPr name="TextBox 8" id="8"/>
          <p:cNvSpPr txBox="true"/>
          <p:nvPr/>
        </p:nvSpPr>
        <p:spPr>
          <a:xfrm rot="0">
            <a:off x="1389640" y="481540"/>
            <a:ext cx="7321427" cy="1251972"/>
          </a:xfrm>
          <a:prstGeom prst="rect">
            <a:avLst/>
          </a:prstGeom>
        </p:spPr>
        <p:txBody>
          <a:bodyPr anchor="t" rtlCol="false" tIns="0" lIns="0" bIns="0" rIns="0">
            <a:spAutoFit/>
          </a:bodyPr>
          <a:lstStyle/>
          <a:p>
            <a:pPr algn="l">
              <a:lnSpc>
                <a:spcPts val="10268"/>
              </a:lnSpc>
            </a:pPr>
            <a:r>
              <a:rPr lang="en-US" sz="7334">
                <a:solidFill>
                  <a:srgbClr val="FFD9DD"/>
                </a:solidFill>
                <a:latin typeface="More Sugar"/>
                <a:ea typeface="More Sugar"/>
                <a:cs typeface="More Sugar"/>
                <a:sym typeface="More Sugar"/>
              </a:rPr>
              <a:t>Pendahuluan </a:t>
            </a:r>
          </a:p>
        </p:txBody>
      </p:sp>
      <p:sp>
        <p:nvSpPr>
          <p:cNvPr name="Freeform 9" id="9"/>
          <p:cNvSpPr/>
          <p:nvPr/>
        </p:nvSpPr>
        <p:spPr>
          <a:xfrm flipH="false" flipV="false" rot="0">
            <a:off x="16695877" y="5226447"/>
            <a:ext cx="1191974" cy="1493361"/>
          </a:xfrm>
          <a:custGeom>
            <a:avLst/>
            <a:gdLst/>
            <a:ahLst/>
            <a:cxnLst/>
            <a:rect r="r" b="b" t="t" l="l"/>
            <a:pathLst>
              <a:path h="1493361" w="1191974">
                <a:moveTo>
                  <a:pt x="0" y="0"/>
                </a:moveTo>
                <a:lnTo>
                  <a:pt x="1191973" y="0"/>
                </a:lnTo>
                <a:lnTo>
                  <a:pt x="1191973" y="1493361"/>
                </a:lnTo>
                <a:lnTo>
                  <a:pt x="0" y="149336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1086894" y="-464661"/>
            <a:ext cx="1191974" cy="1493361"/>
          </a:xfrm>
          <a:custGeom>
            <a:avLst/>
            <a:gdLst/>
            <a:ahLst/>
            <a:cxnLst/>
            <a:rect r="r" b="b" t="t" l="l"/>
            <a:pathLst>
              <a:path h="1493361" w="1191974">
                <a:moveTo>
                  <a:pt x="0" y="0"/>
                </a:moveTo>
                <a:lnTo>
                  <a:pt x="1191973" y="0"/>
                </a:lnTo>
                <a:lnTo>
                  <a:pt x="1191973" y="1493361"/>
                </a:lnTo>
                <a:lnTo>
                  <a:pt x="0" y="149336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3084420">
            <a:off x="2377201" y="9020968"/>
            <a:ext cx="1095442" cy="985898"/>
          </a:xfrm>
          <a:custGeom>
            <a:avLst/>
            <a:gdLst/>
            <a:ahLst/>
            <a:cxnLst/>
            <a:rect r="r" b="b" t="t" l="l"/>
            <a:pathLst>
              <a:path h="985898" w="1095442">
                <a:moveTo>
                  <a:pt x="0" y="0"/>
                </a:moveTo>
                <a:lnTo>
                  <a:pt x="1095442" y="0"/>
                </a:lnTo>
                <a:lnTo>
                  <a:pt x="1095442" y="985898"/>
                </a:lnTo>
                <a:lnTo>
                  <a:pt x="0" y="9858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true" flipV="false" rot="-696574">
            <a:off x="16310123" y="287358"/>
            <a:ext cx="2117252" cy="4114800"/>
          </a:xfrm>
          <a:custGeom>
            <a:avLst/>
            <a:gdLst/>
            <a:ahLst/>
            <a:cxnLst/>
            <a:rect r="r" b="b" t="t" l="l"/>
            <a:pathLst>
              <a:path h="4114800" w="2117252">
                <a:moveTo>
                  <a:pt x="2117252" y="0"/>
                </a:moveTo>
                <a:lnTo>
                  <a:pt x="0" y="0"/>
                </a:lnTo>
                <a:lnTo>
                  <a:pt x="0" y="4114800"/>
                </a:lnTo>
                <a:lnTo>
                  <a:pt x="2117252" y="4114800"/>
                </a:lnTo>
                <a:lnTo>
                  <a:pt x="211725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5092101">
            <a:off x="11677812" y="3348502"/>
            <a:ext cx="6368603" cy="4114800"/>
          </a:xfrm>
          <a:custGeom>
            <a:avLst/>
            <a:gdLst/>
            <a:ahLst/>
            <a:cxnLst/>
            <a:rect r="r" b="b" t="t" l="l"/>
            <a:pathLst>
              <a:path h="4114800" w="6368603">
                <a:moveTo>
                  <a:pt x="0" y="0"/>
                </a:moveTo>
                <a:lnTo>
                  <a:pt x="6368603" y="0"/>
                </a:lnTo>
                <a:lnTo>
                  <a:pt x="636860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359654">
            <a:off x="12797750" y="2717503"/>
            <a:ext cx="4073694" cy="5376798"/>
            <a:chOff x="0" y="0"/>
            <a:chExt cx="790896" cy="1043890"/>
          </a:xfrm>
        </p:grpSpPr>
        <p:sp>
          <p:nvSpPr>
            <p:cNvPr name="Freeform 4" id="4"/>
            <p:cNvSpPr/>
            <p:nvPr/>
          </p:nvSpPr>
          <p:spPr>
            <a:xfrm flipH="false" flipV="false" rot="0">
              <a:off x="0" y="0"/>
              <a:ext cx="790896" cy="1043890"/>
            </a:xfrm>
            <a:custGeom>
              <a:avLst/>
              <a:gdLst/>
              <a:ahLst/>
              <a:cxnLst/>
              <a:rect r="r" b="b" t="t" l="l"/>
              <a:pathLst>
                <a:path h="1043890" w="790896">
                  <a:moveTo>
                    <a:pt x="91222" y="0"/>
                  </a:moveTo>
                  <a:lnTo>
                    <a:pt x="699674" y="0"/>
                  </a:lnTo>
                  <a:cubicBezTo>
                    <a:pt x="750055" y="0"/>
                    <a:pt x="790896" y="40842"/>
                    <a:pt x="790896" y="91222"/>
                  </a:cubicBezTo>
                  <a:lnTo>
                    <a:pt x="790896" y="952668"/>
                  </a:lnTo>
                  <a:cubicBezTo>
                    <a:pt x="790896" y="976861"/>
                    <a:pt x="781285" y="1000064"/>
                    <a:pt x="764178" y="1017172"/>
                  </a:cubicBezTo>
                  <a:cubicBezTo>
                    <a:pt x="747070" y="1034279"/>
                    <a:pt x="723867" y="1043890"/>
                    <a:pt x="699674" y="1043890"/>
                  </a:cubicBezTo>
                  <a:lnTo>
                    <a:pt x="91222" y="1043890"/>
                  </a:lnTo>
                  <a:cubicBezTo>
                    <a:pt x="40842" y="1043890"/>
                    <a:pt x="0" y="1003048"/>
                    <a:pt x="0" y="952668"/>
                  </a:cubicBezTo>
                  <a:lnTo>
                    <a:pt x="0" y="91222"/>
                  </a:lnTo>
                  <a:cubicBezTo>
                    <a:pt x="0" y="40842"/>
                    <a:pt x="40842" y="0"/>
                    <a:pt x="91222" y="0"/>
                  </a:cubicBezTo>
                  <a:close/>
                </a:path>
              </a:pathLst>
            </a:custGeom>
            <a:blipFill>
              <a:blip r:embed="rId4"/>
              <a:stretch>
                <a:fillRect l="-49104" t="0" r="-49104" b="0"/>
              </a:stretch>
            </a:blipFill>
            <a:ln w="114300" cap="rnd">
              <a:solidFill>
                <a:srgbClr val="BB7953"/>
              </a:solidFill>
              <a:prstDash val="solid"/>
              <a:round/>
            </a:ln>
          </p:spPr>
        </p:sp>
      </p:grpSp>
      <p:sp>
        <p:nvSpPr>
          <p:cNvPr name="Freeform 5" id="5"/>
          <p:cNvSpPr/>
          <p:nvPr/>
        </p:nvSpPr>
        <p:spPr>
          <a:xfrm flipH="false" flipV="false" rot="357886">
            <a:off x="-751906" y="-227001"/>
            <a:ext cx="2384746" cy="2159279"/>
          </a:xfrm>
          <a:custGeom>
            <a:avLst/>
            <a:gdLst/>
            <a:ahLst/>
            <a:cxnLst/>
            <a:rect r="r" b="b" t="t" l="l"/>
            <a:pathLst>
              <a:path h="2159279" w="2384746">
                <a:moveTo>
                  <a:pt x="0" y="0"/>
                </a:moveTo>
                <a:lnTo>
                  <a:pt x="2384747" y="0"/>
                </a:lnTo>
                <a:lnTo>
                  <a:pt x="2384747" y="2159279"/>
                </a:lnTo>
                <a:lnTo>
                  <a:pt x="0" y="21592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786333" y="1983666"/>
            <a:ext cx="10973719" cy="7536180"/>
          </a:xfrm>
          <a:prstGeom prst="rect">
            <a:avLst/>
          </a:prstGeom>
        </p:spPr>
        <p:txBody>
          <a:bodyPr anchor="t" rtlCol="false" tIns="0" lIns="0" bIns="0" rIns="0">
            <a:spAutoFit/>
          </a:bodyPr>
          <a:lstStyle/>
          <a:p>
            <a:pPr algn="just">
              <a:lnSpc>
                <a:spcPts val="4620"/>
              </a:lnSpc>
            </a:pPr>
            <a:r>
              <a:rPr lang="en-US" sz="3300" b="true">
                <a:solidFill>
                  <a:srgbClr val="BB7953"/>
                </a:solidFill>
                <a:latin typeface="Nunito Bold"/>
                <a:ea typeface="Nunito Bold"/>
                <a:cs typeface="Nunito Bold"/>
                <a:sym typeface="Nunito Bold"/>
              </a:rPr>
              <a:t>Istilah medis untuk gagal jantung adalah “Heart Failure” atau “Cardiac Failure” dimana kondisi jantung tidak dapat memompa darah yang cukup untuk metabolisme tubuh. </a:t>
            </a:r>
          </a:p>
          <a:p>
            <a:pPr algn="just">
              <a:lnSpc>
                <a:spcPts val="4620"/>
              </a:lnSpc>
            </a:pPr>
            <a:r>
              <a:rPr lang="en-US" sz="3300" b="true">
                <a:solidFill>
                  <a:srgbClr val="BB7953"/>
                </a:solidFill>
                <a:latin typeface="Nunito Bold"/>
                <a:ea typeface="Nunito Bold"/>
                <a:cs typeface="Nunito Bold"/>
                <a:sym typeface="Nunito Bold"/>
              </a:rPr>
              <a:t>Gagal jantung adalah suatu kelainan pada struktur atau fungsi jantung yang menyebabkan jantung tidak mampu memompa cukup darah untuk memenuhi kebutuhan metabolisme tubuh (kegagalan progresif), atau berkurangnya kemampuan tersebut karena jantung terlalu penuh suatu sindrom klinis yang ditandai dengan terjadinya saja tekanan (fraktur posterior), atau keduanya.</a:t>
            </a:r>
          </a:p>
          <a:p>
            <a:pPr algn="just">
              <a:lnSpc>
                <a:spcPts val="4620"/>
              </a:lnSpc>
            </a:pPr>
          </a:p>
        </p:txBody>
      </p:sp>
      <p:sp>
        <p:nvSpPr>
          <p:cNvPr name="Freeform 7" id="7"/>
          <p:cNvSpPr/>
          <p:nvPr/>
        </p:nvSpPr>
        <p:spPr>
          <a:xfrm flipH="false" flipV="false" rot="-376863">
            <a:off x="11889133" y="7567347"/>
            <a:ext cx="3355074" cy="2543756"/>
          </a:xfrm>
          <a:custGeom>
            <a:avLst/>
            <a:gdLst/>
            <a:ahLst/>
            <a:cxnLst/>
            <a:rect r="r" b="b" t="t" l="l"/>
            <a:pathLst>
              <a:path h="2543756" w="3355074">
                <a:moveTo>
                  <a:pt x="0" y="0"/>
                </a:moveTo>
                <a:lnTo>
                  <a:pt x="3355074" y="0"/>
                </a:lnTo>
                <a:lnTo>
                  <a:pt x="3355074" y="2543756"/>
                </a:lnTo>
                <a:lnTo>
                  <a:pt x="0" y="254375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526050">
            <a:off x="16519572" y="3698993"/>
            <a:ext cx="1479456" cy="1339580"/>
          </a:xfrm>
          <a:custGeom>
            <a:avLst/>
            <a:gdLst/>
            <a:ahLst/>
            <a:cxnLst/>
            <a:rect r="r" b="b" t="t" l="l"/>
            <a:pathLst>
              <a:path h="1339580" w="1479456">
                <a:moveTo>
                  <a:pt x="0" y="0"/>
                </a:moveTo>
                <a:lnTo>
                  <a:pt x="1479456" y="0"/>
                </a:lnTo>
                <a:lnTo>
                  <a:pt x="1479456" y="1339580"/>
                </a:lnTo>
                <a:lnTo>
                  <a:pt x="0" y="133958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304273">
            <a:off x="17126621" y="688468"/>
            <a:ext cx="1931711" cy="1749077"/>
          </a:xfrm>
          <a:custGeom>
            <a:avLst/>
            <a:gdLst/>
            <a:ahLst/>
            <a:cxnLst/>
            <a:rect r="r" b="b" t="t" l="l"/>
            <a:pathLst>
              <a:path h="1749077" w="1931711">
                <a:moveTo>
                  <a:pt x="0" y="0"/>
                </a:moveTo>
                <a:lnTo>
                  <a:pt x="1931712" y="0"/>
                </a:lnTo>
                <a:lnTo>
                  <a:pt x="1931712" y="1749077"/>
                </a:lnTo>
                <a:lnTo>
                  <a:pt x="0" y="174907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7348803" y="311035"/>
            <a:ext cx="4094281" cy="1251972"/>
          </a:xfrm>
          <a:prstGeom prst="rect">
            <a:avLst/>
          </a:prstGeom>
        </p:spPr>
        <p:txBody>
          <a:bodyPr anchor="t" rtlCol="false" tIns="0" lIns="0" bIns="0" rIns="0">
            <a:spAutoFit/>
          </a:bodyPr>
          <a:lstStyle/>
          <a:p>
            <a:pPr algn="ctr">
              <a:lnSpc>
                <a:spcPts val="10268"/>
              </a:lnSpc>
            </a:pPr>
            <a:r>
              <a:rPr lang="en-US" sz="7334">
                <a:solidFill>
                  <a:srgbClr val="FFD9DD"/>
                </a:solidFill>
                <a:latin typeface="More Sugar"/>
                <a:ea typeface="More Sugar"/>
                <a:cs typeface="More Sugar"/>
                <a:sym typeface="More Sugar"/>
              </a:rPr>
              <a:t>Definisi</a:t>
            </a:r>
          </a:p>
        </p:txBody>
      </p:sp>
      <p:sp>
        <p:nvSpPr>
          <p:cNvPr name="Freeform 11" id="11"/>
          <p:cNvSpPr/>
          <p:nvPr/>
        </p:nvSpPr>
        <p:spPr>
          <a:xfrm flipH="false" flipV="false" rot="-502182">
            <a:off x="1102408" y="9102526"/>
            <a:ext cx="1216826" cy="1101781"/>
          </a:xfrm>
          <a:custGeom>
            <a:avLst/>
            <a:gdLst/>
            <a:ahLst/>
            <a:cxnLst/>
            <a:rect r="r" b="b" t="t" l="l"/>
            <a:pathLst>
              <a:path h="1101781" w="1216826">
                <a:moveTo>
                  <a:pt x="0" y="0"/>
                </a:moveTo>
                <a:lnTo>
                  <a:pt x="1216826" y="0"/>
                </a:lnTo>
                <a:lnTo>
                  <a:pt x="1216826" y="1101781"/>
                </a:lnTo>
                <a:lnTo>
                  <a:pt x="0" y="110178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666064">
            <a:off x="-5245347" y="-2040984"/>
            <a:ext cx="15684047" cy="3421974"/>
          </a:xfrm>
          <a:custGeom>
            <a:avLst/>
            <a:gdLst/>
            <a:ahLst/>
            <a:cxnLst/>
            <a:rect r="r" b="b" t="t" l="l"/>
            <a:pathLst>
              <a:path h="3421974" w="15684047">
                <a:moveTo>
                  <a:pt x="0" y="0"/>
                </a:moveTo>
                <a:lnTo>
                  <a:pt x="15684047" y="0"/>
                </a:lnTo>
                <a:lnTo>
                  <a:pt x="15684047" y="3421974"/>
                </a:lnTo>
                <a:lnTo>
                  <a:pt x="0" y="34219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992433">
            <a:off x="601895" y="7333414"/>
            <a:ext cx="1515669" cy="2503357"/>
          </a:xfrm>
          <a:custGeom>
            <a:avLst/>
            <a:gdLst/>
            <a:ahLst/>
            <a:cxnLst/>
            <a:rect r="r" b="b" t="t" l="l"/>
            <a:pathLst>
              <a:path h="2503357" w="1515669">
                <a:moveTo>
                  <a:pt x="0" y="0"/>
                </a:moveTo>
                <a:lnTo>
                  <a:pt x="1515669" y="0"/>
                </a:lnTo>
                <a:lnTo>
                  <a:pt x="1515669" y="2503357"/>
                </a:lnTo>
                <a:lnTo>
                  <a:pt x="0" y="25033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5522757" y="289241"/>
            <a:ext cx="7321427" cy="1909830"/>
          </a:xfrm>
          <a:prstGeom prst="rect">
            <a:avLst/>
          </a:prstGeom>
        </p:spPr>
        <p:txBody>
          <a:bodyPr anchor="t" rtlCol="false" tIns="0" lIns="0" bIns="0" rIns="0">
            <a:spAutoFit/>
          </a:bodyPr>
          <a:lstStyle/>
          <a:p>
            <a:pPr algn="ctr">
              <a:lnSpc>
                <a:spcPts val="7608"/>
              </a:lnSpc>
            </a:pPr>
            <a:r>
              <a:rPr lang="en-US" sz="5434">
                <a:solidFill>
                  <a:srgbClr val="FFD9DD"/>
                </a:solidFill>
                <a:latin typeface="More Sugar"/>
                <a:ea typeface="More Sugar"/>
                <a:cs typeface="More Sugar"/>
                <a:sym typeface="More Sugar"/>
              </a:rPr>
              <a:t>Penyebab gagal jantung </a:t>
            </a:r>
          </a:p>
        </p:txBody>
      </p:sp>
      <p:sp>
        <p:nvSpPr>
          <p:cNvPr name="TextBox 5" id="5"/>
          <p:cNvSpPr txBox="true"/>
          <p:nvPr/>
        </p:nvSpPr>
        <p:spPr>
          <a:xfrm rot="0">
            <a:off x="1832326" y="2297978"/>
            <a:ext cx="7311674" cy="6973928"/>
          </a:xfrm>
          <a:prstGeom prst="rect">
            <a:avLst/>
          </a:prstGeom>
        </p:spPr>
        <p:txBody>
          <a:bodyPr anchor="t" rtlCol="false" tIns="0" lIns="0" bIns="0" rIns="0">
            <a:spAutoFit/>
          </a:bodyPr>
          <a:lstStyle/>
          <a:p>
            <a:pPr algn="just">
              <a:lnSpc>
                <a:spcPts val="4425"/>
              </a:lnSpc>
            </a:pPr>
            <a:r>
              <a:rPr lang="en-US" sz="3160" b="true">
                <a:solidFill>
                  <a:srgbClr val="BB7953"/>
                </a:solidFill>
                <a:latin typeface="Nunito Bold"/>
                <a:ea typeface="Nunito Bold"/>
                <a:cs typeface="Nunito Bold"/>
                <a:sym typeface="Nunito Bold"/>
              </a:rPr>
              <a:t>1.) Disfungsi Miokard: Kegagalan otot jantung dalam memompa darah.</a:t>
            </a:r>
          </a:p>
          <a:p>
            <a:pPr algn="just">
              <a:lnSpc>
                <a:spcPts val="4565"/>
              </a:lnSpc>
            </a:pPr>
            <a:r>
              <a:rPr lang="en-US" sz="3260" b="true">
                <a:solidFill>
                  <a:srgbClr val="BB7953"/>
                </a:solidFill>
                <a:latin typeface="Nunito Bold"/>
                <a:ea typeface="Nunito Bold"/>
                <a:cs typeface="Nunito Bold"/>
                <a:sym typeface="Nunito Bold"/>
              </a:rPr>
              <a:t>2.) Beban Volume Berlebihan: Preload berlebihan menyebabkan peningkatan volume dan tekanan di ventrikel, sesuai prinsip Frank-Starling. Namun, jika beban terlalu tinggi, curah jantung justru menurun.</a:t>
            </a:r>
          </a:p>
          <a:p>
            <a:pPr algn="just">
              <a:lnSpc>
                <a:spcPts val="4845"/>
              </a:lnSpc>
            </a:pPr>
            <a:r>
              <a:rPr lang="en-US" sz="3460" b="true">
                <a:solidFill>
                  <a:srgbClr val="BB7953"/>
                </a:solidFill>
                <a:latin typeface="Nunito Bold"/>
                <a:ea typeface="Nunito Bold"/>
                <a:cs typeface="Nunito Bold"/>
                <a:sym typeface="Nunito Bold"/>
              </a:rPr>
              <a:t>3.) Gangguan Pengisian Ventrikel: Hambatan aliran darah masuk atau aliran balik vena menyebabkan penurunan curah jantung.</a:t>
            </a:r>
          </a:p>
        </p:txBody>
      </p:sp>
      <p:sp>
        <p:nvSpPr>
          <p:cNvPr name="TextBox 6" id="6"/>
          <p:cNvSpPr txBox="true"/>
          <p:nvPr/>
        </p:nvSpPr>
        <p:spPr>
          <a:xfrm rot="0">
            <a:off x="10093328" y="2395942"/>
            <a:ext cx="7165972" cy="6270539"/>
          </a:xfrm>
          <a:prstGeom prst="rect">
            <a:avLst/>
          </a:prstGeom>
        </p:spPr>
        <p:txBody>
          <a:bodyPr anchor="t" rtlCol="false" tIns="0" lIns="0" bIns="0" rIns="0">
            <a:spAutoFit/>
          </a:bodyPr>
          <a:lstStyle/>
          <a:p>
            <a:pPr algn="just">
              <a:lnSpc>
                <a:spcPts val="4554"/>
              </a:lnSpc>
            </a:pPr>
            <a:r>
              <a:rPr lang="en-US" sz="3253" b="true">
                <a:solidFill>
                  <a:srgbClr val="BB7953"/>
                </a:solidFill>
                <a:latin typeface="Nunito Bold"/>
                <a:ea typeface="Nunito Bold"/>
                <a:cs typeface="Nunito Bold"/>
                <a:sym typeface="Nunito Bold"/>
              </a:rPr>
              <a:t>4.) Kelainan Otot Jantung: Menurunnya kontraktilitas jantung akibat arterosklerosis, hipertensi, atau penyakit otot. </a:t>
            </a:r>
          </a:p>
          <a:p>
            <a:pPr algn="just">
              <a:lnSpc>
                <a:spcPts val="4554"/>
              </a:lnSpc>
            </a:pPr>
            <a:r>
              <a:rPr lang="en-US" sz="3253" b="true">
                <a:solidFill>
                  <a:srgbClr val="BB7953"/>
                </a:solidFill>
                <a:latin typeface="Nunito Bold"/>
                <a:ea typeface="Nunito Bold"/>
                <a:cs typeface="Nunito Bold"/>
                <a:sym typeface="Nunito Bold"/>
              </a:rPr>
              <a:t>5.) Hipertensi Sistemik/Pulmonal: Meningkatkan beban kerja jantung dan menyebabkan hipertrofi otot jantung.</a:t>
            </a:r>
          </a:p>
          <a:p>
            <a:pPr algn="just">
              <a:lnSpc>
                <a:spcPts val="4554"/>
              </a:lnSpc>
            </a:pPr>
            <a:r>
              <a:rPr lang="en-US" sz="3253" b="true">
                <a:solidFill>
                  <a:srgbClr val="BB7953"/>
                </a:solidFill>
                <a:latin typeface="Nunito Bold"/>
                <a:ea typeface="Nunito Bold"/>
                <a:cs typeface="Nunito Bold"/>
                <a:sym typeface="Nunito Bold"/>
              </a:rPr>
              <a:t>6.)Peradangan/Penyakit Miokardium: Merusak serabut jantung, menurunkan kontraktilitas.</a:t>
            </a:r>
          </a:p>
        </p:txBody>
      </p:sp>
      <p:sp>
        <p:nvSpPr>
          <p:cNvPr name="Freeform 7" id="7"/>
          <p:cNvSpPr/>
          <p:nvPr/>
        </p:nvSpPr>
        <p:spPr>
          <a:xfrm flipH="false" flipV="false" rot="-666064">
            <a:off x="9933770" y="7951145"/>
            <a:ext cx="15684047" cy="3421974"/>
          </a:xfrm>
          <a:custGeom>
            <a:avLst/>
            <a:gdLst/>
            <a:ahLst/>
            <a:cxnLst/>
            <a:rect r="r" b="b" t="t" l="l"/>
            <a:pathLst>
              <a:path h="3421974" w="15684047">
                <a:moveTo>
                  <a:pt x="0" y="0"/>
                </a:moveTo>
                <a:lnTo>
                  <a:pt x="15684047" y="0"/>
                </a:lnTo>
                <a:lnTo>
                  <a:pt x="15684047" y="3421973"/>
                </a:lnTo>
                <a:lnTo>
                  <a:pt x="0" y="34219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3288874">
            <a:off x="16315309" y="55107"/>
            <a:ext cx="1887982" cy="2262288"/>
          </a:xfrm>
          <a:custGeom>
            <a:avLst/>
            <a:gdLst/>
            <a:ahLst/>
            <a:cxnLst/>
            <a:rect r="r" b="b" t="t" l="l"/>
            <a:pathLst>
              <a:path h="2262288" w="1887982">
                <a:moveTo>
                  <a:pt x="0" y="0"/>
                </a:moveTo>
                <a:lnTo>
                  <a:pt x="1887982" y="0"/>
                </a:lnTo>
                <a:lnTo>
                  <a:pt x="1887982" y="2262288"/>
                </a:lnTo>
                <a:lnTo>
                  <a:pt x="0" y="22622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352887" y="6101721"/>
            <a:ext cx="1006843" cy="743064"/>
          </a:xfrm>
          <a:custGeom>
            <a:avLst/>
            <a:gdLst/>
            <a:ahLst/>
            <a:cxnLst/>
            <a:rect r="r" b="b" t="t" l="l"/>
            <a:pathLst>
              <a:path h="743064" w="1006843">
                <a:moveTo>
                  <a:pt x="0" y="0"/>
                </a:moveTo>
                <a:lnTo>
                  <a:pt x="1006843" y="0"/>
                </a:lnTo>
                <a:lnTo>
                  <a:pt x="1006843" y="743064"/>
                </a:lnTo>
                <a:lnTo>
                  <a:pt x="0" y="7430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2679311" y="9675876"/>
            <a:ext cx="1006843" cy="743064"/>
          </a:xfrm>
          <a:custGeom>
            <a:avLst/>
            <a:gdLst/>
            <a:ahLst/>
            <a:cxnLst/>
            <a:rect r="r" b="b" t="t" l="l"/>
            <a:pathLst>
              <a:path h="743064" w="1006843">
                <a:moveTo>
                  <a:pt x="0" y="0"/>
                </a:moveTo>
                <a:lnTo>
                  <a:pt x="1006843" y="0"/>
                </a:lnTo>
                <a:lnTo>
                  <a:pt x="1006843" y="743064"/>
                </a:lnTo>
                <a:lnTo>
                  <a:pt x="0" y="7430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7281157" y="3071571"/>
            <a:ext cx="1006843" cy="743064"/>
          </a:xfrm>
          <a:custGeom>
            <a:avLst/>
            <a:gdLst/>
            <a:ahLst/>
            <a:cxnLst/>
            <a:rect r="r" b="b" t="t" l="l"/>
            <a:pathLst>
              <a:path h="743064" w="1006843">
                <a:moveTo>
                  <a:pt x="0" y="0"/>
                </a:moveTo>
                <a:lnTo>
                  <a:pt x="1006843" y="0"/>
                </a:lnTo>
                <a:lnTo>
                  <a:pt x="1006843" y="743063"/>
                </a:lnTo>
                <a:lnTo>
                  <a:pt x="0" y="7430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4087713" y="-329997"/>
            <a:ext cx="1006843" cy="743064"/>
          </a:xfrm>
          <a:custGeom>
            <a:avLst/>
            <a:gdLst/>
            <a:ahLst/>
            <a:cxnLst/>
            <a:rect r="r" b="b" t="t" l="l"/>
            <a:pathLst>
              <a:path h="743064" w="1006843">
                <a:moveTo>
                  <a:pt x="0" y="0"/>
                </a:moveTo>
                <a:lnTo>
                  <a:pt x="1006842" y="0"/>
                </a:lnTo>
                <a:lnTo>
                  <a:pt x="1006842" y="743063"/>
                </a:lnTo>
                <a:lnTo>
                  <a:pt x="0" y="7430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TextBox 2" id="2"/>
          <p:cNvSpPr txBox="true"/>
          <p:nvPr/>
        </p:nvSpPr>
        <p:spPr>
          <a:xfrm rot="0">
            <a:off x="3321929" y="331277"/>
            <a:ext cx="7321427" cy="1228476"/>
          </a:xfrm>
          <a:prstGeom prst="rect">
            <a:avLst/>
          </a:prstGeom>
        </p:spPr>
        <p:txBody>
          <a:bodyPr anchor="t" rtlCol="false" tIns="0" lIns="0" bIns="0" rIns="0">
            <a:spAutoFit/>
          </a:bodyPr>
          <a:lstStyle/>
          <a:p>
            <a:pPr algn="ctr">
              <a:lnSpc>
                <a:spcPts val="9988"/>
              </a:lnSpc>
            </a:pPr>
            <a:r>
              <a:rPr lang="en-US" sz="7134">
                <a:solidFill>
                  <a:srgbClr val="FFD9DD"/>
                </a:solidFill>
                <a:latin typeface="More Sugar"/>
                <a:ea typeface="More Sugar"/>
                <a:cs typeface="More Sugar"/>
                <a:sym typeface="More Sugar"/>
              </a:rPr>
              <a:t>Patofisiologi </a:t>
            </a:r>
          </a:p>
        </p:txBody>
      </p:sp>
      <p:sp>
        <p:nvSpPr>
          <p:cNvPr name="TextBox 3" id="3"/>
          <p:cNvSpPr txBox="true"/>
          <p:nvPr/>
        </p:nvSpPr>
        <p:spPr>
          <a:xfrm rot="0">
            <a:off x="913806" y="1814295"/>
            <a:ext cx="13041240" cy="7843520"/>
          </a:xfrm>
          <a:prstGeom prst="rect">
            <a:avLst/>
          </a:prstGeom>
        </p:spPr>
        <p:txBody>
          <a:bodyPr anchor="t" rtlCol="false" tIns="0" lIns="0" bIns="0" rIns="0">
            <a:spAutoFit/>
          </a:bodyPr>
          <a:lstStyle/>
          <a:p>
            <a:pPr algn="l">
              <a:lnSpc>
                <a:spcPts val="4480"/>
              </a:lnSpc>
            </a:pPr>
            <a:r>
              <a:rPr lang="en-US" sz="3200" b="true">
                <a:solidFill>
                  <a:srgbClr val="BB7953"/>
                </a:solidFill>
                <a:latin typeface="Nunito Bold"/>
                <a:ea typeface="Nunito Bold"/>
                <a:cs typeface="Nunito Bold"/>
                <a:sym typeface="Nunito Bold"/>
              </a:rPr>
              <a:t>Terjadinya gagal jantung diawali dengan adanya kerusakan pada jantung atau miokardium. Yang akan menyebabkan menurunnya curah jantung. Ketika curah jantung tidak mencukupi kebutuhan metabolisme, jantung mengaktifkan mekanisme kompensasi untuk mempertahankan fungsinya. </a:t>
            </a:r>
          </a:p>
          <a:p>
            <a:pPr algn="l">
              <a:lnSpc>
                <a:spcPts val="4480"/>
              </a:lnSpc>
            </a:pPr>
            <a:r>
              <a:rPr lang="en-US" sz="3200" b="true">
                <a:solidFill>
                  <a:srgbClr val="BB7953"/>
                </a:solidFill>
                <a:latin typeface="Nunito Bold"/>
                <a:ea typeface="Nunito Bold"/>
                <a:cs typeface="Nunito Bold"/>
                <a:sym typeface="Nunito Bold"/>
              </a:rPr>
              <a:t>Ada tiga mekanisme utama: peningkatan aktivitas simpatis, aktivasi Sistem Renin Angiotensin Aldosteron (RAAS), dan hipertrofi ventrikel. Respons simpatis meningkatkan denyut jantung, kontraktilitas, dan vasokonstriksi untuk menjaga perfusi ke organ vital. Aktivasi RAAS menyebabkan retensi cairan, meningkatkan beban ventrikel dan kontraktilitas. Hipertrofi miokardium meningkatkan ketebalan otot jantung. Meskipun awalnya menguntungkan, mekanisme ini akhirnya memperburuk gagal jantung.</a:t>
            </a:r>
          </a:p>
        </p:txBody>
      </p:sp>
      <p:sp>
        <p:nvSpPr>
          <p:cNvPr name="Freeform 4" id="4"/>
          <p:cNvSpPr/>
          <p:nvPr/>
        </p:nvSpPr>
        <p:spPr>
          <a:xfrm flipH="false" flipV="false" rot="7954042">
            <a:off x="16178359" y="5993727"/>
            <a:ext cx="2902353" cy="1350914"/>
          </a:xfrm>
          <a:custGeom>
            <a:avLst/>
            <a:gdLst/>
            <a:ahLst/>
            <a:cxnLst/>
            <a:rect r="r" b="b" t="t" l="l"/>
            <a:pathLst>
              <a:path h="1350914" w="2902353">
                <a:moveTo>
                  <a:pt x="0" y="0"/>
                </a:moveTo>
                <a:lnTo>
                  <a:pt x="2902354" y="0"/>
                </a:lnTo>
                <a:lnTo>
                  <a:pt x="2902354" y="1350913"/>
                </a:lnTo>
                <a:lnTo>
                  <a:pt x="0" y="13509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782761">
            <a:off x="14958262" y="4692865"/>
            <a:ext cx="2984695" cy="4083538"/>
          </a:xfrm>
          <a:custGeom>
            <a:avLst/>
            <a:gdLst/>
            <a:ahLst/>
            <a:cxnLst/>
            <a:rect r="r" b="b" t="t" l="l"/>
            <a:pathLst>
              <a:path h="4083538" w="2984695">
                <a:moveTo>
                  <a:pt x="0" y="0"/>
                </a:moveTo>
                <a:lnTo>
                  <a:pt x="2984695" y="0"/>
                </a:lnTo>
                <a:lnTo>
                  <a:pt x="2984695" y="4083538"/>
                </a:lnTo>
                <a:lnTo>
                  <a:pt x="0" y="40835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8864922">
            <a:off x="14999432" y="8385120"/>
            <a:ext cx="2902353" cy="1350914"/>
          </a:xfrm>
          <a:custGeom>
            <a:avLst/>
            <a:gdLst/>
            <a:ahLst/>
            <a:cxnLst/>
            <a:rect r="r" b="b" t="t" l="l"/>
            <a:pathLst>
              <a:path h="1350914" w="2902353">
                <a:moveTo>
                  <a:pt x="0" y="0"/>
                </a:moveTo>
                <a:lnTo>
                  <a:pt x="2902354" y="0"/>
                </a:lnTo>
                <a:lnTo>
                  <a:pt x="2902354" y="1350913"/>
                </a:lnTo>
                <a:lnTo>
                  <a:pt x="0" y="13509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2320743">
            <a:off x="15412538" y="-849846"/>
            <a:ext cx="2896893" cy="2775750"/>
          </a:xfrm>
          <a:custGeom>
            <a:avLst/>
            <a:gdLst/>
            <a:ahLst/>
            <a:cxnLst/>
            <a:rect r="r" b="b" t="t" l="l"/>
            <a:pathLst>
              <a:path h="2775750" w="2896893">
                <a:moveTo>
                  <a:pt x="0" y="0"/>
                </a:moveTo>
                <a:lnTo>
                  <a:pt x="2896893" y="0"/>
                </a:lnTo>
                <a:lnTo>
                  <a:pt x="2896893" y="2775750"/>
                </a:lnTo>
                <a:lnTo>
                  <a:pt x="0" y="27757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204157">
            <a:off x="13946050" y="2604731"/>
            <a:ext cx="1833659" cy="1756978"/>
          </a:xfrm>
          <a:custGeom>
            <a:avLst/>
            <a:gdLst/>
            <a:ahLst/>
            <a:cxnLst/>
            <a:rect r="r" b="b" t="t" l="l"/>
            <a:pathLst>
              <a:path h="1756978" w="1833659">
                <a:moveTo>
                  <a:pt x="0" y="0"/>
                </a:moveTo>
                <a:lnTo>
                  <a:pt x="1833659" y="0"/>
                </a:lnTo>
                <a:lnTo>
                  <a:pt x="1833659" y="1756978"/>
                </a:lnTo>
                <a:lnTo>
                  <a:pt x="0" y="17569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7534917" y="3096166"/>
            <a:ext cx="1006843" cy="743064"/>
          </a:xfrm>
          <a:custGeom>
            <a:avLst/>
            <a:gdLst/>
            <a:ahLst/>
            <a:cxnLst/>
            <a:rect r="r" b="b" t="t" l="l"/>
            <a:pathLst>
              <a:path h="743064" w="1006843">
                <a:moveTo>
                  <a:pt x="0" y="0"/>
                </a:moveTo>
                <a:lnTo>
                  <a:pt x="1006843" y="0"/>
                </a:lnTo>
                <a:lnTo>
                  <a:pt x="1006843" y="743063"/>
                </a:lnTo>
                <a:lnTo>
                  <a:pt x="0" y="7430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2082977">
            <a:off x="13196841" y="-205035"/>
            <a:ext cx="1006843" cy="743064"/>
          </a:xfrm>
          <a:custGeom>
            <a:avLst/>
            <a:gdLst/>
            <a:ahLst/>
            <a:cxnLst/>
            <a:rect r="r" b="b" t="t" l="l"/>
            <a:pathLst>
              <a:path h="743064" w="1006843">
                <a:moveTo>
                  <a:pt x="0" y="0"/>
                </a:moveTo>
                <a:lnTo>
                  <a:pt x="1006843" y="0"/>
                </a:lnTo>
                <a:lnTo>
                  <a:pt x="1006843" y="743064"/>
                </a:lnTo>
                <a:lnTo>
                  <a:pt x="0" y="7430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2153127">
            <a:off x="13451624" y="6959203"/>
            <a:ext cx="1006843" cy="743064"/>
          </a:xfrm>
          <a:custGeom>
            <a:avLst/>
            <a:gdLst/>
            <a:ahLst/>
            <a:cxnLst/>
            <a:rect r="r" b="b" t="t" l="l"/>
            <a:pathLst>
              <a:path h="743064" w="1006843">
                <a:moveTo>
                  <a:pt x="0" y="0"/>
                </a:moveTo>
                <a:lnTo>
                  <a:pt x="1006843" y="0"/>
                </a:lnTo>
                <a:lnTo>
                  <a:pt x="1006843" y="743063"/>
                </a:lnTo>
                <a:lnTo>
                  <a:pt x="0" y="7430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1204157">
            <a:off x="12881643" y="8880596"/>
            <a:ext cx="2146804" cy="2057028"/>
          </a:xfrm>
          <a:custGeom>
            <a:avLst/>
            <a:gdLst/>
            <a:ahLst/>
            <a:cxnLst/>
            <a:rect r="r" b="b" t="t" l="l"/>
            <a:pathLst>
              <a:path h="2057028" w="2146804">
                <a:moveTo>
                  <a:pt x="0" y="0"/>
                </a:moveTo>
                <a:lnTo>
                  <a:pt x="2146804" y="0"/>
                </a:lnTo>
                <a:lnTo>
                  <a:pt x="2146804" y="2057029"/>
                </a:lnTo>
                <a:lnTo>
                  <a:pt x="0" y="205702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6975641">
            <a:off x="10139935" y="9902133"/>
            <a:ext cx="1006843" cy="743064"/>
          </a:xfrm>
          <a:custGeom>
            <a:avLst/>
            <a:gdLst/>
            <a:ahLst/>
            <a:cxnLst/>
            <a:rect r="r" b="b" t="t" l="l"/>
            <a:pathLst>
              <a:path h="743064" w="1006843">
                <a:moveTo>
                  <a:pt x="0" y="0"/>
                </a:moveTo>
                <a:lnTo>
                  <a:pt x="1006842" y="0"/>
                </a:lnTo>
                <a:lnTo>
                  <a:pt x="1006842" y="743063"/>
                </a:lnTo>
                <a:lnTo>
                  <a:pt x="0" y="7430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543407">
            <a:off x="3140853" y="8074291"/>
            <a:ext cx="20283163" cy="4425417"/>
          </a:xfrm>
          <a:custGeom>
            <a:avLst/>
            <a:gdLst/>
            <a:ahLst/>
            <a:cxnLst/>
            <a:rect r="r" b="b" t="t" l="l"/>
            <a:pathLst>
              <a:path h="4425417" w="20283163">
                <a:moveTo>
                  <a:pt x="0" y="0"/>
                </a:moveTo>
                <a:lnTo>
                  <a:pt x="20283163" y="0"/>
                </a:lnTo>
                <a:lnTo>
                  <a:pt x="20283163" y="4425418"/>
                </a:lnTo>
                <a:lnTo>
                  <a:pt x="0" y="44254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622422" y="7520363"/>
            <a:ext cx="2241088" cy="2147370"/>
          </a:xfrm>
          <a:custGeom>
            <a:avLst/>
            <a:gdLst/>
            <a:ahLst/>
            <a:cxnLst/>
            <a:rect r="r" b="b" t="t" l="l"/>
            <a:pathLst>
              <a:path h="2147370" w="2241088">
                <a:moveTo>
                  <a:pt x="0" y="0"/>
                </a:moveTo>
                <a:lnTo>
                  <a:pt x="2241088" y="0"/>
                </a:lnTo>
                <a:lnTo>
                  <a:pt x="2241088" y="2147370"/>
                </a:lnTo>
                <a:lnTo>
                  <a:pt x="0" y="21473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3407">
            <a:off x="-3245736" y="-3342458"/>
            <a:ext cx="20283163" cy="4425417"/>
          </a:xfrm>
          <a:custGeom>
            <a:avLst/>
            <a:gdLst/>
            <a:ahLst/>
            <a:cxnLst/>
            <a:rect r="r" b="b" t="t" l="l"/>
            <a:pathLst>
              <a:path h="4425417" w="20283163">
                <a:moveTo>
                  <a:pt x="0" y="0"/>
                </a:moveTo>
                <a:lnTo>
                  <a:pt x="20283163" y="0"/>
                </a:lnTo>
                <a:lnTo>
                  <a:pt x="20283163" y="4425417"/>
                </a:lnTo>
                <a:lnTo>
                  <a:pt x="0" y="44254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432805">
            <a:off x="-257325" y="269361"/>
            <a:ext cx="2572049" cy="2464491"/>
          </a:xfrm>
          <a:custGeom>
            <a:avLst/>
            <a:gdLst/>
            <a:ahLst/>
            <a:cxnLst/>
            <a:rect r="r" b="b" t="t" l="l"/>
            <a:pathLst>
              <a:path h="2464491" w="2572049">
                <a:moveTo>
                  <a:pt x="0" y="0"/>
                </a:moveTo>
                <a:lnTo>
                  <a:pt x="2572050" y="0"/>
                </a:lnTo>
                <a:lnTo>
                  <a:pt x="2572050" y="2464491"/>
                </a:lnTo>
                <a:lnTo>
                  <a:pt x="0" y="246449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721625" y="7791678"/>
            <a:ext cx="1674777" cy="1604740"/>
          </a:xfrm>
          <a:custGeom>
            <a:avLst/>
            <a:gdLst/>
            <a:ahLst/>
            <a:cxnLst/>
            <a:rect r="r" b="b" t="t" l="l"/>
            <a:pathLst>
              <a:path h="1604740" w="1674777">
                <a:moveTo>
                  <a:pt x="0" y="0"/>
                </a:moveTo>
                <a:lnTo>
                  <a:pt x="1674777" y="0"/>
                </a:lnTo>
                <a:lnTo>
                  <a:pt x="1674777" y="1604740"/>
                </a:lnTo>
                <a:lnTo>
                  <a:pt x="0" y="16047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2331642">
            <a:off x="15905578" y="699236"/>
            <a:ext cx="1674777" cy="1604740"/>
          </a:xfrm>
          <a:custGeom>
            <a:avLst/>
            <a:gdLst/>
            <a:ahLst/>
            <a:cxnLst/>
            <a:rect r="r" b="b" t="t" l="l"/>
            <a:pathLst>
              <a:path h="1604740" w="1674777">
                <a:moveTo>
                  <a:pt x="0" y="0"/>
                </a:moveTo>
                <a:lnTo>
                  <a:pt x="1674777" y="0"/>
                </a:lnTo>
                <a:lnTo>
                  <a:pt x="1674777" y="1604740"/>
                </a:lnTo>
                <a:lnTo>
                  <a:pt x="0" y="16047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808510" y="-741309"/>
            <a:ext cx="1674777" cy="1604740"/>
          </a:xfrm>
          <a:custGeom>
            <a:avLst/>
            <a:gdLst/>
            <a:ahLst/>
            <a:cxnLst/>
            <a:rect r="r" b="b" t="t" l="l"/>
            <a:pathLst>
              <a:path h="1604740" w="1674777">
                <a:moveTo>
                  <a:pt x="0" y="0"/>
                </a:moveTo>
                <a:lnTo>
                  <a:pt x="1674777" y="0"/>
                </a:lnTo>
                <a:lnTo>
                  <a:pt x="1674777" y="1604740"/>
                </a:lnTo>
                <a:lnTo>
                  <a:pt x="0" y="16047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7450612" y="2610703"/>
            <a:ext cx="1734835" cy="1662288"/>
          </a:xfrm>
          <a:custGeom>
            <a:avLst/>
            <a:gdLst/>
            <a:ahLst/>
            <a:cxnLst/>
            <a:rect r="r" b="b" t="t" l="l"/>
            <a:pathLst>
              <a:path h="1662288" w="1734835">
                <a:moveTo>
                  <a:pt x="0" y="0"/>
                </a:moveTo>
                <a:lnTo>
                  <a:pt x="1734835" y="0"/>
                </a:lnTo>
                <a:lnTo>
                  <a:pt x="1734835" y="1662287"/>
                </a:lnTo>
                <a:lnTo>
                  <a:pt x="0" y="1662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3330827" y="2076618"/>
            <a:ext cx="11034170" cy="7591115"/>
          </a:xfrm>
          <a:custGeom>
            <a:avLst/>
            <a:gdLst/>
            <a:ahLst/>
            <a:cxnLst/>
            <a:rect r="r" b="b" t="t" l="l"/>
            <a:pathLst>
              <a:path h="7591115" w="11034170">
                <a:moveTo>
                  <a:pt x="0" y="0"/>
                </a:moveTo>
                <a:lnTo>
                  <a:pt x="11034170" y="0"/>
                </a:lnTo>
                <a:lnTo>
                  <a:pt x="11034170" y="7591115"/>
                </a:lnTo>
                <a:lnTo>
                  <a:pt x="0" y="7591115"/>
                </a:lnTo>
                <a:lnTo>
                  <a:pt x="0" y="0"/>
                </a:lnTo>
                <a:close/>
              </a:path>
            </a:pathLst>
          </a:custGeom>
          <a:blipFill>
            <a:blip r:embed="rId8"/>
            <a:stretch>
              <a:fillRect l="0" t="0" r="0" b="0"/>
            </a:stretch>
          </a:blipFill>
        </p:spPr>
      </p:sp>
      <p:sp>
        <p:nvSpPr>
          <p:cNvPr name="TextBox 11" id="11"/>
          <p:cNvSpPr txBox="true"/>
          <p:nvPr/>
        </p:nvSpPr>
        <p:spPr>
          <a:xfrm rot="0">
            <a:off x="5826193" y="739606"/>
            <a:ext cx="5999973" cy="1032739"/>
          </a:xfrm>
          <a:prstGeom prst="rect">
            <a:avLst/>
          </a:prstGeom>
        </p:spPr>
        <p:txBody>
          <a:bodyPr anchor="t" rtlCol="false" tIns="0" lIns="0" bIns="0" rIns="0">
            <a:spAutoFit/>
          </a:bodyPr>
          <a:lstStyle/>
          <a:p>
            <a:pPr algn="ctr">
              <a:lnSpc>
                <a:spcPts val="8415"/>
              </a:lnSpc>
            </a:pPr>
            <a:r>
              <a:rPr lang="en-US" sz="6010">
                <a:solidFill>
                  <a:srgbClr val="FFD9DD"/>
                </a:solidFill>
                <a:latin typeface="More Sugar"/>
                <a:ea typeface="More Sugar"/>
                <a:cs typeface="More Sugar"/>
                <a:sym typeface="More Sugar"/>
              </a:rPr>
              <a:t>Pathway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Freeform 2" id="2"/>
          <p:cNvSpPr/>
          <p:nvPr/>
        </p:nvSpPr>
        <p:spPr>
          <a:xfrm flipH="false" flipV="false" rot="201251">
            <a:off x="14418118" y="7807827"/>
            <a:ext cx="3354156" cy="3201695"/>
          </a:xfrm>
          <a:custGeom>
            <a:avLst/>
            <a:gdLst/>
            <a:ahLst/>
            <a:cxnLst/>
            <a:rect r="r" b="b" t="t" l="l"/>
            <a:pathLst>
              <a:path h="3201695" w="3354156">
                <a:moveTo>
                  <a:pt x="0" y="0"/>
                </a:moveTo>
                <a:lnTo>
                  <a:pt x="3354157" y="0"/>
                </a:lnTo>
                <a:lnTo>
                  <a:pt x="3354157" y="3201695"/>
                </a:lnTo>
                <a:lnTo>
                  <a:pt x="0" y="32016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167651">
            <a:off x="16852298" y="335846"/>
            <a:ext cx="1431660" cy="1715496"/>
          </a:xfrm>
          <a:custGeom>
            <a:avLst/>
            <a:gdLst/>
            <a:ahLst/>
            <a:cxnLst/>
            <a:rect r="r" b="b" t="t" l="l"/>
            <a:pathLst>
              <a:path h="1715496" w="1431660">
                <a:moveTo>
                  <a:pt x="0" y="0"/>
                </a:moveTo>
                <a:lnTo>
                  <a:pt x="1431660" y="0"/>
                </a:lnTo>
                <a:lnTo>
                  <a:pt x="1431660" y="1715496"/>
                </a:lnTo>
                <a:lnTo>
                  <a:pt x="0" y="17154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522265">
            <a:off x="316309" y="8332656"/>
            <a:ext cx="1951636" cy="2338562"/>
          </a:xfrm>
          <a:custGeom>
            <a:avLst/>
            <a:gdLst/>
            <a:ahLst/>
            <a:cxnLst/>
            <a:rect r="r" b="b" t="t" l="l"/>
            <a:pathLst>
              <a:path h="2338562" w="1951636">
                <a:moveTo>
                  <a:pt x="1951637" y="0"/>
                </a:moveTo>
                <a:lnTo>
                  <a:pt x="0" y="0"/>
                </a:lnTo>
                <a:lnTo>
                  <a:pt x="0" y="2338562"/>
                </a:lnTo>
                <a:lnTo>
                  <a:pt x="1951637" y="2338562"/>
                </a:lnTo>
                <a:lnTo>
                  <a:pt x="195163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675550" y="7397580"/>
            <a:ext cx="853282" cy="629734"/>
          </a:xfrm>
          <a:custGeom>
            <a:avLst/>
            <a:gdLst/>
            <a:ahLst/>
            <a:cxnLst/>
            <a:rect r="r" b="b" t="t" l="l"/>
            <a:pathLst>
              <a:path h="629734" w="853282">
                <a:moveTo>
                  <a:pt x="0" y="0"/>
                </a:moveTo>
                <a:lnTo>
                  <a:pt x="853282" y="0"/>
                </a:lnTo>
                <a:lnTo>
                  <a:pt x="853282" y="629733"/>
                </a:lnTo>
                <a:lnTo>
                  <a:pt x="0" y="6297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3301623" y="9408674"/>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754143" y="248994"/>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23809" y="-223306"/>
            <a:ext cx="1279922" cy="944600"/>
          </a:xfrm>
          <a:custGeom>
            <a:avLst/>
            <a:gdLst/>
            <a:ahLst/>
            <a:cxnLst/>
            <a:rect r="r" b="b" t="t" l="l"/>
            <a:pathLst>
              <a:path h="944600" w="1279922">
                <a:moveTo>
                  <a:pt x="0" y="0"/>
                </a:moveTo>
                <a:lnTo>
                  <a:pt x="1279922" y="0"/>
                </a:lnTo>
                <a:lnTo>
                  <a:pt x="1279922" y="944600"/>
                </a:lnTo>
                <a:lnTo>
                  <a:pt x="0" y="944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389287" y="1450488"/>
            <a:ext cx="13932582" cy="8051449"/>
          </a:xfrm>
          <a:prstGeom prst="rect">
            <a:avLst/>
          </a:prstGeom>
        </p:spPr>
        <p:txBody>
          <a:bodyPr anchor="t" rtlCol="false" tIns="0" lIns="0" bIns="0" rIns="0">
            <a:spAutoFit/>
          </a:bodyPr>
          <a:lstStyle/>
          <a:p>
            <a:pPr algn="just">
              <a:lnSpc>
                <a:spcPts val="4044"/>
              </a:lnSpc>
            </a:pPr>
            <a:r>
              <a:rPr lang="en-US" sz="2888" b="true">
                <a:solidFill>
                  <a:srgbClr val="BB7953"/>
                </a:solidFill>
                <a:latin typeface="Nunito Bold"/>
                <a:ea typeface="Nunito Bold"/>
                <a:cs typeface="Nunito Bold"/>
                <a:sym typeface="Nunito Bold"/>
              </a:rPr>
              <a:t>Gagal jantung dipengaruhi oleh sisi primer disfungsi (kiri, kanan, atau biventrikular). Disfungsi ventrikel kiri menyebabkan peningkatan tekanan paru dan kongesti paru, memicu dispnea, takipnea, dan krepitasi paru. Gagal jantung ditandai oleh peningkatan volume intravaskular, dengan kongesti jaringan akibat tekanan arteri dan vena yang meningkat. Gagal ventrikel kiri sering mendahului ventrikel kanan.</a:t>
            </a:r>
          </a:p>
          <a:p>
            <a:pPr algn="just">
              <a:lnSpc>
                <a:spcPts val="4044"/>
              </a:lnSpc>
            </a:pPr>
            <a:r>
              <a:rPr lang="en-US" sz="2888" b="true">
                <a:solidFill>
                  <a:srgbClr val="BB7953"/>
                </a:solidFill>
                <a:latin typeface="Nunito Bold"/>
                <a:ea typeface="Nunito Bold"/>
                <a:cs typeface="Nunito Bold"/>
                <a:sym typeface="Nunito Bold"/>
              </a:rPr>
              <a:t>1.) Gagal Jantung Kiri: </a:t>
            </a:r>
          </a:p>
          <a:p>
            <a:pPr algn="just">
              <a:lnSpc>
                <a:spcPts val="4044"/>
              </a:lnSpc>
            </a:pPr>
            <a:r>
              <a:rPr lang="en-US" sz="2888" b="true">
                <a:solidFill>
                  <a:srgbClr val="BB7953"/>
                </a:solidFill>
                <a:latin typeface="Nunito Bold"/>
                <a:ea typeface="Nunito Bold"/>
                <a:cs typeface="Nunito Bold"/>
                <a:sym typeface="Nunito Bold"/>
              </a:rPr>
              <a:t>   - Gejala: dispnea, batuk, kelelahan, kecemasan, sianosis.</a:t>
            </a:r>
          </a:p>
          <a:p>
            <a:pPr algn="just">
              <a:lnSpc>
                <a:spcPts val="4044"/>
              </a:lnSpc>
            </a:pPr>
            <a:r>
              <a:rPr lang="en-US" sz="2888" b="true">
                <a:solidFill>
                  <a:srgbClr val="BB7953"/>
                </a:solidFill>
                <a:latin typeface="Nunito Bold"/>
                <a:ea typeface="Nunito Bold"/>
                <a:cs typeface="Nunito Bold"/>
                <a:sym typeface="Nunito Bold"/>
              </a:rPr>
              <a:t>2.) Gagal Jantung Kanan: </a:t>
            </a:r>
          </a:p>
          <a:p>
            <a:pPr algn="just">
              <a:lnSpc>
                <a:spcPts val="4044"/>
              </a:lnSpc>
            </a:pPr>
            <a:r>
              <a:rPr lang="en-US" sz="2888" b="true">
                <a:solidFill>
                  <a:srgbClr val="BB7953"/>
                </a:solidFill>
                <a:latin typeface="Nunito Bold"/>
                <a:ea typeface="Nunito Bold"/>
                <a:cs typeface="Nunito Bold"/>
                <a:sym typeface="Nunito Bold"/>
              </a:rPr>
              <a:t> - Gejala: kongesti perifer, edema, hepatomegali, anoreksia, mual, nokturia, kelemahan.</a:t>
            </a:r>
          </a:p>
          <a:p>
            <a:pPr algn="just">
              <a:lnSpc>
                <a:spcPts val="4044"/>
              </a:lnSpc>
            </a:pPr>
            <a:r>
              <a:rPr lang="en-US" sz="2888" b="true">
                <a:solidFill>
                  <a:srgbClr val="BB7953"/>
                </a:solidFill>
                <a:latin typeface="Nunito Bold"/>
                <a:ea typeface="Nunito Bold"/>
                <a:cs typeface="Nunito Bold"/>
                <a:sym typeface="Nunito Bold"/>
              </a:rPr>
              <a:t>Klasifikasi NYHA CHF:</a:t>
            </a:r>
          </a:p>
          <a:p>
            <a:pPr algn="just">
              <a:lnSpc>
                <a:spcPts val="4044"/>
              </a:lnSpc>
            </a:pPr>
            <a:r>
              <a:rPr lang="en-US" sz="2888" b="true">
                <a:solidFill>
                  <a:srgbClr val="BB7953"/>
                </a:solidFill>
                <a:latin typeface="Nunito Bold"/>
                <a:ea typeface="Nunito Bold"/>
                <a:cs typeface="Nunito Bold"/>
                <a:sym typeface="Nunito Bold"/>
              </a:rPr>
              <a:t>1. Kelas I: Aktivitas berat tanpa keluhan.</a:t>
            </a:r>
          </a:p>
          <a:p>
            <a:pPr algn="just">
              <a:lnSpc>
                <a:spcPts val="4044"/>
              </a:lnSpc>
            </a:pPr>
            <a:r>
              <a:rPr lang="en-US" sz="2888" b="true">
                <a:solidFill>
                  <a:srgbClr val="BB7953"/>
                </a:solidFill>
                <a:latin typeface="Nunito Bold"/>
                <a:ea typeface="Nunito Bold"/>
                <a:cs typeface="Nunito Bold"/>
                <a:sym typeface="Nunito Bold"/>
              </a:rPr>
              <a:t>2. Kelas II: Aktivitas sehari-hari tanpa keluhan.</a:t>
            </a:r>
          </a:p>
          <a:p>
            <a:pPr algn="just">
              <a:lnSpc>
                <a:spcPts val="4044"/>
              </a:lnSpc>
            </a:pPr>
            <a:r>
              <a:rPr lang="en-US" sz="2888" b="true">
                <a:solidFill>
                  <a:srgbClr val="BB7953"/>
                </a:solidFill>
                <a:latin typeface="Nunito Bold"/>
                <a:ea typeface="Nunito Bold"/>
                <a:cs typeface="Nunito Bold"/>
                <a:sym typeface="Nunito Bold"/>
              </a:rPr>
              <a:t>3. Kelas III: Tidak bisa beraktivitas sehari-hari tanpa keluhan.</a:t>
            </a:r>
          </a:p>
          <a:p>
            <a:pPr algn="just">
              <a:lnSpc>
                <a:spcPts val="4044"/>
              </a:lnSpc>
            </a:pPr>
            <a:r>
              <a:rPr lang="en-US" sz="2888" b="true">
                <a:solidFill>
                  <a:srgbClr val="BB7953"/>
                </a:solidFill>
                <a:latin typeface="Nunito Bold"/>
                <a:ea typeface="Nunito Bold"/>
                <a:cs typeface="Nunito Bold"/>
                <a:sym typeface="Nunito Bold"/>
              </a:rPr>
              <a:t>4. Kelas IV: Harus tirah baring, tidak bisa beraktivitas apapun.</a:t>
            </a:r>
          </a:p>
        </p:txBody>
      </p:sp>
      <p:sp>
        <p:nvSpPr>
          <p:cNvPr name="TextBox 10" id="10"/>
          <p:cNvSpPr txBox="true"/>
          <p:nvPr/>
        </p:nvSpPr>
        <p:spPr>
          <a:xfrm rot="0">
            <a:off x="5694864" y="243852"/>
            <a:ext cx="7321427" cy="1136401"/>
          </a:xfrm>
          <a:prstGeom prst="rect">
            <a:avLst/>
          </a:prstGeom>
        </p:spPr>
        <p:txBody>
          <a:bodyPr anchor="t" rtlCol="false" tIns="0" lIns="0" bIns="0" rIns="0">
            <a:spAutoFit/>
          </a:bodyPr>
          <a:lstStyle/>
          <a:p>
            <a:pPr algn="l">
              <a:lnSpc>
                <a:spcPts val="9288"/>
              </a:lnSpc>
            </a:pPr>
            <a:r>
              <a:rPr lang="en-US" sz="6634">
                <a:solidFill>
                  <a:srgbClr val="FFD9DD"/>
                </a:solidFill>
                <a:latin typeface="More Sugar"/>
                <a:ea typeface="More Sugar"/>
                <a:cs typeface="More Sugar"/>
                <a:sym typeface="More Sugar"/>
              </a:rPr>
              <a:t>Manifestasi Klinik</a:t>
            </a:r>
          </a:p>
        </p:txBody>
      </p:sp>
      <p:sp>
        <p:nvSpPr>
          <p:cNvPr name="Freeform 11" id="11"/>
          <p:cNvSpPr/>
          <p:nvPr/>
        </p:nvSpPr>
        <p:spPr>
          <a:xfrm flipH="false" flipV="false" rot="0">
            <a:off x="-90587" y="1713725"/>
            <a:ext cx="853282" cy="629734"/>
          </a:xfrm>
          <a:custGeom>
            <a:avLst/>
            <a:gdLst/>
            <a:ahLst/>
            <a:cxnLst/>
            <a:rect r="r" b="b" t="t" l="l"/>
            <a:pathLst>
              <a:path h="629734" w="853282">
                <a:moveTo>
                  <a:pt x="0" y="0"/>
                </a:moveTo>
                <a:lnTo>
                  <a:pt x="853282" y="0"/>
                </a:lnTo>
                <a:lnTo>
                  <a:pt x="853282" y="629734"/>
                </a:lnTo>
                <a:lnTo>
                  <a:pt x="0" y="6297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AF2"/>
        </a:solidFill>
      </p:bgPr>
    </p:bg>
    <p:spTree>
      <p:nvGrpSpPr>
        <p:cNvPr id="1" name=""/>
        <p:cNvGrpSpPr/>
        <p:nvPr/>
      </p:nvGrpSpPr>
      <p:grpSpPr>
        <a:xfrm>
          <a:off x="0" y="0"/>
          <a:ext cx="0" cy="0"/>
          <a:chOff x="0" y="0"/>
          <a:chExt cx="0" cy="0"/>
        </a:xfrm>
      </p:grpSpPr>
      <p:sp>
        <p:nvSpPr>
          <p:cNvPr name="TextBox 2" id="2"/>
          <p:cNvSpPr txBox="true"/>
          <p:nvPr/>
        </p:nvSpPr>
        <p:spPr>
          <a:xfrm rot="0">
            <a:off x="2496517" y="1781628"/>
            <a:ext cx="13763503" cy="8203249"/>
          </a:xfrm>
          <a:prstGeom prst="rect">
            <a:avLst/>
          </a:prstGeom>
        </p:spPr>
        <p:txBody>
          <a:bodyPr anchor="t" rtlCol="false" tIns="0" lIns="0" bIns="0" rIns="0">
            <a:spAutoFit/>
          </a:bodyPr>
          <a:lstStyle/>
          <a:p>
            <a:pPr algn="just">
              <a:lnSpc>
                <a:spcPts val="4077"/>
              </a:lnSpc>
            </a:pPr>
            <a:r>
              <a:rPr lang="en-US" sz="2912" b="true">
                <a:solidFill>
                  <a:srgbClr val="BB7953"/>
                </a:solidFill>
                <a:latin typeface="Nunito Bold"/>
                <a:ea typeface="Nunito Bold"/>
                <a:cs typeface="Nunito Bold"/>
                <a:sym typeface="Nunito Bold"/>
              </a:rPr>
              <a:t>Beberapa metode pemeriksaan penunjang pada pasien gagal jantung meliputi:</a:t>
            </a:r>
          </a:p>
          <a:p>
            <a:pPr algn="just">
              <a:lnSpc>
                <a:spcPts val="4077"/>
              </a:lnSpc>
            </a:pPr>
          </a:p>
          <a:p>
            <a:pPr algn="just" marL="628794" indent="-314397" lvl="1">
              <a:lnSpc>
                <a:spcPts val="4077"/>
              </a:lnSpc>
              <a:buAutoNum type="arabicPeriod" startAt="1"/>
            </a:pPr>
            <a:r>
              <a:rPr lang="en-US" b="true" sz="2912">
                <a:solidFill>
                  <a:srgbClr val="BB7953"/>
                </a:solidFill>
                <a:latin typeface="Nunito Bold"/>
                <a:ea typeface="Nunito Bold"/>
                <a:cs typeface="Nunito Bold"/>
                <a:sym typeface="Nunito Bold"/>
              </a:rPr>
              <a:t>Elektrokardiogram (EKG): Mengukur kecepatan dan keteraturan denyut jantung, mendeteksi hipertrofi, disritmia, iskemia, dan kerusakan jantung.</a:t>
            </a:r>
          </a:p>
          <a:p>
            <a:pPr algn="just" marL="628794" indent="-314397" lvl="1">
              <a:lnSpc>
                <a:spcPts val="4077"/>
              </a:lnSpc>
              <a:buAutoNum type="arabicPeriod" startAt="1"/>
            </a:pPr>
            <a:r>
              <a:rPr lang="en-US" b="true" sz="2912">
                <a:solidFill>
                  <a:srgbClr val="BB7953"/>
                </a:solidFill>
                <a:latin typeface="Nunito Bold"/>
                <a:ea typeface="Nunito Bold"/>
                <a:cs typeface="Nunito Bold"/>
                <a:sym typeface="Nunito Bold"/>
              </a:rPr>
              <a:t> Ekokardiogram: Menggunakan gelombang suara untuk menilai ukuran, bentuk, ruang, dan katup jantung.</a:t>
            </a:r>
          </a:p>
          <a:p>
            <a:pPr algn="just" marL="628794" indent="-314397" lvl="1">
              <a:lnSpc>
                <a:spcPts val="4077"/>
              </a:lnSpc>
              <a:buAutoNum type="arabicPeriod" startAt="1"/>
            </a:pPr>
            <a:r>
              <a:rPr lang="en-US" b="true" sz="2912">
                <a:solidFill>
                  <a:srgbClr val="BB7953"/>
                </a:solidFill>
                <a:latin typeface="Nunito Bold"/>
                <a:ea typeface="Nunito Bold"/>
                <a:cs typeface="Nunito Bold"/>
                <a:sym typeface="Nunito Bold"/>
              </a:rPr>
              <a:t>Foto Rontgen Dada: Mengetahui pembesaran jantung, penumpukan cairan di paru, atau penyakit paru lainnya.</a:t>
            </a:r>
          </a:p>
          <a:p>
            <a:pPr algn="just" marL="628794" indent="-314397" lvl="1">
              <a:lnSpc>
                <a:spcPts val="4077"/>
              </a:lnSpc>
              <a:buAutoNum type="arabicPeriod" startAt="1"/>
            </a:pPr>
            <a:r>
              <a:rPr lang="en-US" b="true" sz="2912">
                <a:solidFill>
                  <a:srgbClr val="BB7953"/>
                </a:solidFill>
                <a:latin typeface="Nunito Bold"/>
                <a:ea typeface="Nunito Bold"/>
                <a:cs typeface="Nunito Bold"/>
                <a:sym typeface="Nunito Bold"/>
              </a:rPr>
              <a:t>Tes Darah BNP: Mengukur kadar BNP yang meningkat pada gagal jantung.</a:t>
            </a:r>
          </a:p>
          <a:p>
            <a:pPr algn="just" marL="628794" indent="-314397" lvl="1">
              <a:lnSpc>
                <a:spcPts val="4077"/>
              </a:lnSpc>
              <a:buAutoNum type="arabicPeriod" startAt="1"/>
            </a:pPr>
            <a:r>
              <a:rPr lang="en-US" b="true" sz="2912">
                <a:solidFill>
                  <a:srgbClr val="BB7953"/>
                </a:solidFill>
                <a:latin typeface="Nunito Bold"/>
                <a:ea typeface="Nunito Bold"/>
                <a:cs typeface="Nunito Bold"/>
                <a:sym typeface="Nunito Bold"/>
              </a:rPr>
              <a:t>Sonogram: Menampilkan dimensi bilik, perubahan katup, dan kontraktilitas ventrikel.</a:t>
            </a:r>
          </a:p>
          <a:p>
            <a:pPr algn="just" marL="628794" indent="-314397" lvl="1">
              <a:lnSpc>
                <a:spcPts val="4077"/>
              </a:lnSpc>
              <a:buAutoNum type="arabicPeriod" startAt="1"/>
            </a:pPr>
            <a:r>
              <a:rPr lang="en-US" b="true" sz="2912">
                <a:solidFill>
                  <a:srgbClr val="BB7953"/>
                </a:solidFill>
                <a:latin typeface="Nunito Bold"/>
                <a:ea typeface="Nunito Bold"/>
                <a:cs typeface="Nunito Bold"/>
                <a:sym typeface="Nunito Bold"/>
              </a:rPr>
              <a:t>Biomarker: BNP dan NT-Pro BNP penting untuk diagnosis dan pemantauan terapi gagal jantung.</a:t>
            </a:r>
          </a:p>
          <a:p>
            <a:pPr algn="just" marL="628794" indent="-314397" lvl="1">
              <a:lnSpc>
                <a:spcPts val="4077"/>
              </a:lnSpc>
              <a:buAutoNum type="arabicPeriod" startAt="1"/>
            </a:pPr>
            <a:r>
              <a:rPr lang="en-US" b="true" sz="2912">
                <a:solidFill>
                  <a:srgbClr val="BB7953"/>
                </a:solidFill>
                <a:latin typeface="Nunito Bold"/>
                <a:ea typeface="Nunito Bold"/>
                <a:cs typeface="Nunito Bold"/>
                <a:sym typeface="Nunito Bold"/>
              </a:rPr>
              <a:t>MRI: Mengidentifikasi kerusakan akibat infark miokard dan penyakit arteri koroner, serta menilai struktur dan fungsi jantung.</a:t>
            </a:r>
          </a:p>
          <a:p>
            <a:pPr algn="just">
              <a:lnSpc>
                <a:spcPts val="4077"/>
              </a:lnSpc>
            </a:pPr>
          </a:p>
        </p:txBody>
      </p:sp>
      <p:sp>
        <p:nvSpPr>
          <p:cNvPr name="Freeform 3" id="3"/>
          <p:cNvSpPr/>
          <p:nvPr/>
        </p:nvSpPr>
        <p:spPr>
          <a:xfrm flipH="false" flipV="false" rot="315941">
            <a:off x="80629" y="6691134"/>
            <a:ext cx="2680341" cy="3829059"/>
          </a:xfrm>
          <a:custGeom>
            <a:avLst/>
            <a:gdLst/>
            <a:ahLst/>
            <a:cxnLst/>
            <a:rect r="r" b="b" t="t" l="l"/>
            <a:pathLst>
              <a:path h="3829059" w="2680341">
                <a:moveTo>
                  <a:pt x="0" y="0"/>
                </a:moveTo>
                <a:lnTo>
                  <a:pt x="2680341" y="0"/>
                </a:lnTo>
                <a:lnTo>
                  <a:pt x="2680341" y="3829059"/>
                </a:lnTo>
                <a:lnTo>
                  <a:pt x="0" y="38290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496517" y="9671318"/>
            <a:ext cx="2902353" cy="1350914"/>
          </a:xfrm>
          <a:custGeom>
            <a:avLst/>
            <a:gdLst/>
            <a:ahLst/>
            <a:cxnLst/>
            <a:rect r="r" b="b" t="t" l="l"/>
            <a:pathLst>
              <a:path h="1350914" w="2902353">
                <a:moveTo>
                  <a:pt x="0" y="0"/>
                </a:moveTo>
                <a:lnTo>
                  <a:pt x="2902354" y="0"/>
                </a:lnTo>
                <a:lnTo>
                  <a:pt x="2902354" y="1350914"/>
                </a:lnTo>
                <a:lnTo>
                  <a:pt x="0" y="13509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028700" y="-555794"/>
            <a:ext cx="2377248" cy="2057400"/>
          </a:xfrm>
          <a:custGeom>
            <a:avLst/>
            <a:gdLst/>
            <a:ahLst/>
            <a:cxnLst/>
            <a:rect r="r" b="b" t="t" l="l"/>
            <a:pathLst>
              <a:path h="2057400" w="2377248">
                <a:moveTo>
                  <a:pt x="0" y="0"/>
                </a:moveTo>
                <a:lnTo>
                  <a:pt x="2377248" y="0"/>
                </a:lnTo>
                <a:lnTo>
                  <a:pt x="2377248"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4880895" y="495429"/>
            <a:ext cx="8886945" cy="1095713"/>
          </a:xfrm>
          <a:prstGeom prst="rect">
            <a:avLst/>
          </a:prstGeom>
        </p:spPr>
        <p:txBody>
          <a:bodyPr anchor="t" rtlCol="false" tIns="0" lIns="0" bIns="0" rIns="0">
            <a:spAutoFit/>
          </a:bodyPr>
          <a:lstStyle/>
          <a:p>
            <a:pPr algn="ctr">
              <a:lnSpc>
                <a:spcPts val="8906"/>
              </a:lnSpc>
            </a:pPr>
            <a:r>
              <a:rPr lang="en-US" sz="6361">
                <a:solidFill>
                  <a:srgbClr val="FFD9DD"/>
                </a:solidFill>
                <a:latin typeface="More Sugar"/>
                <a:ea typeface="More Sugar"/>
                <a:cs typeface="More Sugar"/>
                <a:sym typeface="More Sugar"/>
              </a:rPr>
              <a:t>Pemeriksaan Penunjang</a:t>
            </a:r>
          </a:p>
        </p:txBody>
      </p:sp>
      <p:sp>
        <p:nvSpPr>
          <p:cNvPr name="Freeform 7" id="7"/>
          <p:cNvSpPr/>
          <p:nvPr/>
        </p:nvSpPr>
        <p:spPr>
          <a:xfrm flipH="false" flipV="false" rot="-956666">
            <a:off x="17065407" y="5609281"/>
            <a:ext cx="2265871" cy="1054660"/>
          </a:xfrm>
          <a:custGeom>
            <a:avLst/>
            <a:gdLst/>
            <a:ahLst/>
            <a:cxnLst/>
            <a:rect r="r" b="b" t="t" l="l"/>
            <a:pathLst>
              <a:path h="1054660" w="2265871">
                <a:moveTo>
                  <a:pt x="0" y="0"/>
                </a:moveTo>
                <a:lnTo>
                  <a:pt x="2265871" y="0"/>
                </a:lnTo>
                <a:lnTo>
                  <a:pt x="2265871" y="1054660"/>
                </a:lnTo>
                <a:lnTo>
                  <a:pt x="0" y="10546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2699999">
            <a:off x="17204677" y="1913535"/>
            <a:ext cx="1611101" cy="1394334"/>
          </a:xfrm>
          <a:custGeom>
            <a:avLst/>
            <a:gdLst/>
            <a:ahLst/>
            <a:cxnLst/>
            <a:rect r="r" b="b" t="t" l="l"/>
            <a:pathLst>
              <a:path h="1394334" w="1611101">
                <a:moveTo>
                  <a:pt x="0" y="0"/>
                </a:moveTo>
                <a:lnTo>
                  <a:pt x="1611100" y="0"/>
                </a:lnTo>
                <a:lnTo>
                  <a:pt x="1611100" y="1394335"/>
                </a:lnTo>
                <a:lnTo>
                  <a:pt x="0" y="1394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6019221">
            <a:off x="-1451177" y="4000826"/>
            <a:ext cx="2902353" cy="1350914"/>
          </a:xfrm>
          <a:custGeom>
            <a:avLst/>
            <a:gdLst/>
            <a:ahLst/>
            <a:cxnLst/>
            <a:rect r="r" b="b" t="t" l="l"/>
            <a:pathLst>
              <a:path h="1350914" w="2902353">
                <a:moveTo>
                  <a:pt x="0" y="0"/>
                </a:moveTo>
                <a:lnTo>
                  <a:pt x="2902354" y="0"/>
                </a:lnTo>
                <a:lnTo>
                  <a:pt x="2902354" y="1350914"/>
                </a:lnTo>
                <a:lnTo>
                  <a:pt x="0" y="13509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8911934">
            <a:off x="16747165" y="8582843"/>
            <a:ext cx="2902353" cy="1350914"/>
          </a:xfrm>
          <a:custGeom>
            <a:avLst/>
            <a:gdLst/>
            <a:ahLst/>
            <a:cxnLst/>
            <a:rect r="r" b="b" t="t" l="l"/>
            <a:pathLst>
              <a:path h="1350914" w="2902353">
                <a:moveTo>
                  <a:pt x="0" y="0"/>
                </a:moveTo>
                <a:lnTo>
                  <a:pt x="2902354" y="0"/>
                </a:lnTo>
                <a:lnTo>
                  <a:pt x="2902354" y="1350914"/>
                </a:lnTo>
                <a:lnTo>
                  <a:pt x="0" y="13509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2699999">
            <a:off x="6503959" y="9623715"/>
            <a:ext cx="1611101" cy="1394334"/>
          </a:xfrm>
          <a:custGeom>
            <a:avLst/>
            <a:gdLst/>
            <a:ahLst/>
            <a:cxnLst/>
            <a:rect r="r" b="b" t="t" l="l"/>
            <a:pathLst>
              <a:path h="1394334" w="1611101">
                <a:moveTo>
                  <a:pt x="0" y="0"/>
                </a:moveTo>
                <a:lnTo>
                  <a:pt x="1611101" y="0"/>
                </a:lnTo>
                <a:lnTo>
                  <a:pt x="1611101" y="1394334"/>
                </a:lnTo>
                <a:lnTo>
                  <a:pt x="0" y="13943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2699999">
            <a:off x="5027822" y="-772493"/>
            <a:ext cx="1611101" cy="1394334"/>
          </a:xfrm>
          <a:custGeom>
            <a:avLst/>
            <a:gdLst/>
            <a:ahLst/>
            <a:cxnLst/>
            <a:rect r="r" b="b" t="t" l="l"/>
            <a:pathLst>
              <a:path h="1394334" w="1611101">
                <a:moveTo>
                  <a:pt x="0" y="0"/>
                </a:moveTo>
                <a:lnTo>
                  <a:pt x="1611101" y="0"/>
                </a:lnTo>
                <a:lnTo>
                  <a:pt x="1611101" y="1394335"/>
                </a:lnTo>
                <a:lnTo>
                  <a:pt x="0" y="13943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5821094" y="-1104026"/>
            <a:ext cx="2377248" cy="2057400"/>
          </a:xfrm>
          <a:custGeom>
            <a:avLst/>
            <a:gdLst/>
            <a:ahLst/>
            <a:cxnLst/>
            <a:rect r="r" b="b" t="t" l="l"/>
            <a:pathLst>
              <a:path h="2057400" w="2377248">
                <a:moveTo>
                  <a:pt x="0" y="0"/>
                </a:moveTo>
                <a:lnTo>
                  <a:pt x="2377248" y="0"/>
                </a:lnTo>
                <a:lnTo>
                  <a:pt x="2377248"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9604813">
            <a:off x="14695928" y="9649608"/>
            <a:ext cx="1611101" cy="1394334"/>
          </a:xfrm>
          <a:custGeom>
            <a:avLst/>
            <a:gdLst/>
            <a:ahLst/>
            <a:cxnLst/>
            <a:rect r="r" b="b" t="t" l="l"/>
            <a:pathLst>
              <a:path h="1394334" w="1611101">
                <a:moveTo>
                  <a:pt x="0" y="0"/>
                </a:moveTo>
                <a:lnTo>
                  <a:pt x="1611101" y="0"/>
                </a:lnTo>
                <a:lnTo>
                  <a:pt x="1611101" y="1394334"/>
                </a:lnTo>
                <a:lnTo>
                  <a:pt x="0" y="13943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DAGT-rHX8Cs</dc:identifier>
  <dcterms:modified xsi:type="dcterms:W3CDTF">2011-08-01T06:04:30Z</dcterms:modified>
  <cp:revision>1</cp:revision>
  <dc:title>Kuning Pastel Warna-Warni Lucu Kreatif Tugas Presentasi</dc:title>
</cp:coreProperties>
</file>