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57" r:id="rId4"/>
    <p:sldId id="274" r:id="rId5"/>
    <p:sldId id="282" r:id="rId6"/>
    <p:sldId id="275" r:id="rId7"/>
    <p:sldId id="283" r:id="rId8"/>
    <p:sldId id="276" r:id="rId9"/>
    <p:sldId id="277" r:id="rId10"/>
    <p:sldId id="278" r:id="rId11"/>
    <p:sldId id="279" r:id="rId12"/>
    <p:sldId id="280" r:id="rId13"/>
    <p:sldId id="284" r:id="rId14"/>
    <p:sldId id="285" r:id="rId15"/>
    <p:sldId id="290" r:id="rId16"/>
    <p:sldId id="259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291" r:id="rId31"/>
    <p:sldId id="260" r:id="rId32"/>
    <p:sldId id="261" r:id="rId33"/>
    <p:sldId id="262" r:id="rId34"/>
    <p:sldId id="263" r:id="rId35"/>
    <p:sldId id="264" r:id="rId36"/>
    <p:sldId id="266" r:id="rId37"/>
    <p:sldId id="268" r:id="rId38"/>
    <p:sldId id="269" r:id="rId39"/>
    <p:sldId id="270" r:id="rId40"/>
    <p:sldId id="271" r:id="rId41"/>
    <p:sldId id="288" r:id="rId42"/>
    <p:sldId id="272" r:id="rId43"/>
    <p:sldId id="273" r:id="rId44"/>
    <p:sldId id="287" r:id="rId45"/>
    <p:sldId id="2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353"/>
    <p:restoredTop sz="92033"/>
  </p:normalViewPr>
  <p:slideViewPr>
    <p:cSldViewPr snapToGrid="0" snapToObjects="1" showGuides="1">
      <p:cViewPr varScale="1">
        <p:scale>
          <a:sx n="50" d="100"/>
          <a:sy n="50" d="100"/>
        </p:scale>
        <p:origin x="704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6206-2FA9-184F-9EF0-1BD49A6F8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395D7E-740C-E042-A0AE-2EB3180BB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22791-2A8D-5A48-8C9C-EA0DF2FF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7E2ED-8504-324A-88F3-5A812099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F1D73-DB3B-1445-982D-936DFDB1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8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E64AD-5488-C24B-9E1A-F74FA546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6041FA-5710-5B4D-BA8A-A911A0709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00739-22D2-A84C-A376-8FF69AC7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D8D68-777F-2A40-9549-A61819818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C300-CAB7-1048-B3A0-50DB056D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4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4C0A9-C4FE-5B4E-B7AB-8ACE086AC4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41578-E23F-EE48-8E14-FB5D0AA52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58EE5-EAAE-4348-AEC3-E882A4DBF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B3A07-B122-A845-92D8-E0D498DB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12161-01C7-C04D-978F-FB77BE61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5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FCA9-DC04-104D-8F9B-CF96A035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ED4CA-4D5D-4B42-BEBB-04E056650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9A96F-587A-334F-A783-976868E7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CFE4-EA85-EF44-A1C3-F24158FD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23AD0-D9CC-2B49-A778-BAB8BAC6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2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AE3B5-1F0C-144B-A3E1-8E98F0161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905A1-8277-7948-AC18-8EB0B3AD5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AA1B9-32EE-E34C-8141-9917D4E6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0BC9D-A408-F144-9440-CD13C18A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EF499-6039-7946-A339-ACA37958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8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B833-02ED-C847-BF5B-21FFC0A8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CC174-A3E7-D749-8393-3980D36B5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87847-DF8F-504E-B420-E83F588D5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5E313-249C-9F4A-9C6D-A2E7526F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0413E-592C-E742-8F38-2D3F9865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0D961-F4F0-EC47-B26F-7D272F2A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9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90603-2A4B-D94A-BB20-00464AEF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62F45-E71C-B947-8732-ACA27C80B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205F1-40D8-8342-B71F-11139E3C8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43538-56EE-894D-8340-390019E08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F3E31-A45F-3E43-9270-C02B84A59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EF047-6A79-CC47-AE0E-304FCD9A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E0E20-4096-2049-8B83-685AB235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970C4-37CF-E445-A560-0D6E4EFE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7383-A912-364C-BC2E-EC3450DB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A123E-2169-184D-B279-50186C8F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6428E-D1B6-D447-908D-48A7ABC0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21074-FE4C-734B-8BD8-BFF95436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7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614318-23FE-794B-AB86-D19B3FFC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2F0ACE-4C1E-244A-A910-5A6FA7C5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72883-E6D5-2144-A6A5-94BBC8DB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6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EF49-794F-5B43-902F-B2ABA6F8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3E145-DE22-F543-B8D0-880CA51A5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D5BBF-BAC9-6946-BDA2-64FDA56ED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4AD1F-344A-884F-88E1-F91DE565F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B28F7-12FA-0546-9C63-C97B97BA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2DA67-058E-6B4D-95C1-2CD3601B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8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2C5E-E54D-8B45-84F9-EF6BB157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33196D-6F59-9B49-844C-2BDC0A767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31101-34C5-7B43-ACCD-7135919F4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9EBD8-9B12-B349-9FC7-E612E08B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CB5C7-EFCE-0045-B585-92F315C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FA8CF-8340-304C-98B0-4218FBF9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3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6A13B4-C93C-6744-AA77-BC8928671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BDF2E-9B02-5F4F-87B4-33058E5B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8626C-C755-FA49-B47A-77CEA0FFC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7D736-A949-7843-84FD-3B1B95049A31}" type="datetimeFigureOut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5509-38CE-F144-850B-91EDFD14D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C1A97-6CC5-2C45-93A1-1D1070661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20386-0356-5346-8FAD-36C8D956A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1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117-8176-BF40-95B8-20F20E3CC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409" y="1454451"/>
            <a:ext cx="10236591" cy="100739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merican Typewriter" panose="02090604020004020304" pitchFamily="18" charset="77"/>
              </a:rPr>
              <a:t>BIOKIMIA DAN BIOFISIKA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AB472-705C-E54F-94DF-C73335874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1704" y="2548389"/>
            <a:ext cx="9144000" cy="921836"/>
          </a:xfrm>
        </p:spPr>
        <p:txBody>
          <a:bodyPr>
            <a:normAutofit fontScale="77500" lnSpcReduction="20000"/>
          </a:bodyPr>
          <a:lstStyle/>
          <a:p>
            <a:r>
              <a:rPr lang="id-ID" sz="3200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MEKANISME VENTILASI DAN TRANSPORTASI GAS, OKSIDASI BIOLOGI,KESEIMBANGAN ASAM BASA)</a:t>
            </a:r>
            <a:r>
              <a:rPr lang="en-ID" sz="3200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  <a:endParaRPr lang="en-US" sz="3200" b="1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634CDD-DF7E-4B42-8243-423B454B54F7}"/>
              </a:ext>
            </a:extLst>
          </p:cNvPr>
          <p:cNvSpPr txBox="1">
            <a:spLocks/>
          </p:cNvSpPr>
          <p:nvPr/>
        </p:nvSpPr>
        <p:spPr>
          <a:xfrm>
            <a:off x="2382129" y="3426642"/>
            <a:ext cx="9144000" cy="7401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merican Typewriter" panose="02090604020004020304" pitchFamily="18" charset="77"/>
              </a:rPr>
              <a:t>Oleh: </a:t>
            </a:r>
            <a:r>
              <a:rPr lang="en-US" sz="2400" b="1" dirty="0" err="1">
                <a:latin typeface="American Typewriter" panose="02090604020004020304" pitchFamily="18" charset="77"/>
              </a:rPr>
              <a:t>Septiana</a:t>
            </a:r>
            <a:r>
              <a:rPr lang="en-US" sz="2400" b="1" dirty="0">
                <a:latin typeface="American Typewriter" panose="02090604020004020304" pitchFamily="18" charset="77"/>
              </a:rPr>
              <a:t> </a:t>
            </a:r>
            <a:r>
              <a:rPr lang="en-US" sz="2400" b="1" dirty="0" err="1">
                <a:latin typeface="American Typewriter" panose="02090604020004020304" pitchFamily="18" charset="77"/>
              </a:rPr>
              <a:t>Fathonah</a:t>
            </a:r>
            <a:r>
              <a:rPr lang="en-US" sz="2400" b="1" dirty="0">
                <a:latin typeface="American Typewriter" panose="02090604020004020304" pitchFamily="18" charset="77"/>
              </a:rPr>
              <a:t>, </a:t>
            </a:r>
            <a:r>
              <a:rPr lang="en-US" sz="2400" b="1" dirty="0" err="1">
                <a:latin typeface="American Typewriter" panose="02090604020004020304" pitchFamily="18" charset="77"/>
              </a:rPr>
              <a:t>S.Kep</a:t>
            </a:r>
            <a:r>
              <a:rPr lang="en-US" sz="2400" b="1" dirty="0">
                <a:latin typeface="American Typewriter" panose="02090604020004020304" pitchFamily="18" charset="77"/>
              </a:rPr>
              <a:t>., Ns., </a:t>
            </a:r>
            <a:r>
              <a:rPr lang="en-US" sz="2400" b="1" dirty="0" err="1">
                <a:latin typeface="American Typewriter" panose="02090604020004020304" pitchFamily="18" charset="77"/>
              </a:rPr>
              <a:t>M.Kep</a:t>
            </a:r>
            <a:endParaRPr lang="en-US" sz="2400" b="1" dirty="0">
              <a:latin typeface="American Typewriter" panose="02090604020004020304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AF69B-6270-8F46-A696-D7FCAB8B1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1043" cy="246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8DA139-3527-1142-BAC4-C232816FD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60" y="4283920"/>
            <a:ext cx="2574080" cy="2574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57641-9CD4-8E48-98EE-E2537ECE5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6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A69B1-01E9-374D-AA40-B1AF40ECE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487D8-9E5B-A94D-B47C-BA40E89D9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 dirty="0" err="1"/>
              <a:t>Catatan</a:t>
            </a:r>
            <a:r>
              <a:rPr lang="en-ID" dirty="0"/>
              <a:t> : </a:t>
            </a:r>
          </a:p>
          <a:p>
            <a:r>
              <a:rPr lang="en-ID" dirty="0"/>
              <a:t>►  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suhu</a:t>
            </a:r>
            <a:r>
              <a:rPr lang="en-ID" dirty="0"/>
              <a:t> 37</a:t>
            </a:r>
            <a:r>
              <a:rPr lang="en-ID" baseline="30000" dirty="0"/>
              <a:t>o</a:t>
            </a:r>
            <a:r>
              <a:rPr lang="en-ID" dirty="0"/>
              <a:t>C , P </a:t>
            </a:r>
            <a:r>
              <a:rPr lang="en-ID" dirty="0" err="1"/>
              <a:t>uap</a:t>
            </a:r>
            <a:r>
              <a:rPr lang="en-ID" dirty="0"/>
              <a:t> air 47 mmHg, total 713 mmHg </a:t>
            </a:r>
          </a:p>
          <a:p>
            <a:r>
              <a:rPr lang="en-ID" dirty="0"/>
              <a:t>►  </a:t>
            </a:r>
            <a:r>
              <a:rPr lang="en-ID" dirty="0" err="1"/>
              <a:t>Perbedaan</a:t>
            </a:r>
            <a:r>
              <a:rPr lang="en-ID" dirty="0"/>
              <a:t> </a:t>
            </a:r>
            <a:r>
              <a:rPr lang="en-ID" dirty="0" err="1"/>
              <a:t>kadar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CO</a:t>
            </a:r>
            <a:r>
              <a:rPr lang="en-ID" baseline="30000" dirty="0"/>
              <a:t>2</a:t>
            </a:r>
            <a:r>
              <a:rPr lang="en-ID" dirty="0"/>
              <a:t> : 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berkurang</a:t>
            </a:r>
            <a:r>
              <a:rPr lang="en-ID" dirty="0"/>
              <a:t> 5% (</a:t>
            </a:r>
            <a:r>
              <a:rPr lang="en-ID" dirty="0" err="1"/>
              <a:t>diambil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) </a:t>
            </a:r>
            <a:r>
              <a:rPr lang="en-ID" dirty="0" err="1"/>
              <a:t>dan</a:t>
            </a:r>
            <a:r>
              <a:rPr lang="en-ID" dirty="0"/>
              <a:t> CO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bertambah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jaringan</a:t>
            </a:r>
            <a:br>
              <a:rPr lang="en-ID" dirty="0"/>
            </a:br>
            <a:endParaRPr lang="en-ID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7DF23-07AA-F746-A8E1-6C0C4A72C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2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8AE0-ED5F-784C-8158-626F8019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4CFE5-E34D-2747-AEFF-60F4BC789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 dirty="0" err="1"/>
              <a:t>Pertukaran</a:t>
            </a:r>
            <a:r>
              <a:rPr lang="en-ID" dirty="0"/>
              <a:t> Gas </a:t>
            </a:r>
            <a:r>
              <a:rPr lang="en-ID" dirty="0" err="1"/>
              <a:t>disebabkan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</a:t>
            </a:r>
            <a:r>
              <a:rPr lang="en-ID" dirty="0" err="1"/>
              <a:t>perbedaan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gas </a:t>
            </a:r>
            <a:r>
              <a:rPr lang="en-ID" dirty="0" err="1"/>
              <a:t>antara</a:t>
            </a:r>
            <a:r>
              <a:rPr lang="en-ID" dirty="0"/>
              <a:t> alveoli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yaitu</a:t>
            </a:r>
            <a:r>
              <a:rPr lang="en-ID" dirty="0"/>
              <a:t> : </a:t>
            </a:r>
          </a:p>
          <a:p>
            <a:r>
              <a:rPr lang="en-ID" dirty="0"/>
              <a:t>O</a:t>
            </a:r>
            <a:r>
              <a:rPr lang="en-ID" baseline="30000" dirty="0"/>
              <a:t>2</a:t>
            </a:r>
            <a:br>
              <a:rPr lang="en-ID" dirty="0"/>
            </a:br>
            <a:r>
              <a:rPr lang="en-ID" dirty="0"/>
              <a:t>P alveoli /</a:t>
            </a:r>
            <a:r>
              <a:rPr lang="en-ID" dirty="0" err="1"/>
              <a:t>darah</a:t>
            </a:r>
            <a:r>
              <a:rPr lang="en-ID" dirty="0"/>
              <a:t> : 104/40 mmHg </a:t>
            </a:r>
          </a:p>
          <a:p>
            <a:r>
              <a:rPr lang="en-ID" dirty="0"/>
              <a:t>P </a:t>
            </a:r>
            <a:r>
              <a:rPr lang="en-ID" dirty="0" err="1"/>
              <a:t>jaringan</a:t>
            </a:r>
            <a:r>
              <a:rPr lang="en-ID" dirty="0"/>
              <a:t>/</a:t>
            </a:r>
            <a:r>
              <a:rPr lang="en-ID" dirty="0" err="1"/>
              <a:t>darah</a:t>
            </a:r>
            <a:r>
              <a:rPr lang="en-ID" dirty="0"/>
              <a:t> : 40/95 mmHg</a:t>
            </a:r>
            <a:br>
              <a:rPr lang="en-ID" dirty="0"/>
            </a:br>
            <a:r>
              <a:rPr lang="en-ID" dirty="0" err="1"/>
              <a:t>Perbedaan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parsial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alveoli / </a:t>
            </a:r>
            <a:r>
              <a:rPr lang="en-ID" dirty="0" err="1"/>
              <a:t>darah</a:t>
            </a:r>
            <a:r>
              <a:rPr lang="en-ID" dirty="0"/>
              <a:t> 104-40 = 64 </a:t>
            </a:r>
            <a:r>
              <a:rPr lang="en-ID" dirty="0" err="1"/>
              <a:t>menyebabkan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berdifusi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alveoli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. </a:t>
            </a:r>
            <a:r>
              <a:rPr lang="en-ID" dirty="0" err="1"/>
              <a:t>Perbedaan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parsial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jaringan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= 95-40 = 55 mmHg </a:t>
            </a:r>
            <a:r>
              <a:rPr lang="en-ID" dirty="0" err="1"/>
              <a:t>menyebabkan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berdifusi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jaringan</a:t>
            </a:r>
            <a:r>
              <a:rPr lang="en-ID" dirty="0"/>
              <a:t>.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tegangan</a:t>
            </a:r>
            <a:r>
              <a:rPr lang="en-ID" dirty="0"/>
              <a:t> </a:t>
            </a:r>
            <a:r>
              <a:rPr lang="en-ID" dirty="0" err="1"/>
              <a:t>parsial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, CO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air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pulmonari</a:t>
            </a:r>
            <a:r>
              <a:rPr lang="en-ID" dirty="0"/>
              <a:t>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B1019-C4E0-D543-8767-96F0D2A57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0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E2D9-9C02-2241-AC05-30002B73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2243C-8A19-3A4E-9FF3-47CC1764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D" dirty="0" err="1"/>
              <a:t>Eritrosit</a:t>
            </a:r>
            <a:r>
              <a:rPr lang="en-ID" dirty="0"/>
              <a:t> </a:t>
            </a:r>
            <a:r>
              <a:rPr lang="en-ID" dirty="0" err="1"/>
              <a:t>mengandung</a:t>
            </a:r>
            <a:r>
              <a:rPr lang="en-ID" dirty="0"/>
              <a:t> </a:t>
            </a:r>
            <a:r>
              <a:rPr lang="en-ID" dirty="0" err="1"/>
              <a:t>heme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mengikat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, </a:t>
            </a:r>
            <a:r>
              <a:rPr lang="en-ID" dirty="0" err="1"/>
              <a:t>dimana</a:t>
            </a:r>
            <a:r>
              <a:rPr lang="en-ID" dirty="0"/>
              <a:t> 1 </a:t>
            </a:r>
            <a:r>
              <a:rPr lang="en-ID" dirty="0" err="1"/>
              <a:t>Hb</a:t>
            </a:r>
            <a:r>
              <a:rPr lang="en-ID" dirty="0"/>
              <a:t> </a:t>
            </a:r>
            <a:r>
              <a:rPr lang="en-ID" dirty="0" err="1"/>
              <a:t>mengikat</a:t>
            </a:r>
            <a:r>
              <a:rPr lang="en-ID" dirty="0"/>
              <a:t> 4 </a:t>
            </a:r>
            <a:r>
              <a:rPr lang="en-ID" dirty="0" err="1"/>
              <a:t>molekul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. </a:t>
            </a:r>
            <a:r>
              <a:rPr lang="en-ID" dirty="0" err="1"/>
              <a:t>Walaupun</a:t>
            </a:r>
            <a:r>
              <a:rPr lang="en-ID" dirty="0"/>
              <a:t> </a:t>
            </a:r>
            <a:r>
              <a:rPr lang="en-ID" dirty="0" err="1"/>
              <a:t>kelarutan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kecil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(</a:t>
            </a:r>
            <a:r>
              <a:rPr lang="en-ID" dirty="0" err="1"/>
              <a:t>Hk</a:t>
            </a:r>
            <a:r>
              <a:rPr lang="en-ID" dirty="0"/>
              <a:t> Henry),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</a:t>
            </a:r>
            <a:r>
              <a:rPr lang="en-ID" dirty="0" err="1"/>
              <a:t>heme</a:t>
            </a:r>
            <a:r>
              <a:rPr lang="en-ID" dirty="0"/>
              <a:t> </a:t>
            </a:r>
            <a:r>
              <a:rPr lang="en-ID" dirty="0" err="1"/>
              <a:t>kelarutan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. Makin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Hb</a:t>
            </a:r>
            <a:r>
              <a:rPr lang="en-ID" dirty="0"/>
              <a:t>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makin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diangkut</a:t>
            </a:r>
            <a:r>
              <a:rPr lang="en-ID" dirty="0"/>
              <a:t>. </a:t>
            </a:r>
          </a:p>
          <a:p>
            <a:pPr algn="just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A3A8A-C4A7-D342-A6E3-096050DD5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74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E09E-6A7A-3F44-84B1-F08EA242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A0784-EEC6-F145-8818-907B8A04F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0EB3A-09D0-D547-BB9E-03BC0C200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89" y="0"/>
            <a:ext cx="602901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CE03D-87B1-FF40-BC26-13ED677CB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3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A5A56-CB57-2143-BCE1-5C28AFAD2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33" y="992431"/>
            <a:ext cx="1172073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Video view</a:t>
            </a:r>
            <a:br>
              <a:rPr lang="en-US" b="1" dirty="0">
                <a:latin typeface="American Typewriter" panose="02090604020004020304" pitchFamily="18" charset="77"/>
              </a:rPr>
            </a:br>
            <a:r>
              <a:rPr lang="en-US" b="1" dirty="0">
                <a:latin typeface="American Typewriter" panose="02090604020004020304" pitchFamily="18" charset="77"/>
              </a:rPr>
              <a:t>Basics of ventilation: mechanics of breathing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B16FF-0243-7F4E-AAEA-5E685B2B5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994"/>
            <a:ext cx="10515600" cy="139587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/NM3PK5qy9uA?si=</a:t>
            </a:r>
            <a:r>
              <a:rPr lang="en-US" dirty="0" err="1"/>
              <a:t>JNGKDHCqTlbGowMk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EAB77-DCB0-5344-99B7-8AD52020C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839" y="3429000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E36B2-BC9A-7141-9F47-A37D2FC6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3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E1EBB-EB1F-E54F-AE02-91E465B1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2963"/>
            <a:ext cx="10515600" cy="1325563"/>
          </a:xfrm>
        </p:spPr>
        <p:txBody>
          <a:bodyPr/>
          <a:lstStyle/>
          <a:p>
            <a:r>
              <a:rPr lang="en-US" b="1" dirty="0">
                <a:latin typeface="American Typewriter" panose="02090604020004020304" pitchFamily="18" charset="77"/>
              </a:rPr>
              <a:t>Video view:</a:t>
            </a:r>
            <a:br>
              <a:rPr lang="en-US" b="1" dirty="0">
                <a:latin typeface="American Typewriter" panose="02090604020004020304" pitchFamily="18" charset="77"/>
              </a:rPr>
            </a:br>
            <a:r>
              <a:rPr lang="en-US" b="1" dirty="0" err="1">
                <a:latin typeface="American Typewriter" panose="02090604020004020304" pitchFamily="18" charset="77"/>
              </a:rPr>
              <a:t>Transportasi</a:t>
            </a:r>
            <a:r>
              <a:rPr lang="en-US" b="1" dirty="0">
                <a:latin typeface="American Typewriter" panose="02090604020004020304" pitchFamily="18" charset="77"/>
              </a:rPr>
              <a:t>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9F6E8-9D85-DB45-8C69-C854CC03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83" y="2965108"/>
            <a:ext cx="10515600" cy="636221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/PLQ6w0HfaGU?si=8gjPfhrFPAOpAVPx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D00F6-D0E7-C347-934B-86E0DB24E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975" y="3601329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F29BD-063E-FB4B-95ED-E9E86765E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26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78FD-1D0C-A04D-A67F-20E85EA16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85" y="2766218"/>
            <a:ext cx="6280052" cy="1325563"/>
          </a:xfrm>
        </p:spPr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Oksidasi</a:t>
            </a:r>
            <a:r>
              <a:rPr lang="en-US" b="1" dirty="0">
                <a:latin typeface="American Typewriter" panose="02090604020004020304" pitchFamily="18" charset="77"/>
              </a:rPr>
              <a:t> </a:t>
            </a:r>
            <a:r>
              <a:rPr lang="en-US" b="1" dirty="0" err="1">
                <a:latin typeface="American Typewriter" panose="02090604020004020304" pitchFamily="18" charset="77"/>
              </a:rPr>
              <a:t>Biologi</a:t>
            </a:r>
            <a:endParaRPr lang="en-US" b="1" dirty="0">
              <a:latin typeface="American Typewriter" panose="02090604020004020304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FBE44-394C-D049-88DE-20F0C56B8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76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78C30-B193-EB44-A3CC-301DC9112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2D82F-2796-904A-B1FB-F9D7C4680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D" sz="3200" b="1" dirty="0" err="1"/>
              <a:t>Oksidasi</a:t>
            </a:r>
            <a:r>
              <a:rPr lang="en-ID" sz="3200" b="1" dirty="0"/>
              <a:t> </a:t>
            </a:r>
            <a:r>
              <a:rPr lang="en-ID" sz="3200" b="1" dirty="0" err="1"/>
              <a:t>biologi</a:t>
            </a:r>
            <a:r>
              <a:rPr lang="en-ID" sz="3200" b="1" dirty="0"/>
              <a:t> </a:t>
            </a:r>
            <a:r>
              <a:rPr lang="en-ID" sz="3200" b="1" dirty="0" err="1"/>
              <a:t>yaitu</a:t>
            </a:r>
            <a:r>
              <a:rPr lang="en-ID" sz="3200" b="1" dirty="0"/>
              <a:t> </a:t>
            </a:r>
            <a:r>
              <a:rPr lang="en-ID" sz="3200" b="1" dirty="0" err="1"/>
              <a:t>transduksi</a:t>
            </a:r>
            <a:r>
              <a:rPr lang="en-ID" sz="3200" b="1" dirty="0"/>
              <a:t> </a:t>
            </a:r>
            <a:r>
              <a:rPr lang="en-ID" sz="3200" b="1" dirty="0" err="1"/>
              <a:t>energi</a:t>
            </a:r>
            <a:r>
              <a:rPr lang="en-ID" sz="3200" b="1" dirty="0"/>
              <a:t> </a:t>
            </a:r>
            <a:r>
              <a:rPr lang="en-ID" sz="3200" b="1" dirty="0" err="1"/>
              <a:t>melalui</a:t>
            </a:r>
            <a:r>
              <a:rPr lang="en-ID" sz="3200" b="1" dirty="0"/>
              <a:t> </a:t>
            </a:r>
            <a:r>
              <a:rPr lang="en-ID" sz="3200" b="1" dirty="0" err="1"/>
              <a:t>rangkaian</a:t>
            </a:r>
            <a:r>
              <a:rPr lang="en-ID" sz="3200" b="1" dirty="0"/>
              <a:t> </a:t>
            </a:r>
            <a:r>
              <a:rPr lang="en-ID" sz="3200" b="1" dirty="0" err="1"/>
              <a:t>reaksi</a:t>
            </a:r>
            <a:r>
              <a:rPr lang="en-ID" sz="3200" b="1" dirty="0"/>
              <a:t> </a:t>
            </a:r>
            <a:r>
              <a:rPr lang="en-ID" sz="3200" b="1" dirty="0" err="1"/>
              <a:t>enzimatik</a:t>
            </a:r>
            <a:r>
              <a:rPr lang="en-ID" sz="3200" b="1" dirty="0"/>
              <a:t> yang </a:t>
            </a:r>
            <a:r>
              <a:rPr lang="en-ID" sz="3200" b="1" dirty="0" err="1"/>
              <a:t>berlangsung</a:t>
            </a:r>
            <a:r>
              <a:rPr lang="en-ID" sz="3200" b="1" dirty="0"/>
              <a:t> di </a:t>
            </a:r>
            <a:r>
              <a:rPr lang="en-ID" sz="3200" b="1" dirty="0" err="1"/>
              <a:t>membran</a:t>
            </a:r>
            <a:r>
              <a:rPr lang="en-ID" sz="3200" b="1" dirty="0"/>
              <a:t> </a:t>
            </a:r>
            <a:r>
              <a:rPr lang="en-ID" sz="3200" b="1" dirty="0" err="1"/>
              <a:t>mitokondria</a:t>
            </a:r>
            <a:r>
              <a:rPr lang="en-ID" sz="3200" b="1" dirty="0"/>
              <a:t> lapis </a:t>
            </a:r>
            <a:r>
              <a:rPr lang="en-ID" sz="3200" b="1" dirty="0" err="1"/>
              <a:t>dalam</a:t>
            </a:r>
            <a:r>
              <a:rPr lang="en-ID" sz="3200" b="1" dirty="0"/>
              <a:t>.</a:t>
            </a:r>
          </a:p>
          <a:p>
            <a:pPr algn="just"/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hal</a:t>
            </a:r>
            <a:r>
              <a:rPr lang="en-ID" sz="3200" dirty="0"/>
              <a:t> </a:t>
            </a:r>
            <a:r>
              <a:rPr lang="en-ID" sz="3200" dirty="0" err="1"/>
              <a:t>ini</a:t>
            </a:r>
            <a:r>
              <a:rPr lang="en-ID" sz="3200" dirty="0"/>
              <a:t> proses </a:t>
            </a:r>
            <a:r>
              <a:rPr lang="en-ID" sz="3200" dirty="0" err="1"/>
              <a:t>oksidasi</a:t>
            </a:r>
            <a:r>
              <a:rPr lang="en-ID" sz="3200" dirty="0"/>
              <a:t> </a:t>
            </a:r>
            <a:r>
              <a:rPr lang="en-ID" sz="3200" dirty="0" err="1"/>
              <a:t>biologi</a:t>
            </a:r>
            <a:r>
              <a:rPr lang="en-ID" sz="3200" dirty="0"/>
              <a:t> </a:t>
            </a:r>
            <a:r>
              <a:rPr lang="en-ID" sz="3200" dirty="0" err="1"/>
              <a:t>tidak</a:t>
            </a:r>
            <a:r>
              <a:rPr lang="en-ID" sz="3200" dirty="0"/>
              <a:t> </a:t>
            </a:r>
            <a:r>
              <a:rPr lang="en-ID" sz="3200" dirty="0" err="1"/>
              <a:t>hanya</a:t>
            </a:r>
            <a:r>
              <a:rPr lang="en-ID" sz="3200" dirty="0"/>
              <a:t> di </a:t>
            </a:r>
            <a:r>
              <a:rPr lang="en-ID" sz="3200" dirty="0" err="1"/>
              <a:t>mitokondria</a:t>
            </a:r>
            <a:r>
              <a:rPr lang="en-ID" sz="3200" dirty="0"/>
              <a:t>.</a:t>
            </a:r>
          </a:p>
          <a:p>
            <a:pPr algn="just"/>
            <a:r>
              <a:rPr lang="en-ID" sz="3200" dirty="0" err="1"/>
              <a:t>Reaksi</a:t>
            </a:r>
            <a:r>
              <a:rPr lang="en-ID" sz="3200" dirty="0"/>
              <a:t> </a:t>
            </a:r>
            <a:r>
              <a:rPr lang="en-ID" sz="3200" dirty="0" err="1"/>
              <a:t>oksidasi</a:t>
            </a:r>
            <a:r>
              <a:rPr lang="en-ID" sz="3200" dirty="0"/>
              <a:t> </a:t>
            </a:r>
            <a:r>
              <a:rPr lang="en-ID" sz="3200" dirty="0" err="1"/>
              <a:t>biologi</a:t>
            </a:r>
            <a:r>
              <a:rPr lang="en-ID" sz="3200" dirty="0"/>
              <a:t> </a:t>
            </a:r>
            <a:r>
              <a:rPr lang="en-ID" sz="3200" dirty="0" err="1"/>
              <a:t>berlangsung</a:t>
            </a:r>
            <a:r>
              <a:rPr lang="en-ID" sz="3200" dirty="0"/>
              <a:t> </a:t>
            </a:r>
            <a:r>
              <a:rPr lang="en-ID" sz="3200" dirty="0" err="1"/>
              <a:t>oksidasi</a:t>
            </a:r>
            <a:r>
              <a:rPr lang="en-ID" sz="3200" dirty="0"/>
              <a:t> </a:t>
            </a:r>
            <a:r>
              <a:rPr lang="en-ID" sz="3200" dirty="0" err="1"/>
              <a:t>yaitu</a:t>
            </a:r>
            <a:r>
              <a:rPr lang="en-ID" sz="3200" dirty="0"/>
              <a:t> </a:t>
            </a:r>
            <a:r>
              <a:rPr lang="en-ID" sz="3200" dirty="0" err="1"/>
              <a:t>pengeluaran</a:t>
            </a:r>
            <a:r>
              <a:rPr lang="en-ID" sz="3200" dirty="0"/>
              <a:t> </a:t>
            </a:r>
            <a:r>
              <a:rPr lang="en-ID" sz="3200" dirty="0" err="1"/>
              <a:t>elektron</a:t>
            </a:r>
            <a:r>
              <a:rPr lang="en-ID" sz="3200" dirty="0"/>
              <a:t>, </a:t>
            </a:r>
            <a:r>
              <a:rPr lang="en-ID" sz="3200" dirty="0" err="1"/>
              <a:t>reduksi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perolehan</a:t>
            </a:r>
            <a:r>
              <a:rPr lang="en-ID" sz="3200" dirty="0"/>
              <a:t> </a:t>
            </a:r>
            <a:r>
              <a:rPr lang="en-ID" sz="3200" dirty="0" err="1"/>
              <a:t>elektron</a:t>
            </a:r>
            <a:r>
              <a:rPr lang="en-ID" sz="3200" dirty="0"/>
              <a:t>, </a:t>
            </a:r>
            <a:r>
              <a:rPr lang="en-ID" sz="3200" dirty="0" err="1"/>
              <a:t>contohnya</a:t>
            </a:r>
            <a:r>
              <a:rPr lang="en-ID" sz="3200" dirty="0"/>
              <a:t> </a:t>
            </a:r>
            <a:r>
              <a:rPr lang="en-ID" sz="3200" dirty="0" err="1"/>
              <a:t>oksidasi</a:t>
            </a:r>
            <a:r>
              <a:rPr lang="en-ID" sz="3200" dirty="0"/>
              <a:t> ion ferro </a:t>
            </a:r>
            <a:r>
              <a:rPr lang="en-ID" sz="3200" dirty="0" err="1"/>
              <a:t>menjadi</a:t>
            </a:r>
            <a:r>
              <a:rPr lang="en-ID" sz="3200" dirty="0"/>
              <a:t> </a:t>
            </a:r>
            <a:r>
              <a:rPr lang="en-ID" sz="3200" dirty="0" err="1"/>
              <a:t>ferri</a:t>
            </a:r>
            <a:r>
              <a:rPr lang="en-ID" sz="3200" dirty="0"/>
              <a:t> </a:t>
            </a:r>
            <a:r>
              <a:rPr lang="en-ID" sz="3200" dirty="0" err="1"/>
              <a:t>serta</a:t>
            </a:r>
            <a:r>
              <a:rPr lang="en-ID" sz="3200" dirty="0"/>
              <a:t> </a:t>
            </a:r>
            <a:r>
              <a:rPr lang="en-ID" sz="3200" dirty="0" err="1"/>
              <a:t>oksidasi</a:t>
            </a:r>
            <a:r>
              <a:rPr lang="en-ID" sz="3200" dirty="0"/>
              <a:t> </a:t>
            </a:r>
            <a:r>
              <a:rPr lang="en-ID" sz="3200" dirty="0" err="1"/>
              <a:t>selalu</a:t>
            </a:r>
            <a:r>
              <a:rPr lang="en-ID" sz="3200" dirty="0"/>
              <a:t> </a:t>
            </a:r>
            <a:r>
              <a:rPr lang="en-ID" sz="3200" dirty="0" err="1"/>
              <a:t>disertai</a:t>
            </a:r>
            <a:r>
              <a:rPr lang="en-ID" sz="3200" dirty="0"/>
              <a:t> </a:t>
            </a:r>
            <a:r>
              <a:rPr lang="en-ID" sz="3200" dirty="0" err="1"/>
              <a:t>reduksi</a:t>
            </a:r>
            <a:r>
              <a:rPr lang="en-ID" sz="3200" dirty="0"/>
              <a:t> </a:t>
            </a:r>
            <a:r>
              <a:rPr lang="en-ID" sz="3200" dirty="0" err="1"/>
              <a:t>akseptor</a:t>
            </a:r>
            <a:r>
              <a:rPr lang="en-ID" sz="3200" dirty="0"/>
              <a:t> </a:t>
            </a:r>
            <a:r>
              <a:rPr lang="en-ID" sz="3200" dirty="0" err="1"/>
              <a:t>elektron</a:t>
            </a:r>
            <a:r>
              <a:rPr lang="en-ID" sz="3200" dirty="0"/>
              <a:t>. </a:t>
            </a:r>
          </a:p>
          <a:p>
            <a:pPr algn="just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1ED05-256D-CD4E-9714-CBB45DC9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9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BDF22-E123-FB44-B397-738DD363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309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D" b="1" dirty="0" err="1">
                <a:latin typeface="American Typewriter" panose="02090604020004020304" pitchFamily="18" charset="77"/>
              </a:rPr>
              <a:t>Oksidoreduktase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diklasifikasi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menjadi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dirty="0">
                <a:latin typeface="American Typewriter" panose="02090604020004020304" pitchFamily="18" charset="77"/>
              </a:rPr>
              <a:t>: </a:t>
            </a:r>
            <a:br>
              <a:rPr lang="en-ID" dirty="0">
                <a:latin typeface="American Typewriter" panose="02090604020004020304" pitchFamily="18" charset="77"/>
              </a:rPr>
            </a:br>
            <a:endParaRPr lang="en-US" dirty="0"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269C9-2581-D94F-8062-584BA30EC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2446"/>
            <a:ext cx="10515600" cy="289465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ID" b="1" dirty="0" err="1"/>
              <a:t>Oksidase</a:t>
            </a:r>
            <a:r>
              <a:rPr lang="en-ID" b="1" dirty="0"/>
              <a:t> </a:t>
            </a:r>
            <a:endParaRPr lang="en-ID" dirty="0"/>
          </a:p>
          <a:p>
            <a:pPr marL="0" indent="0">
              <a:buNone/>
            </a:pPr>
            <a:r>
              <a:rPr lang="en-ID" b="1" dirty="0"/>
              <a:t>2. </a:t>
            </a:r>
            <a:r>
              <a:rPr lang="en-ID" b="1" dirty="0" err="1"/>
              <a:t>Dehidrogenase</a:t>
            </a:r>
            <a:br>
              <a:rPr lang="en-ID" dirty="0"/>
            </a:br>
            <a:r>
              <a:rPr lang="en-ID" dirty="0"/>
              <a:t>a. </a:t>
            </a:r>
            <a:r>
              <a:rPr lang="en-ID" dirty="0" err="1"/>
              <a:t>Aerobik</a:t>
            </a:r>
            <a:r>
              <a:rPr lang="en-ID" dirty="0"/>
              <a:t> </a:t>
            </a:r>
            <a:r>
              <a:rPr lang="en-ID" dirty="0" err="1"/>
              <a:t>dehidrogenase</a:t>
            </a:r>
            <a:br>
              <a:rPr lang="en-ID" dirty="0"/>
            </a:br>
            <a:r>
              <a:rPr lang="en-ID" dirty="0"/>
              <a:t>b. </a:t>
            </a:r>
            <a:r>
              <a:rPr lang="en-ID" dirty="0" err="1"/>
              <a:t>Anaerobik</a:t>
            </a:r>
            <a:r>
              <a:rPr lang="en-ID" dirty="0"/>
              <a:t> </a:t>
            </a:r>
            <a:r>
              <a:rPr lang="en-ID" dirty="0" err="1"/>
              <a:t>dehidrogenase</a:t>
            </a:r>
            <a:r>
              <a:rPr lang="en-ID" dirty="0"/>
              <a:t> </a:t>
            </a:r>
          </a:p>
          <a:p>
            <a:pPr marL="0" indent="0">
              <a:buNone/>
            </a:pPr>
            <a:r>
              <a:rPr lang="en-ID" b="1" dirty="0"/>
              <a:t>3. </a:t>
            </a:r>
            <a:r>
              <a:rPr lang="en-ID" b="1" dirty="0" err="1"/>
              <a:t>Hidroperoksidase</a:t>
            </a:r>
            <a:r>
              <a:rPr lang="en-ID" b="1" dirty="0"/>
              <a:t> </a:t>
            </a:r>
            <a:endParaRPr lang="en-ID" dirty="0"/>
          </a:p>
          <a:p>
            <a:pPr marL="0" indent="0">
              <a:buNone/>
            </a:pPr>
            <a:r>
              <a:rPr lang="en-ID" b="1" dirty="0"/>
              <a:t>4. </a:t>
            </a:r>
            <a:r>
              <a:rPr lang="en-ID" b="1" dirty="0" err="1"/>
              <a:t>Oksigenase</a:t>
            </a:r>
            <a:r>
              <a:rPr lang="en-ID" b="1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03EF7-F22D-CC4C-AEBD-30885C55F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3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55616-5DA6-9344-91B3-64257D00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Oksidase</a:t>
            </a:r>
            <a:endParaRPr lang="en-US" b="1" dirty="0"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07355-D18D-684A-B3FD-0FE9C16F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967" y="1690688"/>
            <a:ext cx="11640065" cy="4351338"/>
          </a:xfrm>
        </p:spPr>
        <p:txBody>
          <a:bodyPr>
            <a:noAutofit/>
          </a:bodyPr>
          <a:lstStyle/>
          <a:p>
            <a:pPr algn="just"/>
            <a:r>
              <a:rPr lang="en-ID" dirty="0" err="1"/>
              <a:t>Oksidase</a:t>
            </a:r>
            <a:r>
              <a:rPr lang="en-ID" dirty="0"/>
              <a:t> </a:t>
            </a:r>
            <a:r>
              <a:rPr lang="en-ID" dirty="0" err="1"/>
              <a:t>mempunyai</a:t>
            </a:r>
            <a:r>
              <a:rPr lang="en-ID" dirty="0"/>
              <a:t> </a:t>
            </a:r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dirty="0" err="1"/>
              <a:t>mengkatalisis</a:t>
            </a:r>
            <a:r>
              <a:rPr lang="en-ID" dirty="0"/>
              <a:t> </a:t>
            </a:r>
            <a:r>
              <a:rPr lang="en-ID" dirty="0" err="1"/>
              <a:t>pembebasan</a:t>
            </a:r>
            <a:r>
              <a:rPr lang="en-ID" dirty="0"/>
              <a:t> H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substrat</a:t>
            </a:r>
            <a:r>
              <a:rPr lang="en-ID" dirty="0"/>
              <a:t>, </a:t>
            </a:r>
            <a:r>
              <a:rPr lang="en-ID" dirty="0" err="1"/>
              <a:t>memerlukan</a:t>
            </a:r>
            <a:r>
              <a:rPr lang="en-ID" dirty="0"/>
              <a:t> </a:t>
            </a:r>
            <a:r>
              <a:rPr lang="en-ID" dirty="0" err="1"/>
              <a:t>aseptor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, </a:t>
            </a:r>
            <a:r>
              <a:rPr lang="en-ID" dirty="0" err="1"/>
              <a:t>reaksinya</a:t>
            </a:r>
            <a:r>
              <a:rPr lang="en-ID" dirty="0"/>
              <a:t> </a:t>
            </a:r>
            <a:r>
              <a:rPr lang="en-ID" dirty="0" err="1"/>
              <a:t>memerlukan</a:t>
            </a:r>
            <a:r>
              <a:rPr lang="en-ID" dirty="0"/>
              <a:t> Cu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menghasilkan</a:t>
            </a:r>
            <a:r>
              <a:rPr lang="en-ID" dirty="0"/>
              <a:t> air (H</a:t>
            </a:r>
            <a:r>
              <a:rPr lang="en-ID" baseline="30000" dirty="0"/>
              <a:t>2</a:t>
            </a:r>
            <a:r>
              <a:rPr lang="en-ID" dirty="0"/>
              <a:t>O), </a:t>
            </a:r>
            <a:r>
              <a:rPr lang="en-ID" dirty="0" err="1"/>
              <a:t>kecuali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urikase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monoamin</a:t>
            </a:r>
            <a:r>
              <a:rPr lang="en-ID" dirty="0"/>
              <a:t> </a:t>
            </a:r>
            <a:r>
              <a:rPr lang="en-ID" dirty="0" err="1"/>
              <a:t>oksidase</a:t>
            </a:r>
            <a:r>
              <a:rPr lang="en-ID" dirty="0"/>
              <a:t> H</a:t>
            </a:r>
            <a:r>
              <a:rPr lang="en-ID" baseline="30000" dirty="0"/>
              <a:t>2</a:t>
            </a:r>
            <a:r>
              <a:rPr lang="en-ID" dirty="0"/>
              <a:t>O</a:t>
            </a:r>
            <a:r>
              <a:rPr lang="en-ID" baseline="30000" dirty="0"/>
              <a:t>2</a:t>
            </a:r>
            <a:r>
              <a:rPr lang="en-ID" dirty="0"/>
              <a:t>. </a:t>
            </a:r>
          </a:p>
          <a:p>
            <a:pPr algn="just"/>
            <a:r>
              <a:rPr lang="en-ID" dirty="0" err="1"/>
              <a:t>Oksidase</a:t>
            </a:r>
            <a:r>
              <a:rPr lang="en-ID" dirty="0"/>
              <a:t> </a:t>
            </a:r>
            <a:r>
              <a:rPr lang="en-ID" dirty="0" err="1"/>
              <a:t>memelukan</a:t>
            </a:r>
            <a:r>
              <a:rPr lang="en-ID" dirty="0"/>
              <a:t> </a:t>
            </a:r>
            <a:r>
              <a:rPr lang="en-ID" dirty="0" err="1"/>
              <a:t>logam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reaksinya</a:t>
            </a:r>
            <a:r>
              <a:rPr lang="en-ID" dirty="0"/>
              <a:t>, </a:t>
            </a:r>
            <a:r>
              <a:rPr lang="en-ID" dirty="0" err="1"/>
              <a:t>antara</a:t>
            </a:r>
            <a:r>
              <a:rPr lang="en-ID" dirty="0"/>
              <a:t> lain </a:t>
            </a:r>
            <a:r>
              <a:rPr lang="en-ID" dirty="0" err="1"/>
              <a:t>berperan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reaksi</a:t>
            </a:r>
            <a:r>
              <a:rPr lang="en-ID" dirty="0"/>
              <a:t> </a:t>
            </a:r>
            <a:r>
              <a:rPr lang="en-ID" dirty="0" err="1"/>
              <a:t>sitokrom</a:t>
            </a:r>
            <a:r>
              <a:rPr lang="en-ID" dirty="0"/>
              <a:t> </a:t>
            </a:r>
            <a:r>
              <a:rPr lang="en-ID" dirty="0" err="1"/>
              <a:t>oksidase</a:t>
            </a:r>
            <a:r>
              <a:rPr lang="en-ID" dirty="0"/>
              <a:t> (Sit.a3/ Sit.aa3), Sit. Aa3 yang </a:t>
            </a:r>
            <a:r>
              <a:rPr lang="en-ID" dirty="0" err="1"/>
              <a:t>terdiri</a:t>
            </a:r>
            <a:r>
              <a:rPr lang="en-ID" dirty="0"/>
              <a:t> 3 </a:t>
            </a:r>
            <a:r>
              <a:rPr lang="en-ID" dirty="0" err="1"/>
              <a:t>molekul</a:t>
            </a:r>
            <a:r>
              <a:rPr lang="en-ID" dirty="0"/>
              <a:t> </a:t>
            </a:r>
            <a:r>
              <a:rPr lang="en-ID" dirty="0" err="1"/>
              <a:t>Heme</a:t>
            </a:r>
            <a:r>
              <a:rPr lang="en-ID" dirty="0"/>
              <a:t> </a:t>
            </a:r>
            <a:r>
              <a:rPr lang="en-ID" dirty="0" err="1"/>
              <a:t>memerlukan</a:t>
            </a:r>
            <a:r>
              <a:rPr lang="en-ID" dirty="0"/>
              <a:t> Fe </a:t>
            </a:r>
            <a:r>
              <a:rPr lang="en-ID" dirty="0" err="1"/>
              <a:t>dan</a:t>
            </a:r>
            <a:r>
              <a:rPr lang="en-ID" dirty="0"/>
              <a:t> Cu. </a:t>
            </a:r>
          </a:p>
          <a:p>
            <a:pPr algn="just"/>
            <a:r>
              <a:rPr lang="en-ID" dirty="0" err="1"/>
              <a:t>Inhibotor</a:t>
            </a:r>
            <a:r>
              <a:rPr lang="en-ID" dirty="0"/>
              <a:t> </a:t>
            </a:r>
            <a:r>
              <a:rPr lang="en-ID" dirty="0" err="1"/>
              <a:t>oksidase</a:t>
            </a:r>
            <a:r>
              <a:rPr lang="en-ID" dirty="0"/>
              <a:t> CO, </a:t>
            </a:r>
            <a:r>
              <a:rPr lang="en-ID" dirty="0" err="1"/>
              <a:t>Sianida</a:t>
            </a:r>
            <a:r>
              <a:rPr lang="en-ID" dirty="0"/>
              <a:t>, </a:t>
            </a:r>
            <a:r>
              <a:rPr lang="en-ID" dirty="0" err="1"/>
              <a:t>Hidrogen</a:t>
            </a:r>
            <a:r>
              <a:rPr lang="en-ID" dirty="0"/>
              <a:t> </a:t>
            </a:r>
            <a:r>
              <a:rPr lang="en-ID" dirty="0" err="1"/>
              <a:t>sulfida</a:t>
            </a:r>
            <a:r>
              <a:rPr lang="en-ID" dirty="0"/>
              <a:t>. </a:t>
            </a:r>
          </a:p>
          <a:p>
            <a:pPr algn="just"/>
            <a:r>
              <a:rPr lang="en-ID" dirty="0" err="1"/>
              <a:t>Contoh</a:t>
            </a:r>
            <a:r>
              <a:rPr lang="en-ID" dirty="0"/>
              <a:t> </a:t>
            </a:r>
            <a:r>
              <a:rPr lang="en-ID" dirty="0" err="1"/>
              <a:t>reaksi</a:t>
            </a:r>
            <a:r>
              <a:rPr lang="en-ID" dirty="0"/>
              <a:t> </a:t>
            </a:r>
            <a:r>
              <a:rPr lang="en-ID" dirty="0" err="1"/>
              <a:t>oksidase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lain </a:t>
            </a:r>
            <a:r>
              <a:rPr lang="en-ID" dirty="0" err="1"/>
              <a:t>sitokrom</a:t>
            </a:r>
            <a:r>
              <a:rPr lang="en-ID" dirty="0"/>
              <a:t> </a:t>
            </a:r>
            <a:r>
              <a:rPr lang="en-ID" dirty="0" err="1"/>
              <a:t>oksidase</a:t>
            </a:r>
            <a:r>
              <a:rPr lang="en-ID" dirty="0"/>
              <a:t> (</a:t>
            </a:r>
            <a:r>
              <a:rPr lang="en-ID" dirty="0" err="1"/>
              <a:t>enzim</a:t>
            </a:r>
            <a:r>
              <a:rPr lang="en-ID" dirty="0"/>
              <a:t> </a:t>
            </a:r>
            <a:r>
              <a:rPr lang="en-ID" dirty="0" err="1"/>
              <a:t>pernafasan</a:t>
            </a:r>
            <a:r>
              <a:rPr lang="en-ID" dirty="0"/>
              <a:t>), </a:t>
            </a:r>
            <a:r>
              <a:rPr lang="en-ID" dirty="0" err="1"/>
              <a:t>fenolase</a:t>
            </a:r>
            <a:r>
              <a:rPr lang="en-ID" dirty="0"/>
              <a:t> (</a:t>
            </a:r>
            <a:r>
              <a:rPr lang="en-ID" dirty="0" err="1"/>
              <a:t>tirosinase</a:t>
            </a:r>
            <a:r>
              <a:rPr lang="en-ID" dirty="0"/>
              <a:t>)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pembentukan</a:t>
            </a:r>
            <a:r>
              <a:rPr lang="en-ID" dirty="0"/>
              <a:t> </a:t>
            </a:r>
            <a:r>
              <a:rPr lang="en-ID" dirty="0" err="1"/>
              <a:t>dopa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melanin (</a:t>
            </a:r>
            <a:r>
              <a:rPr lang="en-ID" dirty="0" err="1"/>
              <a:t>met.tirosin</a:t>
            </a:r>
            <a:r>
              <a:rPr lang="en-ID" dirty="0"/>
              <a:t>), </a:t>
            </a:r>
            <a:r>
              <a:rPr lang="en-ID" dirty="0" err="1"/>
              <a:t>urikase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reaksi</a:t>
            </a:r>
            <a:r>
              <a:rPr lang="en-ID" dirty="0"/>
              <a:t> </a:t>
            </a:r>
            <a:r>
              <a:rPr lang="en-ID" dirty="0" err="1"/>
              <a:t>oksidasi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urat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alantoin</a:t>
            </a:r>
            <a:r>
              <a:rPr lang="en-ID" dirty="0"/>
              <a:t>. </a:t>
            </a:r>
            <a:r>
              <a:rPr lang="en-ID" dirty="0" err="1"/>
              <a:t>Monoamin</a:t>
            </a:r>
            <a:r>
              <a:rPr lang="en-ID" dirty="0"/>
              <a:t> </a:t>
            </a:r>
            <a:r>
              <a:rPr lang="en-ID" dirty="0" err="1"/>
              <a:t>oksidase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reaksi</a:t>
            </a:r>
            <a:r>
              <a:rPr lang="en-ID" dirty="0"/>
              <a:t> </a:t>
            </a:r>
            <a:r>
              <a:rPr lang="en-ID" dirty="0" err="1"/>
              <a:t>oksidasi</a:t>
            </a:r>
            <a:r>
              <a:rPr lang="en-ID" dirty="0"/>
              <a:t> </a:t>
            </a:r>
            <a:r>
              <a:rPr lang="en-ID" dirty="0" err="1"/>
              <a:t>epinefrin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tiramin</a:t>
            </a:r>
            <a:r>
              <a:rPr lang="en-ID" dirty="0"/>
              <a:t>. </a:t>
            </a:r>
          </a:p>
          <a:p>
            <a:pPr algn="just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2E418-7BC6-B74E-BAD9-795C69197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2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C86F-8107-8E43-98F4-76382218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7235"/>
            <a:ext cx="79034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American Typewriter" panose="02090604020004020304" pitchFamily="18" charset="77"/>
              </a:rPr>
              <a:t>MEKANISME VENTILASI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8F80E9-21D5-7441-9FCA-2B6D3ABE8268}"/>
              </a:ext>
            </a:extLst>
          </p:cNvPr>
          <p:cNvSpPr txBox="1">
            <a:spLocks/>
          </p:cNvSpPr>
          <p:nvPr/>
        </p:nvSpPr>
        <p:spPr>
          <a:xfrm>
            <a:off x="4288536" y="3959627"/>
            <a:ext cx="79034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American Typewriter" panose="02090604020004020304" pitchFamily="18" charset="77"/>
              </a:rPr>
              <a:t>TRANSPORTASI GAS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E8201-486F-4D43-8833-547D104B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190" y="1389152"/>
            <a:ext cx="5239935" cy="2190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9BBD8-D60E-E545-A273-72F536B8E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83" y="3429000"/>
            <a:ext cx="3723249" cy="2482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C5903-1497-DF4B-9184-D32BCE76B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1E04-CB6E-AF40-883D-7F20686E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Reaksi</a:t>
            </a:r>
            <a:r>
              <a:rPr lang="en-US" b="1" dirty="0">
                <a:latin typeface="American Typewriter" panose="02090604020004020304" pitchFamily="18" charset="77"/>
              </a:rPr>
              <a:t> </a:t>
            </a:r>
            <a:r>
              <a:rPr lang="en-US" b="1" dirty="0" err="1">
                <a:latin typeface="American Typewriter" panose="02090604020004020304" pitchFamily="18" charset="77"/>
              </a:rPr>
              <a:t>oksidase</a:t>
            </a:r>
            <a:endParaRPr lang="en-US" b="1" dirty="0">
              <a:latin typeface="American Typewriter" panose="02090604020004020304" pitchFamily="18" charset="77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36FA89-74B2-0546-9F57-96B3E0191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400" y="2283813"/>
            <a:ext cx="8146309" cy="344725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3946FC-6824-A943-B877-94AFCF840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6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746F-DAF8-044C-AFD6-CE09B9F0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Dehidrogenase</a:t>
            </a:r>
            <a:endParaRPr lang="en-US" b="1" dirty="0"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6F548-84EC-9846-B2AE-521D216A3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D" sz="3200" dirty="0" err="1"/>
              <a:t>Dehidrogenase</a:t>
            </a:r>
            <a:r>
              <a:rPr lang="en-ID" sz="3200" dirty="0"/>
              <a:t> </a:t>
            </a:r>
            <a:r>
              <a:rPr lang="en-ID" sz="3200" dirty="0" err="1"/>
              <a:t>berfungsi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pemindahan</a:t>
            </a:r>
            <a:r>
              <a:rPr lang="en-ID" sz="3200" dirty="0"/>
              <a:t> </a:t>
            </a:r>
            <a:r>
              <a:rPr lang="en-ID" sz="3200" dirty="0" err="1"/>
              <a:t>hidrogen</a:t>
            </a:r>
            <a:r>
              <a:rPr lang="en-ID" sz="3200" dirty="0"/>
              <a:t> </a:t>
            </a:r>
            <a:r>
              <a:rPr lang="en-ID" sz="3200" dirty="0" err="1"/>
              <a:t>dari</a:t>
            </a:r>
            <a:r>
              <a:rPr lang="en-ID" sz="3200" dirty="0"/>
              <a:t> </a:t>
            </a:r>
            <a:r>
              <a:rPr lang="en-ID" sz="3200" dirty="0" err="1"/>
              <a:t>substrat</a:t>
            </a:r>
            <a:r>
              <a:rPr lang="en-ID" sz="3200" dirty="0"/>
              <a:t> </a:t>
            </a:r>
            <a:r>
              <a:rPr lang="en-ID" sz="3200" dirty="0" err="1"/>
              <a:t>satu</a:t>
            </a:r>
            <a:r>
              <a:rPr lang="en-ID" sz="3200" dirty="0"/>
              <a:t> </a:t>
            </a:r>
            <a:r>
              <a:rPr lang="en-ID" sz="3200" dirty="0" err="1"/>
              <a:t>ke</a:t>
            </a:r>
            <a:r>
              <a:rPr lang="en-ID" sz="3200" dirty="0"/>
              <a:t> </a:t>
            </a:r>
            <a:r>
              <a:rPr lang="en-ID" sz="3200" dirty="0" err="1"/>
              <a:t>substrat</a:t>
            </a:r>
            <a:r>
              <a:rPr lang="en-ID" sz="3200" dirty="0"/>
              <a:t> </a:t>
            </a:r>
            <a:r>
              <a:rPr lang="en-ID" sz="3200" dirty="0" err="1"/>
              <a:t>lainnya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reaksi</a:t>
            </a:r>
            <a:r>
              <a:rPr lang="en-ID" sz="3200" dirty="0"/>
              <a:t> </a:t>
            </a:r>
            <a:r>
              <a:rPr lang="en-ID" sz="3200" dirty="0" err="1"/>
              <a:t>oksidasi</a:t>
            </a:r>
            <a:r>
              <a:rPr lang="en-ID" sz="3200" dirty="0"/>
              <a:t> </a:t>
            </a:r>
            <a:r>
              <a:rPr lang="en-ID" sz="3200" dirty="0" err="1"/>
              <a:t>reduksi</a:t>
            </a:r>
            <a:r>
              <a:rPr lang="en-ID" sz="3200" dirty="0"/>
              <a:t> yang </a:t>
            </a:r>
            <a:r>
              <a:rPr lang="en-ID" sz="3200" dirty="0" err="1"/>
              <a:t>terangkai</a:t>
            </a:r>
            <a:r>
              <a:rPr lang="en-ID" sz="3200" dirty="0"/>
              <a:t> (</a:t>
            </a:r>
            <a:r>
              <a:rPr lang="en-ID" sz="3200" dirty="0" err="1"/>
              <a:t>reversibel</a:t>
            </a:r>
            <a:r>
              <a:rPr lang="en-ID" sz="3200" dirty="0"/>
              <a:t>) </a:t>
            </a:r>
          </a:p>
          <a:p>
            <a:pPr algn="just"/>
            <a:r>
              <a:rPr lang="en-ID" sz="3200" dirty="0"/>
              <a:t>ex. </a:t>
            </a:r>
            <a:r>
              <a:rPr lang="en-ID" sz="3200" dirty="0" err="1"/>
              <a:t>Glikolisis</a:t>
            </a:r>
            <a:r>
              <a:rPr lang="en-ID" sz="3200" dirty="0"/>
              <a:t> </a:t>
            </a:r>
            <a:r>
              <a:rPr lang="en-ID" sz="3200" dirty="0" err="1"/>
              <a:t>fase</a:t>
            </a:r>
            <a:r>
              <a:rPr lang="en-ID" sz="3200" dirty="0"/>
              <a:t> </a:t>
            </a:r>
            <a:r>
              <a:rPr lang="en-ID" sz="3200" dirty="0" err="1"/>
              <a:t>anaerob</a:t>
            </a:r>
            <a:r>
              <a:rPr lang="en-ID" sz="3200" dirty="0"/>
              <a:t> </a:t>
            </a:r>
            <a:r>
              <a:rPr lang="en-ID" sz="3200" dirty="0" err="1"/>
              <a:t>serta</a:t>
            </a:r>
            <a:r>
              <a:rPr lang="en-ID" sz="3200" dirty="0"/>
              <a:t> </a:t>
            </a:r>
            <a:r>
              <a:rPr lang="en-ID" sz="3200" dirty="0" err="1"/>
              <a:t>komponen</a:t>
            </a:r>
            <a:r>
              <a:rPr lang="en-ID" sz="3200" dirty="0"/>
              <a:t> </a:t>
            </a:r>
            <a:r>
              <a:rPr lang="en-ID" sz="3200" dirty="0" err="1"/>
              <a:t>rantai</a:t>
            </a:r>
            <a:r>
              <a:rPr lang="en-ID" sz="3200" dirty="0"/>
              <a:t> </a:t>
            </a:r>
            <a:r>
              <a:rPr lang="en-ID" sz="3200" dirty="0" err="1"/>
              <a:t>respirasi</a:t>
            </a:r>
            <a:r>
              <a:rPr lang="en-ID" sz="3200" dirty="0"/>
              <a:t> </a:t>
            </a:r>
            <a:r>
              <a:rPr lang="en-ID" sz="3200" dirty="0" err="1"/>
              <a:t>pengankutan</a:t>
            </a:r>
            <a:r>
              <a:rPr lang="en-ID" sz="3200" dirty="0"/>
              <a:t> </a:t>
            </a:r>
            <a:r>
              <a:rPr lang="en-ID" sz="3200" dirty="0" err="1"/>
              <a:t>elktron</a:t>
            </a:r>
            <a:r>
              <a:rPr lang="en-ID" sz="3200" dirty="0"/>
              <a:t> </a:t>
            </a:r>
            <a:r>
              <a:rPr lang="en-ID" sz="3200" dirty="0" err="1"/>
              <a:t>dari</a:t>
            </a:r>
            <a:r>
              <a:rPr lang="en-ID" sz="3200" dirty="0"/>
              <a:t> </a:t>
            </a:r>
            <a:r>
              <a:rPr lang="en-ID" sz="3200" dirty="0" err="1"/>
              <a:t>substrat</a:t>
            </a:r>
            <a:r>
              <a:rPr lang="en-ID" sz="3200" dirty="0"/>
              <a:t> </a:t>
            </a:r>
            <a:r>
              <a:rPr lang="en-ID" sz="3200" dirty="0" err="1"/>
              <a:t>ke</a:t>
            </a:r>
            <a:r>
              <a:rPr lang="en-ID" sz="3200" dirty="0"/>
              <a:t> </a:t>
            </a:r>
            <a:r>
              <a:rPr lang="en-ID" sz="3200" dirty="0" err="1"/>
              <a:t>oksigen</a:t>
            </a:r>
            <a:r>
              <a:rPr lang="en-ID" sz="3200" dirty="0"/>
              <a:t>. </a:t>
            </a:r>
          </a:p>
          <a:p>
            <a:pPr algn="just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CF07A-3C77-D84A-B66F-6912A5D75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11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B655B-C1D2-D341-B2AA-5443F3A5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9" y="760541"/>
            <a:ext cx="10515600" cy="1325563"/>
          </a:xfrm>
        </p:spPr>
        <p:txBody>
          <a:bodyPr/>
          <a:lstStyle/>
          <a:p>
            <a:r>
              <a:rPr lang="en-ID" b="1" dirty="0">
                <a:latin typeface="American Typewriter" panose="02090604020004020304" pitchFamily="18" charset="77"/>
              </a:rPr>
              <a:t>2.a. </a:t>
            </a:r>
            <a:r>
              <a:rPr lang="en-ID" b="1" dirty="0" err="1">
                <a:latin typeface="American Typewriter" panose="02090604020004020304" pitchFamily="18" charset="77"/>
              </a:rPr>
              <a:t>Aerobik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dehidrogenase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br>
              <a:rPr lang="en-ID" b="1" dirty="0">
                <a:latin typeface="American Typewriter" panose="02090604020004020304" pitchFamily="18" charset="77"/>
              </a:rPr>
            </a:br>
            <a:endParaRPr lang="en-US" b="1" dirty="0"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50021-532A-1B42-BB64-6B7E37CE6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D" sz="3200" dirty="0" err="1"/>
              <a:t>Aerobik</a:t>
            </a:r>
            <a:r>
              <a:rPr lang="en-ID" sz="3200" dirty="0"/>
              <a:t> </a:t>
            </a:r>
            <a:r>
              <a:rPr lang="en-ID" sz="3200" dirty="0" err="1"/>
              <a:t>dehidrogenase</a:t>
            </a:r>
            <a:r>
              <a:rPr lang="en-ID" sz="3200" dirty="0"/>
              <a:t> </a:t>
            </a:r>
            <a:r>
              <a:rPr lang="en-ID" sz="3200" dirty="0" err="1"/>
              <a:t>bersifat</a:t>
            </a:r>
            <a:r>
              <a:rPr lang="en-ID" sz="3200" dirty="0"/>
              <a:t> </a:t>
            </a:r>
            <a:r>
              <a:rPr lang="en-ID" sz="3200" dirty="0" err="1"/>
              <a:t>katalisis</a:t>
            </a:r>
            <a:r>
              <a:rPr lang="en-ID" sz="3200" dirty="0"/>
              <a:t> </a:t>
            </a:r>
            <a:r>
              <a:rPr lang="en-ID" sz="3200" dirty="0" err="1"/>
              <a:t>pembebasan</a:t>
            </a:r>
            <a:r>
              <a:rPr lang="en-ID" sz="3200" dirty="0"/>
              <a:t> H </a:t>
            </a:r>
            <a:r>
              <a:rPr lang="en-ID" sz="3200" dirty="0" err="1"/>
              <a:t>dari</a:t>
            </a:r>
            <a:r>
              <a:rPr lang="en-ID" sz="3200" dirty="0"/>
              <a:t> </a:t>
            </a:r>
            <a:r>
              <a:rPr lang="en-ID" sz="3200" dirty="0" err="1"/>
              <a:t>substrat</a:t>
            </a:r>
            <a:r>
              <a:rPr lang="en-ID" sz="3200" dirty="0"/>
              <a:t>, </a:t>
            </a:r>
            <a:r>
              <a:rPr lang="en-ID" sz="3200" dirty="0" err="1"/>
              <a:t>memerlukan</a:t>
            </a:r>
            <a:r>
              <a:rPr lang="en-ID" sz="3200" dirty="0"/>
              <a:t> </a:t>
            </a:r>
            <a:r>
              <a:rPr lang="en-ID" sz="3200" dirty="0" err="1"/>
              <a:t>aseptor</a:t>
            </a:r>
            <a:r>
              <a:rPr lang="en-ID" sz="3200" dirty="0"/>
              <a:t> O</a:t>
            </a:r>
            <a:r>
              <a:rPr lang="en-ID" sz="3200" baseline="30000" dirty="0"/>
              <a:t>2</a:t>
            </a:r>
            <a:r>
              <a:rPr lang="en-ID" sz="3200" dirty="0"/>
              <a:t> </a:t>
            </a:r>
            <a:r>
              <a:rPr lang="en-ID" sz="3200" dirty="0" err="1"/>
              <a:t>dan</a:t>
            </a:r>
            <a:r>
              <a:rPr lang="en-ID" sz="3200" dirty="0"/>
              <a:t> </a:t>
            </a:r>
            <a:r>
              <a:rPr lang="en-ID" sz="3200" dirty="0" err="1"/>
              <a:t>metilen</a:t>
            </a:r>
            <a:r>
              <a:rPr lang="en-ID" sz="3200" dirty="0"/>
              <a:t> Blue. </a:t>
            </a:r>
          </a:p>
          <a:p>
            <a:pPr algn="just"/>
            <a:r>
              <a:rPr lang="en-ID" sz="3200" dirty="0" err="1"/>
              <a:t>Aerobik</a:t>
            </a:r>
            <a:r>
              <a:rPr lang="en-ID" sz="3200" dirty="0"/>
              <a:t> </a:t>
            </a:r>
            <a:r>
              <a:rPr lang="en-ID" sz="3200" dirty="0" err="1"/>
              <a:t>dehidrogenase</a:t>
            </a:r>
            <a:r>
              <a:rPr lang="en-ID" sz="3200" dirty="0"/>
              <a:t> </a:t>
            </a:r>
            <a:r>
              <a:rPr lang="en-ID" sz="3200" dirty="0" err="1"/>
              <a:t>memerlukan</a:t>
            </a:r>
            <a:r>
              <a:rPr lang="en-ID" sz="3200" dirty="0"/>
              <a:t> </a:t>
            </a:r>
            <a:r>
              <a:rPr lang="en-ID" sz="3200" dirty="0" err="1"/>
              <a:t>koenzim</a:t>
            </a:r>
            <a:r>
              <a:rPr lang="en-ID" sz="3200" dirty="0"/>
              <a:t> flavoprotein </a:t>
            </a:r>
            <a:r>
              <a:rPr lang="en-ID" sz="3200" dirty="0" err="1"/>
              <a:t>yaitu</a:t>
            </a:r>
            <a:r>
              <a:rPr lang="en-ID" sz="3200" dirty="0"/>
              <a:t> flavin </a:t>
            </a:r>
            <a:r>
              <a:rPr lang="en-ID" sz="3200" dirty="0" err="1"/>
              <a:t>mononukleotida</a:t>
            </a:r>
            <a:r>
              <a:rPr lang="en-ID" sz="3200" dirty="0"/>
              <a:t> FMN </a:t>
            </a:r>
            <a:r>
              <a:rPr lang="en-ID" sz="3200" dirty="0" err="1"/>
              <a:t>dan</a:t>
            </a:r>
            <a:r>
              <a:rPr lang="en-ID" sz="3200" dirty="0"/>
              <a:t> Flavin </a:t>
            </a:r>
            <a:r>
              <a:rPr lang="en-ID" sz="3200" dirty="0" err="1"/>
              <a:t>adenin</a:t>
            </a:r>
            <a:r>
              <a:rPr lang="en-ID" sz="3200" dirty="0"/>
              <a:t> </a:t>
            </a:r>
            <a:r>
              <a:rPr lang="en-ID" sz="3200" dirty="0" err="1"/>
              <a:t>dinukleotida</a:t>
            </a:r>
            <a:r>
              <a:rPr lang="en-ID" sz="3200" dirty="0"/>
              <a:t>(FAD) </a:t>
            </a:r>
            <a:r>
              <a:rPr lang="en-ID" sz="3200" dirty="0" err="1"/>
              <a:t>serta</a:t>
            </a:r>
            <a:r>
              <a:rPr lang="en-ID" sz="3200" dirty="0"/>
              <a:t> </a:t>
            </a:r>
            <a:r>
              <a:rPr lang="en-ID" sz="3200" dirty="0" err="1"/>
              <a:t>berikatan</a:t>
            </a:r>
            <a:r>
              <a:rPr lang="en-ID" sz="3200" dirty="0"/>
              <a:t> </a:t>
            </a:r>
            <a:r>
              <a:rPr lang="en-ID" sz="3200" dirty="0" err="1"/>
              <a:t>dengan</a:t>
            </a:r>
            <a:r>
              <a:rPr lang="en-ID" sz="3200" dirty="0"/>
              <a:t> </a:t>
            </a:r>
            <a:r>
              <a:rPr lang="en-ID" sz="3200" dirty="0" err="1"/>
              <a:t>logam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bentuk</a:t>
            </a:r>
            <a:r>
              <a:rPr lang="en-ID" sz="3200" dirty="0"/>
              <a:t> </a:t>
            </a:r>
            <a:r>
              <a:rPr lang="en-ID" sz="3200" dirty="0" err="1"/>
              <a:t>metaloflavoprotein</a:t>
            </a:r>
            <a:r>
              <a:rPr lang="en-ID" sz="3200" dirty="0"/>
              <a:t> (Fe </a:t>
            </a:r>
            <a:r>
              <a:rPr lang="en-ID" sz="3200" dirty="0" err="1"/>
              <a:t>dan</a:t>
            </a:r>
            <a:r>
              <a:rPr lang="en-ID" sz="3200" dirty="0"/>
              <a:t> Mo),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reaksinya</a:t>
            </a:r>
            <a:r>
              <a:rPr lang="en-ID" sz="3200" dirty="0"/>
              <a:t> </a:t>
            </a:r>
            <a:r>
              <a:rPr lang="en-ID" sz="3200" dirty="0" err="1"/>
              <a:t>menghasilkan</a:t>
            </a:r>
            <a:r>
              <a:rPr lang="en-ID" sz="3200" dirty="0"/>
              <a:t> H</a:t>
            </a:r>
            <a:r>
              <a:rPr lang="en-ID" sz="3200" baseline="30000" dirty="0"/>
              <a:t>2</a:t>
            </a:r>
            <a:r>
              <a:rPr lang="en-ID" sz="3200" dirty="0"/>
              <a:t>O</a:t>
            </a:r>
            <a:r>
              <a:rPr lang="en-ID" sz="3200" baseline="30000" dirty="0"/>
              <a:t>2</a:t>
            </a:r>
            <a:r>
              <a:rPr lang="en-ID" sz="3200" dirty="0"/>
              <a:t>. </a:t>
            </a:r>
          </a:p>
          <a:p>
            <a:pPr algn="just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97A98-6987-5E4B-9C91-FAE4BA6C6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71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C479-841C-3244-9099-E5E20107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37" y="834682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Reaksi</a:t>
            </a:r>
            <a:r>
              <a:rPr lang="en-US" b="1" dirty="0">
                <a:latin typeface="American Typewriter" panose="02090604020004020304" pitchFamily="18" charset="77"/>
              </a:rPr>
              <a:t> aerobic </a:t>
            </a:r>
            <a:r>
              <a:rPr lang="en-US" b="1" dirty="0" err="1">
                <a:latin typeface="American Typewriter" panose="02090604020004020304" pitchFamily="18" charset="77"/>
              </a:rPr>
              <a:t>dehidrogenase</a:t>
            </a:r>
            <a:endParaRPr lang="en-US" b="1" dirty="0">
              <a:latin typeface="American Typewriter" panose="02090604020004020304" pitchFamily="18" charset="77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58F194-E77F-544E-AFA4-0D63359B3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255" y="2347785"/>
            <a:ext cx="7652082" cy="269439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82F4A-4C94-6A49-A4F6-A07644E4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34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6CF5C-5395-2A43-88A0-B34A1E10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959643"/>
            <a:ext cx="10515600" cy="1325563"/>
          </a:xfrm>
        </p:spPr>
        <p:txBody>
          <a:bodyPr/>
          <a:lstStyle/>
          <a:p>
            <a:r>
              <a:rPr lang="en-ID" b="1" dirty="0">
                <a:latin typeface="American Typewriter" panose="02090604020004020304" pitchFamily="18" charset="77"/>
              </a:rPr>
              <a:t>2.b. </a:t>
            </a:r>
            <a:r>
              <a:rPr lang="en-ID" b="1" dirty="0" err="1">
                <a:latin typeface="American Typewriter" panose="02090604020004020304" pitchFamily="18" charset="77"/>
              </a:rPr>
              <a:t>Anaerobik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Dehidrogenase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br>
              <a:rPr lang="en-ID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F8870-1691-BA4E-8F87-766AF9DEB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D" dirty="0" err="1"/>
              <a:t>Anaerobik</a:t>
            </a:r>
            <a:r>
              <a:rPr lang="en-ID" dirty="0"/>
              <a:t> </a:t>
            </a:r>
            <a:r>
              <a:rPr lang="en-ID" dirty="0" err="1"/>
              <a:t>dehidrogenase</a:t>
            </a:r>
            <a:r>
              <a:rPr lang="en-ID" dirty="0"/>
              <a:t>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dirty="0" err="1"/>
              <a:t>membebaskan</a:t>
            </a:r>
            <a:r>
              <a:rPr lang="en-ID" dirty="0"/>
              <a:t> H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substrat</a:t>
            </a:r>
            <a:r>
              <a:rPr lang="en-ID" dirty="0"/>
              <a:t>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mengandung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akseptor</a:t>
            </a:r>
            <a:r>
              <a:rPr lang="en-ID" dirty="0"/>
              <a:t> H. </a:t>
            </a:r>
            <a:r>
              <a:rPr lang="en-ID" dirty="0" err="1"/>
              <a:t>Anaerobik</a:t>
            </a:r>
            <a:r>
              <a:rPr lang="en-ID" dirty="0"/>
              <a:t> </a:t>
            </a:r>
            <a:r>
              <a:rPr lang="en-ID" dirty="0" err="1"/>
              <a:t>dehidrogenase</a:t>
            </a:r>
            <a:r>
              <a:rPr lang="en-ID" dirty="0"/>
              <a:t> </a:t>
            </a:r>
            <a:r>
              <a:rPr lang="en-ID" dirty="0" err="1"/>
              <a:t>berperan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: </a:t>
            </a:r>
          </a:p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7C793-5371-F347-8C56-D8CF44E62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9486900" cy="2677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E6B04-A52B-F94C-B3A8-340B344C8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0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443F7-0CCD-EA4B-959F-3080A8F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E591E5-5C63-E04D-8F82-6E23A481D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409" y="1937822"/>
            <a:ext cx="11123181" cy="241175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D1B0E-4A58-F449-9B6F-0C9F894D9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11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20B5-1BCA-844A-A5EB-A65A6E06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merican Typewriter" panose="02090604020004020304" pitchFamily="18" charset="77"/>
              </a:rPr>
              <a:t>3. </a:t>
            </a:r>
            <a:r>
              <a:rPr lang="en-ID" b="1" dirty="0" err="1">
                <a:latin typeface="American Typewriter" panose="02090604020004020304" pitchFamily="18" charset="77"/>
              </a:rPr>
              <a:t>Hidroperoksidase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br>
              <a:rPr lang="en-ID" b="1" dirty="0">
                <a:latin typeface="American Typewriter" panose="02090604020004020304" pitchFamily="18" charset="77"/>
              </a:rPr>
            </a:br>
            <a:endParaRPr lang="en-US" b="1" dirty="0"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65C42-86C8-EE4A-970B-C53D9C89C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Hidroperoksidase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H</a:t>
            </a:r>
            <a:r>
              <a:rPr lang="en-ID" baseline="30000" dirty="0"/>
              <a:t>2</a:t>
            </a:r>
            <a:r>
              <a:rPr lang="en-ID" dirty="0"/>
              <a:t>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substrat</a:t>
            </a:r>
            <a:r>
              <a:rPr lang="en-ID" dirty="0"/>
              <a:t> : </a:t>
            </a:r>
          </a:p>
          <a:p>
            <a:r>
              <a:rPr lang="en-ID" dirty="0" err="1"/>
              <a:t>Peroksidase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susu</a:t>
            </a:r>
            <a:r>
              <a:rPr lang="en-ID" dirty="0"/>
              <a:t>, </a:t>
            </a:r>
            <a:r>
              <a:rPr lang="en-ID" dirty="0" err="1"/>
              <a:t>leukosit</a:t>
            </a:r>
            <a:r>
              <a:rPr lang="en-ID" dirty="0"/>
              <a:t>, </a:t>
            </a:r>
            <a:r>
              <a:rPr lang="en-ID" dirty="0" err="1"/>
              <a:t>trombosit</a:t>
            </a:r>
            <a:r>
              <a:rPr lang="en-ID" dirty="0"/>
              <a:t> </a:t>
            </a:r>
            <a:r>
              <a:rPr lang="en-ID" dirty="0" err="1"/>
              <a:t>memerlukan</a:t>
            </a:r>
            <a:r>
              <a:rPr lang="en-ID" dirty="0"/>
              <a:t> </a:t>
            </a:r>
            <a:r>
              <a:rPr lang="en-ID" dirty="0" err="1"/>
              <a:t>akseptor</a:t>
            </a:r>
            <a:r>
              <a:rPr lang="en-ID" dirty="0"/>
              <a:t> </a:t>
            </a:r>
            <a:r>
              <a:rPr lang="en-ID" dirty="0" err="1"/>
              <a:t>elektron</a:t>
            </a:r>
            <a:r>
              <a:rPr lang="en-ID" dirty="0"/>
              <a:t> </a:t>
            </a:r>
            <a:r>
              <a:rPr lang="en-ID" dirty="0" err="1"/>
              <a:t>misalnya</a:t>
            </a:r>
            <a:r>
              <a:rPr lang="en-ID" dirty="0"/>
              <a:t> </a:t>
            </a:r>
            <a:r>
              <a:rPr lang="en-ID" dirty="0" err="1"/>
              <a:t>askorbat</a:t>
            </a:r>
            <a:r>
              <a:rPr lang="en-ID" dirty="0"/>
              <a:t>, </a:t>
            </a:r>
            <a:r>
              <a:rPr lang="en-ID" dirty="0" err="1"/>
              <a:t>kinon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sitokrom.C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memerlukan</a:t>
            </a:r>
            <a:r>
              <a:rPr lang="en-ID" dirty="0"/>
              <a:t> Fe </a:t>
            </a:r>
          </a:p>
          <a:p>
            <a:r>
              <a:rPr lang="en-ID" dirty="0" err="1"/>
              <a:t>Katalase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hemoprotein</a:t>
            </a:r>
            <a:r>
              <a:rPr lang="en-ID" dirty="0"/>
              <a:t> (4 </a:t>
            </a:r>
            <a:r>
              <a:rPr lang="en-ID" dirty="0" err="1"/>
              <a:t>gugus</a:t>
            </a:r>
            <a:r>
              <a:rPr lang="en-ID" dirty="0"/>
              <a:t> hem)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, </a:t>
            </a:r>
            <a:r>
              <a:rPr lang="en-ID" dirty="0" err="1"/>
              <a:t>susmsum</a:t>
            </a:r>
            <a:r>
              <a:rPr lang="en-ID" dirty="0"/>
              <a:t> </a:t>
            </a:r>
            <a:r>
              <a:rPr lang="en-ID" dirty="0" err="1"/>
              <a:t>tulang</a:t>
            </a:r>
            <a:r>
              <a:rPr lang="en-ID" dirty="0"/>
              <a:t>, </a:t>
            </a:r>
            <a:r>
              <a:rPr lang="en-ID" dirty="0" err="1"/>
              <a:t>mukosa</a:t>
            </a:r>
            <a:r>
              <a:rPr lang="en-ID" dirty="0"/>
              <a:t>, </a:t>
            </a:r>
            <a:r>
              <a:rPr lang="en-ID" dirty="0" err="1"/>
              <a:t>ginjal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hepar</a:t>
            </a:r>
            <a:r>
              <a:rPr lang="en-ID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61A35-5EB0-294C-8806-B89B9E20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53" y="4913833"/>
            <a:ext cx="6722420" cy="1263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1CBBF7-61F5-5343-9641-8A72C848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2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22668-BBE8-E243-AB2F-092D0E4F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94286-9D46-CB43-B6C5-222229D0A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ID" b="1" dirty="0" err="1">
                <a:latin typeface="American Typewriter" panose="02090604020004020304" pitchFamily="18" charset="77"/>
              </a:rPr>
              <a:t>Fungsi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hidroperoksidase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</a:p>
          <a:p>
            <a:pPr algn="just"/>
            <a:r>
              <a:rPr lang="en-ID" dirty="0"/>
              <a:t>  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penumpukan</a:t>
            </a:r>
            <a:r>
              <a:rPr lang="en-ID" dirty="0"/>
              <a:t> </a:t>
            </a:r>
            <a:r>
              <a:rPr lang="en-ID" dirty="0" err="1"/>
              <a:t>peroksida</a:t>
            </a:r>
            <a:r>
              <a:rPr lang="en-ID" dirty="0"/>
              <a:t> yang </a:t>
            </a:r>
            <a:r>
              <a:rPr lang="en-ID" dirty="0" err="1"/>
              <a:t>berbahaya</a:t>
            </a:r>
            <a:r>
              <a:rPr lang="en-ID" dirty="0"/>
              <a:t> </a:t>
            </a:r>
            <a:r>
              <a:rPr lang="en-ID" dirty="0" err="1"/>
              <a:t>merusak</a:t>
            </a:r>
            <a:r>
              <a:rPr lang="en-ID" dirty="0"/>
              <a:t> </a:t>
            </a:r>
            <a:r>
              <a:rPr lang="en-ID" dirty="0" err="1"/>
              <a:t>membran</a:t>
            </a:r>
            <a:r>
              <a:rPr lang="en-ID" dirty="0"/>
              <a:t> yang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kanker</a:t>
            </a:r>
            <a:r>
              <a:rPr lang="en-ID" dirty="0"/>
              <a:t> </a:t>
            </a:r>
          </a:p>
          <a:p>
            <a:pPr algn="just"/>
            <a:r>
              <a:rPr lang="en-ID" dirty="0"/>
              <a:t>  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Eritrosit</a:t>
            </a:r>
            <a:r>
              <a:rPr lang="en-ID" dirty="0"/>
              <a:t> </a:t>
            </a:r>
            <a:r>
              <a:rPr lang="en-ID" dirty="0" err="1"/>
              <a:t>terdapat</a:t>
            </a:r>
            <a:r>
              <a:rPr lang="en-ID" dirty="0"/>
              <a:t> </a:t>
            </a:r>
            <a:r>
              <a:rPr lang="en-ID" dirty="0" err="1"/>
              <a:t>glutation</a:t>
            </a:r>
            <a:r>
              <a:rPr lang="en-ID" dirty="0"/>
              <a:t> </a:t>
            </a:r>
            <a:r>
              <a:rPr lang="en-ID" dirty="0" err="1"/>
              <a:t>peroksidase</a:t>
            </a:r>
            <a:r>
              <a:rPr lang="en-ID" dirty="0"/>
              <a:t>, </a:t>
            </a:r>
            <a:r>
              <a:rPr lang="en-ID" dirty="0" err="1"/>
              <a:t>reaksinya</a:t>
            </a:r>
            <a:r>
              <a:rPr lang="en-ID" dirty="0"/>
              <a:t> </a:t>
            </a:r>
            <a:r>
              <a:rPr lang="en-ID" dirty="0" err="1"/>
              <a:t>berikatan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selenium,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penghancur</a:t>
            </a:r>
            <a:r>
              <a:rPr lang="en-ID" dirty="0"/>
              <a:t> </a:t>
            </a:r>
            <a:r>
              <a:rPr lang="en-ID" dirty="0" err="1"/>
              <a:t>peroksida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hidroperoksida</a:t>
            </a:r>
            <a:r>
              <a:rPr lang="en-ID" dirty="0"/>
              <a:t> lipid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Hb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oksidasi</a:t>
            </a:r>
            <a:r>
              <a:rPr lang="en-ID" dirty="0"/>
              <a:t> </a:t>
            </a:r>
            <a:r>
              <a:rPr lang="en-ID" dirty="0" err="1"/>
              <a:t>peroksida</a:t>
            </a:r>
            <a:r>
              <a:rPr lang="en-ID" dirty="0"/>
              <a:t> </a:t>
            </a:r>
          </a:p>
          <a:p>
            <a:pPr algn="just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22CB2-1539-E645-BEF7-9E51A152F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4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C393A-228C-C24E-A69F-6ED4508C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2390"/>
            <a:ext cx="10515600" cy="1325563"/>
          </a:xfrm>
        </p:spPr>
        <p:txBody>
          <a:bodyPr/>
          <a:lstStyle/>
          <a:p>
            <a:r>
              <a:rPr lang="en-ID" b="1" dirty="0" err="1">
                <a:latin typeface="American Typewriter" panose="02090604020004020304" pitchFamily="18" charset="77"/>
              </a:rPr>
              <a:t>Reaksi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Katalase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dan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Peroksidase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br>
              <a:rPr lang="en-ID" b="1" dirty="0">
                <a:latin typeface="American Typewriter" panose="02090604020004020304" pitchFamily="18" charset="77"/>
              </a:rPr>
            </a:br>
            <a:endParaRPr lang="en-US" b="1" dirty="0">
              <a:latin typeface="American Typewriter" panose="02090604020004020304" pitchFamily="18" charset="77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B78F6B-4876-9249-A308-7A16E31EB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930" y="2357953"/>
            <a:ext cx="6942140" cy="278123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69BF2-AD5E-F743-9C04-569FCFF9B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2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510C4-B061-7747-88B9-DBC6A572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merican Typewriter" panose="02090604020004020304" pitchFamily="18" charset="77"/>
              </a:rPr>
              <a:t>4. </a:t>
            </a:r>
            <a:r>
              <a:rPr lang="en-ID" b="1" dirty="0" err="1">
                <a:latin typeface="American Typewriter" panose="02090604020004020304" pitchFamily="18" charset="77"/>
              </a:rPr>
              <a:t>Oksigenase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br>
              <a:rPr lang="en-ID" b="1" dirty="0">
                <a:latin typeface="American Typewriter" panose="02090604020004020304" pitchFamily="18" charset="77"/>
              </a:rPr>
            </a:br>
            <a:endParaRPr lang="en-US" b="1" dirty="0"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85FDD-BCB7-BF45-8DCB-DAA4883FD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71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ID" dirty="0" err="1"/>
              <a:t>Oksigenase</a:t>
            </a:r>
            <a:r>
              <a:rPr lang="en-ID" dirty="0"/>
              <a:t> </a:t>
            </a:r>
            <a:r>
              <a:rPr lang="en-ID" dirty="0" err="1"/>
              <a:t>mengkatalisis</a:t>
            </a:r>
            <a:r>
              <a:rPr lang="en-ID" dirty="0"/>
              <a:t> </a:t>
            </a:r>
            <a:r>
              <a:rPr lang="en-ID" dirty="0" err="1"/>
              <a:t>pemindahan</a:t>
            </a:r>
            <a:r>
              <a:rPr lang="en-ID" dirty="0"/>
              <a:t> </a:t>
            </a:r>
            <a:r>
              <a:rPr lang="en-ID" dirty="0" err="1"/>
              <a:t>oksigen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inkoporasi</a:t>
            </a:r>
            <a:r>
              <a:rPr lang="en-ID" dirty="0"/>
              <a:t> </a:t>
            </a:r>
            <a:r>
              <a:rPr lang="en-ID" dirty="0" err="1"/>
              <a:t>oksigen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molekul</a:t>
            </a:r>
            <a:r>
              <a:rPr lang="en-ID" dirty="0"/>
              <a:t> </a:t>
            </a:r>
            <a:r>
              <a:rPr lang="en-ID" dirty="0" err="1"/>
              <a:t>substrat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reaksi</a:t>
            </a:r>
            <a:r>
              <a:rPr lang="en-ID" dirty="0"/>
              <a:t> :</a:t>
            </a:r>
          </a:p>
          <a:p>
            <a:pPr marL="0" indent="0" algn="just">
              <a:buNone/>
            </a:pPr>
            <a:endParaRPr lang="en-ID" dirty="0"/>
          </a:p>
          <a:p>
            <a:pPr marL="0" indent="0" algn="just">
              <a:buNone/>
            </a:pPr>
            <a:r>
              <a:rPr lang="en-ID" dirty="0"/>
              <a:t>a. </a:t>
            </a:r>
            <a:r>
              <a:rPr lang="en-ID" dirty="0" err="1"/>
              <a:t>Dioksigenase</a:t>
            </a:r>
            <a:r>
              <a:rPr lang="en-ID" dirty="0"/>
              <a:t> (oxygen transferase) </a:t>
            </a:r>
            <a:r>
              <a:rPr lang="en-ID" dirty="0" err="1"/>
              <a:t>mengkatalisis</a:t>
            </a:r>
            <a:r>
              <a:rPr lang="en-ID" dirty="0"/>
              <a:t> </a:t>
            </a:r>
            <a:r>
              <a:rPr lang="en-ID" dirty="0" err="1"/>
              <a:t>penggabungan</a:t>
            </a:r>
            <a:r>
              <a:rPr lang="en-ID" dirty="0"/>
              <a:t> </a:t>
            </a:r>
            <a:r>
              <a:rPr lang="en-ID" dirty="0" err="1"/>
              <a:t>kedua</a:t>
            </a:r>
            <a:r>
              <a:rPr lang="en-ID" dirty="0"/>
              <a:t> atom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molekul</a:t>
            </a:r>
            <a:r>
              <a:rPr lang="en-ID" dirty="0"/>
              <a:t> O2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molekul</a:t>
            </a:r>
            <a:r>
              <a:rPr lang="en-ID" dirty="0"/>
              <a:t> </a:t>
            </a:r>
            <a:r>
              <a:rPr lang="en-ID" dirty="0" err="1"/>
              <a:t>substrat</a:t>
            </a:r>
            <a:r>
              <a:rPr lang="en-ID" dirty="0"/>
              <a:t> A +O2 →AO2 </a:t>
            </a:r>
          </a:p>
          <a:p>
            <a:pPr marL="0" indent="0" algn="just">
              <a:buNone/>
            </a:pPr>
            <a:r>
              <a:rPr lang="en-ID" dirty="0" err="1"/>
              <a:t>Contoh</a:t>
            </a:r>
            <a:r>
              <a:rPr lang="en-ID" dirty="0"/>
              <a:t> </a:t>
            </a:r>
            <a:r>
              <a:rPr lang="en-ID" dirty="0" err="1"/>
              <a:t>reaksi</a:t>
            </a:r>
            <a:r>
              <a:rPr lang="en-ID" dirty="0"/>
              <a:t> </a:t>
            </a:r>
            <a:r>
              <a:rPr lang="en-ID" dirty="0" err="1"/>
              <a:t>homogentisat</a:t>
            </a:r>
            <a:r>
              <a:rPr lang="en-ID" dirty="0"/>
              <a:t> </a:t>
            </a:r>
            <a:r>
              <a:rPr lang="en-ID" dirty="0" err="1"/>
              <a:t>dioksigenase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hepar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L-</a:t>
            </a:r>
            <a:r>
              <a:rPr lang="en-ID" dirty="0" err="1"/>
              <a:t>triptofan</a:t>
            </a:r>
            <a:r>
              <a:rPr lang="en-ID" dirty="0"/>
              <a:t> </a:t>
            </a:r>
            <a:r>
              <a:rPr lang="en-ID" dirty="0" err="1"/>
              <a:t>dioksigenase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hepar</a:t>
            </a:r>
            <a:endParaRPr lang="en-ID" dirty="0"/>
          </a:p>
          <a:p>
            <a:pPr marL="0" indent="0" algn="just">
              <a:buNone/>
            </a:pPr>
            <a:br>
              <a:rPr lang="en-ID" dirty="0"/>
            </a:br>
            <a:r>
              <a:rPr lang="en-ID" dirty="0"/>
              <a:t>b. </a:t>
            </a:r>
            <a:r>
              <a:rPr lang="en-ID" dirty="0" err="1"/>
              <a:t>Monooksigenase</a:t>
            </a:r>
            <a:r>
              <a:rPr lang="en-ID" dirty="0"/>
              <a:t> (</a:t>
            </a:r>
            <a:r>
              <a:rPr lang="en-ID" dirty="0" err="1"/>
              <a:t>hidroksilase</a:t>
            </a:r>
            <a:r>
              <a:rPr lang="en-ID" dirty="0"/>
              <a:t>)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dirty="0" err="1"/>
              <a:t>mengkatalisis</a:t>
            </a:r>
            <a:r>
              <a:rPr lang="en-ID" dirty="0"/>
              <a:t> </a:t>
            </a:r>
            <a:r>
              <a:rPr lang="en-ID" dirty="0" err="1"/>
              <a:t>inkorporasi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atom </a:t>
            </a:r>
            <a:r>
              <a:rPr lang="en-ID" dirty="0" err="1"/>
              <a:t>saja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molekul</a:t>
            </a:r>
            <a:r>
              <a:rPr lang="en-ID" dirty="0"/>
              <a:t> O2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substrat</a:t>
            </a:r>
            <a:r>
              <a:rPr lang="en-ID" dirty="0"/>
              <a:t>. Satu atom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direduksi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air AH+O2 +zH2 →A-O2 +H2O→z </a:t>
            </a:r>
          </a:p>
          <a:p>
            <a:pPr algn="just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DB882-3186-0A45-A61A-CE02136D0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FF74-8F07-B347-988E-61547E03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439572" cy="1325563"/>
          </a:xfrm>
          <a:solidFill>
            <a:schemeClr val="accent1"/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Konsep</a:t>
            </a:r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10B0-9412-2D46-B499-C4A142E9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6"/>
            <a:ext cx="10515600" cy="4351338"/>
          </a:xfrm>
        </p:spPr>
        <p:txBody>
          <a:bodyPr/>
          <a:lstStyle/>
          <a:p>
            <a:pPr algn="just"/>
            <a:r>
              <a:rPr lang="en-ID" b="1" dirty="0" err="1"/>
              <a:t>Pernafasan</a:t>
            </a:r>
            <a:r>
              <a:rPr lang="en-ID" b="1" dirty="0"/>
              <a:t> </a:t>
            </a:r>
            <a:r>
              <a:rPr lang="en-ID" b="1" dirty="0" err="1"/>
              <a:t>secara</a:t>
            </a:r>
            <a:r>
              <a:rPr lang="en-ID" b="1" dirty="0"/>
              <a:t> </a:t>
            </a:r>
            <a:r>
              <a:rPr lang="en-ID" b="1" dirty="0" err="1"/>
              <a:t>biokimia</a:t>
            </a:r>
            <a:r>
              <a:rPr lang="en-ID" b="1" dirty="0"/>
              <a:t> </a:t>
            </a:r>
            <a:r>
              <a:rPr lang="en-ID" b="1" dirty="0" err="1"/>
              <a:t>didefinisikan</a:t>
            </a:r>
            <a:r>
              <a:rPr lang="en-ID" b="1" dirty="0"/>
              <a:t> </a:t>
            </a:r>
            <a:r>
              <a:rPr lang="en-ID" b="1" dirty="0" err="1"/>
              <a:t>pertukaran</a:t>
            </a:r>
            <a:r>
              <a:rPr lang="en-ID" b="1" dirty="0"/>
              <a:t> 2 gas </a:t>
            </a:r>
            <a:r>
              <a:rPr lang="en-ID" b="1" dirty="0" err="1"/>
              <a:t>yaitu</a:t>
            </a:r>
            <a:r>
              <a:rPr lang="en-ID" b="1" dirty="0"/>
              <a:t> O</a:t>
            </a:r>
            <a:r>
              <a:rPr lang="en-ID" b="1" baseline="30000" dirty="0"/>
              <a:t>2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CO</a:t>
            </a:r>
            <a:r>
              <a:rPr lang="en-ID" b="1" baseline="30000" dirty="0"/>
              <a:t>2 </a:t>
            </a:r>
            <a:r>
              <a:rPr lang="en-ID" b="1" dirty="0" err="1"/>
              <a:t>antara</a:t>
            </a:r>
            <a:r>
              <a:rPr lang="en-ID" b="1" dirty="0"/>
              <a:t> </a:t>
            </a:r>
            <a:r>
              <a:rPr lang="en-ID" b="1" dirty="0" err="1"/>
              <a:t>tubuh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lingkungan</a:t>
            </a:r>
            <a:r>
              <a:rPr lang="en-ID" b="1" dirty="0"/>
              <a:t>. </a:t>
            </a:r>
          </a:p>
          <a:p>
            <a:pPr marL="0" indent="0" algn="just">
              <a:buNone/>
            </a:pPr>
            <a:endParaRPr lang="en-ID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ID" b="1" dirty="0"/>
              <a:t>Proses </a:t>
            </a:r>
            <a:r>
              <a:rPr lang="en-ID" b="1" dirty="0" err="1"/>
              <a:t>respirasi</a:t>
            </a:r>
            <a:r>
              <a:rPr lang="en-ID" b="1" dirty="0"/>
              <a:t> </a:t>
            </a:r>
            <a:r>
              <a:rPr lang="en-ID" b="1" dirty="0" err="1"/>
              <a:t>meliputi</a:t>
            </a:r>
            <a:r>
              <a:rPr lang="en-ID" b="1" dirty="0"/>
              <a:t> 4 </a:t>
            </a:r>
            <a:r>
              <a:rPr lang="en-ID" b="1" dirty="0" err="1"/>
              <a:t>tahap</a:t>
            </a:r>
            <a:r>
              <a:rPr lang="en-ID" b="1" dirty="0"/>
              <a:t> </a:t>
            </a:r>
            <a:r>
              <a:rPr lang="en-ID" b="1" dirty="0" err="1"/>
              <a:t>yaitu</a:t>
            </a:r>
            <a:r>
              <a:rPr lang="en-ID" b="1" dirty="0"/>
              <a:t> :</a:t>
            </a:r>
          </a:p>
          <a:p>
            <a:pPr algn="just"/>
            <a:r>
              <a:rPr lang="en-ID" b="1" dirty="0" err="1"/>
              <a:t>Ventilasi</a:t>
            </a:r>
            <a:r>
              <a:rPr lang="en-ID" b="1" dirty="0"/>
              <a:t> </a:t>
            </a:r>
            <a:r>
              <a:rPr lang="en-ID" b="1" dirty="0" err="1"/>
              <a:t>paru-paru</a:t>
            </a:r>
            <a:r>
              <a:rPr lang="en-ID" b="1" dirty="0"/>
              <a:t> </a:t>
            </a:r>
            <a:r>
              <a:rPr lang="en-ID" dirty="0"/>
              <a:t>: </a:t>
            </a:r>
            <a:r>
              <a:rPr lang="en-ID" dirty="0" err="1"/>
              <a:t>masuk-keluarnya</a:t>
            </a:r>
            <a:r>
              <a:rPr lang="en-ID" dirty="0"/>
              <a:t> </a:t>
            </a:r>
            <a:r>
              <a:rPr lang="en-ID" dirty="0" err="1"/>
              <a:t>udara</a:t>
            </a:r>
            <a:r>
              <a:rPr lang="en-ID" dirty="0"/>
              <a:t> </a:t>
            </a:r>
            <a:r>
              <a:rPr lang="en-ID" dirty="0" err="1"/>
              <a:t>pernafasan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atmosfir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alveoli </a:t>
            </a:r>
          </a:p>
          <a:p>
            <a:pPr algn="just"/>
            <a:r>
              <a:rPr lang="en-ID" b="1" dirty="0" err="1"/>
              <a:t>Difusi</a:t>
            </a:r>
            <a:r>
              <a:rPr lang="en-ID" dirty="0"/>
              <a:t> 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CO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alveoli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</a:p>
          <a:p>
            <a:pPr algn="just"/>
            <a:r>
              <a:rPr lang="en-ID" b="1" dirty="0"/>
              <a:t>Transport </a:t>
            </a:r>
            <a:r>
              <a:rPr lang="en-ID" dirty="0"/>
              <a:t>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CO</a:t>
            </a:r>
            <a:r>
              <a:rPr lang="en-ID" baseline="30000" dirty="0"/>
              <a:t>2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sel-sel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</a:t>
            </a:r>
          </a:p>
          <a:p>
            <a:pPr algn="just"/>
            <a:r>
              <a:rPr lang="en-ID" b="1" dirty="0" err="1"/>
              <a:t>Pengaturan</a:t>
            </a:r>
            <a:r>
              <a:rPr lang="en-ID" b="1" dirty="0"/>
              <a:t> </a:t>
            </a:r>
            <a:r>
              <a:rPr lang="en-ID" b="1" dirty="0" err="1"/>
              <a:t>ventilasi</a:t>
            </a:r>
            <a:r>
              <a:rPr lang="en-ID" b="1" dirty="0"/>
              <a:t> </a:t>
            </a:r>
          </a:p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FCA30-B5FE-F54A-9CF8-E0DA5C2B2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1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D830-FA69-154B-96EC-F3E58880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494"/>
            <a:ext cx="5858022" cy="1325563"/>
          </a:xfrm>
        </p:spPr>
        <p:txBody>
          <a:bodyPr/>
          <a:lstStyle/>
          <a:p>
            <a:r>
              <a:rPr lang="en-US" b="1" dirty="0">
                <a:latin typeface="American Typewriter" panose="02090604020004020304" pitchFamily="18" charset="77"/>
              </a:rPr>
              <a:t>Video view:</a:t>
            </a:r>
            <a:br>
              <a:rPr lang="en-US" b="1" dirty="0">
                <a:latin typeface="American Typewriter" panose="02090604020004020304" pitchFamily="18" charset="77"/>
              </a:rPr>
            </a:br>
            <a:r>
              <a:rPr lang="en-US" b="1" dirty="0">
                <a:latin typeface="American Typewriter" panose="02090604020004020304" pitchFamily="18" charset="77"/>
              </a:rPr>
              <a:t>Biology </a:t>
            </a:r>
            <a:r>
              <a:rPr lang="en-US" b="1" dirty="0" err="1">
                <a:latin typeface="American Typewriter" panose="02090604020004020304" pitchFamily="18" charset="77"/>
              </a:rPr>
              <a:t>oksidation</a:t>
            </a:r>
            <a:endParaRPr lang="en-US" b="1" dirty="0"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9BAF2-95F0-5347-814C-DF95C588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0657"/>
            <a:ext cx="10515600" cy="6893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tizyCysnjls?si</a:t>
            </a:r>
            <a:r>
              <a:rPr lang="en-US" dirty="0"/>
              <a:t>=nJGCErYcNiI9dcL3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9053F-734A-AF42-B499-F15C74E8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996" y="3018564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02CC7-41DC-F545-9E15-D30E5229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9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39E4B-CDBD-8D41-AE37-1E52A325C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6865034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American Typewriter" panose="02090604020004020304" pitchFamily="18" charset="77"/>
              </a:rPr>
              <a:t>KESEIMBANGAN ASAM BASA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4EE6B-9A15-2B46-9469-F988533B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747" y="989232"/>
            <a:ext cx="5424627" cy="4342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2579FF-6639-F040-8F39-FF6C7A1E3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1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2FF9-43A2-8342-8A5D-082DB89B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75142" cy="1325563"/>
          </a:xfrm>
        </p:spPr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Konsep</a:t>
            </a:r>
            <a:r>
              <a:rPr lang="en-US" b="1" dirty="0">
                <a:latin typeface="American Typewriter" panose="02090604020004020304" pitchFamily="18" charset="77"/>
              </a:rPr>
              <a:t> </a:t>
            </a:r>
            <a:r>
              <a:rPr lang="en-US" b="1" dirty="0" err="1">
                <a:latin typeface="American Typewriter" panose="02090604020004020304" pitchFamily="18" charset="77"/>
              </a:rPr>
              <a:t>Asam</a:t>
            </a:r>
            <a:r>
              <a:rPr lang="en-US" b="1" dirty="0">
                <a:latin typeface="American Typewriter" panose="02090604020004020304" pitchFamily="18" charset="77"/>
              </a:rPr>
              <a:t> Basa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1C47A-3972-7E4C-813B-113D35519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Berkaitan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, </a:t>
            </a:r>
            <a:r>
              <a:rPr lang="en-ID" dirty="0" err="1"/>
              <a:t>larutan</a:t>
            </a:r>
            <a:r>
              <a:rPr lang="en-ID" dirty="0"/>
              <a:t> </a:t>
            </a:r>
            <a:r>
              <a:rPr lang="en-ID" dirty="0" err="1"/>
              <a:t>dikelompokkan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tiga</a:t>
            </a:r>
            <a:r>
              <a:rPr lang="en-ID" dirty="0"/>
              <a:t> </a:t>
            </a:r>
            <a:r>
              <a:rPr lang="en-ID" dirty="0" err="1"/>
              <a:t>golongan</a:t>
            </a:r>
            <a:r>
              <a:rPr lang="en-ID" dirty="0"/>
              <a:t>,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b="1" dirty="0" err="1"/>
              <a:t>asam</a:t>
            </a:r>
            <a:r>
              <a:rPr lang="en-ID" dirty="0"/>
              <a:t>,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b="1" dirty="0" err="1"/>
              <a:t>basa</a:t>
            </a:r>
            <a:r>
              <a:rPr lang="en-ID" dirty="0"/>
              <a:t>,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b="1" dirty="0" err="1"/>
              <a:t>netral</a:t>
            </a:r>
            <a:r>
              <a:rPr lang="en-ID" dirty="0"/>
              <a:t>. </a:t>
            </a:r>
          </a:p>
          <a:p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sifat-sifat</a:t>
            </a:r>
            <a:r>
              <a:rPr lang="en-ID" dirty="0"/>
              <a:t> yang </a:t>
            </a:r>
            <a:r>
              <a:rPr lang="en-ID" dirty="0" err="1"/>
              <a:t>berbeda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menentukan</a:t>
            </a:r>
            <a:r>
              <a:rPr lang="en-ID" dirty="0"/>
              <a:t> </a:t>
            </a:r>
            <a:r>
              <a:rPr lang="en-ID" b="1" dirty="0" err="1"/>
              <a:t>sifat</a:t>
            </a:r>
            <a:r>
              <a:rPr lang="en-ID" b="1" dirty="0"/>
              <a:t> </a:t>
            </a:r>
            <a:r>
              <a:rPr lang="en-ID" b="1" dirty="0" err="1"/>
              <a:t>suatu</a:t>
            </a:r>
            <a:r>
              <a:rPr lang="en-ID" b="1" dirty="0"/>
              <a:t> </a:t>
            </a:r>
            <a:r>
              <a:rPr lang="en-ID" b="1" dirty="0" err="1"/>
              <a:t>larutan</a:t>
            </a:r>
            <a:r>
              <a:rPr lang="en-ID" dirty="0"/>
              <a:t>. </a:t>
            </a:r>
          </a:p>
          <a:p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larutan</a:t>
            </a:r>
            <a:r>
              <a:rPr lang="en-ID" dirty="0"/>
              <a:t> juga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ditentukan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b="1" dirty="0" err="1"/>
              <a:t>mengukur</a:t>
            </a:r>
            <a:r>
              <a:rPr lang="en-ID" b="1" dirty="0"/>
              <a:t> pH-</a:t>
            </a:r>
            <a:r>
              <a:rPr lang="en-ID" b="1" dirty="0" err="1"/>
              <a:t>nya</a:t>
            </a:r>
            <a:r>
              <a:rPr lang="en-ID" b="1" dirty="0"/>
              <a:t> </a:t>
            </a:r>
          </a:p>
          <a:p>
            <a:r>
              <a:rPr lang="en-ID" b="1" dirty="0"/>
              <a:t>pH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b="1" dirty="0"/>
              <a:t>parameter</a:t>
            </a:r>
            <a:r>
              <a:rPr lang="en-ID" dirty="0"/>
              <a:t> yang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tingkat</a:t>
            </a:r>
            <a:r>
              <a:rPr lang="en-ID" dirty="0"/>
              <a:t> </a:t>
            </a:r>
            <a:r>
              <a:rPr lang="en-ID" dirty="0" err="1"/>
              <a:t>keasaman</a:t>
            </a:r>
            <a:r>
              <a:rPr lang="en-ID" dirty="0"/>
              <a:t> </a:t>
            </a:r>
            <a:r>
              <a:rPr lang="en-ID" dirty="0" err="1"/>
              <a:t>larutan</a:t>
            </a:r>
            <a:br>
              <a:rPr lang="en-ID" dirty="0"/>
            </a:br>
            <a:endParaRPr lang="en-ID" dirty="0"/>
          </a:p>
          <a:p>
            <a:endParaRPr lang="en-ID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DFC8F-2026-E942-8E0E-BEC0F4294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4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1C355-4CC5-7643-AB4B-054E6CC26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Larutan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pH </a:t>
            </a:r>
            <a:r>
              <a:rPr lang="en-ID" dirty="0" err="1"/>
              <a:t>kurang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7 </a:t>
            </a:r>
          </a:p>
          <a:p>
            <a:r>
              <a:rPr lang="en-ID" dirty="0" err="1"/>
              <a:t>Larutan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pH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7</a:t>
            </a:r>
          </a:p>
          <a:p>
            <a:r>
              <a:rPr lang="en-ID" dirty="0" err="1"/>
              <a:t>Larutan</a:t>
            </a:r>
            <a:r>
              <a:rPr lang="en-ID" dirty="0"/>
              <a:t> </a:t>
            </a:r>
            <a:r>
              <a:rPr lang="en-ID" dirty="0" err="1"/>
              <a:t>netral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pH 7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b="1" dirty="0"/>
              <a:t>pH </a:t>
            </a:r>
            <a:r>
              <a:rPr lang="en-ID" b="1" dirty="0" err="1"/>
              <a:t>suatu</a:t>
            </a:r>
            <a:r>
              <a:rPr lang="en-ID" b="1" dirty="0"/>
              <a:t> </a:t>
            </a:r>
            <a:r>
              <a:rPr lang="en-ID" b="1" dirty="0" err="1"/>
              <a:t>larutan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ditentukan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indikator</a:t>
            </a:r>
            <a:r>
              <a:rPr lang="en-ID" b="1" dirty="0"/>
              <a:t> pH </a:t>
            </a:r>
            <a:r>
              <a:rPr lang="en-ID" b="1" dirty="0" err="1"/>
              <a:t>atau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pH meter </a:t>
            </a:r>
          </a:p>
          <a:p>
            <a:endParaRPr lang="en-ID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ACAC6A-C809-DC40-975F-92015F29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46009" cy="1325563"/>
          </a:xfrm>
        </p:spPr>
        <p:txBody>
          <a:bodyPr/>
          <a:lstStyle/>
          <a:p>
            <a:r>
              <a:rPr lang="en-US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Continue…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7D3EB-0E98-ED4C-9617-1A5AB2539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4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7B790-FE17-9C4C-AA8D-634A10B76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b="1" dirty="0" err="1"/>
              <a:t>Keseimbangan</a:t>
            </a:r>
            <a:r>
              <a:rPr lang="en-ID" b="1" dirty="0"/>
              <a:t> </a:t>
            </a:r>
            <a:r>
              <a:rPr lang="en-ID" b="1" dirty="0" err="1"/>
              <a:t>asam</a:t>
            </a:r>
            <a:r>
              <a:rPr lang="en-ID" b="1" dirty="0"/>
              <a:t> </a:t>
            </a:r>
            <a:r>
              <a:rPr lang="en-ID" b="1" dirty="0" err="1"/>
              <a:t>basa</a:t>
            </a:r>
            <a:r>
              <a:rPr lang="en-ID" b="1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yang </a:t>
            </a:r>
            <a:r>
              <a:rPr lang="en-ID" dirty="0" err="1"/>
              <a:t>penting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b="1" dirty="0" err="1"/>
              <a:t>mempengaruhi</a:t>
            </a:r>
            <a:r>
              <a:rPr lang="en-ID" b="1" dirty="0"/>
              <a:t> </a:t>
            </a:r>
            <a:r>
              <a:rPr lang="en-ID" b="1" dirty="0" err="1"/>
              <a:t>fungsi</a:t>
            </a:r>
            <a:r>
              <a:rPr lang="en-ID" b="1" dirty="0"/>
              <a:t> organ vital </a:t>
            </a:r>
          </a:p>
          <a:p>
            <a:r>
              <a:rPr lang="en-ID" b="1" dirty="0" err="1"/>
              <a:t>Derajat</a:t>
            </a:r>
            <a:r>
              <a:rPr lang="en-ID" b="1" dirty="0"/>
              <a:t> </a:t>
            </a:r>
            <a:r>
              <a:rPr lang="en-ID" b="1" dirty="0" err="1"/>
              <a:t>keasaman</a:t>
            </a:r>
            <a:r>
              <a:rPr lang="en-ID" b="1" dirty="0"/>
              <a:t> (pH) </a:t>
            </a:r>
            <a:r>
              <a:rPr lang="en-ID" b="1" dirty="0" err="1"/>
              <a:t>darah</a:t>
            </a:r>
            <a:r>
              <a:rPr lang="en-ID" b="1" dirty="0"/>
              <a:t> </a:t>
            </a:r>
            <a:r>
              <a:rPr lang="en-ID" b="1" dirty="0" err="1"/>
              <a:t>manusia</a:t>
            </a:r>
            <a:r>
              <a:rPr lang="en-ID" b="1" dirty="0"/>
              <a:t> </a:t>
            </a:r>
            <a:r>
              <a:rPr lang="en-ID" b="1" dirty="0" err="1"/>
              <a:t>normalnya</a:t>
            </a:r>
            <a:r>
              <a:rPr lang="en-ID" b="1" dirty="0"/>
              <a:t> </a:t>
            </a:r>
            <a:r>
              <a:rPr lang="en-ID" b="1" dirty="0" err="1"/>
              <a:t>berkisar</a:t>
            </a:r>
            <a:r>
              <a:rPr lang="en-ID" b="1" dirty="0"/>
              <a:t> </a:t>
            </a:r>
            <a:r>
              <a:rPr lang="en-ID" b="1" dirty="0" err="1"/>
              <a:t>antara</a:t>
            </a:r>
            <a:r>
              <a:rPr lang="en-ID" b="1" dirty="0"/>
              <a:t> 7.35 </a:t>
            </a:r>
            <a:r>
              <a:rPr lang="en-ID" b="1" dirty="0" err="1"/>
              <a:t>hingga</a:t>
            </a:r>
            <a:r>
              <a:rPr lang="en-ID" b="1" dirty="0"/>
              <a:t> 7.45. </a:t>
            </a:r>
          </a:p>
          <a:p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mempertahan</a:t>
            </a:r>
            <a:r>
              <a:rPr lang="en-ID" dirty="0"/>
              <a:t> </a:t>
            </a:r>
            <a:r>
              <a:rPr lang="en-ID" dirty="0" err="1"/>
              <a:t>keseimbangan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b="1" dirty="0"/>
              <a:t>agar proses </a:t>
            </a:r>
            <a:r>
              <a:rPr lang="en-ID" b="1" dirty="0" err="1"/>
              <a:t>metabolisme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fungsi</a:t>
            </a:r>
            <a:r>
              <a:rPr lang="en-ID" b="1" dirty="0"/>
              <a:t> organ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berjalan</a:t>
            </a:r>
            <a:r>
              <a:rPr lang="en-ID" b="1" dirty="0"/>
              <a:t> optimal. </a:t>
            </a:r>
          </a:p>
          <a:p>
            <a:r>
              <a:rPr lang="en-ID" dirty="0" err="1"/>
              <a:t>Keseimbangan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diatur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dirty="0" err="1"/>
              <a:t>dua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b="1" dirty="0"/>
              <a:t>organ</a:t>
            </a:r>
            <a:r>
              <a:rPr lang="en-ID" dirty="0"/>
              <a:t> </a:t>
            </a:r>
            <a:r>
              <a:rPr lang="en-ID" dirty="0" err="1"/>
              <a:t>yakni</a:t>
            </a:r>
            <a:r>
              <a:rPr lang="en-ID" dirty="0"/>
              <a:t> </a:t>
            </a:r>
            <a:r>
              <a:rPr lang="en-ID" b="1" dirty="0" err="1"/>
              <a:t>paru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ginjal</a:t>
            </a:r>
            <a:r>
              <a:rPr lang="en-ID" b="1" dirty="0"/>
              <a:t> </a:t>
            </a:r>
          </a:p>
          <a:p>
            <a:endParaRPr lang="en-ID" dirty="0"/>
          </a:p>
          <a:p>
            <a:endParaRPr lang="en-ID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E0BB51-0C3C-9E44-8A7C-39BA2532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46009" cy="1325563"/>
          </a:xfrm>
        </p:spPr>
        <p:txBody>
          <a:bodyPr/>
          <a:lstStyle/>
          <a:p>
            <a:r>
              <a:rPr lang="en-US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Continue…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5AC77-3FD4-EC4A-A1AC-CE72E7F3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16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65F8B-5EB6-9644-8A70-390EC105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28889" cy="1325563"/>
          </a:xfrm>
        </p:spPr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Asam</a:t>
            </a:r>
            <a:endParaRPr lang="en-US" b="1" dirty="0"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E05DF-90EA-5E48-92C8-5A8112C93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didefinisikan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zat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ion H+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zat</a:t>
            </a:r>
            <a:r>
              <a:rPr lang="en-ID" dirty="0"/>
              <a:t> lain (</a:t>
            </a:r>
            <a:r>
              <a:rPr lang="en-ID" dirty="0" err="1"/>
              <a:t>disebut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b="1" dirty="0"/>
              <a:t>donor proton</a:t>
            </a:r>
            <a:r>
              <a:rPr lang="en-ID" dirty="0"/>
              <a:t>)</a:t>
            </a:r>
          </a:p>
          <a:p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melepaskan</a:t>
            </a:r>
            <a:r>
              <a:rPr lang="en-ID" dirty="0"/>
              <a:t> proton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menerima</a:t>
            </a:r>
            <a:r>
              <a:rPr lang="en-ID" dirty="0"/>
              <a:t> proton yang </a:t>
            </a:r>
            <a:r>
              <a:rPr lang="en-ID" dirty="0" err="1"/>
              <a:t>dilepaskan</a:t>
            </a:r>
            <a:r>
              <a:rPr lang="en-ID" dirty="0"/>
              <a:t>. </a:t>
            </a:r>
          </a:p>
          <a:p>
            <a:pPr marL="0" indent="0">
              <a:buNone/>
            </a:pPr>
            <a:r>
              <a:rPr lang="en-ID" b="1" dirty="0" err="1"/>
              <a:t>Contoh</a:t>
            </a:r>
            <a:r>
              <a:rPr lang="en-ID" b="1" dirty="0"/>
              <a:t>: </a:t>
            </a:r>
          </a:p>
          <a:p>
            <a:pPr marL="0" indent="0">
              <a:buNone/>
            </a:pP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hidroklorida</a:t>
            </a:r>
            <a:r>
              <a:rPr lang="en-ID" dirty="0"/>
              <a:t> (HCL), yang </a:t>
            </a:r>
            <a:r>
              <a:rPr lang="en-ID" dirty="0" err="1"/>
              <a:t>berionasi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air </a:t>
            </a:r>
            <a:r>
              <a:rPr lang="en-ID" dirty="0" err="1"/>
              <a:t>membentuk</a:t>
            </a:r>
            <a:r>
              <a:rPr lang="en-ID" dirty="0"/>
              <a:t> ion- ion </a:t>
            </a:r>
            <a:r>
              <a:rPr lang="en-ID" dirty="0" err="1"/>
              <a:t>hidrogen</a:t>
            </a:r>
            <a:r>
              <a:rPr lang="en-ID" dirty="0"/>
              <a:t> (H+) </a:t>
            </a:r>
            <a:r>
              <a:rPr lang="en-ID" dirty="0" err="1"/>
              <a:t>dan</a:t>
            </a:r>
            <a:r>
              <a:rPr lang="en-ID" dirty="0"/>
              <a:t> ion </a:t>
            </a:r>
            <a:r>
              <a:rPr lang="en-ID" dirty="0" err="1"/>
              <a:t>klorida</a:t>
            </a:r>
            <a:r>
              <a:rPr lang="en-ID" dirty="0"/>
              <a:t> (CL-) </a:t>
            </a:r>
          </a:p>
          <a:p>
            <a:pPr marL="0" indent="0">
              <a:buNone/>
            </a:pP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karbonat</a:t>
            </a:r>
            <a:r>
              <a:rPr lang="en-ID" dirty="0"/>
              <a:t> (H2CO3) </a:t>
            </a:r>
            <a:r>
              <a:rPr lang="en-ID" dirty="0" err="1"/>
              <a:t>berionisasi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air </a:t>
            </a:r>
            <a:r>
              <a:rPr lang="en-ID" dirty="0" err="1"/>
              <a:t>membentuk</a:t>
            </a:r>
            <a:r>
              <a:rPr lang="en-ID" dirty="0"/>
              <a:t> ion H+ </a:t>
            </a:r>
            <a:r>
              <a:rPr lang="en-ID" dirty="0" err="1"/>
              <a:t>dan</a:t>
            </a:r>
            <a:r>
              <a:rPr lang="en-ID" dirty="0"/>
              <a:t> ion </a:t>
            </a:r>
            <a:r>
              <a:rPr lang="en-ID" dirty="0" err="1"/>
              <a:t>bikarbonat</a:t>
            </a:r>
            <a:r>
              <a:rPr lang="en-ID" dirty="0"/>
              <a:t> -1 (HCO3 ). </a:t>
            </a:r>
          </a:p>
          <a:p>
            <a:endParaRPr lang="en-ID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679FF-7B8F-E04B-8C31-DC3BDA166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1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EEECA-7A0B-0B49-8508-A01D170C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64988" cy="1325563"/>
          </a:xfrm>
        </p:spPr>
        <p:txBody>
          <a:bodyPr/>
          <a:lstStyle/>
          <a:p>
            <a:r>
              <a:rPr lang="en-US" b="1" dirty="0">
                <a:latin typeface="American Typewriter" panose="02090604020004020304" pitchFamily="18" charset="77"/>
              </a:rPr>
              <a:t>Basa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9BD8E-BAF0-A34D-886D-AD7E5A1AE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D" dirty="0"/>
              <a:t>Basa </a:t>
            </a:r>
            <a:r>
              <a:rPr lang="en-ID" dirty="0" err="1"/>
              <a:t>adalah</a:t>
            </a:r>
            <a:r>
              <a:rPr lang="en-ID" dirty="0"/>
              <a:t> ion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molekul</a:t>
            </a:r>
            <a:r>
              <a:rPr lang="en-ID" dirty="0"/>
              <a:t> yang </a:t>
            </a:r>
            <a:r>
              <a:rPr lang="en-ID" dirty="0" err="1"/>
              <a:t>menerima</a:t>
            </a:r>
            <a:r>
              <a:rPr lang="en-ID" dirty="0"/>
              <a:t> ion </a:t>
            </a:r>
            <a:r>
              <a:rPr lang="en-ID" dirty="0" err="1"/>
              <a:t>hidrogen</a:t>
            </a:r>
            <a:r>
              <a:rPr lang="en-ID" dirty="0"/>
              <a:t>. </a:t>
            </a:r>
          </a:p>
          <a:p>
            <a:r>
              <a:rPr lang="en-ID" dirty="0"/>
              <a:t>Basa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zat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menerima</a:t>
            </a:r>
            <a:r>
              <a:rPr lang="en-ID" dirty="0"/>
              <a:t>  ion H+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zat</a:t>
            </a:r>
            <a:r>
              <a:rPr lang="en-ID" dirty="0"/>
              <a:t> lain (</a:t>
            </a:r>
            <a:r>
              <a:rPr lang="en-ID" dirty="0" err="1"/>
              <a:t>disebut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b="1" dirty="0" err="1"/>
              <a:t>akseptor</a:t>
            </a:r>
            <a:r>
              <a:rPr lang="en-ID" b="1" dirty="0"/>
              <a:t> proton</a:t>
            </a:r>
            <a:r>
              <a:rPr lang="en-ID" dirty="0"/>
              <a:t>).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b="1" dirty="0" err="1"/>
              <a:t>Contoh</a:t>
            </a:r>
            <a:r>
              <a:rPr lang="en-ID" b="1" dirty="0"/>
              <a:t>: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/>
              <a:t>Ion </a:t>
            </a:r>
            <a:r>
              <a:rPr lang="en-ID" dirty="0" err="1"/>
              <a:t>bikarbonat</a:t>
            </a:r>
            <a:r>
              <a:rPr lang="en-ID" dirty="0"/>
              <a:t> (HCO3-),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bergabung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 </a:t>
            </a:r>
            <a:r>
              <a:rPr lang="en-ID" dirty="0" err="1"/>
              <a:t>satu</a:t>
            </a:r>
            <a:r>
              <a:rPr lang="en-ID" dirty="0"/>
              <a:t> ion </a:t>
            </a:r>
            <a:r>
              <a:rPr lang="en-ID" dirty="0" err="1"/>
              <a:t>hidrogen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membentuk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karbonat</a:t>
            </a:r>
            <a:r>
              <a:rPr lang="en-ID" dirty="0"/>
              <a:t> (H2CO3)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/>
              <a:t>Protein </a:t>
            </a:r>
            <a:r>
              <a:rPr lang="en-ID" dirty="0" err="1"/>
              <a:t>hemoglobin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sel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merah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protein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sel-sel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yang lain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basa-basa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yang paling </a:t>
            </a:r>
            <a:r>
              <a:rPr lang="en-ID" dirty="0" err="1"/>
              <a:t>penting</a:t>
            </a:r>
            <a:br>
              <a:rPr lang="en-ID" dirty="0"/>
            </a:br>
            <a:endParaRPr lang="en-ID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F12DB-DC76-E740-8A89-B747653A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3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D88C6-01D6-7F47-ACF4-9BFEAB65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62" y="863600"/>
            <a:ext cx="8713763" cy="1325563"/>
          </a:xfrm>
        </p:spPr>
        <p:txBody>
          <a:bodyPr>
            <a:normAutofit fontScale="90000"/>
          </a:bodyPr>
          <a:lstStyle/>
          <a:p>
            <a:r>
              <a:rPr lang="en-ID" b="1" dirty="0" err="1">
                <a:latin typeface="American Typewriter" panose="02090604020004020304" pitchFamily="18" charset="77"/>
              </a:rPr>
              <a:t>Keseimbangan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Asam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dan</a:t>
            </a:r>
            <a:r>
              <a:rPr lang="en-ID" b="1" dirty="0">
                <a:latin typeface="American Typewriter" panose="02090604020004020304" pitchFamily="18" charset="77"/>
              </a:rPr>
              <a:t> Basa </a:t>
            </a:r>
            <a:br>
              <a:rPr lang="en-ID" b="1" dirty="0">
                <a:latin typeface="American Typewriter" panose="02090604020004020304" pitchFamily="18" charset="77"/>
              </a:rPr>
            </a:br>
            <a:endParaRPr lang="en-US" b="1" dirty="0">
              <a:latin typeface="American Typewriter" panose="02090604020004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FB3F9-2F9C-264C-A793-8FB2E1F48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D" b="1" dirty="0" err="1"/>
              <a:t>Keseimbangan</a:t>
            </a:r>
            <a:r>
              <a:rPr lang="en-ID" b="1" dirty="0"/>
              <a:t> </a:t>
            </a:r>
            <a:r>
              <a:rPr lang="en-ID" b="1" dirty="0" err="1"/>
              <a:t>asam</a:t>
            </a:r>
            <a:r>
              <a:rPr lang="en-ID" b="1" dirty="0"/>
              <a:t> </a:t>
            </a:r>
            <a:r>
              <a:rPr lang="en-ID" b="1" dirty="0" err="1"/>
              <a:t>basa</a:t>
            </a:r>
            <a:r>
              <a:rPr lang="en-ID" b="1" dirty="0"/>
              <a:t> </a:t>
            </a:r>
            <a:r>
              <a:rPr lang="en-ID" b="1" dirty="0" err="1"/>
              <a:t>adalah</a:t>
            </a:r>
            <a:r>
              <a:rPr lang="en-ID" b="1" dirty="0"/>
              <a:t> </a:t>
            </a:r>
            <a:r>
              <a:rPr lang="en-ID" b="1" dirty="0" err="1"/>
              <a:t>suat</a:t>
            </a:r>
            <a:r>
              <a:rPr lang="en-ID" b="1" dirty="0"/>
              <a:t> </a:t>
            </a:r>
            <a:r>
              <a:rPr lang="en-ID" b="1" dirty="0" err="1"/>
              <a:t>keadaan</a:t>
            </a:r>
            <a:r>
              <a:rPr lang="en-ID" b="1" dirty="0"/>
              <a:t> </a:t>
            </a:r>
            <a:r>
              <a:rPr lang="en-ID" b="1" dirty="0" err="1"/>
              <a:t>dimana</a:t>
            </a:r>
            <a:r>
              <a:rPr lang="en-ID" b="1" dirty="0"/>
              <a:t> </a:t>
            </a:r>
            <a:r>
              <a:rPr lang="en-ID" b="1" dirty="0" err="1"/>
              <a:t>konsentrasi</a:t>
            </a:r>
            <a:r>
              <a:rPr lang="en-ID" b="1" dirty="0"/>
              <a:t> ion </a:t>
            </a:r>
            <a:r>
              <a:rPr lang="en-ID" b="1" dirty="0" err="1"/>
              <a:t>hidrogen</a:t>
            </a:r>
            <a:r>
              <a:rPr lang="en-ID" b="1" dirty="0"/>
              <a:t> yang </a:t>
            </a:r>
            <a:r>
              <a:rPr lang="en-ID" b="1" dirty="0" err="1"/>
              <a:t>diproduksi</a:t>
            </a:r>
            <a:r>
              <a:rPr lang="en-ID" b="1" dirty="0"/>
              <a:t> </a:t>
            </a:r>
            <a:r>
              <a:rPr lang="en-ID" b="1" dirty="0" err="1"/>
              <a:t>setara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konsentrasi</a:t>
            </a:r>
            <a:r>
              <a:rPr lang="en-ID" b="1" dirty="0"/>
              <a:t> ion </a:t>
            </a:r>
            <a:r>
              <a:rPr lang="en-ID" b="1" dirty="0" err="1"/>
              <a:t>hidrogen</a:t>
            </a:r>
            <a:r>
              <a:rPr lang="en-ID" b="1" dirty="0"/>
              <a:t> yang </a:t>
            </a:r>
            <a:r>
              <a:rPr lang="en-ID" b="1" dirty="0" err="1"/>
              <a:t>dikeluarkan</a:t>
            </a:r>
            <a:r>
              <a:rPr lang="en-ID" b="1" dirty="0"/>
              <a:t> </a:t>
            </a:r>
            <a:r>
              <a:rPr lang="en-ID" b="1" dirty="0" err="1"/>
              <a:t>oleh</a:t>
            </a:r>
            <a:r>
              <a:rPr lang="en-ID" b="1" dirty="0"/>
              <a:t> sel. </a:t>
            </a:r>
          </a:p>
          <a:p>
            <a:r>
              <a:rPr lang="en-ID" dirty="0" err="1"/>
              <a:t>Derajat</a:t>
            </a:r>
            <a:r>
              <a:rPr lang="en-ID" dirty="0"/>
              <a:t> </a:t>
            </a:r>
            <a:r>
              <a:rPr lang="en-ID" dirty="0" err="1"/>
              <a:t>keasaman</a:t>
            </a:r>
            <a:r>
              <a:rPr lang="en-ID" dirty="0"/>
              <a:t> (pH)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normalnya</a:t>
            </a:r>
            <a:r>
              <a:rPr lang="en-ID" dirty="0"/>
              <a:t> </a:t>
            </a:r>
            <a:r>
              <a:rPr lang="en-ID" dirty="0" err="1"/>
              <a:t>berkisar</a:t>
            </a:r>
            <a:r>
              <a:rPr lang="en-ID" dirty="0"/>
              <a:t> </a:t>
            </a:r>
            <a:r>
              <a:rPr lang="en-ID" b="1" dirty="0" err="1"/>
              <a:t>antara</a:t>
            </a:r>
            <a:r>
              <a:rPr lang="en-ID" b="1" dirty="0"/>
              <a:t> 7.35 </a:t>
            </a:r>
            <a:r>
              <a:rPr lang="en-ID" b="1" dirty="0" err="1"/>
              <a:t>hingga</a:t>
            </a:r>
            <a:r>
              <a:rPr lang="en-ID" b="1" dirty="0"/>
              <a:t> 7.45. </a:t>
            </a:r>
          </a:p>
          <a:p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mempertahan</a:t>
            </a:r>
            <a:r>
              <a:rPr lang="en-ID" dirty="0"/>
              <a:t> </a:t>
            </a:r>
            <a:r>
              <a:rPr lang="en-ID" dirty="0" err="1"/>
              <a:t>keseimbangan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 </a:t>
            </a:r>
            <a:r>
              <a:rPr lang="en-ID" b="1" dirty="0"/>
              <a:t>agar proses </a:t>
            </a:r>
            <a:r>
              <a:rPr lang="en-ID" b="1" dirty="0" err="1"/>
              <a:t>metabolisme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fungsi</a:t>
            </a:r>
            <a:r>
              <a:rPr lang="en-ID" b="1" dirty="0"/>
              <a:t> organ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berjalan</a:t>
            </a:r>
            <a:r>
              <a:rPr lang="en-ID" b="1" dirty="0"/>
              <a:t> optimal.</a:t>
            </a:r>
          </a:p>
          <a:p>
            <a:r>
              <a:rPr lang="en-ID" dirty="0" err="1"/>
              <a:t>Keseimbangan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diatur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b="1" dirty="0" err="1"/>
              <a:t>dua</a:t>
            </a:r>
            <a:r>
              <a:rPr lang="en-ID" b="1" dirty="0"/>
              <a:t> </a:t>
            </a:r>
            <a:r>
              <a:rPr lang="en-ID" b="1" dirty="0" err="1"/>
              <a:t>sistem</a:t>
            </a:r>
            <a:r>
              <a:rPr lang="en-ID" b="1" dirty="0"/>
              <a:t> organ </a:t>
            </a:r>
            <a:r>
              <a:rPr lang="en-ID" b="1" dirty="0" err="1"/>
              <a:t>yakni</a:t>
            </a:r>
            <a:r>
              <a:rPr lang="en-ID" b="1" dirty="0"/>
              <a:t> </a:t>
            </a:r>
            <a:r>
              <a:rPr lang="en-ID" b="1" dirty="0" err="1"/>
              <a:t>paru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ginjal</a:t>
            </a:r>
            <a:r>
              <a:rPr lang="en-ID" b="1" dirty="0"/>
              <a:t> </a:t>
            </a:r>
          </a:p>
          <a:p>
            <a:r>
              <a:rPr lang="en-ID" b="1" dirty="0" err="1"/>
              <a:t>Paru</a:t>
            </a:r>
            <a:r>
              <a:rPr lang="en-ID" b="1" dirty="0"/>
              <a:t> </a:t>
            </a:r>
            <a:r>
              <a:rPr lang="en-ID" b="1" dirty="0" err="1"/>
              <a:t>berperan</a:t>
            </a:r>
            <a:r>
              <a:rPr lang="en-ID" b="1" dirty="0"/>
              <a:t>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pelepasan</a:t>
            </a:r>
            <a:r>
              <a:rPr lang="en-ID" b="1" dirty="0"/>
              <a:t> (</a:t>
            </a:r>
            <a:r>
              <a:rPr lang="en-ID" b="1" dirty="0" err="1"/>
              <a:t>eksresi</a:t>
            </a:r>
            <a:r>
              <a:rPr lang="en-ID" b="1" dirty="0"/>
              <a:t> CO</a:t>
            </a:r>
            <a:r>
              <a:rPr lang="en-ID" b="1" baseline="30000" dirty="0"/>
              <a:t>2</a:t>
            </a:r>
            <a:r>
              <a:rPr lang="en-ID" b="1" dirty="0"/>
              <a:t>)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ginjal</a:t>
            </a:r>
            <a:r>
              <a:rPr lang="en-ID" b="1" dirty="0"/>
              <a:t>  </a:t>
            </a:r>
            <a:r>
              <a:rPr lang="en-ID" b="1" dirty="0" err="1"/>
              <a:t>berperan</a:t>
            </a:r>
            <a:r>
              <a:rPr lang="en-ID" b="1" dirty="0"/>
              <a:t>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pelepasan</a:t>
            </a:r>
            <a:r>
              <a:rPr lang="en-ID" b="1" dirty="0"/>
              <a:t> </a:t>
            </a:r>
            <a:r>
              <a:rPr lang="en-ID" b="1" dirty="0" err="1"/>
              <a:t>asam</a:t>
            </a:r>
            <a:br>
              <a:rPr lang="en-ID" dirty="0"/>
            </a:br>
            <a:endParaRPr lang="en-ID" dirty="0"/>
          </a:p>
          <a:p>
            <a:endParaRPr lang="en-ID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AA49E-424E-9B41-8206-056FD902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51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970B0-5A0B-9945-8977-6B2B44D3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22" y="319747"/>
            <a:ext cx="10515600" cy="1505878"/>
          </a:xfrm>
        </p:spPr>
        <p:txBody>
          <a:bodyPr>
            <a:normAutofit fontScale="90000"/>
          </a:bodyPr>
          <a:lstStyle/>
          <a:p>
            <a:r>
              <a:rPr lang="en-ID" b="1" dirty="0" err="1">
                <a:latin typeface="American Typewriter" panose="02090604020004020304" pitchFamily="18" charset="77"/>
              </a:rPr>
              <a:t>Beberapa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prinsip</a:t>
            </a:r>
            <a:r>
              <a:rPr lang="en-ID" b="1" dirty="0">
                <a:latin typeface="American Typewriter" panose="02090604020004020304" pitchFamily="18" charset="77"/>
              </a:rPr>
              <a:t> :</a:t>
            </a:r>
            <a:br>
              <a:rPr lang="en-ID" b="1" dirty="0"/>
            </a:br>
            <a:br>
              <a:rPr lang="en-ID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6BB54-AA30-9D4D-B905-B40291828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 dirty="0" err="1"/>
              <a:t>Istilah</a:t>
            </a:r>
            <a:r>
              <a:rPr lang="en-ID" dirty="0"/>
              <a:t> </a:t>
            </a:r>
            <a:r>
              <a:rPr lang="en-ID" b="1" dirty="0" err="1"/>
              <a:t>asidosis</a:t>
            </a:r>
            <a:r>
              <a:rPr lang="en-ID" b="1" dirty="0"/>
              <a:t> </a:t>
            </a:r>
            <a:r>
              <a:rPr lang="en-ID" dirty="0" err="1"/>
              <a:t>mengacu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kondisi</a:t>
            </a:r>
            <a:r>
              <a:rPr lang="en-ID" dirty="0"/>
              <a:t> </a:t>
            </a:r>
            <a:r>
              <a:rPr lang="en-ID" b="1" dirty="0"/>
              <a:t>pH &lt; 7.35 </a:t>
            </a:r>
            <a:r>
              <a:rPr lang="en-ID" dirty="0" err="1"/>
              <a:t>sedangkan</a:t>
            </a:r>
            <a:r>
              <a:rPr lang="en-ID" dirty="0"/>
              <a:t> </a:t>
            </a:r>
            <a:r>
              <a:rPr lang="en-ID" b="1" dirty="0"/>
              <a:t>alkalosis</a:t>
            </a:r>
            <a:r>
              <a:rPr lang="en-ID" dirty="0"/>
              <a:t>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b="1" dirty="0"/>
              <a:t>pH &gt; 7.45 </a:t>
            </a:r>
          </a:p>
          <a:p>
            <a:r>
              <a:rPr lang="en-ID" b="1" dirty="0"/>
              <a:t>CO</a:t>
            </a:r>
            <a:r>
              <a:rPr lang="en-ID" b="1" baseline="30000" dirty="0"/>
              <a:t>2</a:t>
            </a:r>
            <a:r>
              <a:rPr lang="en-ID" b="1" dirty="0"/>
              <a:t> (</a:t>
            </a:r>
            <a:r>
              <a:rPr lang="en-ID" b="1" dirty="0" err="1"/>
              <a:t>karbondioksida</a:t>
            </a:r>
            <a:r>
              <a:rPr lang="en-ID" b="1" dirty="0"/>
              <a:t>) </a:t>
            </a:r>
            <a:r>
              <a:rPr lang="en-ID" dirty="0" err="1"/>
              <a:t>adalah</a:t>
            </a:r>
            <a:r>
              <a:rPr lang="en-ID" dirty="0"/>
              <a:t> gas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yang </a:t>
            </a:r>
            <a:r>
              <a:rPr lang="en-ID" dirty="0" err="1"/>
              <a:t>berperan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komponen</a:t>
            </a:r>
            <a:r>
              <a:rPr lang="en-ID" dirty="0"/>
              <a:t> </a:t>
            </a:r>
            <a:r>
              <a:rPr lang="en-ID" b="1" dirty="0" err="1"/>
              <a:t>asam</a:t>
            </a:r>
            <a:r>
              <a:rPr lang="en-ID" dirty="0"/>
              <a:t>. CO</a:t>
            </a:r>
            <a:r>
              <a:rPr lang="en-ID" baseline="30000" dirty="0"/>
              <a:t>2</a:t>
            </a:r>
            <a:r>
              <a:rPr lang="en-ID" dirty="0"/>
              <a:t> juga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komponen</a:t>
            </a:r>
            <a:r>
              <a:rPr lang="en-ID" dirty="0"/>
              <a:t> </a:t>
            </a:r>
            <a:r>
              <a:rPr lang="en-ID" b="1" dirty="0" err="1"/>
              <a:t>respiratorik</a:t>
            </a:r>
            <a:r>
              <a:rPr lang="en-ID" dirty="0"/>
              <a:t>. Nilai </a:t>
            </a:r>
            <a:r>
              <a:rPr lang="en-ID" dirty="0" err="1"/>
              <a:t>normalnya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b="1" dirty="0"/>
              <a:t>40 mmHg. </a:t>
            </a:r>
          </a:p>
          <a:p>
            <a:r>
              <a:rPr lang="en-ID" b="1" dirty="0"/>
              <a:t>HCO</a:t>
            </a:r>
            <a:r>
              <a:rPr lang="en-ID" b="1" baseline="30000" dirty="0"/>
              <a:t>3</a:t>
            </a:r>
            <a:r>
              <a:rPr lang="en-ID" b="1" dirty="0"/>
              <a:t> (</a:t>
            </a:r>
            <a:r>
              <a:rPr lang="en-ID" b="1" dirty="0" err="1"/>
              <a:t>bikarbonat</a:t>
            </a:r>
            <a:r>
              <a:rPr lang="en-ID" b="1" dirty="0"/>
              <a:t>) </a:t>
            </a:r>
            <a:r>
              <a:rPr lang="en-ID" dirty="0" err="1"/>
              <a:t>berperan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komponen</a:t>
            </a:r>
            <a:r>
              <a:rPr lang="en-ID" dirty="0"/>
              <a:t> </a:t>
            </a:r>
            <a:r>
              <a:rPr lang="en-ID" b="1" dirty="0" err="1"/>
              <a:t>basa</a:t>
            </a:r>
            <a:r>
              <a:rPr lang="en-ID" b="1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disebut</a:t>
            </a:r>
            <a:r>
              <a:rPr lang="en-ID" dirty="0"/>
              <a:t> juga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komponen</a:t>
            </a:r>
            <a:r>
              <a:rPr lang="en-ID" dirty="0"/>
              <a:t> </a:t>
            </a:r>
            <a:r>
              <a:rPr lang="en-ID" b="1" dirty="0" err="1"/>
              <a:t>metabolik</a:t>
            </a:r>
            <a:r>
              <a:rPr lang="en-ID" dirty="0"/>
              <a:t>. Nilai </a:t>
            </a:r>
            <a:r>
              <a:rPr lang="en-ID" dirty="0" err="1"/>
              <a:t>normalnya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b="1" dirty="0"/>
              <a:t>24 </a:t>
            </a:r>
            <a:r>
              <a:rPr lang="en-ID" b="1" dirty="0" err="1"/>
              <a:t>mEq</a:t>
            </a:r>
            <a:r>
              <a:rPr lang="en-ID" b="1" dirty="0"/>
              <a:t>/L. </a:t>
            </a:r>
          </a:p>
          <a:p>
            <a:r>
              <a:rPr lang="en-ID" b="1" dirty="0" err="1"/>
              <a:t>Asidosis</a:t>
            </a:r>
            <a:r>
              <a:rPr lang="en-ID" b="1" dirty="0"/>
              <a:t> </a:t>
            </a:r>
            <a:r>
              <a:rPr lang="en-ID" b="1" dirty="0" err="1"/>
              <a:t>berarti</a:t>
            </a:r>
            <a:r>
              <a:rPr lang="en-ID" b="1" dirty="0"/>
              <a:t> </a:t>
            </a:r>
            <a:r>
              <a:rPr lang="en-ID" b="1" dirty="0" err="1"/>
              <a:t>terjadi</a:t>
            </a:r>
            <a:r>
              <a:rPr lang="en-ID" b="1" dirty="0"/>
              <a:t> </a:t>
            </a:r>
            <a:r>
              <a:rPr lang="en-ID" b="1" dirty="0" err="1"/>
              <a:t>peningkatan</a:t>
            </a:r>
            <a:r>
              <a:rPr lang="en-ID" b="1" dirty="0"/>
              <a:t> </a:t>
            </a:r>
            <a:r>
              <a:rPr lang="en-ID" b="1" dirty="0" err="1"/>
              <a:t>jumlah</a:t>
            </a:r>
            <a:r>
              <a:rPr lang="en-ID" b="1" dirty="0"/>
              <a:t> </a:t>
            </a:r>
            <a:r>
              <a:rPr lang="en-ID" b="1" dirty="0" err="1"/>
              <a:t>komponen</a:t>
            </a:r>
            <a:r>
              <a:rPr lang="en-ID" b="1" dirty="0"/>
              <a:t> </a:t>
            </a:r>
            <a:r>
              <a:rPr lang="en-ID" b="1" dirty="0" err="1"/>
              <a:t>asam</a:t>
            </a:r>
            <a:r>
              <a:rPr lang="en-ID" b="1" dirty="0"/>
              <a:t> </a:t>
            </a:r>
            <a:r>
              <a:rPr lang="en-ID" b="1" dirty="0" err="1"/>
              <a:t>atau</a:t>
            </a:r>
            <a:r>
              <a:rPr lang="en-ID" b="1" dirty="0"/>
              <a:t> </a:t>
            </a:r>
            <a:r>
              <a:rPr lang="en-ID" b="1" dirty="0" err="1"/>
              <a:t>berkurangnya</a:t>
            </a:r>
            <a:r>
              <a:rPr lang="en-ID" b="1" dirty="0"/>
              <a:t> </a:t>
            </a:r>
            <a:r>
              <a:rPr lang="en-ID" b="1" dirty="0" err="1"/>
              <a:t>jumlah</a:t>
            </a:r>
            <a:r>
              <a:rPr lang="en-ID" b="1" dirty="0"/>
              <a:t> </a:t>
            </a:r>
            <a:r>
              <a:rPr lang="en-ID" b="1" dirty="0" err="1"/>
              <a:t>komponen</a:t>
            </a:r>
            <a:r>
              <a:rPr lang="en-ID" b="1" dirty="0"/>
              <a:t> </a:t>
            </a:r>
            <a:r>
              <a:rPr lang="en-ID" b="1" dirty="0" err="1"/>
              <a:t>basa</a:t>
            </a:r>
            <a:r>
              <a:rPr lang="en-ID" b="1" dirty="0"/>
              <a:t>. </a:t>
            </a:r>
          </a:p>
          <a:p>
            <a:r>
              <a:rPr lang="en-ID" b="1" dirty="0"/>
              <a:t>Alkalosis </a:t>
            </a:r>
            <a:r>
              <a:rPr lang="en-ID" b="1" dirty="0" err="1"/>
              <a:t>berarti</a:t>
            </a:r>
            <a:r>
              <a:rPr lang="en-ID" b="1" dirty="0"/>
              <a:t> </a:t>
            </a:r>
            <a:r>
              <a:rPr lang="en-ID" b="1" dirty="0" err="1"/>
              <a:t>terjadi</a:t>
            </a:r>
            <a:r>
              <a:rPr lang="en-ID" b="1" dirty="0"/>
              <a:t> </a:t>
            </a:r>
            <a:r>
              <a:rPr lang="en-ID" b="1" dirty="0" err="1"/>
              <a:t>peningkatan</a:t>
            </a:r>
            <a:r>
              <a:rPr lang="en-ID" b="1" dirty="0"/>
              <a:t> </a:t>
            </a:r>
            <a:r>
              <a:rPr lang="en-ID" b="1" dirty="0" err="1"/>
              <a:t>jumlah</a:t>
            </a:r>
            <a:r>
              <a:rPr lang="en-ID" b="1" dirty="0"/>
              <a:t> </a:t>
            </a:r>
            <a:r>
              <a:rPr lang="en-ID" b="1" dirty="0" err="1"/>
              <a:t>komponen</a:t>
            </a:r>
            <a:r>
              <a:rPr lang="en-ID" b="1" dirty="0"/>
              <a:t> </a:t>
            </a:r>
            <a:r>
              <a:rPr lang="en-ID" b="1" dirty="0" err="1"/>
              <a:t>basa</a:t>
            </a:r>
            <a:r>
              <a:rPr lang="en-ID" b="1" dirty="0"/>
              <a:t> </a:t>
            </a:r>
            <a:r>
              <a:rPr lang="en-ID" b="1" dirty="0" err="1"/>
              <a:t>atau</a:t>
            </a:r>
            <a:r>
              <a:rPr lang="en-ID" b="1" dirty="0"/>
              <a:t> </a:t>
            </a:r>
            <a:r>
              <a:rPr lang="en-ID" b="1" dirty="0" err="1"/>
              <a:t>berkurangnya</a:t>
            </a:r>
            <a:r>
              <a:rPr lang="en-ID" b="1" dirty="0"/>
              <a:t> </a:t>
            </a:r>
            <a:r>
              <a:rPr lang="en-ID" b="1" dirty="0" err="1"/>
              <a:t>jumlah</a:t>
            </a:r>
            <a:r>
              <a:rPr lang="en-ID" b="1" dirty="0"/>
              <a:t> </a:t>
            </a:r>
            <a:r>
              <a:rPr lang="en-ID" b="1" dirty="0" err="1"/>
              <a:t>komponen</a:t>
            </a:r>
            <a:r>
              <a:rPr lang="en-ID" b="1" dirty="0"/>
              <a:t> </a:t>
            </a:r>
            <a:r>
              <a:rPr lang="en-ID" b="1" dirty="0" err="1"/>
              <a:t>asam</a:t>
            </a:r>
            <a:r>
              <a:rPr lang="en-ID" b="1" dirty="0"/>
              <a:t>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17256-0013-CA49-A7F1-272C58545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6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50CD-5BBF-3E4D-ABF4-3158D53C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28" y="8636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D" b="1" dirty="0" err="1">
                <a:latin typeface="American Typewriter" panose="02090604020004020304" pitchFamily="18" charset="77"/>
              </a:rPr>
              <a:t>Faktor</a:t>
            </a:r>
            <a:r>
              <a:rPr lang="en-ID" b="1" dirty="0">
                <a:latin typeface="American Typewriter" panose="02090604020004020304" pitchFamily="18" charset="77"/>
              </a:rPr>
              <a:t> yang </a:t>
            </a:r>
            <a:r>
              <a:rPr lang="en-ID" b="1" dirty="0" err="1">
                <a:latin typeface="American Typewriter" panose="02090604020004020304" pitchFamily="18" charset="77"/>
              </a:rPr>
              <a:t>Mempengaruhi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Keseimbangan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Asam</a:t>
            </a:r>
            <a:r>
              <a:rPr lang="en-ID" b="1" dirty="0">
                <a:latin typeface="American Typewriter" panose="02090604020004020304" pitchFamily="18" charset="77"/>
              </a:rPr>
              <a:t> </a:t>
            </a:r>
            <a:r>
              <a:rPr lang="en-ID" b="1" dirty="0" err="1">
                <a:latin typeface="American Typewriter" panose="02090604020004020304" pitchFamily="18" charset="77"/>
              </a:rPr>
              <a:t>dan</a:t>
            </a:r>
            <a:r>
              <a:rPr lang="en-ID" b="1" dirty="0">
                <a:latin typeface="American Typewriter" panose="02090604020004020304" pitchFamily="18" charset="77"/>
              </a:rPr>
              <a:t> Basa </a:t>
            </a:r>
            <a:br>
              <a:rPr lang="en-ID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A6BE1-8B7F-B849-A28D-18F52C31D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ID" dirty="0"/>
              <a:t>1. </a:t>
            </a:r>
            <a:r>
              <a:rPr lang="en-ID" dirty="0" err="1"/>
              <a:t>Sistem</a:t>
            </a:r>
            <a:r>
              <a:rPr lang="en-ID" dirty="0"/>
              <a:t> Buffer </a:t>
            </a:r>
          </a:p>
          <a:p>
            <a:pPr marL="0" indent="0" algn="just">
              <a:buNone/>
            </a:pP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penyangga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kimiawi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cairan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, yang </a:t>
            </a:r>
            <a:r>
              <a:rPr lang="en-ID" dirty="0" err="1"/>
              <a:t>dengan</a:t>
            </a:r>
            <a:r>
              <a:rPr lang="en-ID" dirty="0"/>
              <a:t>  </a:t>
            </a:r>
            <a:r>
              <a:rPr lang="en-ID" dirty="0" err="1"/>
              <a:t>segera</a:t>
            </a:r>
            <a:r>
              <a:rPr lang="en-ID" dirty="0"/>
              <a:t> </a:t>
            </a:r>
            <a:r>
              <a:rPr lang="en-ID" dirty="0" err="1"/>
              <a:t>bergabung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mencegah</a:t>
            </a:r>
            <a:r>
              <a:rPr lang="en-ID" dirty="0"/>
              <a:t> </a:t>
            </a:r>
            <a:r>
              <a:rPr lang="en-ID" dirty="0" err="1"/>
              <a:t>perubahan</a:t>
            </a:r>
            <a:r>
              <a:rPr lang="en-ID" dirty="0"/>
              <a:t> concentres  ion </a:t>
            </a:r>
            <a:r>
              <a:rPr lang="en-ID" dirty="0" err="1"/>
              <a:t>hidrogen</a:t>
            </a:r>
            <a:r>
              <a:rPr lang="en-ID" dirty="0"/>
              <a:t> yang </a:t>
            </a:r>
            <a:r>
              <a:rPr lang="en-ID" dirty="0" err="1"/>
              <a:t>berlebihan</a:t>
            </a:r>
            <a:endParaRPr lang="en-ID" dirty="0"/>
          </a:p>
          <a:p>
            <a:pPr marL="0" indent="0" algn="just">
              <a:buNone/>
            </a:pPr>
            <a:br>
              <a:rPr lang="en-ID" dirty="0"/>
            </a:br>
            <a:r>
              <a:rPr lang="en-ID" dirty="0"/>
              <a:t>2.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Paru</a:t>
            </a:r>
            <a:r>
              <a:rPr lang="en-ID" dirty="0"/>
              <a:t> </a:t>
            </a:r>
          </a:p>
          <a:p>
            <a:pPr marL="0" indent="0" algn="just">
              <a:buNone/>
            </a:pPr>
            <a:r>
              <a:rPr lang="en-ID" dirty="0" err="1"/>
              <a:t>Paru-paru</a:t>
            </a:r>
            <a:r>
              <a:rPr lang="en-ID" dirty="0"/>
              <a:t>, </a:t>
            </a:r>
            <a:r>
              <a:rPr lang="en-ID" dirty="0" err="1"/>
              <a:t>dibawah</a:t>
            </a:r>
            <a:r>
              <a:rPr lang="en-ID" dirty="0"/>
              <a:t> </a:t>
            </a:r>
            <a:r>
              <a:rPr lang="en-ID" dirty="0" err="1"/>
              <a:t>kendali</a:t>
            </a:r>
            <a:r>
              <a:rPr lang="en-ID" dirty="0"/>
              <a:t> </a:t>
            </a:r>
            <a:r>
              <a:rPr lang="en-ID" dirty="0" err="1"/>
              <a:t>medula</a:t>
            </a:r>
            <a:r>
              <a:rPr lang="en-ID" dirty="0"/>
              <a:t> </a:t>
            </a:r>
            <a:r>
              <a:rPr lang="en-ID" dirty="0" err="1"/>
              <a:t>otak</a:t>
            </a:r>
            <a:r>
              <a:rPr lang="en-ID" dirty="0"/>
              <a:t>, </a:t>
            </a:r>
            <a:r>
              <a:rPr lang="en-ID" dirty="0" err="1"/>
              <a:t>mengendalikan</a:t>
            </a:r>
            <a:r>
              <a:rPr lang="en-ID" dirty="0"/>
              <a:t> </a:t>
            </a:r>
            <a:r>
              <a:rPr lang="en-ID" dirty="0" err="1"/>
              <a:t>karbondioksida</a:t>
            </a:r>
            <a:r>
              <a:rPr lang="en-ID" dirty="0"/>
              <a:t>,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juga </a:t>
            </a:r>
            <a:r>
              <a:rPr lang="en-ID" dirty="0" err="1"/>
              <a:t>mengendalikan</a:t>
            </a:r>
            <a:r>
              <a:rPr lang="en-ID" dirty="0"/>
              <a:t> </a:t>
            </a:r>
            <a:r>
              <a:rPr lang="en-ID" dirty="0" err="1"/>
              <a:t>kandungan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karbonik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cairan</a:t>
            </a:r>
            <a:r>
              <a:rPr lang="en-ID" dirty="0"/>
              <a:t> </a:t>
            </a:r>
            <a:r>
              <a:rPr lang="en-ID" dirty="0" err="1"/>
              <a:t>ekstraseluler</a:t>
            </a:r>
            <a:r>
              <a:rPr lang="en-ID" dirty="0"/>
              <a:t>. </a:t>
            </a:r>
          </a:p>
          <a:p>
            <a:pPr marL="0" indent="0" algn="just">
              <a:buNone/>
            </a:pPr>
            <a:endParaRPr lang="en-ID" dirty="0"/>
          </a:p>
          <a:p>
            <a:pPr marL="0" indent="0" algn="just">
              <a:buNone/>
            </a:pPr>
            <a:r>
              <a:rPr lang="en-ID" dirty="0"/>
              <a:t>3.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Ginjal</a:t>
            </a:r>
            <a:endParaRPr lang="en-ID" dirty="0"/>
          </a:p>
          <a:p>
            <a:pPr marL="0" indent="0" algn="just">
              <a:buNone/>
            </a:pP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mempertahankan</a:t>
            </a:r>
            <a:r>
              <a:rPr lang="en-ID" dirty="0"/>
              <a:t> </a:t>
            </a:r>
            <a:r>
              <a:rPr lang="en-ID" dirty="0" err="1"/>
              <a:t>keseimbangan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, </a:t>
            </a:r>
            <a:r>
              <a:rPr lang="en-ID" dirty="0" err="1"/>
              <a:t>ginjal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mengeluarkan</a:t>
            </a:r>
            <a:r>
              <a:rPr lang="en-ID" dirty="0"/>
              <a:t> anion </a:t>
            </a:r>
            <a:r>
              <a:rPr lang="en-ID" dirty="0" err="1"/>
              <a:t>asam</a:t>
            </a:r>
            <a:r>
              <a:rPr lang="en-ID" dirty="0"/>
              <a:t> non volatile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mengganti</a:t>
            </a:r>
            <a:r>
              <a:rPr lang="en-ID" dirty="0"/>
              <a:t> HCO3</a:t>
            </a:r>
            <a:r>
              <a:rPr lang="en-ID" baseline="30000" dirty="0"/>
              <a:t>-</a:t>
            </a:r>
            <a:r>
              <a:rPr lang="en-ID" dirty="0"/>
              <a:t> . </a:t>
            </a:r>
            <a:r>
              <a:rPr lang="en-ID" dirty="0" err="1"/>
              <a:t>Ginjal</a:t>
            </a:r>
            <a:r>
              <a:rPr lang="en-ID" dirty="0"/>
              <a:t> </a:t>
            </a:r>
            <a:r>
              <a:rPr lang="en-ID" dirty="0" err="1"/>
              <a:t>mengatur</a:t>
            </a:r>
            <a:r>
              <a:rPr lang="en-ID" dirty="0"/>
              <a:t> </a:t>
            </a:r>
            <a:r>
              <a:rPr lang="en-ID" dirty="0" err="1"/>
              <a:t>keseimbangan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sekresi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reabsorpsi</a:t>
            </a:r>
            <a:r>
              <a:rPr lang="en-ID" dirty="0"/>
              <a:t> ion </a:t>
            </a:r>
            <a:r>
              <a:rPr lang="en-ID" dirty="0" err="1"/>
              <a:t>hidrogen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ion </a:t>
            </a:r>
            <a:r>
              <a:rPr lang="en-ID" dirty="0" err="1"/>
              <a:t>bikarbonat</a:t>
            </a:r>
            <a:r>
              <a:rPr lang="en-ID" dirty="0"/>
              <a:t>. </a:t>
            </a:r>
          </a:p>
          <a:p>
            <a:pPr algn="just"/>
            <a:endParaRPr lang="en-ID" dirty="0"/>
          </a:p>
          <a:p>
            <a:pPr marL="0" indent="0" algn="just">
              <a:buNone/>
            </a:pPr>
            <a:endParaRPr lang="en-ID" dirty="0"/>
          </a:p>
          <a:p>
            <a:pPr algn="just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DEBF7-B2B1-C740-B04F-5E22AE240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3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3BB5-49D4-C743-B900-1956EDBE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46009" cy="1325563"/>
          </a:xfrm>
        </p:spPr>
        <p:txBody>
          <a:bodyPr/>
          <a:lstStyle/>
          <a:p>
            <a:r>
              <a:rPr lang="en-US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Continue…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38B9D-E6F8-1641-ABC6-54D30630E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D" b="1" dirty="0"/>
              <a:t>Proses </a:t>
            </a:r>
            <a:r>
              <a:rPr lang="en-ID" b="1" dirty="0" err="1"/>
              <a:t>difusi</a:t>
            </a:r>
            <a:r>
              <a:rPr lang="en-ID" b="1" dirty="0"/>
              <a:t> O</a:t>
            </a:r>
            <a:r>
              <a:rPr lang="en-ID" b="1" baseline="30000" dirty="0"/>
              <a:t>2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CO</a:t>
            </a:r>
            <a:r>
              <a:rPr lang="en-ID" b="1" baseline="30000" dirty="0"/>
              <a:t>2</a:t>
            </a:r>
            <a:r>
              <a:rPr lang="en-ID" b="1" dirty="0"/>
              <a:t> </a:t>
            </a:r>
            <a:r>
              <a:rPr lang="en-ID" b="1" dirty="0" err="1"/>
              <a:t>yaitu</a:t>
            </a:r>
            <a:r>
              <a:rPr lang="en-ID" b="1" dirty="0"/>
              <a:t> </a:t>
            </a:r>
            <a:r>
              <a:rPr lang="en-ID" b="1" dirty="0" err="1"/>
              <a:t>membutuhkan</a:t>
            </a:r>
            <a:r>
              <a:rPr lang="en-ID" b="1" dirty="0"/>
              <a:t> </a:t>
            </a:r>
            <a:r>
              <a:rPr lang="en-ID" b="1" dirty="0" err="1"/>
              <a:t>udara</a:t>
            </a:r>
            <a:r>
              <a:rPr lang="en-ID" b="1" dirty="0"/>
              <a:t> normal yang </a:t>
            </a:r>
            <a:r>
              <a:rPr lang="en-ID" b="1" dirty="0" err="1"/>
              <a:t>mengandung</a:t>
            </a:r>
            <a:r>
              <a:rPr lang="en-ID" b="1" dirty="0"/>
              <a:t>:</a:t>
            </a:r>
          </a:p>
          <a:p>
            <a:r>
              <a:rPr lang="en-ID" dirty="0"/>
              <a:t>78,62% N</a:t>
            </a:r>
            <a:r>
              <a:rPr lang="en-ID" baseline="30000" dirty="0"/>
              <a:t>2</a:t>
            </a:r>
          </a:p>
          <a:p>
            <a:r>
              <a:rPr lang="en-ID" dirty="0"/>
              <a:t>20,84% O</a:t>
            </a:r>
            <a:r>
              <a:rPr lang="en-ID" baseline="30000" dirty="0"/>
              <a:t>2</a:t>
            </a:r>
          </a:p>
          <a:p>
            <a:r>
              <a:rPr lang="en-ID" dirty="0"/>
              <a:t>0,04% CO</a:t>
            </a:r>
            <a:r>
              <a:rPr lang="en-ID" baseline="30000" dirty="0"/>
              <a:t>2</a:t>
            </a:r>
          </a:p>
          <a:p>
            <a:r>
              <a:rPr lang="en-ID" dirty="0"/>
              <a:t>0,5% </a:t>
            </a:r>
            <a:r>
              <a:rPr lang="en-ID" dirty="0" err="1"/>
              <a:t>uap</a:t>
            </a:r>
            <a:r>
              <a:rPr lang="en-ID" dirty="0"/>
              <a:t> air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b="1" dirty="0" err="1"/>
              <a:t>Semua</a:t>
            </a:r>
            <a:r>
              <a:rPr lang="en-ID" b="1" dirty="0"/>
              <a:t> </a:t>
            </a:r>
            <a:r>
              <a:rPr lang="en-ID" b="1" dirty="0" err="1"/>
              <a:t>aliran</a:t>
            </a:r>
            <a:r>
              <a:rPr lang="en-ID" b="1" dirty="0"/>
              <a:t> gas </a:t>
            </a:r>
            <a:r>
              <a:rPr lang="en-ID" b="1" dirty="0" err="1"/>
              <a:t>tunduk</a:t>
            </a:r>
            <a:r>
              <a:rPr lang="en-ID" b="1" dirty="0"/>
              <a:t> </a:t>
            </a:r>
            <a:r>
              <a:rPr lang="en-ID" b="1" dirty="0" err="1"/>
              <a:t>pada</a:t>
            </a:r>
            <a:r>
              <a:rPr lang="en-ID" b="1" dirty="0"/>
              <a:t> </a:t>
            </a:r>
            <a:r>
              <a:rPr lang="en-ID" b="1" dirty="0" err="1">
                <a:solidFill>
                  <a:srgbClr val="C00000"/>
                </a:solidFill>
              </a:rPr>
              <a:t>Hukum</a:t>
            </a:r>
            <a:r>
              <a:rPr lang="en-ID" b="1" dirty="0">
                <a:solidFill>
                  <a:srgbClr val="C00000"/>
                </a:solidFill>
              </a:rPr>
              <a:t> Boyle, </a:t>
            </a:r>
            <a:r>
              <a:rPr lang="en-ID" b="1" dirty="0" err="1">
                <a:solidFill>
                  <a:srgbClr val="C00000"/>
                </a:solidFill>
              </a:rPr>
              <a:t>Hukum</a:t>
            </a:r>
            <a:r>
              <a:rPr lang="en-ID" b="1" dirty="0">
                <a:solidFill>
                  <a:srgbClr val="C00000"/>
                </a:solidFill>
              </a:rPr>
              <a:t> Gay- </a:t>
            </a:r>
            <a:r>
              <a:rPr lang="en-ID" b="1" dirty="0" err="1">
                <a:solidFill>
                  <a:srgbClr val="C00000"/>
                </a:solidFill>
              </a:rPr>
              <a:t>Lussac</a:t>
            </a:r>
            <a:r>
              <a:rPr lang="en-ID" b="1" dirty="0">
                <a:solidFill>
                  <a:srgbClr val="C00000"/>
                </a:solidFill>
              </a:rPr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>
                <a:solidFill>
                  <a:srgbClr val="C00000"/>
                </a:solidFill>
              </a:rPr>
              <a:t>Hukum</a:t>
            </a:r>
            <a:r>
              <a:rPr lang="en-ID" b="1" dirty="0">
                <a:solidFill>
                  <a:srgbClr val="C00000"/>
                </a:solidFill>
              </a:rPr>
              <a:t> Dalton.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95A19-2D15-2B4A-BEE3-0AD90E8CA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1B2A-9E03-954E-9D3D-04DB3B6B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3" y="154110"/>
            <a:ext cx="8666998" cy="1325563"/>
          </a:xfrm>
        </p:spPr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Gangguan</a:t>
            </a:r>
            <a:r>
              <a:rPr lang="en-US" b="1" dirty="0">
                <a:latin typeface="American Typewriter" panose="02090604020004020304" pitchFamily="18" charset="77"/>
              </a:rPr>
              <a:t> </a:t>
            </a:r>
            <a:r>
              <a:rPr lang="en-US" b="1" dirty="0" err="1">
                <a:latin typeface="American Typewriter" panose="02090604020004020304" pitchFamily="18" charset="77"/>
              </a:rPr>
              <a:t>Keseimbangan</a:t>
            </a:r>
            <a:r>
              <a:rPr lang="en-US" b="1" dirty="0">
                <a:latin typeface="American Typewriter" panose="02090604020004020304" pitchFamily="18" charset="77"/>
              </a:rPr>
              <a:t> </a:t>
            </a:r>
            <a:r>
              <a:rPr lang="en-US" b="1" dirty="0" err="1">
                <a:latin typeface="American Typewriter" panose="02090604020004020304" pitchFamily="18" charset="77"/>
              </a:rPr>
              <a:t>Asam</a:t>
            </a:r>
            <a:r>
              <a:rPr lang="en-US" b="1" dirty="0">
                <a:latin typeface="American Typewriter" panose="02090604020004020304" pitchFamily="18" charset="77"/>
              </a:rPr>
              <a:t> Basa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52EF-B0E0-6342-A3F6-3E68FD45F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b="1" dirty="0"/>
              <a:t>1. </a:t>
            </a:r>
            <a:r>
              <a:rPr lang="en-US" b="1" dirty="0" err="1"/>
              <a:t>Asidosis</a:t>
            </a:r>
            <a:r>
              <a:rPr lang="en-US" b="1" dirty="0"/>
              <a:t> </a:t>
            </a:r>
            <a:r>
              <a:rPr lang="en-US" b="1" dirty="0" err="1"/>
              <a:t>Respiratorik</a:t>
            </a:r>
            <a:endParaRPr lang="en-US" b="1" dirty="0"/>
          </a:p>
          <a:p>
            <a:pPr marL="0" indent="0" algn="just">
              <a:buNone/>
            </a:pPr>
            <a:r>
              <a:rPr lang="en-ID" dirty="0" err="1"/>
              <a:t>Asidosis</a:t>
            </a:r>
            <a:r>
              <a:rPr lang="en-ID" dirty="0"/>
              <a:t> </a:t>
            </a:r>
            <a:r>
              <a:rPr lang="en-ID" dirty="0" err="1"/>
              <a:t>Respiratorik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keasaman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yang </a:t>
            </a:r>
            <a:r>
              <a:rPr lang="en-ID" dirty="0" err="1"/>
              <a:t>berlebihan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penumpukan</a:t>
            </a:r>
            <a:r>
              <a:rPr lang="en-ID" dirty="0"/>
              <a:t> </a:t>
            </a:r>
            <a:r>
              <a:rPr lang="en-ID" dirty="0" err="1"/>
              <a:t>karbondioksida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fungsi</a:t>
            </a:r>
            <a:r>
              <a:rPr lang="en-ID" dirty="0"/>
              <a:t> </a:t>
            </a:r>
            <a:r>
              <a:rPr lang="en-ID" dirty="0" err="1"/>
              <a:t>paru-paru</a:t>
            </a:r>
            <a:r>
              <a:rPr lang="en-ID" dirty="0"/>
              <a:t> yang </a:t>
            </a:r>
            <a:r>
              <a:rPr lang="en-ID" dirty="0" err="1"/>
              <a:t>buruk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pernafasan</a:t>
            </a:r>
            <a:r>
              <a:rPr lang="en-ID" dirty="0"/>
              <a:t> yang </a:t>
            </a:r>
            <a:r>
              <a:rPr lang="en-ID" dirty="0" err="1"/>
              <a:t>lambat</a:t>
            </a:r>
            <a:r>
              <a:rPr lang="en-ID" dirty="0"/>
              <a:t> </a:t>
            </a:r>
          </a:p>
          <a:p>
            <a:pPr marL="0" indent="0" algn="just">
              <a:buNone/>
            </a:pPr>
            <a:endParaRPr lang="en-ID" dirty="0"/>
          </a:p>
          <a:p>
            <a:pPr marL="0" indent="0" algn="just">
              <a:buNone/>
            </a:pPr>
            <a:r>
              <a:rPr lang="en-ID" dirty="0" err="1"/>
              <a:t>Asidosis</a:t>
            </a:r>
            <a:r>
              <a:rPr lang="en-ID" dirty="0"/>
              <a:t> </a:t>
            </a:r>
            <a:r>
              <a:rPr lang="en-ID" dirty="0" err="1"/>
              <a:t>respiratorik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paru-paru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mengeluarkan</a:t>
            </a:r>
            <a:r>
              <a:rPr lang="en-ID" dirty="0"/>
              <a:t> </a:t>
            </a:r>
            <a:br>
              <a:rPr lang="en-ID" dirty="0"/>
            </a:br>
            <a:r>
              <a:rPr lang="en-ID" dirty="0" err="1"/>
              <a:t>karbondioksida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adekuat</a:t>
            </a:r>
            <a:r>
              <a:rPr lang="en-ID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F3177-FCCB-F24D-A755-F679A6E7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8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9158-B85A-C242-9972-DAE643D1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3A2C-2B63-764D-BAE0-770D59B99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b="1" dirty="0"/>
              <a:t>2. </a:t>
            </a:r>
            <a:r>
              <a:rPr lang="en-ID" b="1" dirty="0" err="1"/>
              <a:t>Asidosis</a:t>
            </a:r>
            <a:r>
              <a:rPr lang="en-ID" b="1" dirty="0"/>
              <a:t> </a:t>
            </a:r>
            <a:r>
              <a:rPr lang="en-ID" b="1" dirty="0" err="1"/>
              <a:t>Metabolik</a:t>
            </a:r>
            <a:endParaRPr lang="en-ID" b="1" dirty="0"/>
          </a:p>
          <a:p>
            <a:pPr marL="0" indent="0">
              <a:buNone/>
            </a:pPr>
            <a:endParaRPr lang="en-ID" dirty="0"/>
          </a:p>
          <a:p>
            <a:r>
              <a:rPr lang="en-ID" dirty="0" err="1"/>
              <a:t>Asidosis</a:t>
            </a:r>
            <a:r>
              <a:rPr lang="en-ID" dirty="0"/>
              <a:t> </a:t>
            </a:r>
            <a:r>
              <a:rPr lang="en-ID" dirty="0" err="1"/>
              <a:t>Metabolik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keasaman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yang </a:t>
            </a:r>
            <a:r>
              <a:rPr lang="en-ID" dirty="0" err="1"/>
              <a:t>berlebihan</a:t>
            </a:r>
            <a:r>
              <a:rPr lang="en-ID" dirty="0"/>
              <a:t>, yang </a:t>
            </a:r>
            <a:r>
              <a:rPr lang="en-ID" dirty="0" err="1"/>
              <a:t>ditandai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rendahnya</a:t>
            </a:r>
            <a:r>
              <a:rPr lang="en-ID" dirty="0"/>
              <a:t> </a:t>
            </a:r>
            <a:r>
              <a:rPr lang="en-ID" dirty="0" err="1"/>
              <a:t>kadar</a:t>
            </a:r>
            <a:r>
              <a:rPr lang="en-ID" dirty="0"/>
              <a:t> </a:t>
            </a:r>
            <a:r>
              <a:rPr lang="en-ID" dirty="0" err="1"/>
              <a:t>bikarbonat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</a:p>
          <a:p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peningkatan</a:t>
            </a:r>
            <a:r>
              <a:rPr lang="en-ID" dirty="0"/>
              <a:t> </a:t>
            </a:r>
            <a:r>
              <a:rPr lang="en-ID" dirty="0" err="1"/>
              <a:t>keasaman</a:t>
            </a:r>
            <a:r>
              <a:rPr lang="en-ID" dirty="0"/>
              <a:t> </a:t>
            </a:r>
            <a:r>
              <a:rPr lang="en-ID" dirty="0" err="1"/>
              <a:t>melampaui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penyangga</a:t>
            </a:r>
            <a:r>
              <a:rPr lang="en-ID" dirty="0"/>
              <a:t> pH,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benar-benar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asam</a:t>
            </a:r>
            <a:endParaRPr lang="en-ID" dirty="0"/>
          </a:p>
          <a:p>
            <a:r>
              <a:rPr lang="en-ID" dirty="0" err="1"/>
              <a:t>Seiring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menurunnya</a:t>
            </a:r>
            <a:r>
              <a:rPr lang="en-ID" dirty="0"/>
              <a:t> pH </a:t>
            </a:r>
            <a:r>
              <a:rPr lang="en-ID" dirty="0" err="1"/>
              <a:t>darah</a:t>
            </a:r>
            <a:r>
              <a:rPr lang="en-ID" dirty="0"/>
              <a:t>, </a:t>
            </a:r>
            <a:r>
              <a:rPr lang="en-ID" dirty="0" err="1"/>
              <a:t>pernafasan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cepat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usaha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menurunkan</a:t>
            </a:r>
            <a:r>
              <a:rPr lang="en-ID" dirty="0"/>
              <a:t> </a:t>
            </a:r>
            <a:r>
              <a:rPr lang="en-ID" dirty="0" err="1"/>
              <a:t>kelebihan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menurunkan</a:t>
            </a:r>
            <a:r>
              <a:rPr lang="en-ID" dirty="0"/>
              <a:t> </a:t>
            </a:r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karbon</a:t>
            </a:r>
            <a:r>
              <a:rPr lang="en-ID" dirty="0"/>
              <a:t> </a:t>
            </a:r>
            <a:r>
              <a:rPr lang="en-ID" dirty="0" err="1"/>
              <a:t>dioksida</a:t>
            </a:r>
            <a:r>
              <a:rPr lang="en-ID" dirty="0"/>
              <a:t>. </a:t>
            </a:r>
          </a:p>
          <a:p>
            <a:pPr marL="0" indent="0">
              <a:buNone/>
            </a:pPr>
            <a:br>
              <a:rPr lang="en-ID" dirty="0"/>
            </a:br>
            <a:endParaRPr lang="en-ID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59965-5E4A-164B-9D7A-ADE1738A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3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29D9-DAB2-664F-8DC7-FED82D670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A7576-99E7-AB4B-BA86-9CBB1BD31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ID" b="1" dirty="0"/>
              <a:t>3. Alkalosis </a:t>
            </a:r>
            <a:r>
              <a:rPr lang="en-ID" b="1" dirty="0" err="1"/>
              <a:t>Respiratorik</a:t>
            </a:r>
            <a:r>
              <a:rPr lang="en-ID" b="1" dirty="0"/>
              <a:t> </a:t>
            </a:r>
          </a:p>
          <a:p>
            <a:pPr marL="0" indent="0" algn="just">
              <a:buNone/>
            </a:pPr>
            <a:endParaRPr lang="en-ID" dirty="0"/>
          </a:p>
          <a:p>
            <a:pPr marL="0" indent="0" algn="just">
              <a:buNone/>
            </a:pPr>
            <a:r>
              <a:rPr lang="en-ID" dirty="0"/>
              <a:t>Alkalosis </a:t>
            </a:r>
            <a:r>
              <a:rPr lang="en-ID" dirty="0" err="1"/>
              <a:t>Respiratorik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keadaan</a:t>
            </a:r>
            <a:r>
              <a:rPr lang="en-ID" dirty="0"/>
              <a:t> </a:t>
            </a:r>
            <a:r>
              <a:rPr lang="en-ID" dirty="0" err="1"/>
              <a:t>dimana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pernafasan</a:t>
            </a:r>
            <a:r>
              <a:rPr lang="en-ID" dirty="0"/>
              <a:t> yang </a:t>
            </a:r>
            <a:r>
              <a:rPr lang="en-ID" dirty="0" err="1"/>
              <a:t>cepat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kadar</a:t>
            </a:r>
            <a:r>
              <a:rPr lang="en-ID" dirty="0"/>
              <a:t>  </a:t>
            </a:r>
            <a:r>
              <a:rPr lang="en-ID" dirty="0" err="1"/>
              <a:t>karbondioksida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rendah</a:t>
            </a:r>
            <a:r>
              <a:rPr lang="en-ID" dirty="0"/>
              <a:t>. </a:t>
            </a:r>
          </a:p>
          <a:p>
            <a:pPr marL="0" indent="0" algn="just">
              <a:buNone/>
            </a:pPr>
            <a:endParaRPr lang="en-ID" dirty="0"/>
          </a:p>
          <a:p>
            <a:pPr marL="0" indent="0" algn="just">
              <a:buNone/>
            </a:pPr>
            <a:r>
              <a:rPr lang="en-ID" dirty="0" err="1"/>
              <a:t>Pernafasan</a:t>
            </a:r>
            <a:r>
              <a:rPr lang="en-ID" dirty="0"/>
              <a:t> yang </a:t>
            </a:r>
            <a:r>
              <a:rPr lang="en-ID" dirty="0" err="1"/>
              <a:t>cepat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disebut</a:t>
            </a:r>
            <a:r>
              <a:rPr lang="en-ID" dirty="0"/>
              <a:t> </a:t>
            </a:r>
            <a:r>
              <a:rPr lang="en-ID" dirty="0" err="1"/>
              <a:t>hiperventilasi</a:t>
            </a:r>
            <a:r>
              <a:rPr lang="en-ID" dirty="0"/>
              <a:t>, yang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terlalu</a:t>
            </a:r>
            <a:r>
              <a:rPr lang="en-ID" dirty="0"/>
              <a:t> </a:t>
            </a:r>
            <a:r>
              <a:rPr lang="en-ID" dirty="0" err="1"/>
              <a:t>banyaknya</a:t>
            </a:r>
            <a:r>
              <a:rPr lang="en-ID" dirty="0"/>
              <a:t> </a:t>
            </a:r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karbondioksida</a:t>
            </a:r>
            <a:r>
              <a:rPr lang="en-ID" dirty="0"/>
              <a:t> yang </a:t>
            </a:r>
            <a:r>
              <a:rPr lang="en-ID" dirty="0" err="1"/>
              <a:t>dikeluarkan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aliran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. </a:t>
            </a:r>
          </a:p>
          <a:p>
            <a:pPr algn="just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D4C44-E9B7-E043-B0B4-570A370FD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3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4BA1-057E-6C47-8000-777E4ECB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797FC-3F33-354D-8F23-9AC10CE6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b="1" dirty="0"/>
              <a:t>4. Alkalosis </a:t>
            </a:r>
            <a:r>
              <a:rPr lang="en-ID" b="1" dirty="0" err="1"/>
              <a:t>Metabolik</a:t>
            </a:r>
            <a:r>
              <a:rPr lang="en-ID" b="1" dirty="0"/>
              <a:t>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/>
              <a:t>Alkalosis </a:t>
            </a:r>
            <a:r>
              <a:rPr lang="en-ID" dirty="0" err="1"/>
              <a:t>Metabolik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keadaan</a:t>
            </a:r>
            <a:r>
              <a:rPr lang="en-ID" dirty="0"/>
              <a:t> </a:t>
            </a:r>
            <a:r>
              <a:rPr lang="en-ID" dirty="0" err="1"/>
              <a:t>dimana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keadaan</a:t>
            </a:r>
            <a:r>
              <a:rPr lang="en-ID" dirty="0"/>
              <a:t> </a:t>
            </a:r>
            <a:r>
              <a:rPr lang="en-ID" dirty="0" err="1"/>
              <a:t>basa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tingginya</a:t>
            </a:r>
            <a:r>
              <a:rPr lang="en-ID" dirty="0"/>
              <a:t> </a:t>
            </a:r>
            <a:r>
              <a:rPr lang="en-ID" dirty="0" err="1"/>
              <a:t>kadar</a:t>
            </a:r>
            <a:r>
              <a:rPr lang="en-ID" dirty="0"/>
              <a:t> </a:t>
            </a:r>
            <a:r>
              <a:rPr lang="en-ID" dirty="0" err="1"/>
              <a:t>bikarbonat</a:t>
            </a:r>
            <a:r>
              <a:rPr lang="en-ID" dirty="0"/>
              <a:t>.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/>
              <a:t>Alkalosis </a:t>
            </a:r>
            <a:r>
              <a:rPr lang="en-ID" dirty="0" err="1"/>
              <a:t>metabolik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kehilangan</a:t>
            </a:r>
            <a:r>
              <a:rPr lang="en-ID" dirty="0"/>
              <a:t> </a:t>
            </a:r>
            <a:r>
              <a:rPr lang="en-ID" dirty="0" err="1"/>
              <a:t>terlalu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.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contoh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kehilangan</a:t>
            </a:r>
            <a:r>
              <a:rPr lang="en-ID" dirty="0"/>
              <a:t> </a:t>
            </a:r>
            <a:r>
              <a:rPr lang="en-ID" dirty="0" err="1"/>
              <a:t>sejumlah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lambung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periode</a:t>
            </a:r>
            <a:r>
              <a:rPr lang="en-ID" dirty="0"/>
              <a:t> </a:t>
            </a:r>
            <a:r>
              <a:rPr lang="en-ID" dirty="0" err="1"/>
              <a:t>muntah</a:t>
            </a:r>
            <a:r>
              <a:rPr lang="en-ID" dirty="0"/>
              <a:t> yang </a:t>
            </a:r>
            <a:r>
              <a:rPr lang="en-ID" dirty="0" err="1"/>
              <a:t>berkepanjangan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asam</a:t>
            </a:r>
            <a:r>
              <a:rPr lang="en-ID" dirty="0"/>
              <a:t> </a:t>
            </a:r>
            <a:r>
              <a:rPr lang="en-ID" dirty="0" err="1"/>
              <a:t>lambung</a:t>
            </a:r>
            <a:r>
              <a:rPr lang="en-ID" dirty="0"/>
              <a:t> </a:t>
            </a:r>
            <a:r>
              <a:rPr lang="en-ID" dirty="0" err="1"/>
              <a:t>disedot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selang</a:t>
            </a:r>
            <a:r>
              <a:rPr lang="en-ID" dirty="0"/>
              <a:t> </a:t>
            </a:r>
            <a:r>
              <a:rPr lang="en-ID" dirty="0" err="1"/>
              <a:t>lambung</a:t>
            </a:r>
            <a:r>
              <a:rPr lang="en-ID" dirty="0"/>
              <a:t>.</a:t>
            </a:r>
            <a:br>
              <a:rPr lang="en-ID" dirty="0"/>
            </a:br>
            <a:endParaRPr lang="en-ID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D1EE0-04FF-CA4B-8C08-D3AD403BB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3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BF3E-7839-354B-A316-A3F488BB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368"/>
            <a:ext cx="10515600" cy="1325563"/>
          </a:xfrm>
        </p:spPr>
        <p:txBody>
          <a:bodyPr/>
          <a:lstStyle/>
          <a:p>
            <a:r>
              <a:rPr lang="en-US" b="1" dirty="0">
                <a:latin typeface="American Typewriter" panose="02090604020004020304" pitchFamily="18" charset="77"/>
              </a:rPr>
              <a:t>Video view:</a:t>
            </a:r>
            <a:br>
              <a:rPr lang="en-US" b="1" dirty="0">
                <a:latin typeface="American Typewriter" panose="02090604020004020304" pitchFamily="18" charset="77"/>
              </a:rPr>
            </a:br>
            <a:r>
              <a:rPr lang="en-US" b="1" dirty="0" err="1">
                <a:latin typeface="American Typewriter" panose="02090604020004020304" pitchFamily="18" charset="77"/>
              </a:rPr>
              <a:t>Keseimbangan</a:t>
            </a:r>
            <a:r>
              <a:rPr lang="en-US" b="1" dirty="0">
                <a:latin typeface="American Typewriter" panose="02090604020004020304" pitchFamily="18" charset="77"/>
              </a:rPr>
              <a:t> </a:t>
            </a:r>
            <a:r>
              <a:rPr lang="en-US" b="1" dirty="0" err="1">
                <a:latin typeface="American Typewriter" panose="02090604020004020304" pitchFamily="18" charset="77"/>
              </a:rPr>
              <a:t>Asam</a:t>
            </a:r>
            <a:r>
              <a:rPr lang="en-US" b="1" dirty="0">
                <a:latin typeface="American Typewriter" panose="02090604020004020304" pitchFamily="18" charset="77"/>
              </a:rPr>
              <a:t> Basa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9B81-58D2-AB4C-9855-872E703A5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58" y="4135981"/>
            <a:ext cx="10515600" cy="12026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/BagGddP8O1Q?si=qfpEdDRR3bAn9ro0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052D2-A069-854A-B7B3-79FBFABC7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3909858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AC12BF-3B2A-C34E-88C9-464B9AEED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9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42040E-77C3-F640-BA24-309C9945E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A128E-5407-0446-A845-B7697620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6053781"/>
            <a:ext cx="4381500" cy="8636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A998F1B-C0F6-F04D-8D9B-1744B0233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4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927-F8BD-C749-8921-1EF4A5DE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8034" cy="1325563"/>
          </a:xfrm>
          <a:solidFill>
            <a:schemeClr val="accent1"/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Hukum</a:t>
            </a:r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 Boyle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7B75F-0D0F-964C-953B-597666127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Hukum</a:t>
            </a:r>
            <a:r>
              <a:rPr lang="en-ID" dirty="0"/>
              <a:t> Boyle </a:t>
            </a:r>
            <a:r>
              <a:rPr lang="en-ID" dirty="0" err="1"/>
              <a:t>berkaitan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gas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suhu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massa</a:t>
            </a:r>
            <a:r>
              <a:rPr lang="en-ID" dirty="0"/>
              <a:t> (</a:t>
            </a:r>
            <a:r>
              <a:rPr lang="en-ID" dirty="0" err="1"/>
              <a:t>jumlah</a:t>
            </a:r>
            <a:r>
              <a:rPr lang="en-ID" dirty="0"/>
              <a:t> molar </a:t>
            </a:r>
            <a:r>
              <a:rPr lang="en-ID" dirty="0" err="1"/>
              <a:t>suatu</a:t>
            </a:r>
            <a:r>
              <a:rPr lang="en-ID" dirty="0"/>
              <a:t> gas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ruangan</a:t>
            </a:r>
            <a:r>
              <a:rPr lang="en-ID" dirty="0"/>
              <a:t> </a:t>
            </a:r>
            <a:r>
              <a:rPr lang="en-ID" dirty="0" err="1"/>
              <a:t>konstan</a:t>
            </a:r>
            <a:r>
              <a:rPr lang="en-ID" dirty="0"/>
              <a:t> </a:t>
            </a:r>
            <a:r>
              <a:rPr lang="en-ID" dirty="0" err="1"/>
              <a:t>tetapi</a:t>
            </a:r>
            <a:r>
              <a:rPr lang="en-ID" dirty="0"/>
              <a:t> volume </a:t>
            </a:r>
            <a:r>
              <a:rPr lang="en-ID" dirty="0" err="1"/>
              <a:t>ruangan</a:t>
            </a:r>
            <a:r>
              <a:rPr lang="en-ID" dirty="0"/>
              <a:t> </a:t>
            </a:r>
            <a:r>
              <a:rPr lang="en-ID" dirty="0" err="1"/>
              <a:t>bertambah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berkurang</a:t>
            </a:r>
            <a:r>
              <a:rPr lang="en-ID" dirty="0"/>
              <a:t>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gas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ruangan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berubah</a:t>
            </a:r>
            <a:r>
              <a:rPr lang="en-ID" dirty="0"/>
              <a:t> </a:t>
            </a:r>
          </a:p>
          <a:p>
            <a:r>
              <a:rPr lang="en-ID" dirty="0" err="1"/>
              <a:t>sebaliknya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volume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massa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suhu</a:t>
            </a:r>
            <a:r>
              <a:rPr lang="en-ID" dirty="0"/>
              <a:t> gas ideal </a:t>
            </a:r>
            <a:r>
              <a:rPr lang="en-ID" dirty="0" err="1"/>
              <a:t>tetap</a:t>
            </a:r>
            <a:r>
              <a:rPr lang="en-ID" dirty="0"/>
              <a:t>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978B4-DF50-FE45-9248-02E9D796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8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69CB-E586-3048-BC2C-CA15322A5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DA751-4C08-E84E-A06E-A35D38A8E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Tekanan</a:t>
            </a:r>
            <a:r>
              <a:rPr lang="en-ID" dirty="0"/>
              <a:t> = </a:t>
            </a:r>
            <a:r>
              <a:rPr lang="en-ID" dirty="0" err="1"/>
              <a:t>konstante</a:t>
            </a:r>
            <a:r>
              <a:rPr lang="en-ID" dirty="0"/>
              <a:t> : Volume </a:t>
            </a:r>
            <a:r>
              <a:rPr lang="en-ID" dirty="0" err="1"/>
              <a:t>Tekanan</a:t>
            </a:r>
            <a:r>
              <a:rPr lang="en-ID" dirty="0"/>
              <a:t> x Volume = </a:t>
            </a:r>
            <a:r>
              <a:rPr lang="en-ID" dirty="0" err="1"/>
              <a:t>konstan</a:t>
            </a:r>
            <a:r>
              <a:rPr lang="en-ID" dirty="0"/>
              <a:t> </a:t>
            </a:r>
          </a:p>
          <a:p>
            <a:pPr marL="0" indent="0">
              <a:buNone/>
            </a:pPr>
            <a:endParaRPr lang="en-ID" dirty="0"/>
          </a:p>
          <a:p>
            <a:r>
              <a:rPr lang="en-ID" dirty="0" err="1"/>
              <a:t>Contoh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O°C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1 </a:t>
            </a:r>
            <a:r>
              <a:rPr lang="en-ID" dirty="0" err="1"/>
              <a:t>atm</a:t>
            </a:r>
            <a:r>
              <a:rPr lang="en-ID" dirty="0"/>
              <a:t> (760 mmHg), 1 gram </a:t>
            </a:r>
            <a:r>
              <a:rPr lang="en-ID" dirty="0" err="1"/>
              <a:t>molekul</a:t>
            </a:r>
            <a:r>
              <a:rPr lang="en-ID" dirty="0"/>
              <a:t> gas </a:t>
            </a:r>
            <a:r>
              <a:rPr lang="en-ID" dirty="0" err="1"/>
              <a:t>menempati</a:t>
            </a:r>
            <a:r>
              <a:rPr lang="en-ID" dirty="0"/>
              <a:t> 22,4 L, </a:t>
            </a:r>
            <a:r>
              <a:rPr lang="en-ID" dirty="0" err="1"/>
              <a:t>bila</a:t>
            </a:r>
            <a:r>
              <a:rPr lang="en-ID" dirty="0"/>
              <a:t> volume </a:t>
            </a:r>
            <a:r>
              <a:rPr lang="en-ID" dirty="0" err="1"/>
              <a:t>berkurang</a:t>
            </a:r>
            <a:r>
              <a:rPr lang="en-ID" dirty="0"/>
              <a:t> </a:t>
            </a:r>
            <a:r>
              <a:rPr lang="en-ID" dirty="0" err="1"/>
              <a:t>setengah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11,2 L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naik 2x </a:t>
            </a:r>
            <a:r>
              <a:rPr lang="en-ID" dirty="0" err="1"/>
              <a:t>menjadi</a:t>
            </a:r>
            <a:r>
              <a:rPr lang="en-ID" dirty="0"/>
              <a:t> 1520 mmHg,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sebaliknya</a:t>
            </a:r>
            <a:r>
              <a:rPr lang="en-ID" dirty="0"/>
              <a:t> volume gas </a:t>
            </a:r>
            <a:r>
              <a:rPr lang="en-ID" dirty="0" err="1"/>
              <a:t>bertambah</a:t>
            </a:r>
            <a:r>
              <a:rPr lang="en-ID" dirty="0"/>
              <a:t> 44,8 L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turun</a:t>
            </a:r>
            <a:r>
              <a:rPr lang="en-ID" dirty="0"/>
              <a:t> 0,5x </a:t>
            </a:r>
            <a:r>
              <a:rPr lang="en-ID" dirty="0" err="1"/>
              <a:t>menjadi</a:t>
            </a:r>
            <a:r>
              <a:rPr lang="en-ID" dirty="0"/>
              <a:t> 380 mmHg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EA4F6-C45B-1B48-BF88-82B50AE2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6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B74A-A2BB-8745-8453-E1A6DCC4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94120" cy="1325563"/>
          </a:xfrm>
        </p:spPr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Hukum</a:t>
            </a:r>
            <a:r>
              <a:rPr lang="en-US" b="1" dirty="0">
                <a:latin typeface="American Typewriter" panose="02090604020004020304" pitchFamily="18" charset="77"/>
              </a:rPr>
              <a:t> Gay-Lussac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10B69-276B-354C-BD3F-DC5A4AAC5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Hukum</a:t>
            </a:r>
            <a:r>
              <a:rPr lang="en-ID" dirty="0"/>
              <a:t> Gay-Lussac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gas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massa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yang </a:t>
            </a:r>
            <a:r>
              <a:rPr lang="en-ID" dirty="0" err="1"/>
              <a:t>konstan</a:t>
            </a:r>
            <a:r>
              <a:rPr lang="en-ID" dirty="0"/>
              <a:t>,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suhu</a:t>
            </a:r>
            <a:r>
              <a:rPr lang="en-ID" dirty="0"/>
              <a:t> </a:t>
            </a:r>
            <a:r>
              <a:rPr lang="en-ID" dirty="0" err="1"/>
              <a:t>berubah</a:t>
            </a:r>
            <a:r>
              <a:rPr lang="en-ID" dirty="0"/>
              <a:t>, volume gas juga </a:t>
            </a:r>
            <a:r>
              <a:rPr lang="en-ID" dirty="0" err="1"/>
              <a:t>berubah</a:t>
            </a:r>
            <a:r>
              <a:rPr lang="en-ID" dirty="0"/>
              <a:t> </a:t>
            </a:r>
            <a:r>
              <a:rPr lang="en-ID" dirty="0" err="1"/>
              <a:t>sebanding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kenaikan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penurunan</a:t>
            </a:r>
            <a:r>
              <a:rPr lang="en-ID" dirty="0"/>
              <a:t> </a:t>
            </a:r>
            <a:r>
              <a:rPr lang="en-ID" dirty="0" err="1"/>
              <a:t>suhu</a:t>
            </a:r>
            <a:r>
              <a:rPr lang="en-ID" dirty="0"/>
              <a:t>. </a:t>
            </a:r>
          </a:p>
          <a:p>
            <a:pPr marL="0" indent="0">
              <a:buNone/>
            </a:pPr>
            <a:endParaRPr lang="en-ID" dirty="0"/>
          </a:p>
          <a:p>
            <a:r>
              <a:rPr lang="en-ID" dirty="0"/>
              <a:t>► Volume = </a:t>
            </a:r>
            <a:r>
              <a:rPr lang="en-ID" dirty="0" err="1"/>
              <a:t>konstan</a:t>
            </a:r>
            <a:r>
              <a:rPr lang="en-ID" dirty="0"/>
              <a:t> x </a:t>
            </a:r>
            <a:r>
              <a:rPr lang="en-ID" dirty="0" err="1"/>
              <a:t>Suhu</a:t>
            </a:r>
            <a:r>
              <a:rPr lang="en-ID" dirty="0"/>
              <a:t> (°Kelvin) </a:t>
            </a:r>
          </a:p>
          <a:p>
            <a:pPr marL="0" indent="0">
              <a:buNone/>
            </a:pPr>
            <a:endParaRPr lang="en-ID" dirty="0"/>
          </a:p>
          <a:p>
            <a:r>
              <a:rPr lang="en-ID" dirty="0" err="1"/>
              <a:t>Contoh</a:t>
            </a:r>
            <a:r>
              <a:rPr lang="en-ID" dirty="0"/>
              <a:t> : 1 gram ideal </a:t>
            </a:r>
            <a:r>
              <a:rPr lang="en-ID" dirty="0" err="1"/>
              <a:t>molekul</a:t>
            </a:r>
            <a:r>
              <a:rPr lang="en-ID" dirty="0"/>
              <a:t> gas </a:t>
            </a:r>
            <a:r>
              <a:rPr lang="en-ID" dirty="0" err="1"/>
              <a:t>pada</a:t>
            </a:r>
            <a:r>
              <a:rPr lang="en-ID" dirty="0"/>
              <a:t> 273°K (O°C) </a:t>
            </a:r>
            <a:r>
              <a:rPr lang="en-ID" dirty="0" err="1"/>
              <a:t>menempati</a:t>
            </a:r>
            <a:r>
              <a:rPr lang="en-ID" dirty="0"/>
              <a:t> volume 22,4 L, </a:t>
            </a:r>
            <a:r>
              <a:rPr lang="en-ID" dirty="0" err="1"/>
              <a:t>bila</a:t>
            </a:r>
            <a:r>
              <a:rPr lang="en-ID" dirty="0"/>
              <a:t> gas </a:t>
            </a:r>
            <a:r>
              <a:rPr lang="en-ID" dirty="0" err="1"/>
              <a:t>dinaikkan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37°C (310°K), gas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menempati</a:t>
            </a:r>
            <a:r>
              <a:rPr lang="en-ID" dirty="0"/>
              <a:t> volume 25,4 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DF0D7-8F03-4647-B104-DD8C2B108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6150D-B591-D54B-B0C0-0B0ABDBD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Hukum</a:t>
            </a:r>
            <a:r>
              <a:rPr lang="en-US" b="1" dirty="0">
                <a:latin typeface="American Typewriter" panose="02090604020004020304" pitchFamily="18" charset="77"/>
              </a:rPr>
              <a:t> Dalton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6747A-DEFD-1A4B-858A-841650239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D" dirty="0" err="1"/>
              <a:t>Hukum</a:t>
            </a:r>
            <a:r>
              <a:rPr lang="en-ID" dirty="0"/>
              <a:t> Dalton (</a:t>
            </a:r>
            <a:r>
              <a:rPr lang="en-ID" dirty="0" err="1"/>
              <a:t>Hukum</a:t>
            </a:r>
            <a:r>
              <a:rPr lang="en-ID" dirty="0"/>
              <a:t> Gas Ideal) </a:t>
            </a:r>
            <a:r>
              <a:rPr lang="en-ID" dirty="0" err="1"/>
              <a:t>Gabungan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Boyle </a:t>
            </a:r>
            <a:r>
              <a:rPr lang="en-ID" dirty="0" err="1"/>
              <a:t>dan</a:t>
            </a:r>
            <a:r>
              <a:rPr lang="en-ID" dirty="0"/>
              <a:t> Gay-Lussac</a:t>
            </a:r>
          </a:p>
          <a:p>
            <a:pPr marL="0" indent="0">
              <a:buNone/>
            </a:pPr>
            <a:r>
              <a:rPr lang="en-ID" dirty="0"/>
              <a:t> </a:t>
            </a:r>
          </a:p>
          <a:p>
            <a:r>
              <a:rPr lang="en-ID" dirty="0"/>
              <a:t>►  PV=</a:t>
            </a:r>
            <a:r>
              <a:rPr lang="en-ID" dirty="0" err="1"/>
              <a:t>nRT</a:t>
            </a:r>
            <a:r>
              <a:rPr lang="en-ID" dirty="0"/>
              <a:t> </a:t>
            </a:r>
          </a:p>
          <a:p>
            <a:r>
              <a:rPr lang="en-ID" dirty="0"/>
              <a:t>►  P = </a:t>
            </a:r>
            <a:r>
              <a:rPr lang="en-ID" dirty="0" err="1"/>
              <a:t>tekanan</a:t>
            </a:r>
            <a:r>
              <a:rPr lang="en-ID" dirty="0"/>
              <a:t> (mm Hg) </a:t>
            </a:r>
          </a:p>
          <a:p>
            <a:pPr marL="0" indent="0">
              <a:buNone/>
            </a:pPr>
            <a:r>
              <a:rPr lang="en-ID" dirty="0"/>
              <a:t>V = Volume (L)</a:t>
            </a:r>
            <a:br>
              <a:rPr lang="en-ID" dirty="0"/>
            </a:br>
            <a:r>
              <a:rPr lang="en-ID" dirty="0"/>
              <a:t>n = </a:t>
            </a:r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massa</a:t>
            </a:r>
            <a:r>
              <a:rPr lang="en-ID" dirty="0"/>
              <a:t> gas (gram </a:t>
            </a:r>
            <a:r>
              <a:rPr lang="en-ID" dirty="0" err="1"/>
              <a:t>molekul</a:t>
            </a:r>
            <a:r>
              <a:rPr lang="en-ID" dirty="0"/>
              <a:t>)</a:t>
            </a:r>
            <a:br>
              <a:rPr lang="en-ID" dirty="0"/>
            </a:br>
            <a:r>
              <a:rPr lang="en-ID" dirty="0"/>
              <a:t>R = </a:t>
            </a:r>
            <a:r>
              <a:rPr lang="en-ID" dirty="0" err="1"/>
              <a:t>Konstante</a:t>
            </a:r>
            <a:r>
              <a:rPr lang="en-ID" dirty="0"/>
              <a:t> ((62,36)</a:t>
            </a:r>
            <a:br>
              <a:rPr lang="en-ID" dirty="0"/>
            </a:br>
            <a:r>
              <a:rPr lang="en-ID" dirty="0"/>
              <a:t>T = </a:t>
            </a:r>
            <a:r>
              <a:rPr lang="en-ID" dirty="0" err="1"/>
              <a:t>suhu</a:t>
            </a:r>
            <a:r>
              <a:rPr lang="en-ID" dirty="0"/>
              <a:t> (Absolut/Kelvin)</a:t>
            </a:r>
            <a:br>
              <a:rPr lang="en-ID" dirty="0"/>
            </a:br>
            <a:endParaRPr lang="en-ID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5CE8D-76B1-D045-B820-FEBC643C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09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73473-0511-634A-B93E-71D9968A0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F4A56-754B-364C-B084-D15EBD3FF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parsial</a:t>
            </a:r>
            <a:r>
              <a:rPr lang="en-ID" dirty="0"/>
              <a:t>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desakan</a:t>
            </a:r>
            <a:r>
              <a:rPr lang="en-ID" dirty="0"/>
              <a:t> yang </a:t>
            </a:r>
            <a:r>
              <a:rPr lang="en-ID" dirty="0" err="1"/>
              <a:t>ditimbulkan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gas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usahanya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meninggalkan</a:t>
            </a:r>
            <a:r>
              <a:rPr lang="en-ID" dirty="0"/>
              <a:t> </a:t>
            </a:r>
            <a:r>
              <a:rPr lang="en-ID" dirty="0" err="1"/>
              <a:t>cairan</a:t>
            </a:r>
            <a:r>
              <a:rPr lang="en-ID" dirty="0"/>
              <a:t> </a:t>
            </a:r>
            <a:r>
              <a:rPr lang="en-ID" dirty="0" err="1"/>
              <a:t>disebut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gas.</a:t>
            </a:r>
          </a:p>
          <a:p>
            <a:pPr algn="just"/>
            <a:r>
              <a:rPr lang="en-ID" dirty="0"/>
              <a:t> </a:t>
            </a:r>
            <a:r>
              <a:rPr lang="en-ID" dirty="0" err="1"/>
              <a:t>Daya</a:t>
            </a:r>
            <a:r>
              <a:rPr lang="en-ID" dirty="0"/>
              <a:t> yang </a:t>
            </a:r>
            <a:r>
              <a:rPr lang="en-ID" dirty="0" err="1"/>
              <a:t>dikeluarkan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gas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usahanya</a:t>
            </a:r>
            <a:r>
              <a:rPr lang="en-ID" dirty="0"/>
              <a:t> </a:t>
            </a:r>
            <a:r>
              <a:rPr lang="en-ID" dirty="0" err="1"/>
              <a:t>memasuki</a:t>
            </a:r>
            <a:r>
              <a:rPr lang="en-ID" dirty="0"/>
              <a:t> </a:t>
            </a:r>
            <a:r>
              <a:rPr lang="en-ID" dirty="0" err="1"/>
              <a:t>cairan</a:t>
            </a:r>
            <a:r>
              <a:rPr lang="en-ID" dirty="0"/>
              <a:t>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daya</a:t>
            </a:r>
            <a:r>
              <a:rPr lang="en-ID" dirty="0"/>
              <a:t> </a:t>
            </a:r>
            <a:r>
              <a:rPr lang="en-ID" dirty="0" err="1"/>
              <a:t>usaha</a:t>
            </a:r>
            <a:r>
              <a:rPr lang="en-ID" dirty="0"/>
              <a:t> gas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meninggalkan</a:t>
            </a:r>
            <a:r>
              <a:rPr lang="en-ID" dirty="0"/>
              <a:t> </a:t>
            </a:r>
            <a:r>
              <a:rPr lang="en-ID" dirty="0" err="1"/>
              <a:t>gas.Tekanan</a:t>
            </a:r>
            <a:r>
              <a:rPr lang="en-ID" dirty="0"/>
              <a:t> gas </a:t>
            </a:r>
            <a:r>
              <a:rPr lang="en-ID" dirty="0" err="1"/>
              <a:t>sama</a:t>
            </a:r>
            <a:r>
              <a:rPr lang="en-ID" dirty="0"/>
              <a:t> denga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parsial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lain PO</a:t>
            </a:r>
            <a:r>
              <a:rPr lang="en-ID" baseline="30000" dirty="0"/>
              <a:t>2</a:t>
            </a:r>
            <a:r>
              <a:rPr lang="en-ID" dirty="0"/>
              <a:t>, PCO</a:t>
            </a:r>
            <a:r>
              <a:rPr lang="en-ID" baseline="30000" dirty="0"/>
              <a:t>2</a:t>
            </a:r>
            <a:r>
              <a:rPr lang="en-ID" dirty="0"/>
              <a:t>, PN</a:t>
            </a:r>
            <a:r>
              <a:rPr lang="en-ID" baseline="30000" dirty="0"/>
              <a:t>2</a:t>
            </a:r>
            <a:r>
              <a:rPr lang="en-ID" dirty="0"/>
              <a:t> </a:t>
            </a:r>
          </a:p>
          <a:p>
            <a:pPr algn="just"/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parsial</a:t>
            </a:r>
            <a:r>
              <a:rPr lang="en-ID" dirty="0"/>
              <a:t> </a:t>
            </a:r>
            <a:r>
              <a:rPr lang="en-ID" dirty="0" err="1"/>
              <a:t>keseluruhan</a:t>
            </a:r>
            <a:r>
              <a:rPr lang="en-ID" dirty="0"/>
              <a:t> gas 760 mmHg </a:t>
            </a:r>
            <a:r>
              <a:rPr lang="en-ID" dirty="0" err="1"/>
              <a:t>meliputi</a:t>
            </a:r>
            <a:r>
              <a:rPr lang="en-ID" dirty="0"/>
              <a:t> : </a:t>
            </a:r>
            <a:r>
              <a:rPr lang="en-ID" dirty="0" err="1"/>
              <a:t>Ekspirasi</a:t>
            </a:r>
            <a:r>
              <a:rPr lang="en-ID" dirty="0"/>
              <a:t> 78,62% N</a:t>
            </a:r>
            <a:r>
              <a:rPr lang="en-ID" baseline="30000" dirty="0"/>
              <a:t>2 </a:t>
            </a:r>
            <a:r>
              <a:rPr lang="en-ID" dirty="0"/>
              <a:t>,20,84% O</a:t>
            </a:r>
            <a:r>
              <a:rPr lang="en-ID" baseline="30000" dirty="0"/>
              <a:t>2</a:t>
            </a:r>
            <a:r>
              <a:rPr lang="en-ID" dirty="0"/>
              <a:t> , 0,04% CO</a:t>
            </a:r>
            <a:r>
              <a:rPr lang="en-ID" baseline="30000" dirty="0"/>
              <a:t>2</a:t>
            </a:r>
            <a:r>
              <a:rPr lang="en-ID" dirty="0"/>
              <a:t> 0,5% </a:t>
            </a:r>
            <a:r>
              <a:rPr lang="en-ID" dirty="0" err="1"/>
              <a:t>uap</a:t>
            </a:r>
            <a:r>
              <a:rPr lang="en-ID" dirty="0"/>
              <a:t> air = 597 mmHg 79% = 159 mmHg 15% = 0,3 mmHg 5% = 3,7 mmHg </a:t>
            </a:r>
          </a:p>
          <a:p>
            <a:pPr algn="just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5C878-4227-064A-97EE-D9B4BC3F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0"/>
            <a:ext cx="4381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93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2027</Words>
  <Application>Microsoft Macintosh PowerPoint</Application>
  <PresentationFormat>Widescreen</PresentationFormat>
  <Paragraphs>173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Brush Script MT</vt:lpstr>
      <vt:lpstr>American Typewriter</vt:lpstr>
      <vt:lpstr>Arial</vt:lpstr>
      <vt:lpstr>Calibri</vt:lpstr>
      <vt:lpstr>Calibri Light</vt:lpstr>
      <vt:lpstr>Office Theme</vt:lpstr>
      <vt:lpstr>BIOKIMIA DAN BIOFISIKA</vt:lpstr>
      <vt:lpstr>MEKANISME VENTILASI</vt:lpstr>
      <vt:lpstr>Konsep </vt:lpstr>
      <vt:lpstr>Continue…</vt:lpstr>
      <vt:lpstr>Hukum Boyle</vt:lpstr>
      <vt:lpstr>PowerPoint Presentation</vt:lpstr>
      <vt:lpstr>Hukum Gay-Lussac</vt:lpstr>
      <vt:lpstr>Hukum Dalton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view Basics of ventilation: mechanics of breathing</vt:lpstr>
      <vt:lpstr>Video view: Transportasi Gas</vt:lpstr>
      <vt:lpstr>Oksidasi Biologi</vt:lpstr>
      <vt:lpstr>PowerPoint Presentation</vt:lpstr>
      <vt:lpstr>Oksidoreduktase diklasifikasi menjadi :  </vt:lpstr>
      <vt:lpstr>Oksidase</vt:lpstr>
      <vt:lpstr>Reaksi oksidase</vt:lpstr>
      <vt:lpstr>Dehidrogenase</vt:lpstr>
      <vt:lpstr>2.a. Aerobik dehidrogenase  </vt:lpstr>
      <vt:lpstr>Reaksi aerobic dehidrogenase</vt:lpstr>
      <vt:lpstr>2.b. Anaerobik Dehidrogenase  </vt:lpstr>
      <vt:lpstr>PowerPoint Presentation</vt:lpstr>
      <vt:lpstr>3. Hidroperoksidase  </vt:lpstr>
      <vt:lpstr>PowerPoint Presentation</vt:lpstr>
      <vt:lpstr>Reaksi Katalase dan Peroksidase  </vt:lpstr>
      <vt:lpstr>4. Oksigenase  </vt:lpstr>
      <vt:lpstr>Video view: Biology oksidation</vt:lpstr>
      <vt:lpstr>KESEIMBANGAN ASAM BASA</vt:lpstr>
      <vt:lpstr>Konsep Asam Basa</vt:lpstr>
      <vt:lpstr>Continue…</vt:lpstr>
      <vt:lpstr>Continue…</vt:lpstr>
      <vt:lpstr>Asam</vt:lpstr>
      <vt:lpstr>Basa</vt:lpstr>
      <vt:lpstr>Keseimbangan Asam dan Basa  </vt:lpstr>
      <vt:lpstr>Beberapa prinsip :  </vt:lpstr>
      <vt:lpstr>Faktor yang Mempengaruhi Keseimbangan Asam dan Basa  </vt:lpstr>
      <vt:lpstr>Gangguan Keseimbangan Asam Basa</vt:lpstr>
      <vt:lpstr>PowerPoint Presentation</vt:lpstr>
      <vt:lpstr>PowerPoint Presentation</vt:lpstr>
      <vt:lpstr>PowerPoint Presentation</vt:lpstr>
      <vt:lpstr>Video view: Keseimbangan Asam Basa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BIOKIMIA DAN BIOFISIKA</dc:title>
  <dc:creator>Microsoft Office User</dc:creator>
  <cp:lastModifiedBy>Microsoft Office User</cp:lastModifiedBy>
  <cp:revision>27</cp:revision>
  <dcterms:created xsi:type="dcterms:W3CDTF">2023-09-05T12:31:21Z</dcterms:created>
  <dcterms:modified xsi:type="dcterms:W3CDTF">2024-09-20T09:38:32Z</dcterms:modified>
</cp:coreProperties>
</file>