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Handy Casual" pitchFamily="2" charset="77"/>
      <p:regular r:id="rId18"/>
    </p:embeddedFont>
    <p:embeddedFont>
      <p:font typeface="Krabuler" pitchFamily="2" charset="77"/>
      <p:regular r:id="rId19"/>
    </p:embeddedFont>
    <p:embeddedFont>
      <p:font typeface="Pompiere" panose="02000000000000000000" pitchFamily="2" charset="77"/>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9" autoAdjust="0"/>
  </p:normalViewPr>
  <p:slideViewPr>
    <p:cSldViewPr>
      <p:cViewPr varScale="1">
        <p:scale>
          <a:sx n="66" d="100"/>
          <a:sy n="66" d="100"/>
        </p:scale>
        <p:origin x="98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2.svg"/><Relationship Id="rId7"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2.svg"/><Relationship Id="rId7"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7.sv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60641">
            <a:off x="2665669" y="1714596"/>
            <a:ext cx="1737858" cy="1583030"/>
          </a:xfrm>
          <a:custGeom>
            <a:avLst/>
            <a:gdLst/>
            <a:ahLst/>
            <a:cxnLst/>
            <a:rect l="l" t="t" r="r" b="b"/>
            <a:pathLst>
              <a:path w="1737858" h="1583030">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8700" y="4508551"/>
            <a:ext cx="3713137" cy="4248440"/>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4286815" y="3201084"/>
            <a:ext cx="10387460" cy="2056147"/>
          </a:xfrm>
          <a:prstGeom prst="rect">
            <a:avLst/>
          </a:prstGeom>
        </p:spPr>
        <p:txBody>
          <a:bodyPr lIns="0" tIns="0" rIns="0" bIns="0" rtlCol="0" anchor="t">
            <a:spAutoFit/>
          </a:bodyPr>
          <a:lstStyle/>
          <a:p>
            <a:pPr algn="just">
              <a:lnSpc>
                <a:spcPts val="15460"/>
              </a:lnSpc>
            </a:pPr>
            <a:r>
              <a:rPr lang="en-US" sz="15616" spc="343">
                <a:solidFill>
                  <a:srgbClr val="000000"/>
                </a:solidFill>
                <a:latin typeface="Pompiere"/>
                <a:ea typeface="Pompiere"/>
                <a:cs typeface="Pompiere"/>
                <a:sym typeface="Pompiere"/>
              </a:rPr>
              <a:t>CONDITIONAL</a:t>
            </a:r>
          </a:p>
        </p:txBody>
      </p:sp>
      <p:sp>
        <p:nvSpPr>
          <p:cNvPr id="7" name="TextBox 7"/>
          <p:cNvSpPr txBox="1"/>
          <p:nvPr/>
        </p:nvSpPr>
        <p:spPr>
          <a:xfrm>
            <a:off x="5633199" y="5877591"/>
            <a:ext cx="11029225" cy="2279978"/>
          </a:xfrm>
          <a:prstGeom prst="rect">
            <a:avLst/>
          </a:prstGeom>
        </p:spPr>
        <p:txBody>
          <a:bodyPr lIns="0" tIns="0" rIns="0" bIns="0" rtlCol="0" anchor="t">
            <a:spAutoFit/>
          </a:bodyPr>
          <a:lstStyle/>
          <a:p>
            <a:pPr algn="l">
              <a:lnSpc>
                <a:spcPts val="17012"/>
              </a:lnSpc>
            </a:pPr>
            <a:r>
              <a:rPr lang="en-US" sz="17184" spc="189">
                <a:solidFill>
                  <a:srgbClr val="000000"/>
                </a:solidFill>
                <a:latin typeface="Pompiere"/>
                <a:ea typeface="Pompiere"/>
                <a:cs typeface="Pompiere"/>
                <a:sym typeface="Pompiere"/>
              </a:rPr>
              <a:t>SENTENCES</a:t>
            </a:r>
          </a:p>
        </p:txBody>
      </p:sp>
      <p:sp>
        <p:nvSpPr>
          <p:cNvPr id="8" name="Freeform 8"/>
          <p:cNvSpPr/>
          <p:nvPr/>
        </p:nvSpPr>
        <p:spPr>
          <a:xfrm rot="-1399026">
            <a:off x="15284165" y="2839405"/>
            <a:ext cx="1719464" cy="2465181"/>
          </a:xfrm>
          <a:custGeom>
            <a:avLst/>
            <a:gdLst/>
            <a:ahLst/>
            <a:cxnLst/>
            <a:rect l="l" t="t" r="r" b="b"/>
            <a:pathLst>
              <a:path w="1719464" h="2465181">
                <a:moveTo>
                  <a:pt x="0" y="0"/>
                </a:moveTo>
                <a:lnTo>
                  <a:pt x="1719464" y="0"/>
                </a:lnTo>
                <a:lnTo>
                  <a:pt x="1719464" y="2465180"/>
                </a:lnTo>
                <a:lnTo>
                  <a:pt x="0" y="2465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6760391" y="1242183"/>
            <a:ext cx="10498909" cy="7657600"/>
            <a:chOff x="0" y="0"/>
            <a:chExt cx="14302208" cy="10431615"/>
          </a:xfrm>
        </p:grpSpPr>
        <p:sp>
          <p:nvSpPr>
            <p:cNvPr id="3" name="Freeform 3"/>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id="4" name="Freeform 4"/>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id="5" name="Freeform 5"/>
          <p:cNvSpPr/>
          <p:nvPr/>
        </p:nvSpPr>
        <p:spPr>
          <a:xfrm>
            <a:off x="-49133" y="364943"/>
            <a:ext cx="7628315" cy="9557115"/>
          </a:xfrm>
          <a:custGeom>
            <a:avLst/>
            <a:gdLst/>
            <a:ahLst/>
            <a:cxnLst/>
            <a:rect l="l" t="t" r="r" b="b"/>
            <a:pathLst>
              <a:path w="7628315" h="9557115">
                <a:moveTo>
                  <a:pt x="0" y="0"/>
                </a:moveTo>
                <a:lnTo>
                  <a:pt x="7628316" y="0"/>
                </a:lnTo>
                <a:lnTo>
                  <a:pt x="7628316" y="9557114"/>
                </a:lnTo>
                <a:lnTo>
                  <a:pt x="0" y="9557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rot="-466770">
            <a:off x="1455263" y="3134045"/>
            <a:ext cx="4579927" cy="522732"/>
          </a:xfrm>
          <a:prstGeom prst="rect">
            <a:avLst/>
          </a:prstGeom>
        </p:spPr>
        <p:txBody>
          <a:bodyPr lIns="0" tIns="0" rIns="0" bIns="0" rtlCol="0" anchor="t">
            <a:spAutoFit/>
          </a:bodyPr>
          <a:lstStyle/>
          <a:p>
            <a:pPr algn="l">
              <a:lnSpc>
                <a:spcPts val="4104"/>
              </a:lnSpc>
            </a:pPr>
            <a:r>
              <a:rPr lang="en-US" sz="3600">
                <a:solidFill>
                  <a:srgbClr val="000000"/>
                </a:solidFill>
                <a:latin typeface="Handy Casual"/>
                <a:ea typeface="Handy Casual"/>
                <a:cs typeface="Handy Casual"/>
                <a:sym typeface="Handy Casual"/>
              </a:rPr>
              <a:t>Find the conditional sentences.</a:t>
            </a:r>
          </a:p>
        </p:txBody>
      </p:sp>
      <p:grpSp>
        <p:nvGrpSpPr>
          <p:cNvPr id="7" name="Group 7"/>
          <p:cNvGrpSpPr/>
          <p:nvPr/>
        </p:nvGrpSpPr>
        <p:grpSpPr>
          <a:xfrm rot="-460589">
            <a:off x="1751691" y="4008360"/>
            <a:ext cx="4649370" cy="4649351"/>
            <a:chOff x="0" y="0"/>
            <a:chExt cx="6350025" cy="6350000"/>
          </a:xfrm>
        </p:grpSpPr>
        <p:sp>
          <p:nvSpPr>
            <p:cNvPr id="8" name="Freeform 8"/>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24906" b="-24906"/>
              </a:stretch>
            </a:blipFill>
          </p:spPr>
        </p:sp>
      </p:grpSp>
      <p:sp>
        <p:nvSpPr>
          <p:cNvPr id="9" name="TextBox 9"/>
          <p:cNvSpPr txBox="1"/>
          <p:nvPr/>
        </p:nvSpPr>
        <p:spPr>
          <a:xfrm rot="-466770">
            <a:off x="1259140" y="2121139"/>
            <a:ext cx="4768296" cy="990156"/>
          </a:xfrm>
          <a:prstGeom prst="rect">
            <a:avLst/>
          </a:prstGeom>
        </p:spPr>
        <p:txBody>
          <a:bodyPr lIns="0" tIns="0" rIns="0" bIns="0" rtlCol="0" anchor="t">
            <a:spAutoFit/>
          </a:bodyPr>
          <a:lstStyle/>
          <a:p>
            <a:pPr algn="l">
              <a:lnSpc>
                <a:spcPts val="8061"/>
              </a:lnSpc>
              <a:spcBef>
                <a:spcPct val="0"/>
              </a:spcBef>
            </a:pPr>
            <a:r>
              <a:rPr lang="en-US" sz="5757">
                <a:solidFill>
                  <a:srgbClr val="000000"/>
                </a:solidFill>
                <a:latin typeface="Krabuler"/>
                <a:ea typeface="Krabuler"/>
                <a:cs typeface="Krabuler"/>
                <a:sym typeface="Krabuler"/>
              </a:rPr>
              <a:t>EXERCISE 3</a:t>
            </a:r>
          </a:p>
        </p:txBody>
      </p:sp>
      <p:sp>
        <p:nvSpPr>
          <p:cNvPr id="10" name="TextBox 10"/>
          <p:cNvSpPr txBox="1"/>
          <p:nvPr/>
        </p:nvSpPr>
        <p:spPr>
          <a:xfrm>
            <a:off x="7380878" y="2083344"/>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READING TEXT</a:t>
            </a:r>
          </a:p>
        </p:txBody>
      </p:sp>
      <p:sp>
        <p:nvSpPr>
          <p:cNvPr id="11" name="TextBox 11"/>
          <p:cNvSpPr txBox="1"/>
          <p:nvPr/>
        </p:nvSpPr>
        <p:spPr>
          <a:xfrm>
            <a:off x="7380878" y="2852269"/>
            <a:ext cx="9491224" cy="5504688"/>
          </a:xfrm>
          <a:prstGeom prst="rect">
            <a:avLst/>
          </a:prstGeom>
        </p:spPr>
        <p:txBody>
          <a:bodyPr lIns="0" tIns="0" rIns="0" bIns="0" rtlCol="0" anchor="t">
            <a:spAutoFit/>
          </a:bodyPr>
          <a:lstStyle/>
          <a:p>
            <a:pPr algn="l">
              <a:lnSpc>
                <a:spcPts val="2735"/>
              </a:lnSpc>
            </a:pPr>
            <a:r>
              <a:rPr lang="en-US" sz="2399">
                <a:solidFill>
                  <a:srgbClr val="000000"/>
                </a:solidFill>
                <a:latin typeface="Handy Casual"/>
                <a:ea typeface="Handy Casual"/>
                <a:cs typeface="Handy Casual"/>
                <a:sym typeface="Handy Casual"/>
              </a:rPr>
              <a:t>Once upon a time, there was a young girl named Sarah. She was an avid reader and loved nothing more than getting lost in the pages of a book. She dreamed of becoming a writer one day, but she didn't think it was possible. She often thought to herself, "If only I had the time to writea book, then I could become a writer."</a:t>
            </a:r>
          </a:p>
          <a:p>
            <a:pPr algn="l">
              <a:lnSpc>
                <a:spcPts val="2735"/>
              </a:lnSpc>
            </a:pPr>
            <a:endParaRPr lang="en-US" sz="2399">
              <a:solidFill>
                <a:srgbClr val="000000"/>
              </a:solidFill>
              <a:latin typeface="Handy Casual"/>
              <a:ea typeface="Handy Casual"/>
              <a:cs typeface="Handy Casual"/>
              <a:sym typeface="Handy Casual"/>
            </a:endParaRPr>
          </a:p>
          <a:p>
            <a:pPr algn="l">
              <a:lnSpc>
                <a:spcPts val="2735"/>
              </a:lnSpc>
            </a:pPr>
            <a:r>
              <a:rPr lang="en-US" sz="2399">
                <a:solidFill>
                  <a:srgbClr val="000000"/>
                </a:solidFill>
                <a:latin typeface="Handy Casual"/>
                <a:ea typeface="Handy Casual"/>
                <a:cs typeface="Handy Casual"/>
                <a:sym typeface="Handy Casual"/>
              </a:rPr>
              <a:t>But one day, Sarah's teacher assigned a writing project for the class and it was then when she realized that if she set aside a little bit of time every day to work on her writing, she could turn her dream into reality. So she began to write every day after school for a short period of time. She wrote about her adventures, her friends, and her family.</a:t>
            </a:r>
          </a:p>
          <a:p>
            <a:pPr algn="l">
              <a:lnSpc>
                <a:spcPts val="2735"/>
              </a:lnSpc>
            </a:pPr>
            <a:endParaRPr lang="en-US" sz="2399">
              <a:solidFill>
                <a:srgbClr val="000000"/>
              </a:solidFill>
              <a:latin typeface="Handy Casual"/>
              <a:ea typeface="Handy Casual"/>
              <a:cs typeface="Handy Casual"/>
              <a:sym typeface="Handy Casual"/>
            </a:endParaRPr>
          </a:p>
          <a:p>
            <a:pPr algn="l">
              <a:lnSpc>
                <a:spcPts val="2735"/>
              </a:lnSpc>
            </a:pPr>
            <a:r>
              <a:rPr lang="en-US" sz="2399">
                <a:solidFill>
                  <a:srgbClr val="000000"/>
                </a:solidFill>
                <a:latin typeface="Handy Casual"/>
                <a:ea typeface="Handy Casual"/>
                <a:cs typeface="Handy Casual"/>
                <a:sym typeface="Handy Casual"/>
              </a:rPr>
              <a:t>And as she wrote, her stories started to take shape, and before she knew it, she had written an entire novel. She showed it to her teacher, who was impressed with her work and encouraged her to submit it to a publisher. If she hadn't had that teacher that gave her an assignment, she would have never started writing.</a:t>
            </a:r>
          </a:p>
          <a:p>
            <a:pPr algn="l">
              <a:lnSpc>
                <a:spcPts val="2735"/>
              </a:lnSpc>
            </a:pPr>
            <a:endParaRPr lang="en-US" sz="2399">
              <a:solidFill>
                <a:srgbClr val="000000"/>
              </a:solidFill>
              <a:latin typeface="Handy Casual"/>
              <a:ea typeface="Handy Casual"/>
              <a:cs typeface="Handy Casual"/>
              <a:sym typeface="Handy Casual"/>
            </a:endParaRPr>
          </a:p>
          <a:p>
            <a:pPr algn="l">
              <a:lnSpc>
                <a:spcPts val="2735"/>
              </a:lnSpc>
            </a:pPr>
            <a:endParaRPr lang="en-US" sz="2399">
              <a:solidFill>
                <a:srgbClr val="000000"/>
              </a:solidFill>
              <a:latin typeface="Handy Casual"/>
              <a:ea typeface="Handy Casual"/>
              <a:cs typeface="Handy Casual"/>
              <a:sym typeface="Handy Casual"/>
            </a:endParaRPr>
          </a:p>
        </p:txBody>
      </p:sp>
      <p:sp>
        <p:nvSpPr>
          <p:cNvPr id="12" name="Freeform 12"/>
          <p:cNvSpPr/>
          <p:nvPr/>
        </p:nvSpPr>
        <p:spPr>
          <a:xfrm rot="-1568932">
            <a:off x="11437677" y="7714166"/>
            <a:ext cx="1144336" cy="1640625"/>
          </a:xfrm>
          <a:custGeom>
            <a:avLst/>
            <a:gdLst/>
            <a:ahLst/>
            <a:cxnLst/>
            <a:rect l="l" t="t" r="r" b="b"/>
            <a:pathLst>
              <a:path w="1144336" h="1640625">
                <a:moveTo>
                  <a:pt x="0" y="0"/>
                </a:moveTo>
                <a:lnTo>
                  <a:pt x="1144337" y="0"/>
                </a:lnTo>
                <a:lnTo>
                  <a:pt x="1144337" y="1640626"/>
                </a:lnTo>
                <a:lnTo>
                  <a:pt x="0" y="16406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5027046">
            <a:off x="16282896" y="916013"/>
            <a:ext cx="1514128" cy="1379233"/>
          </a:xfrm>
          <a:custGeom>
            <a:avLst/>
            <a:gdLst/>
            <a:ahLst/>
            <a:cxnLst/>
            <a:rect l="l" t="t" r="r" b="b"/>
            <a:pathLst>
              <a:path w="1514128" h="1379233">
                <a:moveTo>
                  <a:pt x="0" y="0"/>
                </a:moveTo>
                <a:lnTo>
                  <a:pt x="1514129" y="0"/>
                </a:lnTo>
                <a:lnTo>
                  <a:pt x="1514129" y="1379234"/>
                </a:lnTo>
                <a:lnTo>
                  <a:pt x="0" y="1379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6760391" y="1242183"/>
            <a:ext cx="10498909" cy="7657600"/>
            <a:chOff x="0" y="0"/>
            <a:chExt cx="14302208" cy="10431615"/>
          </a:xfrm>
        </p:grpSpPr>
        <p:sp>
          <p:nvSpPr>
            <p:cNvPr id="3" name="Freeform 3"/>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id="4" name="Freeform 4"/>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id="5" name="Freeform 5"/>
          <p:cNvSpPr/>
          <p:nvPr/>
        </p:nvSpPr>
        <p:spPr>
          <a:xfrm>
            <a:off x="-49133" y="364943"/>
            <a:ext cx="7628315" cy="9557115"/>
          </a:xfrm>
          <a:custGeom>
            <a:avLst/>
            <a:gdLst/>
            <a:ahLst/>
            <a:cxnLst/>
            <a:rect l="l" t="t" r="r" b="b"/>
            <a:pathLst>
              <a:path w="7628315" h="9557115">
                <a:moveTo>
                  <a:pt x="0" y="0"/>
                </a:moveTo>
                <a:lnTo>
                  <a:pt x="7628316" y="0"/>
                </a:lnTo>
                <a:lnTo>
                  <a:pt x="7628316" y="9557114"/>
                </a:lnTo>
                <a:lnTo>
                  <a:pt x="0" y="9557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rot="-466770">
            <a:off x="1455263" y="3134045"/>
            <a:ext cx="4579927" cy="522732"/>
          </a:xfrm>
          <a:prstGeom prst="rect">
            <a:avLst/>
          </a:prstGeom>
        </p:spPr>
        <p:txBody>
          <a:bodyPr lIns="0" tIns="0" rIns="0" bIns="0" rtlCol="0" anchor="t">
            <a:spAutoFit/>
          </a:bodyPr>
          <a:lstStyle/>
          <a:p>
            <a:pPr algn="l">
              <a:lnSpc>
                <a:spcPts val="4104"/>
              </a:lnSpc>
            </a:pPr>
            <a:r>
              <a:rPr lang="en-US" sz="3600">
                <a:solidFill>
                  <a:srgbClr val="000000"/>
                </a:solidFill>
                <a:latin typeface="Handy Casual"/>
                <a:ea typeface="Handy Casual"/>
                <a:cs typeface="Handy Casual"/>
                <a:sym typeface="Handy Casual"/>
              </a:rPr>
              <a:t>Find the conditional sentences.</a:t>
            </a:r>
          </a:p>
        </p:txBody>
      </p:sp>
      <p:grpSp>
        <p:nvGrpSpPr>
          <p:cNvPr id="7" name="Group 7"/>
          <p:cNvGrpSpPr/>
          <p:nvPr/>
        </p:nvGrpSpPr>
        <p:grpSpPr>
          <a:xfrm rot="-460589">
            <a:off x="1751691" y="4008360"/>
            <a:ext cx="4649370" cy="4649351"/>
            <a:chOff x="0" y="0"/>
            <a:chExt cx="6350025" cy="6350000"/>
          </a:xfrm>
        </p:grpSpPr>
        <p:sp>
          <p:nvSpPr>
            <p:cNvPr id="8" name="Freeform 8"/>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24906" b="-24906"/>
              </a:stretch>
            </a:blipFill>
          </p:spPr>
        </p:sp>
      </p:grpSp>
      <p:sp>
        <p:nvSpPr>
          <p:cNvPr id="9" name="TextBox 9"/>
          <p:cNvSpPr txBox="1"/>
          <p:nvPr/>
        </p:nvSpPr>
        <p:spPr>
          <a:xfrm rot="-466770">
            <a:off x="1259140" y="2121139"/>
            <a:ext cx="4768296" cy="990156"/>
          </a:xfrm>
          <a:prstGeom prst="rect">
            <a:avLst/>
          </a:prstGeom>
        </p:spPr>
        <p:txBody>
          <a:bodyPr lIns="0" tIns="0" rIns="0" bIns="0" rtlCol="0" anchor="t">
            <a:spAutoFit/>
          </a:bodyPr>
          <a:lstStyle/>
          <a:p>
            <a:pPr algn="l">
              <a:lnSpc>
                <a:spcPts val="8061"/>
              </a:lnSpc>
              <a:spcBef>
                <a:spcPct val="0"/>
              </a:spcBef>
            </a:pPr>
            <a:r>
              <a:rPr lang="en-US" sz="5757">
                <a:solidFill>
                  <a:srgbClr val="000000"/>
                </a:solidFill>
                <a:latin typeface="Krabuler"/>
                <a:ea typeface="Krabuler"/>
                <a:cs typeface="Krabuler"/>
                <a:sym typeface="Krabuler"/>
              </a:rPr>
              <a:t>EXERCISE 3</a:t>
            </a:r>
          </a:p>
        </p:txBody>
      </p:sp>
      <p:sp>
        <p:nvSpPr>
          <p:cNvPr id="10" name="TextBox 10"/>
          <p:cNvSpPr txBox="1"/>
          <p:nvPr/>
        </p:nvSpPr>
        <p:spPr>
          <a:xfrm>
            <a:off x="7380878" y="2083344"/>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READING TEXT</a:t>
            </a:r>
          </a:p>
        </p:txBody>
      </p:sp>
      <p:sp>
        <p:nvSpPr>
          <p:cNvPr id="11" name="TextBox 11"/>
          <p:cNvSpPr txBox="1"/>
          <p:nvPr/>
        </p:nvSpPr>
        <p:spPr>
          <a:xfrm>
            <a:off x="7380878" y="2852269"/>
            <a:ext cx="9491224" cy="5847588"/>
          </a:xfrm>
          <a:prstGeom prst="rect">
            <a:avLst/>
          </a:prstGeom>
        </p:spPr>
        <p:txBody>
          <a:bodyPr lIns="0" tIns="0" rIns="0" bIns="0" rtlCol="0" anchor="t">
            <a:spAutoFit/>
          </a:bodyPr>
          <a:lstStyle/>
          <a:p>
            <a:pPr algn="l">
              <a:lnSpc>
                <a:spcPts val="2735"/>
              </a:lnSpc>
            </a:pPr>
            <a:r>
              <a:rPr lang="en-US" sz="2399">
                <a:solidFill>
                  <a:srgbClr val="000000"/>
                </a:solidFill>
                <a:latin typeface="Handy Casual"/>
                <a:ea typeface="Handy Casual"/>
                <a:cs typeface="Handy Casual"/>
                <a:sym typeface="Handy Casual"/>
              </a:rPr>
              <a:t>After a few rejections, one publisher finally accepted her book, and soon it was being read by people all over the world. Sarah realized that the key to achieving her dreams was persistence and dedication. If she had given up after the first rejection, she would have never become a published author. But because she kept going, she was able to make her dream a reality.</a:t>
            </a:r>
          </a:p>
          <a:p>
            <a:pPr algn="l">
              <a:lnSpc>
                <a:spcPts val="2735"/>
              </a:lnSpc>
            </a:pPr>
            <a:endParaRPr lang="en-US" sz="2399">
              <a:solidFill>
                <a:srgbClr val="000000"/>
              </a:solidFill>
              <a:latin typeface="Handy Casual"/>
              <a:ea typeface="Handy Casual"/>
              <a:cs typeface="Handy Casual"/>
              <a:sym typeface="Handy Casual"/>
            </a:endParaRPr>
          </a:p>
          <a:p>
            <a:pPr algn="l">
              <a:lnSpc>
                <a:spcPts val="2735"/>
              </a:lnSpc>
            </a:pPr>
            <a:r>
              <a:rPr lang="en-US" sz="2399">
                <a:solidFill>
                  <a:srgbClr val="000000"/>
                </a:solidFill>
                <a:latin typeface="Handy Casual"/>
                <a:ea typeface="Handy Casual"/>
                <a:cs typeface="Handy Casual"/>
                <a:sym typeface="Handy Casual"/>
              </a:rPr>
              <a:t>From that day on she wrote many books, and became a well-known author, who now has her own readers and fans. If she had not believed in herself and her work, she would never have reachedthat level of success.</a:t>
            </a:r>
          </a:p>
          <a:p>
            <a:pPr algn="l">
              <a:lnSpc>
                <a:spcPts val="2735"/>
              </a:lnSpc>
            </a:pPr>
            <a:endParaRPr lang="en-US" sz="2399">
              <a:solidFill>
                <a:srgbClr val="000000"/>
              </a:solidFill>
              <a:latin typeface="Handy Casual"/>
              <a:ea typeface="Handy Casual"/>
              <a:cs typeface="Handy Casual"/>
              <a:sym typeface="Handy Casual"/>
            </a:endParaRPr>
          </a:p>
          <a:p>
            <a:pPr algn="l">
              <a:lnSpc>
                <a:spcPts val="2735"/>
              </a:lnSpc>
            </a:pPr>
            <a:r>
              <a:rPr lang="en-US" sz="2399">
                <a:solidFill>
                  <a:srgbClr val="000000"/>
                </a:solidFill>
                <a:latin typeface="Handy Casual"/>
                <a:ea typeface="Handy Casual"/>
                <a:cs typeface="Handy Casual"/>
                <a:sym typeface="Handy Casual"/>
              </a:rPr>
              <a:t>But also, if she hadn't spent her free time reading, she wouldn't have developed the passion for writing. And if the publisher had not taken a chance on an unknown author like her, her book would have never been published.</a:t>
            </a:r>
          </a:p>
          <a:p>
            <a:pPr algn="l">
              <a:lnSpc>
                <a:spcPts val="2735"/>
              </a:lnSpc>
            </a:pPr>
            <a:endParaRPr lang="en-US" sz="2399">
              <a:solidFill>
                <a:srgbClr val="000000"/>
              </a:solidFill>
              <a:latin typeface="Handy Casual"/>
              <a:ea typeface="Handy Casual"/>
              <a:cs typeface="Handy Casual"/>
              <a:sym typeface="Handy Casual"/>
            </a:endParaRPr>
          </a:p>
          <a:p>
            <a:pPr algn="l">
              <a:lnSpc>
                <a:spcPts val="2735"/>
              </a:lnSpc>
            </a:pPr>
            <a:r>
              <a:rPr lang="en-US" sz="2399">
                <a:solidFill>
                  <a:srgbClr val="000000"/>
                </a:solidFill>
                <a:latin typeface="Handy Casual"/>
                <a:ea typeface="Handy Casual"/>
                <a:cs typeface="Handy Casual"/>
                <a:sym typeface="Handy Casual"/>
              </a:rPr>
              <a:t>Now, if she is invited to participate in a book fair, she will certainly go. When she receives a good review, she will be very happy. If she sells out all her books, she will consider writing a new one. And if she wins an award, she will be over the moon!</a:t>
            </a:r>
          </a:p>
          <a:p>
            <a:pPr algn="l">
              <a:lnSpc>
                <a:spcPts val="2735"/>
              </a:lnSpc>
            </a:pPr>
            <a:endParaRPr lang="en-US" sz="2399">
              <a:solidFill>
                <a:srgbClr val="000000"/>
              </a:solidFill>
              <a:latin typeface="Handy Casual"/>
              <a:ea typeface="Handy Casual"/>
              <a:cs typeface="Handy Casual"/>
              <a:sym typeface="Handy Casual"/>
            </a:endParaRPr>
          </a:p>
        </p:txBody>
      </p:sp>
      <p:sp>
        <p:nvSpPr>
          <p:cNvPr id="12" name="Freeform 12"/>
          <p:cNvSpPr/>
          <p:nvPr/>
        </p:nvSpPr>
        <p:spPr>
          <a:xfrm rot="-1568932">
            <a:off x="15812008" y="8127095"/>
            <a:ext cx="1144336" cy="1640625"/>
          </a:xfrm>
          <a:custGeom>
            <a:avLst/>
            <a:gdLst/>
            <a:ahLst/>
            <a:cxnLst/>
            <a:rect l="l" t="t" r="r" b="b"/>
            <a:pathLst>
              <a:path w="1144336" h="1640625">
                <a:moveTo>
                  <a:pt x="0" y="0"/>
                </a:moveTo>
                <a:lnTo>
                  <a:pt x="1144336" y="0"/>
                </a:lnTo>
                <a:lnTo>
                  <a:pt x="1144336" y="1640626"/>
                </a:lnTo>
                <a:lnTo>
                  <a:pt x="0" y="16406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5027046">
            <a:off x="16282896" y="916013"/>
            <a:ext cx="1514128" cy="1379233"/>
          </a:xfrm>
          <a:custGeom>
            <a:avLst/>
            <a:gdLst/>
            <a:ahLst/>
            <a:cxnLst/>
            <a:rect l="l" t="t" r="r" b="b"/>
            <a:pathLst>
              <a:path w="1514128" h="1379233">
                <a:moveTo>
                  <a:pt x="0" y="0"/>
                </a:moveTo>
                <a:lnTo>
                  <a:pt x="1514129" y="0"/>
                </a:lnTo>
                <a:lnTo>
                  <a:pt x="1514129" y="1379234"/>
                </a:lnTo>
                <a:lnTo>
                  <a:pt x="0" y="1379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491967">
            <a:off x="4366081" y="1559751"/>
            <a:ext cx="1707111" cy="1555022"/>
          </a:xfrm>
          <a:custGeom>
            <a:avLst/>
            <a:gdLst/>
            <a:ahLst/>
            <a:cxnLst/>
            <a:rect l="l" t="t" r="r" b="b"/>
            <a:pathLst>
              <a:path w="1707111" h="1555022">
                <a:moveTo>
                  <a:pt x="0" y="0"/>
                </a:moveTo>
                <a:lnTo>
                  <a:pt x="1707110" y="0"/>
                </a:lnTo>
                <a:lnTo>
                  <a:pt x="1707110" y="1555023"/>
                </a:lnTo>
                <a:lnTo>
                  <a:pt x="0" y="1555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2512426" y="1028700"/>
            <a:ext cx="3634128" cy="4158041"/>
          </a:xfrm>
          <a:custGeom>
            <a:avLst/>
            <a:gdLst/>
            <a:ahLst/>
            <a:cxnLst/>
            <a:rect l="l" t="t" r="r" b="b"/>
            <a:pathLst>
              <a:path w="3634128" h="4158041">
                <a:moveTo>
                  <a:pt x="0" y="0"/>
                </a:moveTo>
                <a:lnTo>
                  <a:pt x="3634128" y="0"/>
                </a:lnTo>
                <a:lnTo>
                  <a:pt x="3634128" y="4158041"/>
                </a:lnTo>
                <a:lnTo>
                  <a:pt x="0" y="41580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129629" flipV="1">
            <a:off x="1530356" y="4116826"/>
            <a:ext cx="3895386" cy="4128059"/>
          </a:xfrm>
          <a:custGeom>
            <a:avLst/>
            <a:gdLst/>
            <a:ahLst/>
            <a:cxnLst/>
            <a:rect l="l" t="t" r="r" b="b"/>
            <a:pathLst>
              <a:path w="3895386" h="4128059">
                <a:moveTo>
                  <a:pt x="0" y="4128058"/>
                </a:moveTo>
                <a:lnTo>
                  <a:pt x="3895386" y="4128058"/>
                </a:lnTo>
                <a:lnTo>
                  <a:pt x="3895386"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568932">
            <a:off x="15591427" y="5685088"/>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4955707" y="2879051"/>
            <a:ext cx="8376587" cy="5499753"/>
          </a:xfrm>
          <a:prstGeom prst="rect">
            <a:avLst/>
          </a:prstGeom>
        </p:spPr>
        <p:txBody>
          <a:bodyPr lIns="0" tIns="0" rIns="0" bIns="0" rtlCol="0" anchor="t">
            <a:spAutoFit/>
          </a:bodyPr>
          <a:lstStyle/>
          <a:p>
            <a:pPr algn="ctr">
              <a:lnSpc>
                <a:spcPts val="21650"/>
              </a:lnSpc>
            </a:pPr>
            <a:r>
              <a:rPr lang="en-US" sz="18504" spc="407">
                <a:solidFill>
                  <a:srgbClr val="000000"/>
                </a:solidFill>
                <a:latin typeface="Pompiere"/>
                <a:ea typeface="Pompiere"/>
                <a:cs typeface="Pompiere"/>
                <a:sym typeface="Pompiere"/>
              </a:rPr>
              <a:t>THANK</a:t>
            </a:r>
          </a:p>
          <a:p>
            <a:pPr algn="ctr">
              <a:lnSpc>
                <a:spcPts val="21650"/>
              </a:lnSpc>
            </a:pPr>
            <a:r>
              <a:rPr lang="en-US" sz="18504" spc="407">
                <a:solidFill>
                  <a:srgbClr val="000000"/>
                </a:solidFill>
                <a:latin typeface="Pompiere"/>
                <a:ea typeface="Pompiere"/>
                <a:cs typeface="Pompiere"/>
                <a:sym typeface="Pompiere"/>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5400000">
            <a:off x="6288608" y="849567"/>
            <a:ext cx="6927975" cy="8739418"/>
          </a:xfrm>
          <a:custGeom>
            <a:avLst/>
            <a:gdLst/>
            <a:ahLst/>
            <a:cxnLst/>
            <a:rect l="l" t="t" r="r" b="b"/>
            <a:pathLst>
              <a:path w="6927975" h="8739418">
                <a:moveTo>
                  <a:pt x="0" y="0"/>
                </a:moveTo>
                <a:lnTo>
                  <a:pt x="6927974" y="0"/>
                </a:lnTo>
                <a:lnTo>
                  <a:pt x="6927974" y="8739418"/>
                </a:lnTo>
                <a:lnTo>
                  <a:pt x="0" y="8739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120756" y="1028700"/>
            <a:ext cx="4584113" cy="3975676"/>
          </a:xfrm>
          <a:custGeom>
            <a:avLst/>
            <a:gdLst/>
            <a:ahLst/>
            <a:cxnLst/>
            <a:rect l="l" t="t" r="r" b="b"/>
            <a:pathLst>
              <a:path w="4584113" h="3975676">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rot="-810814">
            <a:off x="2770828" y="2657404"/>
            <a:ext cx="3535128" cy="1085910"/>
          </a:xfrm>
          <a:prstGeom prst="rect">
            <a:avLst/>
          </a:prstGeom>
        </p:spPr>
        <p:txBody>
          <a:bodyPr lIns="0" tIns="0" rIns="0" bIns="0" rtlCol="0" anchor="t">
            <a:spAutoFit/>
          </a:bodyPr>
          <a:lstStyle/>
          <a:p>
            <a:pPr algn="l">
              <a:lnSpc>
                <a:spcPts val="8134"/>
              </a:lnSpc>
            </a:pPr>
            <a:r>
              <a:rPr lang="en-US" sz="8216" spc="180">
                <a:solidFill>
                  <a:srgbClr val="000000"/>
                </a:solidFill>
                <a:latin typeface="Krabuler"/>
                <a:ea typeface="Krabuler"/>
                <a:cs typeface="Krabuler"/>
                <a:sym typeface="Krabuler"/>
              </a:rPr>
              <a:t>Agenda</a:t>
            </a:r>
          </a:p>
        </p:txBody>
      </p:sp>
      <p:sp>
        <p:nvSpPr>
          <p:cNvPr id="5" name="TextBox 5"/>
          <p:cNvSpPr txBox="1"/>
          <p:nvPr/>
        </p:nvSpPr>
        <p:spPr>
          <a:xfrm>
            <a:off x="6483345" y="2728016"/>
            <a:ext cx="7135263" cy="4915845"/>
          </a:xfrm>
          <a:prstGeom prst="rect">
            <a:avLst/>
          </a:prstGeom>
        </p:spPr>
        <p:txBody>
          <a:bodyPr lIns="0" tIns="0" rIns="0" bIns="0" rtlCol="0" anchor="t">
            <a:spAutoFit/>
          </a:bodyPr>
          <a:lstStyle/>
          <a:p>
            <a:pPr marL="1050501" lvl="1" indent="-525250" algn="l">
              <a:lnSpc>
                <a:spcPts val="6471"/>
              </a:lnSpc>
              <a:buAutoNum type="arabicPeriod"/>
            </a:pPr>
            <a:r>
              <a:rPr lang="en-US" sz="4865" spc="107">
                <a:solidFill>
                  <a:srgbClr val="FFFFFF"/>
                </a:solidFill>
                <a:latin typeface="Krabuler"/>
                <a:ea typeface="Krabuler"/>
                <a:cs typeface="Krabuler"/>
                <a:sym typeface="Krabuler"/>
              </a:rPr>
              <a:t>Conditional Type 1</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Conditional Type 2 </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Conditional Type 3 </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Exercise 1 </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Exercise 2</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Exercise 3</a:t>
            </a:r>
          </a:p>
        </p:txBody>
      </p:sp>
      <p:sp>
        <p:nvSpPr>
          <p:cNvPr id="6" name="Freeform 6"/>
          <p:cNvSpPr/>
          <p:nvPr/>
        </p:nvSpPr>
        <p:spPr>
          <a:xfrm rot="787682" flipV="1">
            <a:off x="1397312" y="5080667"/>
            <a:ext cx="3435988" cy="3641221"/>
          </a:xfrm>
          <a:custGeom>
            <a:avLst/>
            <a:gdLst/>
            <a:ahLst/>
            <a:cxnLst/>
            <a:rect l="l" t="t" r="r" b="b"/>
            <a:pathLst>
              <a:path w="3435988" h="3641221">
                <a:moveTo>
                  <a:pt x="0" y="3641220"/>
                </a:moveTo>
                <a:lnTo>
                  <a:pt x="3435988" y="3641220"/>
                </a:lnTo>
                <a:lnTo>
                  <a:pt x="3435988" y="0"/>
                </a:lnTo>
                <a:lnTo>
                  <a:pt x="0" y="0"/>
                </a:lnTo>
                <a:lnTo>
                  <a:pt x="0" y="364122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568932">
            <a:off x="15282144" y="5728523"/>
            <a:ext cx="1443297" cy="2069242"/>
          </a:xfrm>
          <a:custGeom>
            <a:avLst/>
            <a:gdLst/>
            <a:ahLst/>
            <a:cxnLst/>
            <a:rect l="l" t="t" r="r" b="b"/>
            <a:pathLst>
              <a:path w="1443297" h="2069242">
                <a:moveTo>
                  <a:pt x="0" y="0"/>
                </a:moveTo>
                <a:lnTo>
                  <a:pt x="1443297" y="0"/>
                </a:lnTo>
                <a:lnTo>
                  <a:pt x="1443297" y="2069242"/>
                </a:lnTo>
                <a:lnTo>
                  <a:pt x="0" y="2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6190582">
            <a:off x="14034320" y="781506"/>
            <a:ext cx="1514128" cy="1379233"/>
          </a:xfrm>
          <a:custGeom>
            <a:avLst/>
            <a:gdLst/>
            <a:ahLst/>
            <a:cxnLst/>
            <a:rect l="l" t="t" r="r" b="b"/>
            <a:pathLst>
              <a:path w="1514128" h="1379233">
                <a:moveTo>
                  <a:pt x="0" y="0"/>
                </a:moveTo>
                <a:lnTo>
                  <a:pt x="1514129" y="0"/>
                </a:lnTo>
                <a:lnTo>
                  <a:pt x="1514129" y="1379234"/>
                </a:lnTo>
                <a:lnTo>
                  <a:pt x="0" y="13792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9752595" y="-301411"/>
            <a:ext cx="12710840" cy="1756407"/>
          </a:xfrm>
          <a:custGeom>
            <a:avLst/>
            <a:gdLst/>
            <a:ahLst/>
            <a:cxnLst/>
            <a:rect l="l" t="t" r="r" b="b"/>
            <a:pathLst>
              <a:path w="12710840" h="1756407">
                <a:moveTo>
                  <a:pt x="0" y="0"/>
                </a:moveTo>
                <a:lnTo>
                  <a:pt x="12710840" y="0"/>
                </a:lnTo>
                <a:lnTo>
                  <a:pt x="12710840" y="1756407"/>
                </a:lnTo>
                <a:lnTo>
                  <a:pt x="0" y="1756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10800000">
            <a:off x="-5599813" y="8633321"/>
            <a:ext cx="13959219" cy="1928910"/>
          </a:xfrm>
          <a:custGeom>
            <a:avLst/>
            <a:gdLst/>
            <a:ahLst/>
            <a:cxnLst/>
            <a:rect l="l" t="t" r="r" b="b"/>
            <a:pathLst>
              <a:path w="13959219" h="1928910">
                <a:moveTo>
                  <a:pt x="0" y="0"/>
                </a:moveTo>
                <a:lnTo>
                  <a:pt x="13959219" y="0"/>
                </a:lnTo>
                <a:lnTo>
                  <a:pt x="13959219" y="1928910"/>
                </a:lnTo>
                <a:lnTo>
                  <a:pt x="0" y="19289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2069991" y="1943867"/>
            <a:ext cx="7347649" cy="7187337"/>
          </a:xfrm>
          <a:custGeom>
            <a:avLst/>
            <a:gdLst/>
            <a:ahLst/>
            <a:cxnLst/>
            <a:rect l="l" t="t" r="r" b="b"/>
            <a:pathLst>
              <a:path w="7347649" h="7187337">
                <a:moveTo>
                  <a:pt x="0" y="0"/>
                </a:moveTo>
                <a:lnTo>
                  <a:pt x="7347650" y="0"/>
                </a:lnTo>
                <a:lnTo>
                  <a:pt x="7347650" y="7187337"/>
                </a:lnTo>
                <a:lnTo>
                  <a:pt x="0" y="71873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80960" y="2494293"/>
            <a:ext cx="5172226" cy="4809867"/>
          </a:xfrm>
          <a:custGeom>
            <a:avLst/>
            <a:gdLst/>
            <a:ahLst/>
            <a:cxnLst/>
            <a:rect l="l" t="t" r="r" b="b"/>
            <a:pathLst>
              <a:path w="5172226" h="4809867">
                <a:moveTo>
                  <a:pt x="0" y="0"/>
                </a:moveTo>
                <a:lnTo>
                  <a:pt x="5172226" y="0"/>
                </a:lnTo>
                <a:lnTo>
                  <a:pt x="5172226" y="4809867"/>
                </a:lnTo>
                <a:lnTo>
                  <a:pt x="0" y="4809867"/>
                </a:lnTo>
                <a:lnTo>
                  <a:pt x="0" y="0"/>
                </a:lnTo>
                <a:close/>
              </a:path>
            </a:pathLst>
          </a:custGeom>
          <a:blipFill>
            <a:blip r:embed="rId4"/>
            <a:stretch>
              <a:fillRect t="-9725" b="-51373"/>
            </a:stretch>
          </a:blipFill>
        </p:spPr>
      </p:sp>
      <p:sp>
        <p:nvSpPr>
          <p:cNvPr id="4" name="TextBox 4"/>
          <p:cNvSpPr txBox="1"/>
          <p:nvPr/>
        </p:nvSpPr>
        <p:spPr>
          <a:xfrm>
            <a:off x="9777789" y="2766543"/>
            <a:ext cx="7307783" cy="790575"/>
          </a:xfrm>
          <a:prstGeom prst="rect">
            <a:avLst/>
          </a:prstGeom>
        </p:spPr>
        <p:txBody>
          <a:bodyPr lIns="0" tIns="0" rIns="0" bIns="0" rtlCol="0" anchor="t">
            <a:spAutoFit/>
          </a:bodyPr>
          <a:lstStyle/>
          <a:p>
            <a:pPr algn="l">
              <a:lnSpc>
                <a:spcPts val="6240"/>
              </a:lnSpc>
              <a:spcBef>
                <a:spcPct val="0"/>
              </a:spcBef>
            </a:pPr>
            <a:r>
              <a:rPr lang="en-US" sz="5200">
                <a:solidFill>
                  <a:srgbClr val="000000"/>
                </a:solidFill>
                <a:latin typeface="Krabuler"/>
                <a:ea typeface="Krabuler"/>
                <a:cs typeface="Krabuler"/>
                <a:sym typeface="Krabuler"/>
              </a:rPr>
              <a:t>Conditional Sentence Type 1</a:t>
            </a:r>
          </a:p>
        </p:txBody>
      </p:sp>
      <p:sp>
        <p:nvSpPr>
          <p:cNvPr id="5" name="TextBox 5"/>
          <p:cNvSpPr txBox="1"/>
          <p:nvPr/>
        </p:nvSpPr>
        <p:spPr>
          <a:xfrm>
            <a:off x="9777789" y="4316554"/>
            <a:ext cx="7793498" cy="2962275"/>
          </a:xfrm>
          <a:prstGeom prst="rect">
            <a:avLst/>
          </a:prstGeom>
        </p:spPr>
        <p:txBody>
          <a:bodyPr lIns="0" tIns="0" rIns="0" bIns="0" rtlCol="0" anchor="t">
            <a:spAutoFit/>
          </a:bodyPr>
          <a:lstStyle/>
          <a:p>
            <a:pPr marL="848605" lvl="1" indent="-424303" algn="l">
              <a:lnSpc>
                <a:spcPts val="4716"/>
              </a:lnSpc>
              <a:buFont typeface="Arial"/>
              <a:buChar char="•"/>
            </a:pPr>
            <a:r>
              <a:rPr lang="en-US" sz="3930">
                <a:solidFill>
                  <a:srgbClr val="000000"/>
                </a:solidFill>
                <a:latin typeface="Handy Casual"/>
                <a:ea typeface="Handy Casual"/>
                <a:cs typeface="Handy Casual"/>
                <a:sym typeface="Handy Casual"/>
              </a:rPr>
              <a:t>NOW, UNTRUE, STILL POSSIBLE</a:t>
            </a:r>
          </a:p>
          <a:p>
            <a:pPr marL="848605" lvl="1" indent="-424303" algn="l">
              <a:lnSpc>
                <a:spcPts val="4716"/>
              </a:lnSpc>
              <a:buFont typeface="Arial"/>
              <a:buChar char="•"/>
            </a:pPr>
            <a:r>
              <a:rPr lang="en-US" sz="3930">
                <a:solidFill>
                  <a:srgbClr val="000000"/>
                </a:solidFill>
                <a:latin typeface="Handy Casual"/>
                <a:ea typeface="Handy Casual"/>
                <a:cs typeface="Handy Casual"/>
                <a:sym typeface="Handy Casual"/>
              </a:rPr>
              <a:t>Simple present + present modals (will, can)</a:t>
            </a:r>
          </a:p>
          <a:p>
            <a:pPr marL="848605" lvl="1" indent="-424303" algn="l">
              <a:lnSpc>
                <a:spcPts val="4716"/>
              </a:lnSpc>
              <a:buFont typeface="Arial"/>
              <a:buChar char="•"/>
            </a:pPr>
            <a:r>
              <a:rPr lang="en-US" sz="3930">
                <a:solidFill>
                  <a:srgbClr val="000000"/>
                </a:solidFill>
                <a:latin typeface="Handy Casual"/>
                <a:ea typeface="Handy Casual"/>
                <a:cs typeface="Handy Casual"/>
                <a:sym typeface="Handy Casual"/>
              </a:rPr>
              <a:t>For example: If we have more time, we can still finish the job.</a:t>
            </a:r>
          </a:p>
          <a:p>
            <a:pPr algn="l">
              <a:lnSpc>
                <a:spcPts val="4716"/>
              </a:lnSpc>
            </a:pPr>
            <a:endParaRPr lang="en-US" sz="3930">
              <a:solidFill>
                <a:srgbClr val="000000"/>
              </a:solidFill>
              <a:latin typeface="Handy Casual"/>
              <a:ea typeface="Handy Casual"/>
              <a:cs typeface="Handy Casual"/>
              <a:sym typeface="Handy Casual"/>
            </a:endParaRPr>
          </a:p>
        </p:txBody>
      </p:sp>
      <p:sp>
        <p:nvSpPr>
          <p:cNvPr id="6" name="Freeform 6"/>
          <p:cNvSpPr/>
          <p:nvPr/>
        </p:nvSpPr>
        <p:spPr>
          <a:xfrm>
            <a:off x="15408091" y="1028700"/>
            <a:ext cx="1488455" cy="1291398"/>
          </a:xfrm>
          <a:custGeom>
            <a:avLst/>
            <a:gdLst/>
            <a:ahLst/>
            <a:cxnLst/>
            <a:rect l="l" t="t" r="r" b="b"/>
            <a:pathLst>
              <a:path w="1488455" h="1291398">
                <a:moveTo>
                  <a:pt x="0" y="0"/>
                </a:moveTo>
                <a:lnTo>
                  <a:pt x="1488455" y="0"/>
                </a:lnTo>
                <a:lnTo>
                  <a:pt x="1488455" y="1291398"/>
                </a:lnTo>
                <a:lnTo>
                  <a:pt x="0" y="1291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435657" flipV="1">
            <a:off x="12909774" y="7270970"/>
            <a:ext cx="3750634" cy="3974660"/>
          </a:xfrm>
          <a:custGeom>
            <a:avLst/>
            <a:gdLst/>
            <a:ahLst/>
            <a:cxnLst/>
            <a:rect l="l" t="t" r="r" b="b"/>
            <a:pathLst>
              <a:path w="3750634" h="3974660">
                <a:moveTo>
                  <a:pt x="0" y="3974660"/>
                </a:moveTo>
                <a:lnTo>
                  <a:pt x="3750634" y="3974660"/>
                </a:lnTo>
                <a:lnTo>
                  <a:pt x="3750634" y="0"/>
                </a:lnTo>
                <a:lnTo>
                  <a:pt x="0" y="0"/>
                </a:lnTo>
                <a:lnTo>
                  <a:pt x="0" y="397466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2069991" y="1943867"/>
            <a:ext cx="7347649" cy="7187337"/>
          </a:xfrm>
          <a:custGeom>
            <a:avLst/>
            <a:gdLst/>
            <a:ahLst/>
            <a:cxnLst/>
            <a:rect l="l" t="t" r="r" b="b"/>
            <a:pathLst>
              <a:path w="7347649" h="7187337">
                <a:moveTo>
                  <a:pt x="0" y="0"/>
                </a:moveTo>
                <a:lnTo>
                  <a:pt x="7347650" y="0"/>
                </a:lnTo>
                <a:lnTo>
                  <a:pt x="7347650" y="7187337"/>
                </a:lnTo>
                <a:lnTo>
                  <a:pt x="0" y="71873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80960" y="2494293"/>
            <a:ext cx="5172226" cy="4809867"/>
          </a:xfrm>
          <a:custGeom>
            <a:avLst/>
            <a:gdLst/>
            <a:ahLst/>
            <a:cxnLst/>
            <a:rect l="l" t="t" r="r" b="b"/>
            <a:pathLst>
              <a:path w="5172226" h="4809867">
                <a:moveTo>
                  <a:pt x="0" y="0"/>
                </a:moveTo>
                <a:lnTo>
                  <a:pt x="5172226" y="0"/>
                </a:lnTo>
                <a:lnTo>
                  <a:pt x="5172226" y="4809867"/>
                </a:lnTo>
                <a:lnTo>
                  <a:pt x="0" y="4809867"/>
                </a:lnTo>
                <a:lnTo>
                  <a:pt x="0" y="0"/>
                </a:lnTo>
                <a:close/>
              </a:path>
            </a:pathLst>
          </a:custGeom>
          <a:blipFill>
            <a:blip r:embed="rId4"/>
            <a:stretch>
              <a:fillRect t="-9725" b="-51373"/>
            </a:stretch>
          </a:blipFill>
        </p:spPr>
      </p:sp>
      <p:sp>
        <p:nvSpPr>
          <p:cNvPr id="4" name="TextBox 4"/>
          <p:cNvSpPr txBox="1"/>
          <p:nvPr/>
        </p:nvSpPr>
        <p:spPr>
          <a:xfrm>
            <a:off x="9777789" y="2766543"/>
            <a:ext cx="7793498" cy="790575"/>
          </a:xfrm>
          <a:prstGeom prst="rect">
            <a:avLst/>
          </a:prstGeom>
        </p:spPr>
        <p:txBody>
          <a:bodyPr lIns="0" tIns="0" rIns="0" bIns="0" rtlCol="0" anchor="t">
            <a:spAutoFit/>
          </a:bodyPr>
          <a:lstStyle/>
          <a:p>
            <a:pPr algn="l">
              <a:lnSpc>
                <a:spcPts val="6240"/>
              </a:lnSpc>
              <a:spcBef>
                <a:spcPct val="0"/>
              </a:spcBef>
            </a:pPr>
            <a:r>
              <a:rPr lang="en-US" sz="5200">
                <a:solidFill>
                  <a:srgbClr val="000000"/>
                </a:solidFill>
                <a:latin typeface="Krabuler"/>
                <a:ea typeface="Krabuler"/>
                <a:cs typeface="Krabuler"/>
                <a:sym typeface="Krabuler"/>
              </a:rPr>
              <a:t>Conditional Sentence Type 2 </a:t>
            </a:r>
          </a:p>
        </p:txBody>
      </p:sp>
      <p:sp>
        <p:nvSpPr>
          <p:cNvPr id="5" name="TextBox 5"/>
          <p:cNvSpPr txBox="1"/>
          <p:nvPr/>
        </p:nvSpPr>
        <p:spPr>
          <a:xfrm>
            <a:off x="9777789" y="4316554"/>
            <a:ext cx="7793498" cy="2962275"/>
          </a:xfrm>
          <a:prstGeom prst="rect">
            <a:avLst/>
          </a:prstGeom>
        </p:spPr>
        <p:txBody>
          <a:bodyPr lIns="0" tIns="0" rIns="0" bIns="0" rtlCol="0" anchor="t">
            <a:spAutoFit/>
          </a:bodyPr>
          <a:lstStyle/>
          <a:p>
            <a:pPr marL="848605" lvl="1" indent="-424303" algn="l">
              <a:lnSpc>
                <a:spcPts val="4716"/>
              </a:lnSpc>
              <a:buFont typeface="Arial"/>
              <a:buChar char="•"/>
            </a:pPr>
            <a:r>
              <a:rPr lang="en-US" sz="3930">
                <a:solidFill>
                  <a:srgbClr val="000000"/>
                </a:solidFill>
                <a:latin typeface="Handy Casual"/>
                <a:ea typeface="Handy Casual"/>
                <a:cs typeface="Handy Casual"/>
                <a:sym typeface="Handy Casual"/>
              </a:rPr>
              <a:t>UNTRUE, IMPOSSIBLE</a:t>
            </a:r>
          </a:p>
          <a:p>
            <a:pPr marL="848605" lvl="1" indent="-424303" algn="l">
              <a:lnSpc>
                <a:spcPts val="4716"/>
              </a:lnSpc>
              <a:buFont typeface="Arial"/>
              <a:buChar char="•"/>
            </a:pPr>
            <a:r>
              <a:rPr lang="en-US" sz="3930">
                <a:solidFill>
                  <a:srgbClr val="000000"/>
                </a:solidFill>
                <a:latin typeface="Handy Casual"/>
                <a:ea typeface="Handy Casual"/>
                <a:cs typeface="Handy Casual"/>
                <a:sym typeface="Handy Casual"/>
              </a:rPr>
              <a:t>Simple past + past modals (could, would)</a:t>
            </a:r>
          </a:p>
          <a:p>
            <a:pPr marL="848605" lvl="1" indent="-424303" algn="l">
              <a:lnSpc>
                <a:spcPts val="4716"/>
              </a:lnSpc>
              <a:buFont typeface="Arial"/>
              <a:buChar char="•"/>
            </a:pPr>
            <a:r>
              <a:rPr lang="en-US" sz="3930">
                <a:solidFill>
                  <a:srgbClr val="000000"/>
                </a:solidFill>
                <a:latin typeface="Handy Casual"/>
                <a:ea typeface="Handy Casual"/>
                <a:cs typeface="Handy Casual"/>
                <a:sym typeface="Handy Casual"/>
              </a:rPr>
              <a:t>For example: If we had more time, we could still finish the job.  </a:t>
            </a:r>
          </a:p>
          <a:p>
            <a:pPr algn="l">
              <a:lnSpc>
                <a:spcPts val="4716"/>
              </a:lnSpc>
            </a:pPr>
            <a:endParaRPr lang="en-US" sz="3930">
              <a:solidFill>
                <a:srgbClr val="000000"/>
              </a:solidFill>
              <a:latin typeface="Handy Casual"/>
              <a:ea typeface="Handy Casual"/>
              <a:cs typeface="Handy Casual"/>
              <a:sym typeface="Handy Casual"/>
            </a:endParaRPr>
          </a:p>
        </p:txBody>
      </p:sp>
      <p:sp>
        <p:nvSpPr>
          <p:cNvPr id="6" name="Freeform 6"/>
          <p:cNvSpPr/>
          <p:nvPr/>
        </p:nvSpPr>
        <p:spPr>
          <a:xfrm>
            <a:off x="15408091" y="1028700"/>
            <a:ext cx="1488455" cy="1291398"/>
          </a:xfrm>
          <a:custGeom>
            <a:avLst/>
            <a:gdLst/>
            <a:ahLst/>
            <a:cxnLst/>
            <a:rect l="l" t="t" r="r" b="b"/>
            <a:pathLst>
              <a:path w="1488455" h="1291398">
                <a:moveTo>
                  <a:pt x="0" y="0"/>
                </a:moveTo>
                <a:lnTo>
                  <a:pt x="1488455" y="0"/>
                </a:lnTo>
                <a:lnTo>
                  <a:pt x="1488455" y="1291398"/>
                </a:lnTo>
                <a:lnTo>
                  <a:pt x="0" y="1291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435657" flipV="1">
            <a:off x="12909774" y="7270970"/>
            <a:ext cx="3750634" cy="3974660"/>
          </a:xfrm>
          <a:custGeom>
            <a:avLst/>
            <a:gdLst/>
            <a:ahLst/>
            <a:cxnLst/>
            <a:rect l="l" t="t" r="r" b="b"/>
            <a:pathLst>
              <a:path w="3750634" h="3974660">
                <a:moveTo>
                  <a:pt x="0" y="3974660"/>
                </a:moveTo>
                <a:lnTo>
                  <a:pt x="3750634" y="3974660"/>
                </a:lnTo>
                <a:lnTo>
                  <a:pt x="3750634" y="0"/>
                </a:lnTo>
                <a:lnTo>
                  <a:pt x="0" y="0"/>
                </a:lnTo>
                <a:lnTo>
                  <a:pt x="0" y="397466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2069991" y="1943867"/>
            <a:ext cx="7347649" cy="7187337"/>
          </a:xfrm>
          <a:custGeom>
            <a:avLst/>
            <a:gdLst/>
            <a:ahLst/>
            <a:cxnLst/>
            <a:rect l="l" t="t" r="r" b="b"/>
            <a:pathLst>
              <a:path w="7347649" h="7187337">
                <a:moveTo>
                  <a:pt x="0" y="0"/>
                </a:moveTo>
                <a:lnTo>
                  <a:pt x="7347650" y="0"/>
                </a:lnTo>
                <a:lnTo>
                  <a:pt x="7347650" y="7187337"/>
                </a:lnTo>
                <a:lnTo>
                  <a:pt x="0" y="71873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80960" y="2494293"/>
            <a:ext cx="5172226" cy="4809867"/>
          </a:xfrm>
          <a:custGeom>
            <a:avLst/>
            <a:gdLst/>
            <a:ahLst/>
            <a:cxnLst/>
            <a:rect l="l" t="t" r="r" b="b"/>
            <a:pathLst>
              <a:path w="5172226" h="4809867">
                <a:moveTo>
                  <a:pt x="0" y="0"/>
                </a:moveTo>
                <a:lnTo>
                  <a:pt x="5172226" y="0"/>
                </a:lnTo>
                <a:lnTo>
                  <a:pt x="5172226" y="4809867"/>
                </a:lnTo>
                <a:lnTo>
                  <a:pt x="0" y="4809867"/>
                </a:lnTo>
                <a:lnTo>
                  <a:pt x="0" y="0"/>
                </a:lnTo>
                <a:close/>
              </a:path>
            </a:pathLst>
          </a:custGeom>
          <a:blipFill>
            <a:blip r:embed="rId4"/>
            <a:stretch>
              <a:fillRect t="-9725" b="-51373"/>
            </a:stretch>
          </a:blipFill>
        </p:spPr>
      </p:sp>
      <p:sp>
        <p:nvSpPr>
          <p:cNvPr id="4" name="TextBox 4"/>
          <p:cNvSpPr txBox="1"/>
          <p:nvPr/>
        </p:nvSpPr>
        <p:spPr>
          <a:xfrm>
            <a:off x="9777789" y="2766543"/>
            <a:ext cx="7793498" cy="790575"/>
          </a:xfrm>
          <a:prstGeom prst="rect">
            <a:avLst/>
          </a:prstGeom>
        </p:spPr>
        <p:txBody>
          <a:bodyPr lIns="0" tIns="0" rIns="0" bIns="0" rtlCol="0" anchor="t">
            <a:spAutoFit/>
          </a:bodyPr>
          <a:lstStyle/>
          <a:p>
            <a:pPr algn="l">
              <a:lnSpc>
                <a:spcPts val="6240"/>
              </a:lnSpc>
              <a:spcBef>
                <a:spcPct val="0"/>
              </a:spcBef>
            </a:pPr>
            <a:r>
              <a:rPr lang="en-US" sz="5200">
                <a:solidFill>
                  <a:srgbClr val="000000"/>
                </a:solidFill>
                <a:latin typeface="Krabuler"/>
                <a:ea typeface="Krabuler"/>
                <a:cs typeface="Krabuler"/>
                <a:sym typeface="Krabuler"/>
              </a:rPr>
              <a:t>Conditional Sentence Type 3 </a:t>
            </a:r>
          </a:p>
        </p:txBody>
      </p:sp>
      <p:sp>
        <p:nvSpPr>
          <p:cNvPr id="5" name="TextBox 5"/>
          <p:cNvSpPr txBox="1"/>
          <p:nvPr/>
        </p:nvSpPr>
        <p:spPr>
          <a:xfrm>
            <a:off x="9777789" y="4316554"/>
            <a:ext cx="7793498" cy="4821833"/>
          </a:xfrm>
          <a:prstGeom prst="rect">
            <a:avLst/>
          </a:prstGeom>
        </p:spPr>
        <p:txBody>
          <a:bodyPr lIns="0" tIns="0" rIns="0" bIns="0" rtlCol="0" anchor="t">
            <a:spAutoFit/>
          </a:bodyPr>
          <a:lstStyle/>
          <a:p>
            <a:pPr marL="848605" lvl="1" indent="-424303" algn="l">
              <a:lnSpc>
                <a:spcPts val="4716"/>
              </a:lnSpc>
              <a:buFont typeface="Arial"/>
              <a:buChar char="•"/>
            </a:pPr>
            <a:r>
              <a:rPr lang="en-US" sz="3930" dirty="0">
                <a:solidFill>
                  <a:srgbClr val="000000"/>
                </a:solidFill>
                <a:latin typeface="Handy Casual"/>
                <a:ea typeface="Handy Casual"/>
                <a:cs typeface="Handy Casual"/>
                <a:sym typeface="Handy Casual"/>
              </a:rPr>
              <a:t>PAST, UNTRUE</a:t>
            </a:r>
          </a:p>
          <a:p>
            <a:pPr marL="848605" lvl="1" indent="-424303" algn="l">
              <a:lnSpc>
                <a:spcPts val="4716"/>
              </a:lnSpc>
              <a:buFont typeface="Arial"/>
              <a:buChar char="•"/>
            </a:pPr>
            <a:r>
              <a:rPr lang="en-US" sz="3930" dirty="0">
                <a:solidFill>
                  <a:srgbClr val="000000"/>
                </a:solidFill>
                <a:latin typeface="Handy Casual"/>
                <a:ea typeface="Handy Casual"/>
                <a:cs typeface="Handy Casual"/>
                <a:sym typeface="Handy Casual"/>
              </a:rPr>
              <a:t>Past perfect + could/would/should have + past participle (verb 3)</a:t>
            </a:r>
          </a:p>
          <a:p>
            <a:pPr marL="848605" lvl="1" indent="-424303" algn="l">
              <a:lnSpc>
                <a:spcPts val="4716"/>
              </a:lnSpc>
              <a:buFont typeface="Arial"/>
              <a:buChar char="•"/>
            </a:pPr>
            <a:r>
              <a:rPr lang="en-US" sz="3930" dirty="0">
                <a:solidFill>
                  <a:srgbClr val="000000"/>
                </a:solidFill>
                <a:latin typeface="Handy Casual"/>
                <a:ea typeface="Handy Casual"/>
                <a:cs typeface="Handy Casual"/>
                <a:sym typeface="Handy Casual"/>
              </a:rPr>
              <a:t>For example: If we had had more time, we could have finished the job. </a:t>
            </a:r>
          </a:p>
          <a:p>
            <a:pPr marL="848605" lvl="1" indent="-424303" algn="l">
              <a:lnSpc>
                <a:spcPts val="4716"/>
              </a:lnSpc>
              <a:buFont typeface="Arial"/>
              <a:buChar char="•"/>
            </a:pPr>
            <a:r>
              <a:rPr lang="en-US" sz="3930" dirty="0">
                <a:solidFill>
                  <a:srgbClr val="000000"/>
                </a:solidFill>
                <a:latin typeface="Handy Casual"/>
                <a:ea typeface="Handy Casual"/>
                <a:cs typeface="Handy Casual"/>
                <a:sym typeface="Handy Casual"/>
              </a:rPr>
              <a:t>OR We could have finished the job if we had had </a:t>
            </a:r>
            <a:r>
              <a:rPr lang="en-US" sz="3930">
                <a:solidFill>
                  <a:srgbClr val="000000"/>
                </a:solidFill>
                <a:latin typeface="Handy Casual"/>
                <a:ea typeface="Handy Casual"/>
                <a:cs typeface="Handy Casual"/>
                <a:sym typeface="Handy Casual"/>
              </a:rPr>
              <a:t>more time.</a:t>
            </a:r>
            <a:endParaRPr lang="en-US" sz="3930" dirty="0">
              <a:solidFill>
                <a:srgbClr val="000000"/>
              </a:solidFill>
              <a:latin typeface="Handy Casual"/>
              <a:ea typeface="Handy Casual"/>
              <a:cs typeface="Handy Casual"/>
              <a:sym typeface="Handy Casual"/>
            </a:endParaRPr>
          </a:p>
          <a:p>
            <a:pPr algn="l">
              <a:lnSpc>
                <a:spcPts val="4716"/>
              </a:lnSpc>
            </a:pPr>
            <a:endParaRPr lang="en-US" sz="3930" dirty="0">
              <a:solidFill>
                <a:srgbClr val="000000"/>
              </a:solidFill>
              <a:latin typeface="Handy Casual"/>
              <a:ea typeface="Handy Casual"/>
              <a:cs typeface="Handy Casual"/>
              <a:sym typeface="Handy Casual"/>
            </a:endParaRPr>
          </a:p>
        </p:txBody>
      </p:sp>
      <p:sp>
        <p:nvSpPr>
          <p:cNvPr id="6" name="Freeform 6"/>
          <p:cNvSpPr/>
          <p:nvPr/>
        </p:nvSpPr>
        <p:spPr>
          <a:xfrm>
            <a:off x="15408091" y="1028700"/>
            <a:ext cx="1488455" cy="1291398"/>
          </a:xfrm>
          <a:custGeom>
            <a:avLst/>
            <a:gdLst/>
            <a:ahLst/>
            <a:cxnLst/>
            <a:rect l="l" t="t" r="r" b="b"/>
            <a:pathLst>
              <a:path w="1488455" h="1291398">
                <a:moveTo>
                  <a:pt x="0" y="0"/>
                </a:moveTo>
                <a:lnTo>
                  <a:pt x="1488455" y="0"/>
                </a:lnTo>
                <a:lnTo>
                  <a:pt x="1488455" y="1291398"/>
                </a:lnTo>
                <a:lnTo>
                  <a:pt x="0" y="1291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2637456" y="-1396527"/>
            <a:ext cx="12815040" cy="13080054"/>
            <a:chOff x="0" y="0"/>
            <a:chExt cx="17086720" cy="17440072"/>
          </a:xfrm>
        </p:grpSpPr>
        <p:sp>
          <p:nvSpPr>
            <p:cNvPr id="3" name="Freeform 3"/>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813416">
              <a:off x="7576549" y="3564009"/>
              <a:ext cx="2163750" cy="10535598"/>
              <a:chOff x="0" y="0"/>
              <a:chExt cx="427407" cy="2081106"/>
            </a:xfrm>
          </p:grpSpPr>
          <p:sp>
            <p:nvSpPr>
              <p:cNvPr id="5" name="Freeform 5"/>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6" name="TextBox 6"/>
              <p:cNvSpPr txBox="1"/>
              <p:nvPr/>
            </p:nvSpPr>
            <p:spPr>
              <a:xfrm>
                <a:off x="0" y="-28575"/>
                <a:ext cx="427407" cy="2109681"/>
              </a:xfrm>
              <a:prstGeom prst="rect">
                <a:avLst/>
              </a:prstGeom>
            </p:spPr>
            <p:txBody>
              <a:bodyPr lIns="50800" tIns="50800" rIns="50800" bIns="50800" rtlCol="0" anchor="ctr"/>
              <a:lstStyle/>
              <a:p>
                <a:pPr algn="ctr">
                  <a:lnSpc>
                    <a:spcPts val="2100"/>
                  </a:lnSpc>
                </a:pPr>
                <a:endParaRPr/>
              </a:p>
            </p:txBody>
          </p:sp>
        </p:grpSp>
      </p:grpSp>
      <p:grpSp>
        <p:nvGrpSpPr>
          <p:cNvPr id="7" name="Group 7"/>
          <p:cNvGrpSpPr/>
          <p:nvPr/>
        </p:nvGrpSpPr>
        <p:grpSpPr>
          <a:xfrm>
            <a:off x="6760391" y="1242183"/>
            <a:ext cx="10498909" cy="7657600"/>
            <a:chOff x="0" y="0"/>
            <a:chExt cx="14302208" cy="10431615"/>
          </a:xfrm>
        </p:grpSpPr>
        <p:sp>
          <p:nvSpPr>
            <p:cNvPr id="8" name="Freeform 8"/>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id="9" name="Freeform 9"/>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id="10" name="TextBox 10"/>
          <p:cNvSpPr txBox="1"/>
          <p:nvPr/>
        </p:nvSpPr>
        <p:spPr>
          <a:xfrm>
            <a:off x="7380878" y="2083344"/>
            <a:ext cx="9433502" cy="622936"/>
          </a:xfrm>
          <a:prstGeom prst="rect">
            <a:avLst/>
          </a:prstGeom>
        </p:spPr>
        <p:txBody>
          <a:bodyPr lIns="0" tIns="0" rIns="0" bIns="0" rtlCol="0" anchor="t">
            <a:spAutoFit/>
          </a:bodyPr>
          <a:lstStyle/>
          <a:p>
            <a:pPr marL="777229" lvl="1" indent="-388614" algn="l">
              <a:lnSpc>
                <a:spcPts val="5039"/>
              </a:lnSpc>
              <a:buFont typeface="Arial"/>
              <a:buChar char="•"/>
            </a:pPr>
            <a:r>
              <a:rPr lang="en-US" sz="3599">
                <a:solidFill>
                  <a:srgbClr val="000000"/>
                </a:solidFill>
                <a:latin typeface="Krabuler"/>
                <a:ea typeface="Krabuler"/>
                <a:cs typeface="Krabuler"/>
                <a:sym typeface="Krabuler"/>
              </a:rPr>
              <a:t>COMPLETE THE CONDITIONAL SENTENCES TYPE I.</a:t>
            </a:r>
          </a:p>
        </p:txBody>
      </p:sp>
      <p:sp>
        <p:nvSpPr>
          <p:cNvPr id="11" name="TextBox 11"/>
          <p:cNvSpPr txBox="1"/>
          <p:nvPr/>
        </p:nvSpPr>
        <p:spPr>
          <a:xfrm>
            <a:off x="7380878" y="5437599"/>
            <a:ext cx="9124359" cy="622936"/>
          </a:xfrm>
          <a:prstGeom prst="rect">
            <a:avLst/>
          </a:prstGeom>
        </p:spPr>
        <p:txBody>
          <a:bodyPr lIns="0" tIns="0" rIns="0" bIns="0" rtlCol="0" anchor="t">
            <a:spAutoFit/>
          </a:bodyPr>
          <a:lstStyle/>
          <a:p>
            <a:pPr marL="777229" lvl="1" indent="-388614" algn="l">
              <a:lnSpc>
                <a:spcPts val="5039"/>
              </a:lnSpc>
              <a:buFont typeface="Arial"/>
              <a:buChar char="•"/>
            </a:pPr>
            <a:r>
              <a:rPr lang="en-US" sz="3599">
                <a:solidFill>
                  <a:srgbClr val="000000"/>
                </a:solidFill>
                <a:latin typeface="Krabuler"/>
                <a:ea typeface="Krabuler"/>
                <a:cs typeface="Krabuler"/>
                <a:sym typeface="Krabuler"/>
              </a:rPr>
              <a:t>COMPLETE THE CONDITIONAL SENTENCES TYPE 2. </a:t>
            </a:r>
          </a:p>
        </p:txBody>
      </p:sp>
      <p:sp>
        <p:nvSpPr>
          <p:cNvPr id="12" name="TextBox 12"/>
          <p:cNvSpPr txBox="1"/>
          <p:nvPr/>
        </p:nvSpPr>
        <p:spPr>
          <a:xfrm>
            <a:off x="7380878" y="2833219"/>
            <a:ext cx="9433502" cy="2141222"/>
          </a:xfrm>
          <a:prstGeom prst="rect">
            <a:avLst/>
          </a:prstGeom>
        </p:spPr>
        <p:txBody>
          <a:bodyPr lIns="0" tIns="0" rIns="0" bIns="0" rtlCol="0" anchor="t">
            <a:spAutoFit/>
          </a:bodyPr>
          <a:lstStyle/>
          <a:p>
            <a:pPr marL="518155" lvl="1" indent="-259078" algn="l">
              <a:lnSpc>
                <a:spcPts val="4319"/>
              </a:lnSpc>
              <a:buAutoNum type="arabicPeriod"/>
            </a:pPr>
            <a:r>
              <a:rPr lang="en-US" sz="2399">
                <a:solidFill>
                  <a:srgbClr val="000000"/>
                </a:solidFill>
                <a:latin typeface="Handy Casual"/>
                <a:ea typeface="Handy Casual"/>
                <a:cs typeface="Handy Casual"/>
                <a:sym typeface="Handy Casual"/>
              </a:rPr>
              <a:t>If you (go) ______ out with your friends tonight, I (watch) ______ the football match on TV.</a:t>
            </a:r>
          </a:p>
          <a:p>
            <a:pPr marL="518155" lvl="1" indent="-259078" algn="l">
              <a:lnSpc>
                <a:spcPts val="4319"/>
              </a:lnSpc>
              <a:buAutoNum type="arabicPeriod"/>
            </a:pPr>
            <a:r>
              <a:rPr lang="en-US" sz="2399">
                <a:solidFill>
                  <a:srgbClr val="000000"/>
                </a:solidFill>
                <a:latin typeface="Handy Casual"/>
                <a:ea typeface="Handy Casual"/>
                <a:cs typeface="Handy Casual"/>
                <a:sym typeface="Handy Casual"/>
              </a:rPr>
              <a:t>I (earn) ______ a lot of money if I (get) ______ that job.</a:t>
            </a:r>
          </a:p>
          <a:p>
            <a:pPr marL="518155" lvl="1" indent="-259078" algn="l">
              <a:lnSpc>
                <a:spcPts val="4319"/>
              </a:lnSpc>
              <a:buAutoNum type="arabicPeriod"/>
            </a:pPr>
            <a:r>
              <a:rPr lang="en-US" sz="2399">
                <a:solidFill>
                  <a:srgbClr val="000000"/>
                </a:solidFill>
                <a:latin typeface="Handy Casual"/>
                <a:ea typeface="Handy Casual"/>
                <a:cs typeface="Handy Casual"/>
                <a:sym typeface="Handy Casual"/>
              </a:rPr>
              <a:t>If she (hurry / not) ______, we (miss) ______ the bus.</a:t>
            </a:r>
          </a:p>
        </p:txBody>
      </p:sp>
      <p:sp>
        <p:nvSpPr>
          <p:cNvPr id="13" name="TextBox 13"/>
          <p:cNvSpPr txBox="1"/>
          <p:nvPr/>
        </p:nvSpPr>
        <p:spPr>
          <a:xfrm>
            <a:off x="7799654" y="5960204"/>
            <a:ext cx="9014727" cy="2141222"/>
          </a:xfrm>
          <a:prstGeom prst="rect">
            <a:avLst/>
          </a:prstGeom>
        </p:spPr>
        <p:txBody>
          <a:bodyPr lIns="0" tIns="0" rIns="0" bIns="0" rtlCol="0" anchor="t">
            <a:spAutoFit/>
          </a:bodyPr>
          <a:lstStyle/>
          <a:p>
            <a:pPr marL="518155" lvl="1" indent="-259078" algn="l">
              <a:lnSpc>
                <a:spcPts val="4319"/>
              </a:lnSpc>
              <a:buFont typeface="Arial"/>
              <a:buChar char="•"/>
            </a:pPr>
            <a:r>
              <a:rPr lang="en-US" sz="2399">
                <a:solidFill>
                  <a:srgbClr val="000000"/>
                </a:solidFill>
                <a:latin typeface="Handy Casual"/>
                <a:ea typeface="Handy Casual"/>
                <a:cs typeface="Handy Casual"/>
                <a:sym typeface="Handy Casual"/>
              </a:rPr>
              <a:t>If he (try) ______ harder, he (reach) ______ his goals.</a:t>
            </a:r>
          </a:p>
          <a:p>
            <a:pPr marL="518155" lvl="1" indent="-259078" algn="l">
              <a:lnSpc>
                <a:spcPts val="4319"/>
              </a:lnSpc>
              <a:buFont typeface="Arial"/>
              <a:buChar char="•"/>
            </a:pPr>
            <a:r>
              <a:rPr lang="en-US" sz="2399">
                <a:solidFill>
                  <a:srgbClr val="000000"/>
                </a:solidFill>
                <a:latin typeface="Handy Casual"/>
                <a:ea typeface="Handy Casual"/>
                <a:cs typeface="Handy Casual"/>
                <a:sym typeface="Handy Casual"/>
              </a:rPr>
              <a:t>I (buy) ______ these shoes if they (fit) ______.</a:t>
            </a:r>
          </a:p>
          <a:p>
            <a:pPr marL="518155" lvl="1" indent="-259078" algn="l">
              <a:lnSpc>
                <a:spcPts val="4319"/>
              </a:lnSpc>
              <a:buFont typeface="Arial"/>
              <a:buChar char="•"/>
            </a:pPr>
            <a:r>
              <a:rPr lang="en-US" sz="2399">
                <a:solidFill>
                  <a:srgbClr val="000000"/>
                </a:solidFill>
                <a:latin typeface="Handy Casual"/>
                <a:ea typeface="Handy Casual"/>
                <a:cs typeface="Handy Casual"/>
                <a:sym typeface="Handy Casual"/>
              </a:rPr>
              <a:t>It (surprise / not) ______ me if he (know / not) ______ the answer.</a:t>
            </a:r>
          </a:p>
          <a:p>
            <a:pPr algn="l">
              <a:lnSpc>
                <a:spcPts val="4319"/>
              </a:lnSpc>
            </a:pPr>
            <a:endParaRPr lang="en-US" sz="2399">
              <a:solidFill>
                <a:srgbClr val="000000"/>
              </a:solidFill>
              <a:latin typeface="Handy Casual"/>
              <a:ea typeface="Handy Casual"/>
              <a:cs typeface="Handy Casual"/>
              <a:sym typeface="Handy Casual"/>
            </a:endParaRPr>
          </a:p>
        </p:txBody>
      </p:sp>
      <p:grpSp>
        <p:nvGrpSpPr>
          <p:cNvPr id="14" name="Group 14"/>
          <p:cNvGrpSpPr/>
          <p:nvPr/>
        </p:nvGrpSpPr>
        <p:grpSpPr>
          <a:xfrm rot="-778578">
            <a:off x="1886744" y="3978309"/>
            <a:ext cx="4268607" cy="4268590"/>
            <a:chOff x="0" y="0"/>
            <a:chExt cx="6350025" cy="6350000"/>
          </a:xfrm>
        </p:grpSpPr>
        <p:sp>
          <p:nvSpPr>
            <p:cNvPr id="15" name="Freeform 15"/>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24906" r="-24906"/>
              </a:stretch>
            </a:blipFill>
          </p:spPr>
        </p:sp>
      </p:grpSp>
      <p:sp>
        <p:nvSpPr>
          <p:cNvPr id="16" name="TextBox 16"/>
          <p:cNvSpPr txBox="1"/>
          <p:nvPr/>
        </p:nvSpPr>
        <p:spPr>
          <a:xfrm rot="-724560">
            <a:off x="1331622" y="3175096"/>
            <a:ext cx="3890718" cy="562356"/>
          </a:xfrm>
          <a:prstGeom prst="rect">
            <a:avLst/>
          </a:prstGeom>
        </p:spPr>
        <p:txBody>
          <a:bodyPr lIns="0" tIns="0" rIns="0" bIns="0" rtlCol="0" anchor="t">
            <a:spAutoFit/>
          </a:bodyPr>
          <a:lstStyle/>
          <a:p>
            <a:pPr algn="l">
              <a:lnSpc>
                <a:spcPts val="4331"/>
              </a:lnSpc>
            </a:pPr>
            <a:r>
              <a:rPr lang="en-US" sz="3799">
                <a:solidFill>
                  <a:srgbClr val="000000"/>
                </a:solidFill>
                <a:latin typeface="Handy Casual"/>
                <a:ea typeface="Handy Casual"/>
                <a:cs typeface="Handy Casual"/>
                <a:sym typeface="Handy Casual"/>
              </a:rPr>
              <a:t>Complete the sentences.</a:t>
            </a:r>
          </a:p>
        </p:txBody>
      </p:sp>
      <p:sp>
        <p:nvSpPr>
          <p:cNvPr id="17" name="TextBox 17"/>
          <p:cNvSpPr txBox="1"/>
          <p:nvPr/>
        </p:nvSpPr>
        <p:spPr>
          <a:xfrm rot="-724560">
            <a:off x="1056250" y="2122946"/>
            <a:ext cx="4606058" cy="979172"/>
          </a:xfrm>
          <a:prstGeom prst="rect">
            <a:avLst/>
          </a:prstGeom>
        </p:spPr>
        <p:txBody>
          <a:bodyPr lIns="0" tIns="0" rIns="0" bIns="0" rtlCol="0" anchor="t">
            <a:spAutoFit/>
          </a:bodyPr>
          <a:lstStyle/>
          <a:p>
            <a:pPr algn="l">
              <a:lnSpc>
                <a:spcPts val="7979"/>
              </a:lnSpc>
              <a:spcBef>
                <a:spcPct val="0"/>
              </a:spcBef>
            </a:pPr>
            <a:r>
              <a:rPr lang="en-US" sz="5699">
                <a:solidFill>
                  <a:srgbClr val="000000"/>
                </a:solidFill>
                <a:latin typeface="Krabuler"/>
                <a:ea typeface="Krabuler"/>
                <a:cs typeface="Krabuler"/>
                <a:sym typeface="Krabuler"/>
              </a:rPr>
              <a:t>EXERCISE 1</a:t>
            </a:r>
          </a:p>
        </p:txBody>
      </p:sp>
      <p:sp>
        <p:nvSpPr>
          <p:cNvPr id="18" name="Freeform 18"/>
          <p:cNvSpPr/>
          <p:nvPr/>
        </p:nvSpPr>
        <p:spPr>
          <a:xfrm rot="435657" flipV="1">
            <a:off x="8401805" y="7841253"/>
            <a:ext cx="3750634" cy="3974660"/>
          </a:xfrm>
          <a:custGeom>
            <a:avLst/>
            <a:gdLst/>
            <a:ahLst/>
            <a:cxnLst/>
            <a:rect l="l" t="t" r="r" b="b"/>
            <a:pathLst>
              <a:path w="3750634" h="3974660">
                <a:moveTo>
                  <a:pt x="0" y="3974661"/>
                </a:moveTo>
                <a:lnTo>
                  <a:pt x="3750634" y="3974661"/>
                </a:lnTo>
                <a:lnTo>
                  <a:pt x="3750634" y="0"/>
                </a:lnTo>
                <a:lnTo>
                  <a:pt x="0" y="0"/>
                </a:lnTo>
                <a:lnTo>
                  <a:pt x="0" y="3974661"/>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rot="-1568932">
            <a:off x="16073974" y="511583"/>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2637456" y="-1396527"/>
            <a:ext cx="12815040" cy="13080054"/>
            <a:chOff x="0" y="0"/>
            <a:chExt cx="17086720" cy="17440072"/>
          </a:xfrm>
        </p:grpSpPr>
        <p:sp>
          <p:nvSpPr>
            <p:cNvPr id="3" name="Freeform 3"/>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813416">
              <a:off x="7576549" y="3564009"/>
              <a:ext cx="2163750" cy="10535598"/>
              <a:chOff x="0" y="0"/>
              <a:chExt cx="427407" cy="2081106"/>
            </a:xfrm>
          </p:grpSpPr>
          <p:sp>
            <p:nvSpPr>
              <p:cNvPr id="5" name="Freeform 5"/>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6" name="TextBox 6"/>
              <p:cNvSpPr txBox="1"/>
              <p:nvPr/>
            </p:nvSpPr>
            <p:spPr>
              <a:xfrm>
                <a:off x="0" y="-28575"/>
                <a:ext cx="427407" cy="2109681"/>
              </a:xfrm>
              <a:prstGeom prst="rect">
                <a:avLst/>
              </a:prstGeom>
            </p:spPr>
            <p:txBody>
              <a:bodyPr lIns="50800" tIns="50800" rIns="50800" bIns="50800" rtlCol="0" anchor="ctr"/>
              <a:lstStyle/>
              <a:p>
                <a:pPr algn="ctr">
                  <a:lnSpc>
                    <a:spcPts val="2100"/>
                  </a:lnSpc>
                </a:pPr>
                <a:endParaRPr/>
              </a:p>
            </p:txBody>
          </p:sp>
        </p:grpSp>
      </p:grpSp>
      <p:grpSp>
        <p:nvGrpSpPr>
          <p:cNvPr id="7" name="Group 7"/>
          <p:cNvGrpSpPr/>
          <p:nvPr/>
        </p:nvGrpSpPr>
        <p:grpSpPr>
          <a:xfrm>
            <a:off x="6760391" y="1242183"/>
            <a:ext cx="10498909" cy="7657600"/>
            <a:chOff x="0" y="0"/>
            <a:chExt cx="14302208" cy="10431615"/>
          </a:xfrm>
        </p:grpSpPr>
        <p:sp>
          <p:nvSpPr>
            <p:cNvPr id="8" name="Freeform 8"/>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id="9" name="Freeform 9"/>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id="10" name="TextBox 10"/>
          <p:cNvSpPr txBox="1"/>
          <p:nvPr/>
        </p:nvSpPr>
        <p:spPr>
          <a:xfrm>
            <a:off x="7380878" y="2083344"/>
            <a:ext cx="9433502" cy="622936"/>
          </a:xfrm>
          <a:prstGeom prst="rect">
            <a:avLst/>
          </a:prstGeom>
        </p:spPr>
        <p:txBody>
          <a:bodyPr lIns="0" tIns="0" rIns="0" bIns="0" rtlCol="0" anchor="t">
            <a:spAutoFit/>
          </a:bodyPr>
          <a:lstStyle/>
          <a:p>
            <a:pPr marL="777229" lvl="1" indent="-388614" algn="l">
              <a:lnSpc>
                <a:spcPts val="5039"/>
              </a:lnSpc>
              <a:buFont typeface="Arial"/>
              <a:buChar char="•"/>
            </a:pPr>
            <a:r>
              <a:rPr lang="en-US" sz="3599">
                <a:solidFill>
                  <a:srgbClr val="000000"/>
                </a:solidFill>
                <a:latin typeface="Krabuler"/>
                <a:ea typeface="Krabuler"/>
                <a:cs typeface="Krabuler"/>
                <a:sym typeface="Krabuler"/>
              </a:rPr>
              <a:t>COMPLETE THE CONDITIONAL SENTENCES TYPE 3.</a:t>
            </a:r>
          </a:p>
        </p:txBody>
      </p:sp>
      <p:sp>
        <p:nvSpPr>
          <p:cNvPr id="11" name="TextBox 11"/>
          <p:cNvSpPr txBox="1"/>
          <p:nvPr/>
        </p:nvSpPr>
        <p:spPr>
          <a:xfrm>
            <a:off x="7380878" y="2833219"/>
            <a:ext cx="9433502" cy="1598297"/>
          </a:xfrm>
          <a:prstGeom prst="rect">
            <a:avLst/>
          </a:prstGeom>
        </p:spPr>
        <p:txBody>
          <a:bodyPr lIns="0" tIns="0" rIns="0" bIns="0" rtlCol="0" anchor="t">
            <a:spAutoFit/>
          </a:bodyPr>
          <a:lstStyle/>
          <a:p>
            <a:pPr marL="518155" lvl="1" indent="-259078" algn="l">
              <a:lnSpc>
                <a:spcPts val="4319"/>
              </a:lnSpc>
              <a:buAutoNum type="arabicPeriod"/>
            </a:pPr>
            <a:r>
              <a:rPr lang="en-US" sz="2399">
                <a:solidFill>
                  <a:srgbClr val="000000"/>
                </a:solidFill>
                <a:latin typeface="Handy Casual"/>
                <a:ea typeface="Handy Casual"/>
                <a:cs typeface="Handy Casual"/>
                <a:sym typeface="Handy Casual"/>
              </a:rPr>
              <a:t>If we (listen) ______ to the radio, we (hear) ______ the news.</a:t>
            </a:r>
          </a:p>
          <a:p>
            <a:pPr marL="518155" lvl="1" indent="-259078" algn="l">
              <a:lnSpc>
                <a:spcPts val="4319"/>
              </a:lnSpc>
              <a:buAutoNum type="arabicPeriod"/>
            </a:pPr>
            <a:r>
              <a:rPr lang="en-US" sz="2399">
                <a:solidFill>
                  <a:srgbClr val="000000"/>
                </a:solidFill>
                <a:latin typeface="Handy Casual"/>
                <a:ea typeface="Handy Casual"/>
                <a:cs typeface="Handy Casual"/>
                <a:sym typeface="Handy Casual"/>
              </a:rPr>
              <a:t>If you (switch) ______ on the lights, you (fall / not) ______ over the chair.</a:t>
            </a:r>
          </a:p>
          <a:p>
            <a:pPr marL="518155" lvl="1" indent="-259078" algn="l">
              <a:lnSpc>
                <a:spcPts val="4319"/>
              </a:lnSpc>
              <a:buAutoNum type="arabicPeriod"/>
            </a:pPr>
            <a:r>
              <a:rPr lang="en-US" sz="2399">
                <a:solidFill>
                  <a:srgbClr val="000000"/>
                </a:solidFill>
                <a:latin typeface="Handy Casual"/>
                <a:ea typeface="Handy Casual"/>
                <a:cs typeface="Handy Casual"/>
                <a:sym typeface="Handy Casual"/>
              </a:rPr>
              <a:t>She (come) ______ to our party if she (be / not) ______ on holiday.</a:t>
            </a:r>
          </a:p>
        </p:txBody>
      </p:sp>
      <p:grpSp>
        <p:nvGrpSpPr>
          <p:cNvPr id="12" name="Group 12"/>
          <p:cNvGrpSpPr/>
          <p:nvPr/>
        </p:nvGrpSpPr>
        <p:grpSpPr>
          <a:xfrm rot="-778578">
            <a:off x="1886744" y="3978309"/>
            <a:ext cx="4268607" cy="4268590"/>
            <a:chOff x="0" y="0"/>
            <a:chExt cx="6350025" cy="6350000"/>
          </a:xfrm>
        </p:grpSpPr>
        <p:sp>
          <p:nvSpPr>
            <p:cNvPr id="13" name="Freeform 1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24906" r="-24906"/>
              </a:stretch>
            </a:blipFill>
          </p:spPr>
        </p:sp>
      </p:grpSp>
      <p:sp>
        <p:nvSpPr>
          <p:cNvPr id="14" name="TextBox 14"/>
          <p:cNvSpPr txBox="1"/>
          <p:nvPr/>
        </p:nvSpPr>
        <p:spPr>
          <a:xfrm rot="-724560">
            <a:off x="1331622" y="3175096"/>
            <a:ext cx="3890718" cy="562356"/>
          </a:xfrm>
          <a:prstGeom prst="rect">
            <a:avLst/>
          </a:prstGeom>
        </p:spPr>
        <p:txBody>
          <a:bodyPr lIns="0" tIns="0" rIns="0" bIns="0" rtlCol="0" anchor="t">
            <a:spAutoFit/>
          </a:bodyPr>
          <a:lstStyle/>
          <a:p>
            <a:pPr algn="l">
              <a:lnSpc>
                <a:spcPts val="4331"/>
              </a:lnSpc>
            </a:pPr>
            <a:r>
              <a:rPr lang="en-US" sz="3799">
                <a:solidFill>
                  <a:srgbClr val="000000"/>
                </a:solidFill>
                <a:latin typeface="Handy Casual"/>
                <a:ea typeface="Handy Casual"/>
                <a:cs typeface="Handy Casual"/>
                <a:sym typeface="Handy Casual"/>
              </a:rPr>
              <a:t>Complete the sentences.</a:t>
            </a:r>
          </a:p>
        </p:txBody>
      </p:sp>
      <p:sp>
        <p:nvSpPr>
          <p:cNvPr id="15" name="TextBox 15"/>
          <p:cNvSpPr txBox="1"/>
          <p:nvPr/>
        </p:nvSpPr>
        <p:spPr>
          <a:xfrm rot="-724560">
            <a:off x="1056250" y="2122946"/>
            <a:ext cx="4606058" cy="979172"/>
          </a:xfrm>
          <a:prstGeom prst="rect">
            <a:avLst/>
          </a:prstGeom>
        </p:spPr>
        <p:txBody>
          <a:bodyPr lIns="0" tIns="0" rIns="0" bIns="0" rtlCol="0" anchor="t">
            <a:spAutoFit/>
          </a:bodyPr>
          <a:lstStyle/>
          <a:p>
            <a:pPr algn="l">
              <a:lnSpc>
                <a:spcPts val="7979"/>
              </a:lnSpc>
              <a:spcBef>
                <a:spcPct val="0"/>
              </a:spcBef>
            </a:pPr>
            <a:r>
              <a:rPr lang="en-US" sz="5699">
                <a:solidFill>
                  <a:srgbClr val="000000"/>
                </a:solidFill>
                <a:latin typeface="Krabuler"/>
                <a:ea typeface="Krabuler"/>
                <a:cs typeface="Krabuler"/>
                <a:sym typeface="Krabuler"/>
              </a:rPr>
              <a:t>EXERCISE 1</a:t>
            </a:r>
          </a:p>
        </p:txBody>
      </p:sp>
      <p:sp>
        <p:nvSpPr>
          <p:cNvPr id="16" name="Freeform 16"/>
          <p:cNvSpPr/>
          <p:nvPr/>
        </p:nvSpPr>
        <p:spPr>
          <a:xfrm rot="-1568932">
            <a:off x="16073974" y="511583"/>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2637456" y="-1396527"/>
            <a:ext cx="12815040" cy="13080054"/>
            <a:chOff x="0" y="0"/>
            <a:chExt cx="17086720" cy="17440072"/>
          </a:xfrm>
        </p:grpSpPr>
        <p:sp>
          <p:nvSpPr>
            <p:cNvPr id="3" name="Freeform 3"/>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813416">
              <a:off x="7576549" y="3564009"/>
              <a:ext cx="2163750" cy="10535598"/>
              <a:chOff x="0" y="0"/>
              <a:chExt cx="427407" cy="2081106"/>
            </a:xfrm>
          </p:grpSpPr>
          <p:sp>
            <p:nvSpPr>
              <p:cNvPr id="5" name="Freeform 5"/>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6" name="TextBox 6"/>
              <p:cNvSpPr txBox="1"/>
              <p:nvPr/>
            </p:nvSpPr>
            <p:spPr>
              <a:xfrm>
                <a:off x="0" y="-28575"/>
                <a:ext cx="427407" cy="2109681"/>
              </a:xfrm>
              <a:prstGeom prst="rect">
                <a:avLst/>
              </a:prstGeom>
            </p:spPr>
            <p:txBody>
              <a:bodyPr lIns="50800" tIns="50800" rIns="50800" bIns="50800" rtlCol="0" anchor="ctr"/>
              <a:lstStyle/>
              <a:p>
                <a:pPr algn="ctr">
                  <a:lnSpc>
                    <a:spcPts val="2100"/>
                  </a:lnSpc>
                </a:pPr>
                <a:endParaRPr/>
              </a:p>
            </p:txBody>
          </p:sp>
        </p:grpSp>
      </p:grpSp>
      <p:grpSp>
        <p:nvGrpSpPr>
          <p:cNvPr id="7" name="Group 7"/>
          <p:cNvGrpSpPr/>
          <p:nvPr/>
        </p:nvGrpSpPr>
        <p:grpSpPr>
          <a:xfrm>
            <a:off x="6760391" y="1242183"/>
            <a:ext cx="10498909" cy="7657600"/>
            <a:chOff x="0" y="0"/>
            <a:chExt cx="14302208" cy="10431615"/>
          </a:xfrm>
        </p:grpSpPr>
        <p:sp>
          <p:nvSpPr>
            <p:cNvPr id="8" name="Freeform 8"/>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id="9" name="Freeform 9"/>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id="10" name="TextBox 10"/>
          <p:cNvSpPr txBox="1"/>
          <p:nvPr/>
        </p:nvSpPr>
        <p:spPr>
          <a:xfrm>
            <a:off x="7158419" y="2688817"/>
            <a:ext cx="9878422"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COMPLETE THE CONDITIONAL SENTENCES TYPE 1, 2, OR 3.</a:t>
            </a:r>
          </a:p>
        </p:txBody>
      </p:sp>
      <p:sp>
        <p:nvSpPr>
          <p:cNvPr id="11" name="TextBox 11"/>
          <p:cNvSpPr txBox="1"/>
          <p:nvPr/>
        </p:nvSpPr>
        <p:spPr>
          <a:xfrm>
            <a:off x="7380878" y="3791711"/>
            <a:ext cx="9433502" cy="3713229"/>
          </a:xfrm>
          <a:prstGeom prst="rect">
            <a:avLst/>
          </a:prstGeom>
        </p:spPr>
        <p:txBody>
          <a:bodyPr lIns="0" tIns="0" rIns="0" bIns="0" rtlCol="0" anchor="t">
            <a:spAutoFit/>
          </a:bodyPr>
          <a:lstStyle/>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If I (be) __________________ stronger, I'd help you carry the piano.</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If we'd seen you, we (stop) __________________.</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If we (meet) __________________ him tomorrow, we'll say hello.</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He would have repaired the car himself if he (has)__________________ the tools.</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If you drop the vase, it (break) __________________. </a:t>
            </a:r>
          </a:p>
        </p:txBody>
      </p:sp>
      <p:grpSp>
        <p:nvGrpSpPr>
          <p:cNvPr id="12" name="Group 12"/>
          <p:cNvGrpSpPr/>
          <p:nvPr/>
        </p:nvGrpSpPr>
        <p:grpSpPr>
          <a:xfrm rot="-778578">
            <a:off x="1886744" y="3978309"/>
            <a:ext cx="4268607" cy="4268590"/>
            <a:chOff x="0" y="0"/>
            <a:chExt cx="6350025" cy="6350000"/>
          </a:xfrm>
        </p:grpSpPr>
        <p:sp>
          <p:nvSpPr>
            <p:cNvPr id="13" name="Freeform 1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24906" r="-24906"/>
              </a:stretch>
            </a:blipFill>
          </p:spPr>
        </p:sp>
      </p:grpSp>
      <p:sp>
        <p:nvSpPr>
          <p:cNvPr id="14" name="TextBox 14"/>
          <p:cNvSpPr txBox="1"/>
          <p:nvPr/>
        </p:nvSpPr>
        <p:spPr>
          <a:xfrm rot="-724560">
            <a:off x="1331622" y="3175096"/>
            <a:ext cx="3890718" cy="562356"/>
          </a:xfrm>
          <a:prstGeom prst="rect">
            <a:avLst/>
          </a:prstGeom>
        </p:spPr>
        <p:txBody>
          <a:bodyPr lIns="0" tIns="0" rIns="0" bIns="0" rtlCol="0" anchor="t">
            <a:spAutoFit/>
          </a:bodyPr>
          <a:lstStyle/>
          <a:p>
            <a:pPr algn="l">
              <a:lnSpc>
                <a:spcPts val="4331"/>
              </a:lnSpc>
            </a:pPr>
            <a:r>
              <a:rPr lang="en-US" sz="3799">
                <a:solidFill>
                  <a:srgbClr val="000000"/>
                </a:solidFill>
                <a:latin typeface="Handy Casual"/>
                <a:ea typeface="Handy Casual"/>
                <a:cs typeface="Handy Casual"/>
                <a:sym typeface="Handy Casual"/>
              </a:rPr>
              <a:t>Complete the sentences.</a:t>
            </a:r>
          </a:p>
        </p:txBody>
      </p:sp>
      <p:sp>
        <p:nvSpPr>
          <p:cNvPr id="15" name="TextBox 15"/>
          <p:cNvSpPr txBox="1"/>
          <p:nvPr/>
        </p:nvSpPr>
        <p:spPr>
          <a:xfrm rot="-724560">
            <a:off x="1056250" y="2122946"/>
            <a:ext cx="4606058" cy="979172"/>
          </a:xfrm>
          <a:prstGeom prst="rect">
            <a:avLst/>
          </a:prstGeom>
        </p:spPr>
        <p:txBody>
          <a:bodyPr lIns="0" tIns="0" rIns="0" bIns="0" rtlCol="0" anchor="t">
            <a:spAutoFit/>
          </a:bodyPr>
          <a:lstStyle/>
          <a:p>
            <a:pPr algn="l">
              <a:lnSpc>
                <a:spcPts val="7979"/>
              </a:lnSpc>
              <a:spcBef>
                <a:spcPct val="0"/>
              </a:spcBef>
            </a:pPr>
            <a:r>
              <a:rPr lang="en-US" sz="5699">
                <a:solidFill>
                  <a:srgbClr val="000000"/>
                </a:solidFill>
                <a:latin typeface="Krabuler"/>
                <a:ea typeface="Krabuler"/>
                <a:cs typeface="Krabuler"/>
                <a:sym typeface="Krabuler"/>
              </a:rPr>
              <a:t>EXERCISE 2 </a:t>
            </a:r>
          </a:p>
        </p:txBody>
      </p:sp>
      <p:sp>
        <p:nvSpPr>
          <p:cNvPr id="16" name="Freeform 16"/>
          <p:cNvSpPr/>
          <p:nvPr/>
        </p:nvSpPr>
        <p:spPr>
          <a:xfrm rot="-1568932">
            <a:off x="16073974" y="511583"/>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2637456" y="-1396527"/>
            <a:ext cx="12815040" cy="13080054"/>
            <a:chOff x="0" y="0"/>
            <a:chExt cx="17086720" cy="17440072"/>
          </a:xfrm>
        </p:grpSpPr>
        <p:sp>
          <p:nvSpPr>
            <p:cNvPr id="3" name="Freeform 3"/>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rot="-813416">
              <a:off x="7576549" y="3564009"/>
              <a:ext cx="2163750" cy="10535598"/>
              <a:chOff x="0" y="0"/>
              <a:chExt cx="427407" cy="2081106"/>
            </a:xfrm>
          </p:grpSpPr>
          <p:sp>
            <p:nvSpPr>
              <p:cNvPr id="5" name="Freeform 5"/>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6" name="TextBox 6"/>
              <p:cNvSpPr txBox="1"/>
              <p:nvPr/>
            </p:nvSpPr>
            <p:spPr>
              <a:xfrm>
                <a:off x="0" y="-28575"/>
                <a:ext cx="427407" cy="2109681"/>
              </a:xfrm>
              <a:prstGeom prst="rect">
                <a:avLst/>
              </a:prstGeom>
            </p:spPr>
            <p:txBody>
              <a:bodyPr lIns="50800" tIns="50800" rIns="50800" bIns="50800" rtlCol="0" anchor="ctr"/>
              <a:lstStyle/>
              <a:p>
                <a:pPr algn="ctr">
                  <a:lnSpc>
                    <a:spcPts val="2100"/>
                  </a:lnSpc>
                </a:pPr>
                <a:endParaRPr/>
              </a:p>
            </p:txBody>
          </p:sp>
        </p:grpSp>
      </p:grpSp>
      <p:grpSp>
        <p:nvGrpSpPr>
          <p:cNvPr id="7" name="Group 7"/>
          <p:cNvGrpSpPr/>
          <p:nvPr/>
        </p:nvGrpSpPr>
        <p:grpSpPr>
          <a:xfrm>
            <a:off x="6760391" y="1242183"/>
            <a:ext cx="10498909" cy="7657600"/>
            <a:chOff x="0" y="0"/>
            <a:chExt cx="14302208" cy="10431615"/>
          </a:xfrm>
        </p:grpSpPr>
        <p:sp>
          <p:nvSpPr>
            <p:cNvPr id="8" name="Freeform 8"/>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id="9" name="Freeform 9"/>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id="10" name="TextBox 10"/>
          <p:cNvSpPr txBox="1"/>
          <p:nvPr/>
        </p:nvSpPr>
        <p:spPr>
          <a:xfrm>
            <a:off x="7158419" y="2688817"/>
            <a:ext cx="9878422"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COMPLETE THE CONDITIONAL SENTENCES TYPE 1, 2, OR 3.</a:t>
            </a:r>
          </a:p>
        </p:txBody>
      </p:sp>
      <p:sp>
        <p:nvSpPr>
          <p:cNvPr id="11" name="TextBox 11"/>
          <p:cNvSpPr txBox="1"/>
          <p:nvPr/>
        </p:nvSpPr>
        <p:spPr>
          <a:xfrm>
            <a:off x="7380878" y="3791711"/>
            <a:ext cx="9433502" cy="3713229"/>
          </a:xfrm>
          <a:prstGeom prst="rect">
            <a:avLst/>
          </a:prstGeom>
        </p:spPr>
        <p:txBody>
          <a:bodyPr lIns="0" tIns="0" rIns="0" bIns="0" rtlCol="0" anchor="t">
            <a:spAutoFit/>
          </a:bodyPr>
          <a:lstStyle/>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If I hadn't studied, I (pass, not) __________________ the exam.</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 wouldn't go to school by bus if I (have) __________________ a driving licence.</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If she (see, not) __________________ him every day, she'd be lovesick.</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I (travel, not) __________________ to London if I don't get a cheap flight.</a:t>
            </a:r>
          </a:p>
          <a:p>
            <a:pPr marL="518155" lvl="1" indent="-259078" algn="l">
              <a:lnSpc>
                <a:spcPts val="4991"/>
              </a:lnSpc>
              <a:buAutoNum type="arabicPeriod"/>
            </a:pPr>
            <a:r>
              <a:rPr lang="en-US" sz="2399">
                <a:solidFill>
                  <a:srgbClr val="000000"/>
                </a:solidFill>
                <a:latin typeface="Handy Casual"/>
                <a:ea typeface="Handy Casual"/>
                <a:cs typeface="Handy Casual"/>
                <a:sym typeface="Handy Casual"/>
              </a:rPr>
              <a:t>We'd be stupid if we (tell) __________________ him about our secret.</a:t>
            </a:r>
          </a:p>
        </p:txBody>
      </p:sp>
      <p:grpSp>
        <p:nvGrpSpPr>
          <p:cNvPr id="12" name="Group 12"/>
          <p:cNvGrpSpPr/>
          <p:nvPr/>
        </p:nvGrpSpPr>
        <p:grpSpPr>
          <a:xfrm rot="-778578">
            <a:off x="1886744" y="3978309"/>
            <a:ext cx="4268607" cy="4268590"/>
            <a:chOff x="0" y="0"/>
            <a:chExt cx="6350025" cy="6350000"/>
          </a:xfrm>
        </p:grpSpPr>
        <p:sp>
          <p:nvSpPr>
            <p:cNvPr id="13" name="Freeform 1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24906" r="-24906"/>
              </a:stretch>
            </a:blipFill>
          </p:spPr>
        </p:sp>
      </p:grpSp>
      <p:sp>
        <p:nvSpPr>
          <p:cNvPr id="14" name="TextBox 14"/>
          <p:cNvSpPr txBox="1"/>
          <p:nvPr/>
        </p:nvSpPr>
        <p:spPr>
          <a:xfrm rot="-724560">
            <a:off x="1331622" y="3175096"/>
            <a:ext cx="3890718" cy="562356"/>
          </a:xfrm>
          <a:prstGeom prst="rect">
            <a:avLst/>
          </a:prstGeom>
        </p:spPr>
        <p:txBody>
          <a:bodyPr lIns="0" tIns="0" rIns="0" bIns="0" rtlCol="0" anchor="t">
            <a:spAutoFit/>
          </a:bodyPr>
          <a:lstStyle/>
          <a:p>
            <a:pPr algn="l">
              <a:lnSpc>
                <a:spcPts val="4331"/>
              </a:lnSpc>
            </a:pPr>
            <a:r>
              <a:rPr lang="en-US" sz="3799">
                <a:solidFill>
                  <a:srgbClr val="000000"/>
                </a:solidFill>
                <a:latin typeface="Handy Casual"/>
                <a:ea typeface="Handy Casual"/>
                <a:cs typeface="Handy Casual"/>
                <a:sym typeface="Handy Casual"/>
              </a:rPr>
              <a:t>Complete the sentences.</a:t>
            </a:r>
          </a:p>
        </p:txBody>
      </p:sp>
      <p:sp>
        <p:nvSpPr>
          <p:cNvPr id="15" name="TextBox 15"/>
          <p:cNvSpPr txBox="1"/>
          <p:nvPr/>
        </p:nvSpPr>
        <p:spPr>
          <a:xfrm rot="-724560">
            <a:off x="1056250" y="2122946"/>
            <a:ext cx="4606058" cy="979172"/>
          </a:xfrm>
          <a:prstGeom prst="rect">
            <a:avLst/>
          </a:prstGeom>
        </p:spPr>
        <p:txBody>
          <a:bodyPr lIns="0" tIns="0" rIns="0" bIns="0" rtlCol="0" anchor="t">
            <a:spAutoFit/>
          </a:bodyPr>
          <a:lstStyle/>
          <a:p>
            <a:pPr algn="l">
              <a:lnSpc>
                <a:spcPts val="7979"/>
              </a:lnSpc>
              <a:spcBef>
                <a:spcPct val="0"/>
              </a:spcBef>
            </a:pPr>
            <a:r>
              <a:rPr lang="en-US" sz="5699">
                <a:solidFill>
                  <a:srgbClr val="000000"/>
                </a:solidFill>
                <a:latin typeface="Krabuler"/>
                <a:ea typeface="Krabuler"/>
                <a:cs typeface="Krabuler"/>
                <a:sym typeface="Krabuler"/>
              </a:rPr>
              <a:t>EXERCISE 2 </a:t>
            </a:r>
          </a:p>
        </p:txBody>
      </p:sp>
      <p:sp>
        <p:nvSpPr>
          <p:cNvPr id="16" name="Freeform 16"/>
          <p:cNvSpPr/>
          <p:nvPr/>
        </p:nvSpPr>
        <p:spPr>
          <a:xfrm rot="-1568932">
            <a:off x="16073974" y="511583"/>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976</Words>
  <Application>Microsoft Macintosh PowerPoint</Application>
  <PresentationFormat>Custom</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Krabuler</vt:lpstr>
      <vt:lpstr>Arial</vt:lpstr>
      <vt:lpstr>Handy Casual</vt:lpstr>
      <vt:lpstr>Pompiere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Sentences</dc:title>
  <cp:lastModifiedBy>Sekar Pramudita</cp:lastModifiedBy>
  <cp:revision>2</cp:revision>
  <dcterms:created xsi:type="dcterms:W3CDTF">2006-08-16T00:00:00Z</dcterms:created>
  <dcterms:modified xsi:type="dcterms:W3CDTF">2024-12-06T03:25:10Z</dcterms:modified>
  <dc:identifier>DAGEjVkZUPY</dc:identifier>
</cp:coreProperties>
</file>