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9"/>
  </p:normalViewPr>
  <p:slideViewPr>
    <p:cSldViewPr>
      <p:cViewPr varScale="1">
        <p:scale>
          <a:sx n="64" d="100"/>
          <a:sy n="64" d="100"/>
        </p:scale>
        <p:origin x="624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rgbClr val="0D0D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rgbClr val="0D0D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rgbClr val="0D0D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rgbClr val="0D0D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E6E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16604" y="778827"/>
            <a:ext cx="11654790" cy="1858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rgbClr val="0D0D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34970" y="3065779"/>
            <a:ext cx="12695555" cy="4967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9709" y="1314450"/>
            <a:ext cx="11315700" cy="4179570"/>
            <a:chOff x="219709" y="1314450"/>
            <a:chExt cx="11315700" cy="417957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9709" y="1314450"/>
              <a:ext cx="10241407" cy="259143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9709" y="2902203"/>
              <a:ext cx="11315700" cy="2591435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10754486" y="0"/>
            <a:ext cx="7533640" cy="10287000"/>
            <a:chOff x="10754486" y="0"/>
            <a:chExt cx="7533640" cy="10287000"/>
          </a:xfrm>
        </p:grpSpPr>
        <p:sp>
          <p:nvSpPr>
            <p:cNvPr id="7" name="object 7"/>
            <p:cNvSpPr/>
            <p:nvPr/>
          </p:nvSpPr>
          <p:spPr>
            <a:xfrm>
              <a:off x="10754486" y="0"/>
              <a:ext cx="7533640" cy="10287000"/>
            </a:xfrm>
            <a:custGeom>
              <a:avLst/>
              <a:gdLst/>
              <a:ahLst/>
              <a:cxnLst/>
              <a:rect l="l" t="t" r="r" b="b"/>
              <a:pathLst>
                <a:path w="7533640" h="10287000">
                  <a:moveTo>
                    <a:pt x="7533513" y="0"/>
                  </a:moveTo>
                  <a:lnTo>
                    <a:pt x="4167864" y="0"/>
                  </a:lnTo>
                  <a:lnTo>
                    <a:pt x="0" y="5424678"/>
                  </a:lnTo>
                  <a:lnTo>
                    <a:pt x="6328573" y="10286993"/>
                  </a:lnTo>
                  <a:lnTo>
                    <a:pt x="7533513" y="10286993"/>
                  </a:lnTo>
                  <a:lnTo>
                    <a:pt x="7533513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054077" y="0"/>
              <a:ext cx="6234430" cy="10287000"/>
            </a:xfrm>
            <a:custGeom>
              <a:avLst/>
              <a:gdLst/>
              <a:ahLst/>
              <a:cxnLst/>
              <a:rect l="l" t="t" r="r" b="b"/>
              <a:pathLst>
                <a:path w="6234430" h="10287000">
                  <a:moveTo>
                    <a:pt x="6233922" y="0"/>
                  </a:moveTo>
                  <a:lnTo>
                    <a:pt x="6099474" y="0"/>
                  </a:lnTo>
                  <a:lnTo>
                    <a:pt x="0" y="7938643"/>
                  </a:lnTo>
                  <a:lnTo>
                    <a:pt x="3056450" y="10286994"/>
                  </a:lnTo>
                  <a:lnTo>
                    <a:pt x="6233922" y="10286994"/>
                  </a:lnTo>
                  <a:lnTo>
                    <a:pt x="6233922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630527" y="3612893"/>
              <a:ext cx="3657600" cy="6674484"/>
            </a:xfrm>
            <a:custGeom>
              <a:avLst/>
              <a:gdLst/>
              <a:ahLst/>
              <a:cxnLst/>
              <a:rect l="l" t="t" r="r" b="b"/>
              <a:pathLst>
                <a:path w="3657600" h="6674484">
                  <a:moveTo>
                    <a:pt x="3657473" y="0"/>
                  </a:moveTo>
                  <a:lnTo>
                    <a:pt x="0" y="4760470"/>
                  </a:lnTo>
                  <a:lnTo>
                    <a:pt x="2490611" y="6674102"/>
                  </a:lnTo>
                  <a:lnTo>
                    <a:pt x="3657473" y="6674102"/>
                  </a:lnTo>
                  <a:lnTo>
                    <a:pt x="3657473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0651" y="890206"/>
            <a:ext cx="8105140" cy="134239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260"/>
              </a:spcBef>
              <a:tabLst>
                <a:tab pos="3028315" algn="l"/>
              </a:tabLst>
            </a:pPr>
            <a:r>
              <a:rPr sz="4800" b="1" spc="-155" dirty="0">
                <a:latin typeface="Times New Roman"/>
                <a:cs typeface="Times New Roman"/>
              </a:rPr>
              <a:t>DASAR</a:t>
            </a:r>
            <a:r>
              <a:rPr sz="4800" b="1" spc="-70" dirty="0">
                <a:latin typeface="Times New Roman"/>
                <a:cs typeface="Times New Roman"/>
              </a:rPr>
              <a:t> </a:t>
            </a:r>
            <a:r>
              <a:rPr sz="4800" b="1" spc="60" dirty="0">
                <a:latin typeface="Times New Roman"/>
                <a:cs typeface="Times New Roman"/>
              </a:rPr>
              <a:t>PEMILIHAN</a:t>
            </a:r>
            <a:r>
              <a:rPr sz="4800" b="1" spc="-70" dirty="0">
                <a:latin typeface="Times New Roman"/>
                <a:cs typeface="Times New Roman"/>
              </a:rPr>
              <a:t> </a:t>
            </a:r>
            <a:r>
              <a:rPr sz="4800" b="1" spc="-10" dirty="0">
                <a:latin typeface="Times New Roman"/>
                <a:cs typeface="Times New Roman"/>
              </a:rPr>
              <a:t>MEDIA PROMOSI</a:t>
            </a:r>
            <a:r>
              <a:rPr sz="4800" b="1" dirty="0">
                <a:latin typeface="Times New Roman"/>
                <a:cs typeface="Times New Roman"/>
              </a:rPr>
              <a:t>	</a:t>
            </a:r>
            <a:r>
              <a:rPr sz="4800" b="1" spc="-10" dirty="0">
                <a:latin typeface="Times New Roman"/>
                <a:cs typeface="Times New Roman"/>
              </a:rPr>
              <a:t>KESEHATAN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264160" marR="254000" indent="-251460">
              <a:lnSpc>
                <a:spcPts val="3800"/>
              </a:lnSpc>
              <a:spcBef>
                <a:spcPts val="980"/>
              </a:spcBef>
              <a:buChar char="•"/>
              <a:tabLst>
                <a:tab pos="264160" algn="l"/>
              </a:tabLst>
            </a:pPr>
            <a:r>
              <a:rPr dirty="0"/>
              <a:t>Didasarkan</a:t>
            </a:r>
            <a:r>
              <a:rPr spc="10" dirty="0"/>
              <a:t> </a:t>
            </a:r>
            <a:r>
              <a:rPr dirty="0"/>
              <a:t>pada</a:t>
            </a:r>
            <a:r>
              <a:rPr spc="15" dirty="0"/>
              <a:t> </a:t>
            </a:r>
            <a:r>
              <a:rPr dirty="0"/>
              <a:t>selera khalayak</a:t>
            </a:r>
            <a:r>
              <a:rPr spc="30" dirty="0"/>
              <a:t> </a:t>
            </a:r>
            <a:r>
              <a:rPr dirty="0"/>
              <a:t>sasaran,</a:t>
            </a:r>
            <a:r>
              <a:rPr spc="25" dirty="0"/>
              <a:t> </a:t>
            </a:r>
            <a:r>
              <a:rPr dirty="0"/>
              <a:t>bukan </a:t>
            </a:r>
            <a:r>
              <a:rPr spc="-20" dirty="0"/>
              <a:t>pada </a:t>
            </a:r>
            <a:r>
              <a:rPr dirty="0"/>
              <a:t>selera</a:t>
            </a:r>
            <a:r>
              <a:rPr spc="5" dirty="0"/>
              <a:t> </a:t>
            </a:r>
            <a:r>
              <a:rPr dirty="0"/>
              <a:t>pengelola</a:t>
            </a:r>
            <a:r>
              <a:rPr spc="10" dirty="0"/>
              <a:t> </a:t>
            </a:r>
            <a:r>
              <a:rPr dirty="0"/>
              <a:t>program/</a:t>
            </a:r>
            <a:r>
              <a:rPr spc="10" dirty="0"/>
              <a:t> </a:t>
            </a:r>
            <a:r>
              <a:rPr dirty="0"/>
              <a:t>pengambil</a:t>
            </a:r>
            <a:r>
              <a:rPr spc="15" dirty="0"/>
              <a:t> </a:t>
            </a:r>
            <a:r>
              <a:rPr spc="-10" dirty="0"/>
              <a:t>keputusan.</a:t>
            </a:r>
          </a:p>
          <a:p>
            <a:pPr marL="264160" marR="338455" indent="-251460">
              <a:lnSpc>
                <a:spcPts val="3800"/>
              </a:lnSpc>
              <a:buChar char="•"/>
              <a:tabLst>
                <a:tab pos="264160" algn="l"/>
              </a:tabLst>
            </a:pPr>
            <a:r>
              <a:rPr dirty="0"/>
              <a:t>Harus memberi</a:t>
            </a:r>
            <a:r>
              <a:rPr spc="40" dirty="0"/>
              <a:t> </a:t>
            </a:r>
            <a:r>
              <a:rPr dirty="0"/>
              <a:t>dampak</a:t>
            </a:r>
            <a:r>
              <a:rPr spc="20" dirty="0"/>
              <a:t> </a:t>
            </a:r>
            <a:r>
              <a:rPr dirty="0"/>
              <a:t>yang luas/</a:t>
            </a:r>
            <a:r>
              <a:rPr spc="-5" dirty="0"/>
              <a:t> </a:t>
            </a:r>
            <a:r>
              <a:rPr spc="-10" dirty="0"/>
              <a:t>menjangkau </a:t>
            </a:r>
            <a:r>
              <a:rPr dirty="0"/>
              <a:t>khalayak</a:t>
            </a:r>
            <a:r>
              <a:rPr spc="25" dirty="0"/>
              <a:t> </a:t>
            </a:r>
            <a:r>
              <a:rPr dirty="0"/>
              <a:t>sasaran</a:t>
            </a:r>
            <a:r>
              <a:rPr spc="15" dirty="0"/>
              <a:t> </a:t>
            </a:r>
            <a:r>
              <a:rPr dirty="0"/>
              <a:t>dengan</a:t>
            </a:r>
            <a:r>
              <a:rPr spc="15" dirty="0"/>
              <a:t> </a:t>
            </a:r>
            <a:r>
              <a:rPr dirty="0"/>
              <a:t>tingkat</a:t>
            </a:r>
            <a:r>
              <a:rPr spc="10" dirty="0"/>
              <a:t> </a:t>
            </a:r>
            <a:r>
              <a:rPr dirty="0"/>
              <a:t>frekuensi,</a:t>
            </a:r>
            <a:r>
              <a:rPr spc="35" dirty="0"/>
              <a:t> </a:t>
            </a:r>
            <a:r>
              <a:rPr spc="-10" dirty="0"/>
              <a:t>efektivitas, </a:t>
            </a:r>
            <a:r>
              <a:rPr dirty="0"/>
              <a:t>dan</a:t>
            </a:r>
            <a:r>
              <a:rPr spc="-5" dirty="0"/>
              <a:t> </a:t>
            </a:r>
            <a:r>
              <a:rPr dirty="0"/>
              <a:t>kredibilitas</a:t>
            </a:r>
            <a:r>
              <a:rPr spc="15" dirty="0"/>
              <a:t> </a:t>
            </a:r>
            <a:r>
              <a:rPr dirty="0"/>
              <a:t>yang </a:t>
            </a:r>
            <a:r>
              <a:rPr spc="-10" dirty="0"/>
              <a:t>tinggi.</a:t>
            </a:r>
          </a:p>
          <a:p>
            <a:pPr marL="264160" marR="809625" indent="-251460">
              <a:lnSpc>
                <a:spcPts val="3800"/>
              </a:lnSpc>
              <a:buChar char="•"/>
              <a:tabLst>
                <a:tab pos="264160" algn="l"/>
              </a:tabLst>
            </a:pPr>
            <a:r>
              <a:rPr dirty="0"/>
              <a:t>Disampaikan</a:t>
            </a:r>
            <a:r>
              <a:rPr spc="-40" dirty="0"/>
              <a:t> </a:t>
            </a:r>
            <a:r>
              <a:rPr dirty="0"/>
              <a:t>secara</a:t>
            </a:r>
            <a:r>
              <a:rPr spc="-5" dirty="0"/>
              <a:t> </a:t>
            </a:r>
            <a:r>
              <a:rPr dirty="0"/>
              <a:t>menarik</a:t>
            </a:r>
            <a:r>
              <a:rPr spc="10" dirty="0"/>
              <a:t> </a:t>
            </a:r>
            <a:r>
              <a:rPr dirty="0"/>
              <a:t>dengan</a:t>
            </a:r>
            <a:r>
              <a:rPr spc="-5" dirty="0"/>
              <a:t> </a:t>
            </a:r>
            <a:r>
              <a:rPr dirty="0"/>
              <a:t>frekuensi</a:t>
            </a:r>
            <a:r>
              <a:rPr spc="20" dirty="0"/>
              <a:t> </a:t>
            </a:r>
            <a:r>
              <a:rPr spc="-20" dirty="0"/>
              <a:t>yang </a:t>
            </a:r>
            <a:r>
              <a:rPr spc="-10" dirty="0"/>
              <a:t>sering.</a:t>
            </a:r>
          </a:p>
          <a:p>
            <a:pPr marL="264160" marR="5080" indent="-251460" algn="just">
              <a:lnSpc>
                <a:spcPct val="81200"/>
              </a:lnSpc>
              <a:spcBef>
                <a:spcPts val="25"/>
              </a:spcBef>
              <a:buChar char="•"/>
              <a:tabLst>
                <a:tab pos="264160" algn="l"/>
              </a:tabLst>
            </a:pPr>
            <a:r>
              <a:rPr dirty="0"/>
              <a:t>Dilakukan</a:t>
            </a:r>
            <a:r>
              <a:rPr spc="-15" dirty="0"/>
              <a:t> </a:t>
            </a:r>
            <a:r>
              <a:rPr dirty="0"/>
              <a:t>secara</a:t>
            </a:r>
            <a:r>
              <a:rPr spc="-5" dirty="0"/>
              <a:t> </a:t>
            </a:r>
            <a:r>
              <a:rPr dirty="0"/>
              <a:t>serempak</a:t>
            </a:r>
            <a:r>
              <a:rPr spc="5" dirty="0"/>
              <a:t> </a:t>
            </a:r>
            <a:r>
              <a:rPr dirty="0"/>
              <a:t>dan terpadu</a:t>
            </a:r>
            <a:r>
              <a:rPr spc="20" dirty="0"/>
              <a:t> </a:t>
            </a:r>
            <a:r>
              <a:rPr dirty="0"/>
              <a:t>sehingga</a:t>
            </a:r>
            <a:r>
              <a:rPr spc="5" dirty="0"/>
              <a:t> </a:t>
            </a:r>
            <a:r>
              <a:rPr spc="-20" dirty="0"/>
              <a:t>akan </a:t>
            </a:r>
            <a:r>
              <a:rPr dirty="0"/>
              <a:t>meningkatkan</a:t>
            </a:r>
            <a:r>
              <a:rPr spc="20" dirty="0"/>
              <a:t> </a:t>
            </a:r>
            <a:r>
              <a:rPr dirty="0"/>
              <a:t>cakupan,</a:t>
            </a:r>
            <a:r>
              <a:rPr spc="-5" dirty="0"/>
              <a:t> </a:t>
            </a:r>
            <a:r>
              <a:rPr dirty="0"/>
              <a:t>frekuensi</a:t>
            </a:r>
            <a:r>
              <a:rPr spc="30" dirty="0"/>
              <a:t> </a:t>
            </a:r>
            <a:r>
              <a:rPr dirty="0"/>
              <a:t>dan</a:t>
            </a:r>
            <a:r>
              <a:rPr spc="-15" dirty="0"/>
              <a:t> </a:t>
            </a:r>
            <a:r>
              <a:rPr dirty="0"/>
              <a:t>efektivitas</a:t>
            </a:r>
            <a:r>
              <a:rPr spc="5" dirty="0"/>
              <a:t> </a:t>
            </a:r>
            <a:r>
              <a:rPr spc="-10" dirty="0"/>
              <a:t>pesan- </a:t>
            </a:r>
            <a:r>
              <a:rPr dirty="0"/>
              <a:t>pesan</a:t>
            </a:r>
            <a:r>
              <a:rPr spc="10" dirty="0"/>
              <a:t> </a:t>
            </a:r>
            <a:r>
              <a:rPr spc="-10" dirty="0"/>
              <a:t>komunikasi.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0651" y="890206"/>
            <a:ext cx="8105140" cy="134239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260"/>
              </a:spcBef>
              <a:tabLst>
                <a:tab pos="3028315" algn="l"/>
              </a:tabLst>
            </a:pPr>
            <a:r>
              <a:rPr sz="4800" b="1" spc="-155" dirty="0">
                <a:latin typeface="Times New Roman"/>
                <a:cs typeface="Times New Roman"/>
              </a:rPr>
              <a:t>DASAR</a:t>
            </a:r>
            <a:r>
              <a:rPr sz="4800" b="1" spc="-70" dirty="0">
                <a:latin typeface="Times New Roman"/>
                <a:cs typeface="Times New Roman"/>
              </a:rPr>
              <a:t> </a:t>
            </a:r>
            <a:r>
              <a:rPr sz="4800" b="1" spc="60" dirty="0">
                <a:latin typeface="Times New Roman"/>
                <a:cs typeface="Times New Roman"/>
              </a:rPr>
              <a:t>PEMILIHAN</a:t>
            </a:r>
            <a:r>
              <a:rPr sz="4800" b="1" spc="-70" dirty="0">
                <a:latin typeface="Times New Roman"/>
                <a:cs typeface="Times New Roman"/>
              </a:rPr>
              <a:t> </a:t>
            </a:r>
            <a:r>
              <a:rPr sz="4800" b="1" spc="-10" dirty="0">
                <a:latin typeface="Times New Roman"/>
                <a:cs typeface="Times New Roman"/>
              </a:rPr>
              <a:t>MEDIA PROMOSI</a:t>
            </a:r>
            <a:r>
              <a:rPr sz="4800" b="1" dirty="0">
                <a:latin typeface="Times New Roman"/>
                <a:cs typeface="Times New Roman"/>
              </a:rPr>
              <a:t>	</a:t>
            </a:r>
            <a:r>
              <a:rPr sz="4800" b="1" spc="-10" dirty="0">
                <a:latin typeface="Times New Roman"/>
                <a:cs typeface="Times New Roman"/>
              </a:rPr>
              <a:t>KESEHATAN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264160" marR="254000" indent="-251460">
              <a:lnSpc>
                <a:spcPts val="3800"/>
              </a:lnSpc>
              <a:spcBef>
                <a:spcPts val="980"/>
              </a:spcBef>
              <a:buChar char="•"/>
              <a:tabLst>
                <a:tab pos="264160" algn="l"/>
              </a:tabLst>
            </a:pPr>
            <a:r>
              <a:rPr dirty="0"/>
              <a:t>Didasarkan</a:t>
            </a:r>
            <a:r>
              <a:rPr spc="10" dirty="0"/>
              <a:t> </a:t>
            </a:r>
            <a:r>
              <a:rPr dirty="0"/>
              <a:t>pada</a:t>
            </a:r>
            <a:r>
              <a:rPr spc="15" dirty="0"/>
              <a:t> </a:t>
            </a:r>
            <a:r>
              <a:rPr dirty="0"/>
              <a:t>selera khalayak</a:t>
            </a:r>
            <a:r>
              <a:rPr spc="30" dirty="0"/>
              <a:t> </a:t>
            </a:r>
            <a:r>
              <a:rPr dirty="0"/>
              <a:t>sasaran,</a:t>
            </a:r>
            <a:r>
              <a:rPr spc="25" dirty="0"/>
              <a:t> </a:t>
            </a:r>
            <a:r>
              <a:rPr dirty="0"/>
              <a:t>bukan </a:t>
            </a:r>
            <a:r>
              <a:rPr spc="-20" dirty="0"/>
              <a:t>pada </a:t>
            </a:r>
            <a:r>
              <a:rPr dirty="0"/>
              <a:t>selera</a:t>
            </a:r>
            <a:r>
              <a:rPr spc="5" dirty="0"/>
              <a:t> </a:t>
            </a:r>
            <a:r>
              <a:rPr dirty="0"/>
              <a:t>pengelola</a:t>
            </a:r>
            <a:r>
              <a:rPr spc="10" dirty="0"/>
              <a:t> </a:t>
            </a:r>
            <a:r>
              <a:rPr dirty="0"/>
              <a:t>program/</a:t>
            </a:r>
            <a:r>
              <a:rPr spc="10" dirty="0"/>
              <a:t> </a:t>
            </a:r>
            <a:r>
              <a:rPr dirty="0"/>
              <a:t>pengambil</a:t>
            </a:r>
            <a:r>
              <a:rPr spc="15" dirty="0"/>
              <a:t> </a:t>
            </a:r>
            <a:r>
              <a:rPr spc="-10" dirty="0"/>
              <a:t>keputusan.</a:t>
            </a:r>
          </a:p>
          <a:p>
            <a:pPr marL="264160" marR="338455" indent="-251460">
              <a:lnSpc>
                <a:spcPts val="3800"/>
              </a:lnSpc>
              <a:buChar char="•"/>
              <a:tabLst>
                <a:tab pos="264160" algn="l"/>
              </a:tabLst>
            </a:pPr>
            <a:r>
              <a:rPr dirty="0"/>
              <a:t>Harus memberi</a:t>
            </a:r>
            <a:r>
              <a:rPr spc="40" dirty="0"/>
              <a:t> </a:t>
            </a:r>
            <a:r>
              <a:rPr dirty="0"/>
              <a:t>dampak</a:t>
            </a:r>
            <a:r>
              <a:rPr spc="20" dirty="0"/>
              <a:t> </a:t>
            </a:r>
            <a:r>
              <a:rPr dirty="0"/>
              <a:t>yang luas/</a:t>
            </a:r>
            <a:r>
              <a:rPr spc="-5" dirty="0"/>
              <a:t> </a:t>
            </a:r>
            <a:r>
              <a:rPr spc="-10" dirty="0"/>
              <a:t>menjangkau </a:t>
            </a:r>
            <a:r>
              <a:rPr dirty="0"/>
              <a:t>khalayak</a:t>
            </a:r>
            <a:r>
              <a:rPr spc="25" dirty="0"/>
              <a:t> </a:t>
            </a:r>
            <a:r>
              <a:rPr dirty="0"/>
              <a:t>sasaran</a:t>
            </a:r>
            <a:r>
              <a:rPr spc="15" dirty="0"/>
              <a:t> </a:t>
            </a:r>
            <a:r>
              <a:rPr dirty="0"/>
              <a:t>dengan</a:t>
            </a:r>
            <a:r>
              <a:rPr spc="15" dirty="0"/>
              <a:t> </a:t>
            </a:r>
            <a:r>
              <a:rPr dirty="0"/>
              <a:t>tingkat</a:t>
            </a:r>
            <a:r>
              <a:rPr spc="10" dirty="0"/>
              <a:t> </a:t>
            </a:r>
            <a:r>
              <a:rPr dirty="0"/>
              <a:t>frekuensi,</a:t>
            </a:r>
            <a:r>
              <a:rPr spc="35" dirty="0"/>
              <a:t> </a:t>
            </a:r>
            <a:r>
              <a:rPr spc="-10" dirty="0"/>
              <a:t>efektivitas, </a:t>
            </a:r>
            <a:r>
              <a:rPr dirty="0"/>
              <a:t>dan</a:t>
            </a:r>
            <a:r>
              <a:rPr spc="-5" dirty="0"/>
              <a:t> </a:t>
            </a:r>
            <a:r>
              <a:rPr dirty="0"/>
              <a:t>kredibilitas</a:t>
            </a:r>
            <a:r>
              <a:rPr spc="15" dirty="0"/>
              <a:t> </a:t>
            </a:r>
            <a:r>
              <a:rPr dirty="0"/>
              <a:t>yang </a:t>
            </a:r>
            <a:r>
              <a:rPr spc="-10" dirty="0"/>
              <a:t>tinggi.</a:t>
            </a:r>
          </a:p>
          <a:p>
            <a:pPr marL="264160" marR="809625" indent="-251460">
              <a:lnSpc>
                <a:spcPts val="3800"/>
              </a:lnSpc>
              <a:buChar char="•"/>
              <a:tabLst>
                <a:tab pos="264160" algn="l"/>
              </a:tabLst>
            </a:pPr>
            <a:r>
              <a:rPr dirty="0"/>
              <a:t>Disampaikan</a:t>
            </a:r>
            <a:r>
              <a:rPr spc="-40" dirty="0"/>
              <a:t> </a:t>
            </a:r>
            <a:r>
              <a:rPr dirty="0"/>
              <a:t>secara</a:t>
            </a:r>
            <a:r>
              <a:rPr spc="-5" dirty="0"/>
              <a:t> </a:t>
            </a:r>
            <a:r>
              <a:rPr dirty="0"/>
              <a:t>menarik</a:t>
            </a:r>
            <a:r>
              <a:rPr spc="10" dirty="0"/>
              <a:t> </a:t>
            </a:r>
            <a:r>
              <a:rPr dirty="0"/>
              <a:t>dengan</a:t>
            </a:r>
            <a:r>
              <a:rPr spc="-5" dirty="0"/>
              <a:t> </a:t>
            </a:r>
            <a:r>
              <a:rPr dirty="0"/>
              <a:t>frekuensi</a:t>
            </a:r>
            <a:r>
              <a:rPr spc="20" dirty="0"/>
              <a:t> </a:t>
            </a:r>
            <a:r>
              <a:rPr spc="-20" dirty="0"/>
              <a:t>yang </a:t>
            </a:r>
            <a:r>
              <a:rPr spc="-10" dirty="0"/>
              <a:t>sering.</a:t>
            </a:r>
          </a:p>
          <a:p>
            <a:pPr marL="264160" marR="5080" indent="-251460" algn="just">
              <a:lnSpc>
                <a:spcPct val="81200"/>
              </a:lnSpc>
              <a:spcBef>
                <a:spcPts val="25"/>
              </a:spcBef>
              <a:buChar char="•"/>
              <a:tabLst>
                <a:tab pos="264160" algn="l"/>
              </a:tabLst>
            </a:pPr>
            <a:r>
              <a:rPr dirty="0"/>
              <a:t>Dilakukan</a:t>
            </a:r>
            <a:r>
              <a:rPr spc="-15" dirty="0"/>
              <a:t> </a:t>
            </a:r>
            <a:r>
              <a:rPr dirty="0"/>
              <a:t>secara</a:t>
            </a:r>
            <a:r>
              <a:rPr spc="-5" dirty="0"/>
              <a:t> </a:t>
            </a:r>
            <a:r>
              <a:rPr dirty="0"/>
              <a:t>serempak</a:t>
            </a:r>
            <a:r>
              <a:rPr spc="5" dirty="0"/>
              <a:t> </a:t>
            </a:r>
            <a:r>
              <a:rPr dirty="0"/>
              <a:t>dan terpadu</a:t>
            </a:r>
            <a:r>
              <a:rPr spc="20" dirty="0"/>
              <a:t> </a:t>
            </a:r>
            <a:r>
              <a:rPr dirty="0"/>
              <a:t>sehingga</a:t>
            </a:r>
            <a:r>
              <a:rPr spc="5" dirty="0"/>
              <a:t> </a:t>
            </a:r>
            <a:r>
              <a:rPr spc="-20" dirty="0"/>
              <a:t>akan </a:t>
            </a:r>
            <a:r>
              <a:rPr dirty="0"/>
              <a:t>meningkatkan</a:t>
            </a:r>
            <a:r>
              <a:rPr spc="20" dirty="0"/>
              <a:t> </a:t>
            </a:r>
            <a:r>
              <a:rPr dirty="0"/>
              <a:t>cakupan,</a:t>
            </a:r>
            <a:r>
              <a:rPr spc="-5" dirty="0"/>
              <a:t> </a:t>
            </a:r>
            <a:r>
              <a:rPr dirty="0"/>
              <a:t>frekuensi</a:t>
            </a:r>
            <a:r>
              <a:rPr spc="30" dirty="0"/>
              <a:t> </a:t>
            </a:r>
            <a:r>
              <a:rPr dirty="0"/>
              <a:t>dan</a:t>
            </a:r>
            <a:r>
              <a:rPr spc="-15" dirty="0"/>
              <a:t> </a:t>
            </a:r>
            <a:r>
              <a:rPr dirty="0"/>
              <a:t>efektivitas</a:t>
            </a:r>
            <a:r>
              <a:rPr spc="5" dirty="0"/>
              <a:t> </a:t>
            </a:r>
            <a:r>
              <a:rPr spc="-10" dirty="0"/>
              <a:t>pesan- </a:t>
            </a:r>
            <a:r>
              <a:rPr dirty="0"/>
              <a:t>pesan</a:t>
            </a:r>
            <a:r>
              <a:rPr spc="10" dirty="0"/>
              <a:t> </a:t>
            </a:r>
            <a:r>
              <a:rPr spc="-10" dirty="0"/>
              <a:t>komunikasi.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646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00"/>
              </a:spcBef>
            </a:pPr>
            <a:r>
              <a:rPr sz="4800" b="1" spc="-10" dirty="0">
                <a:latin typeface="Times New Roman"/>
                <a:cs typeface="Times New Roman"/>
              </a:rPr>
              <a:t>TUJUAN</a:t>
            </a:r>
            <a:r>
              <a:rPr sz="4800" b="1" spc="-114" dirty="0">
                <a:latin typeface="Times New Roman"/>
                <a:cs typeface="Times New Roman"/>
              </a:rPr>
              <a:t> </a:t>
            </a:r>
            <a:r>
              <a:rPr sz="4800" b="1" spc="80" dirty="0">
                <a:latin typeface="Times New Roman"/>
                <a:cs typeface="Times New Roman"/>
              </a:rPr>
              <a:t>PENGGUNAAN</a:t>
            </a:r>
            <a:r>
              <a:rPr sz="4800" b="1" spc="-170" dirty="0">
                <a:latin typeface="Times New Roman"/>
                <a:cs typeface="Times New Roman"/>
              </a:rPr>
              <a:t> </a:t>
            </a:r>
            <a:r>
              <a:rPr sz="4800" b="1" spc="-10" dirty="0">
                <a:latin typeface="Times New Roman"/>
                <a:cs typeface="Times New Roman"/>
              </a:rPr>
              <a:t>MEDIA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81451" y="3060763"/>
            <a:ext cx="11719560" cy="5464175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357505" marR="5080" indent="-345440">
              <a:lnSpc>
                <a:spcPts val="5200"/>
              </a:lnSpc>
              <a:spcBef>
                <a:spcPts val="1280"/>
              </a:spcBef>
              <a:buChar char="•"/>
              <a:tabLst>
                <a:tab pos="357505" algn="l"/>
              </a:tabLst>
            </a:pPr>
            <a:r>
              <a:rPr sz="5350" dirty="0">
                <a:latin typeface="Arial MT"/>
                <a:cs typeface="Arial MT"/>
              </a:rPr>
              <a:t>Sebagai</a:t>
            </a:r>
            <a:r>
              <a:rPr sz="5350" spc="-145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alat</a:t>
            </a:r>
            <a:r>
              <a:rPr sz="5350" spc="-160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bantu</a:t>
            </a:r>
            <a:r>
              <a:rPr sz="5350" spc="-170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dalam</a:t>
            </a:r>
            <a:r>
              <a:rPr sz="5350" spc="-155" dirty="0">
                <a:latin typeface="Arial MT"/>
                <a:cs typeface="Arial MT"/>
              </a:rPr>
              <a:t> </a:t>
            </a:r>
            <a:r>
              <a:rPr sz="5350" spc="-10" dirty="0">
                <a:latin typeface="Arial MT"/>
                <a:cs typeface="Arial MT"/>
              </a:rPr>
              <a:t>pendidikan/ </a:t>
            </a:r>
            <a:r>
              <a:rPr sz="5350" dirty="0">
                <a:latin typeface="Arial MT"/>
                <a:cs typeface="Arial MT"/>
              </a:rPr>
              <a:t>latihan/</a:t>
            </a:r>
            <a:r>
              <a:rPr sz="5350" spc="-180" dirty="0">
                <a:latin typeface="Arial MT"/>
                <a:cs typeface="Arial MT"/>
              </a:rPr>
              <a:t> </a:t>
            </a:r>
            <a:r>
              <a:rPr sz="5350" spc="-10" dirty="0">
                <a:latin typeface="Arial MT"/>
                <a:cs typeface="Arial MT"/>
              </a:rPr>
              <a:t>penyuluhan.</a:t>
            </a:r>
            <a:endParaRPr sz="5350">
              <a:latin typeface="Arial MT"/>
              <a:cs typeface="Arial MT"/>
            </a:endParaRPr>
          </a:p>
          <a:p>
            <a:pPr marL="357505" marR="2345055" indent="-345440">
              <a:lnSpc>
                <a:spcPts val="5200"/>
              </a:lnSpc>
              <a:spcBef>
                <a:spcPts val="5"/>
              </a:spcBef>
              <a:buChar char="•"/>
              <a:tabLst>
                <a:tab pos="357505" algn="l"/>
              </a:tabLst>
            </a:pPr>
            <a:r>
              <a:rPr sz="5350" dirty="0">
                <a:latin typeface="Arial MT"/>
                <a:cs typeface="Arial MT"/>
              </a:rPr>
              <a:t>Untuk</a:t>
            </a:r>
            <a:r>
              <a:rPr sz="5350" spc="-270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menimbulkan</a:t>
            </a:r>
            <a:r>
              <a:rPr sz="5350" spc="-225" dirty="0">
                <a:latin typeface="Arial MT"/>
                <a:cs typeface="Arial MT"/>
              </a:rPr>
              <a:t> </a:t>
            </a:r>
            <a:r>
              <a:rPr sz="5350" spc="-10" dirty="0">
                <a:latin typeface="Arial MT"/>
                <a:cs typeface="Arial MT"/>
              </a:rPr>
              <a:t>perhatian </a:t>
            </a:r>
            <a:r>
              <a:rPr sz="5350" dirty="0">
                <a:latin typeface="Arial MT"/>
                <a:cs typeface="Arial MT"/>
              </a:rPr>
              <a:t>terhadap</a:t>
            </a:r>
            <a:r>
              <a:rPr sz="5350" spc="-155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suatu</a:t>
            </a:r>
            <a:r>
              <a:rPr sz="5350" spc="-204" dirty="0">
                <a:latin typeface="Arial MT"/>
                <a:cs typeface="Arial MT"/>
              </a:rPr>
              <a:t> </a:t>
            </a:r>
            <a:r>
              <a:rPr sz="5350" spc="-10" dirty="0">
                <a:latin typeface="Arial MT"/>
                <a:cs typeface="Arial MT"/>
              </a:rPr>
              <a:t>masalah</a:t>
            </a:r>
            <a:endParaRPr sz="5350">
              <a:latin typeface="Arial MT"/>
              <a:cs typeface="Arial MT"/>
            </a:endParaRPr>
          </a:p>
          <a:p>
            <a:pPr marL="357505" marR="1053465" indent="-345440">
              <a:lnSpc>
                <a:spcPts val="5200"/>
              </a:lnSpc>
              <a:buChar char="•"/>
              <a:tabLst>
                <a:tab pos="357505" algn="l"/>
              </a:tabLst>
            </a:pPr>
            <a:r>
              <a:rPr sz="5350" dirty="0">
                <a:latin typeface="Arial MT"/>
                <a:cs typeface="Arial MT"/>
              </a:rPr>
              <a:t>Untuk</a:t>
            </a:r>
            <a:r>
              <a:rPr sz="5350" spc="-225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mengingatkan</a:t>
            </a:r>
            <a:r>
              <a:rPr sz="5350" spc="-180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suatu</a:t>
            </a:r>
            <a:r>
              <a:rPr sz="5350" spc="-240" dirty="0">
                <a:latin typeface="Arial MT"/>
                <a:cs typeface="Arial MT"/>
              </a:rPr>
              <a:t> </a:t>
            </a:r>
            <a:r>
              <a:rPr sz="5350" spc="-10" dirty="0">
                <a:latin typeface="Arial MT"/>
                <a:cs typeface="Arial MT"/>
              </a:rPr>
              <a:t>pesan/ informasi</a:t>
            </a:r>
            <a:endParaRPr sz="5350">
              <a:latin typeface="Arial MT"/>
              <a:cs typeface="Arial MT"/>
            </a:endParaRPr>
          </a:p>
          <a:p>
            <a:pPr marL="357505" marR="2038350" indent="-345440">
              <a:lnSpc>
                <a:spcPts val="5200"/>
              </a:lnSpc>
              <a:spcBef>
                <a:spcPts val="5"/>
              </a:spcBef>
              <a:buChar char="•"/>
              <a:tabLst>
                <a:tab pos="357505" algn="l"/>
              </a:tabLst>
            </a:pPr>
            <a:r>
              <a:rPr sz="5350" dirty="0">
                <a:latin typeface="Arial MT"/>
                <a:cs typeface="Arial MT"/>
              </a:rPr>
              <a:t>Untuk</a:t>
            </a:r>
            <a:r>
              <a:rPr sz="5350" spc="-225" dirty="0">
                <a:latin typeface="Arial MT"/>
                <a:cs typeface="Arial MT"/>
              </a:rPr>
              <a:t> </a:t>
            </a:r>
            <a:r>
              <a:rPr sz="5350" dirty="0">
                <a:latin typeface="Arial MT"/>
                <a:cs typeface="Arial MT"/>
              </a:rPr>
              <a:t>menjelaskan</a:t>
            </a:r>
            <a:r>
              <a:rPr sz="5350" spc="-195" dirty="0">
                <a:latin typeface="Arial MT"/>
                <a:cs typeface="Arial MT"/>
              </a:rPr>
              <a:t> </a:t>
            </a:r>
            <a:r>
              <a:rPr sz="5350" spc="-35" dirty="0">
                <a:latin typeface="Arial MT"/>
                <a:cs typeface="Arial MT"/>
              </a:rPr>
              <a:t>fakta-</a:t>
            </a:r>
            <a:r>
              <a:rPr sz="5350" spc="-10" dirty="0">
                <a:latin typeface="Arial MT"/>
                <a:cs typeface="Arial MT"/>
              </a:rPr>
              <a:t>fakta, </a:t>
            </a:r>
            <a:r>
              <a:rPr sz="5350" spc="-25" dirty="0">
                <a:latin typeface="Arial MT"/>
                <a:cs typeface="Arial MT"/>
              </a:rPr>
              <a:t>prosedur,</a:t>
            </a:r>
            <a:r>
              <a:rPr sz="5350" spc="-310" dirty="0">
                <a:latin typeface="Arial MT"/>
                <a:cs typeface="Arial MT"/>
              </a:rPr>
              <a:t> </a:t>
            </a:r>
            <a:r>
              <a:rPr sz="5350" spc="-10" dirty="0">
                <a:latin typeface="Arial MT"/>
                <a:cs typeface="Arial MT"/>
              </a:rPr>
              <a:t>tindakan.</a:t>
            </a:r>
            <a:endParaRPr sz="5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3695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latin typeface="Times New Roman"/>
                <a:cs typeface="Times New Roman"/>
              </a:rPr>
              <a:t>MEDIA</a:t>
            </a:r>
            <a:r>
              <a:rPr sz="4800" b="1" spc="-140" dirty="0">
                <a:latin typeface="Times New Roman"/>
                <a:cs typeface="Times New Roman"/>
              </a:rPr>
              <a:t> </a:t>
            </a:r>
            <a:r>
              <a:rPr sz="4800" b="1" spc="-30" dirty="0">
                <a:latin typeface="Times New Roman"/>
                <a:cs typeface="Times New Roman"/>
              </a:rPr>
              <a:t>PROMOSI</a:t>
            </a:r>
            <a:r>
              <a:rPr sz="4800" b="1" spc="-135" dirty="0">
                <a:latin typeface="Times New Roman"/>
                <a:cs typeface="Times New Roman"/>
              </a:rPr>
              <a:t> </a:t>
            </a:r>
            <a:r>
              <a:rPr sz="4800" b="1" spc="-10" dirty="0">
                <a:latin typeface="Times New Roman"/>
                <a:cs typeface="Times New Roman"/>
              </a:rPr>
              <a:t>KESEHATAN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5369" y="3648138"/>
            <a:ext cx="5478145" cy="3417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7510" indent="-384810">
              <a:lnSpc>
                <a:spcPts val="6850"/>
              </a:lnSpc>
              <a:spcBef>
                <a:spcPts val="100"/>
              </a:spcBef>
              <a:buChar char="•"/>
              <a:tabLst>
                <a:tab pos="397510" algn="l"/>
              </a:tabLst>
            </a:pPr>
            <a:r>
              <a:rPr sz="6000" dirty="0">
                <a:latin typeface="Arial MT"/>
                <a:cs typeface="Arial MT"/>
              </a:rPr>
              <a:t>MEDIA</a:t>
            </a:r>
            <a:r>
              <a:rPr sz="6000" spc="-350" dirty="0">
                <a:latin typeface="Arial MT"/>
                <a:cs typeface="Arial MT"/>
              </a:rPr>
              <a:t> </a:t>
            </a:r>
            <a:r>
              <a:rPr sz="6000" spc="-80" dirty="0">
                <a:latin typeface="Arial MT"/>
                <a:cs typeface="Arial MT"/>
              </a:rPr>
              <a:t>CETAK</a:t>
            </a:r>
            <a:endParaRPr sz="6000">
              <a:latin typeface="Arial MT"/>
              <a:cs typeface="Arial MT"/>
            </a:endParaRPr>
          </a:p>
          <a:p>
            <a:pPr marL="396875" marR="243204" indent="-384810">
              <a:lnSpc>
                <a:spcPts val="6500"/>
              </a:lnSpc>
              <a:spcBef>
                <a:spcPts val="450"/>
              </a:spcBef>
              <a:buChar char="•"/>
              <a:tabLst>
                <a:tab pos="398780" algn="l"/>
              </a:tabLst>
            </a:pPr>
            <a:r>
              <a:rPr sz="6000" spc="-10" dirty="0">
                <a:latin typeface="Arial MT"/>
                <a:cs typeface="Arial MT"/>
              </a:rPr>
              <a:t>MEDIA 	ELEKTRONIK</a:t>
            </a:r>
            <a:endParaRPr sz="6000">
              <a:latin typeface="Arial MT"/>
              <a:cs typeface="Arial MT"/>
            </a:endParaRPr>
          </a:p>
          <a:p>
            <a:pPr marL="397510" indent="-384810">
              <a:lnSpc>
                <a:spcPts val="6405"/>
              </a:lnSpc>
              <a:buChar char="•"/>
              <a:tabLst>
                <a:tab pos="397510" algn="l"/>
              </a:tabLst>
            </a:pPr>
            <a:r>
              <a:rPr sz="6000" dirty="0">
                <a:latin typeface="Arial MT"/>
                <a:cs typeface="Arial MT"/>
              </a:rPr>
              <a:t>MEDIA</a:t>
            </a:r>
            <a:r>
              <a:rPr sz="6000" spc="-350" dirty="0">
                <a:latin typeface="Arial MT"/>
                <a:cs typeface="Arial MT"/>
              </a:rPr>
              <a:t> </a:t>
            </a:r>
            <a:r>
              <a:rPr sz="6000" spc="-145" dirty="0">
                <a:latin typeface="Arial MT"/>
                <a:cs typeface="Arial MT"/>
              </a:rPr>
              <a:t>PAPAN</a:t>
            </a:r>
            <a:endParaRPr sz="6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320" dirty="0"/>
              <a:t>MEDIA</a:t>
            </a:r>
            <a:r>
              <a:rPr spc="-650" dirty="0"/>
              <a:t> </a:t>
            </a:r>
            <a:r>
              <a:rPr spc="-1585" dirty="0"/>
              <a:t>CETAK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67075" y="2757741"/>
            <a:ext cx="12437745" cy="63188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5270" indent="-242570">
              <a:lnSpc>
                <a:spcPct val="100000"/>
              </a:lnSpc>
              <a:spcBef>
                <a:spcPts val="130"/>
              </a:spcBef>
              <a:buChar char="•"/>
              <a:tabLst>
                <a:tab pos="255270" algn="l"/>
              </a:tabLst>
            </a:pPr>
            <a:r>
              <a:rPr sz="3750" spc="-10" dirty="0">
                <a:latin typeface="Arial MT"/>
                <a:cs typeface="Arial MT"/>
              </a:rPr>
              <a:t>BOOKLET</a:t>
            </a:r>
            <a:endParaRPr sz="3750">
              <a:latin typeface="Arial MT"/>
              <a:cs typeface="Arial MT"/>
            </a:endParaRPr>
          </a:p>
          <a:p>
            <a:pPr marL="255904">
              <a:lnSpc>
                <a:spcPct val="100000"/>
              </a:lnSpc>
              <a:spcBef>
                <a:spcPts val="5"/>
              </a:spcBef>
            </a:pPr>
            <a:r>
              <a:rPr sz="3750" dirty="0">
                <a:latin typeface="Arial MT"/>
                <a:cs typeface="Arial MT"/>
              </a:rPr>
              <a:t>Dalam</a:t>
            </a:r>
            <a:r>
              <a:rPr sz="3750" spc="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bentuk</a:t>
            </a:r>
            <a:r>
              <a:rPr sz="3750" spc="-1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buku,</a:t>
            </a:r>
            <a:r>
              <a:rPr sz="3750" spc="-1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baik</a:t>
            </a:r>
            <a:r>
              <a:rPr sz="3750" spc="-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berupa</a:t>
            </a:r>
            <a:r>
              <a:rPr sz="3750" spc="2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tulisan</a:t>
            </a:r>
            <a:r>
              <a:rPr sz="3750" spc="-4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maupun</a:t>
            </a:r>
            <a:r>
              <a:rPr sz="3750" spc="5" dirty="0">
                <a:latin typeface="Arial MT"/>
                <a:cs typeface="Arial MT"/>
              </a:rPr>
              <a:t> </a:t>
            </a:r>
            <a:r>
              <a:rPr sz="3750" spc="-10" dirty="0">
                <a:latin typeface="Arial MT"/>
                <a:cs typeface="Arial MT"/>
              </a:rPr>
              <a:t>gambar.</a:t>
            </a:r>
            <a:endParaRPr sz="3750">
              <a:latin typeface="Arial MT"/>
              <a:cs typeface="Arial MT"/>
            </a:endParaRPr>
          </a:p>
          <a:p>
            <a:pPr marL="255270" indent="-242570">
              <a:lnSpc>
                <a:spcPct val="100000"/>
              </a:lnSpc>
              <a:buChar char="•"/>
              <a:tabLst>
                <a:tab pos="255270" algn="l"/>
              </a:tabLst>
            </a:pPr>
            <a:r>
              <a:rPr sz="3750" dirty="0">
                <a:latin typeface="Arial MT"/>
                <a:cs typeface="Arial MT"/>
              </a:rPr>
              <a:t>LEAFLET/</a:t>
            </a:r>
            <a:r>
              <a:rPr sz="3750" spc="35" dirty="0">
                <a:latin typeface="Arial MT"/>
                <a:cs typeface="Arial MT"/>
              </a:rPr>
              <a:t> </a:t>
            </a:r>
            <a:r>
              <a:rPr sz="3750" spc="-10" dirty="0">
                <a:latin typeface="Arial MT"/>
                <a:cs typeface="Arial MT"/>
              </a:rPr>
              <a:t>BROSUR</a:t>
            </a:r>
            <a:endParaRPr sz="3750">
              <a:latin typeface="Arial MT"/>
              <a:cs typeface="Arial MT"/>
            </a:endParaRPr>
          </a:p>
          <a:p>
            <a:pPr marL="255904">
              <a:lnSpc>
                <a:spcPct val="100000"/>
              </a:lnSpc>
            </a:pPr>
            <a:r>
              <a:rPr sz="3750" dirty="0">
                <a:latin typeface="Arial MT"/>
                <a:cs typeface="Arial MT"/>
              </a:rPr>
              <a:t>Berupa</a:t>
            </a:r>
            <a:r>
              <a:rPr sz="3750" spc="-2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lembaran</a:t>
            </a:r>
            <a:r>
              <a:rPr sz="3750" spc="-1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yang</a:t>
            </a:r>
            <a:r>
              <a:rPr sz="3750" spc="-10" dirty="0">
                <a:latin typeface="Arial MT"/>
                <a:cs typeface="Arial MT"/>
              </a:rPr>
              <a:t> dilipat.</a:t>
            </a:r>
            <a:endParaRPr sz="3750">
              <a:latin typeface="Arial MT"/>
              <a:cs typeface="Arial MT"/>
            </a:endParaRPr>
          </a:p>
          <a:p>
            <a:pPr marL="255270" indent="-242570">
              <a:lnSpc>
                <a:spcPct val="100000"/>
              </a:lnSpc>
              <a:buChar char="•"/>
              <a:tabLst>
                <a:tab pos="255270" algn="l"/>
              </a:tabLst>
            </a:pPr>
            <a:r>
              <a:rPr sz="3750" spc="-10" dirty="0">
                <a:latin typeface="Arial MT"/>
                <a:cs typeface="Arial MT"/>
              </a:rPr>
              <a:t>FLIPCHART</a:t>
            </a:r>
            <a:endParaRPr sz="3750">
              <a:latin typeface="Arial MT"/>
              <a:cs typeface="Arial MT"/>
            </a:endParaRPr>
          </a:p>
          <a:p>
            <a:pPr marL="255904">
              <a:lnSpc>
                <a:spcPct val="100000"/>
              </a:lnSpc>
            </a:pPr>
            <a:r>
              <a:rPr sz="3750" dirty="0">
                <a:latin typeface="Arial MT"/>
                <a:cs typeface="Arial MT"/>
              </a:rPr>
              <a:t>Dalam</a:t>
            </a:r>
            <a:r>
              <a:rPr sz="3750" spc="-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bentuk</a:t>
            </a:r>
            <a:r>
              <a:rPr sz="3750" spc="-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lembar</a:t>
            </a:r>
            <a:r>
              <a:rPr sz="3750" spc="10" dirty="0">
                <a:latin typeface="Arial MT"/>
                <a:cs typeface="Arial MT"/>
              </a:rPr>
              <a:t> </a:t>
            </a:r>
            <a:r>
              <a:rPr sz="3750" spc="-10" dirty="0">
                <a:latin typeface="Arial MT"/>
                <a:cs typeface="Arial MT"/>
              </a:rPr>
              <a:t>balik.</a:t>
            </a:r>
            <a:endParaRPr sz="3750">
              <a:latin typeface="Arial MT"/>
              <a:cs typeface="Arial MT"/>
            </a:endParaRPr>
          </a:p>
          <a:p>
            <a:pPr marL="255270" indent="-242570">
              <a:lnSpc>
                <a:spcPct val="100000"/>
              </a:lnSpc>
              <a:spcBef>
                <a:spcPts val="5"/>
              </a:spcBef>
              <a:buChar char="•"/>
              <a:tabLst>
                <a:tab pos="255270" algn="l"/>
              </a:tabLst>
            </a:pPr>
            <a:r>
              <a:rPr sz="3750" spc="-10" dirty="0">
                <a:latin typeface="Arial MT"/>
                <a:cs typeface="Arial MT"/>
              </a:rPr>
              <a:t>POSTER</a:t>
            </a:r>
            <a:endParaRPr sz="3750">
              <a:latin typeface="Arial MT"/>
              <a:cs typeface="Arial MT"/>
            </a:endParaRPr>
          </a:p>
          <a:p>
            <a:pPr marL="255904" marR="1338580">
              <a:lnSpc>
                <a:spcPct val="100000"/>
              </a:lnSpc>
            </a:pPr>
            <a:r>
              <a:rPr sz="3750" dirty="0">
                <a:latin typeface="Arial MT"/>
                <a:cs typeface="Arial MT"/>
              </a:rPr>
              <a:t>Berisi</a:t>
            </a:r>
            <a:r>
              <a:rPr sz="3750" spc="-1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pesan/</a:t>
            </a:r>
            <a:r>
              <a:rPr sz="3750" spc="-2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informasi</a:t>
            </a:r>
            <a:r>
              <a:rPr sz="3750" spc="-2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kesehatan</a:t>
            </a:r>
            <a:r>
              <a:rPr sz="3750" spc="-4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yang</a:t>
            </a:r>
            <a:r>
              <a:rPr sz="3750" spc="-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ditempel</a:t>
            </a:r>
            <a:r>
              <a:rPr sz="3750" spc="-15" dirty="0">
                <a:latin typeface="Arial MT"/>
                <a:cs typeface="Arial MT"/>
              </a:rPr>
              <a:t> </a:t>
            </a:r>
            <a:r>
              <a:rPr sz="3750" spc="-25" dirty="0">
                <a:latin typeface="Arial MT"/>
                <a:cs typeface="Arial MT"/>
              </a:rPr>
              <a:t>di </a:t>
            </a:r>
            <a:r>
              <a:rPr sz="3750" dirty="0">
                <a:latin typeface="Arial MT"/>
                <a:cs typeface="Arial MT"/>
              </a:rPr>
              <a:t>kendaraan,</a:t>
            </a:r>
            <a:r>
              <a:rPr sz="3750" spc="-1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papan</a:t>
            </a:r>
            <a:r>
              <a:rPr sz="3750" spc="-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pengumuman,</a:t>
            </a:r>
            <a:r>
              <a:rPr sz="3750" spc="15" dirty="0">
                <a:latin typeface="Arial MT"/>
                <a:cs typeface="Arial MT"/>
              </a:rPr>
              <a:t> </a:t>
            </a:r>
            <a:r>
              <a:rPr sz="3750" spc="-20" dirty="0">
                <a:latin typeface="Arial MT"/>
                <a:cs typeface="Arial MT"/>
              </a:rPr>
              <a:t>dll.</a:t>
            </a:r>
            <a:endParaRPr sz="3750">
              <a:latin typeface="Arial MT"/>
              <a:cs typeface="Arial MT"/>
            </a:endParaRPr>
          </a:p>
          <a:p>
            <a:pPr marL="255270" indent="-242570">
              <a:lnSpc>
                <a:spcPct val="100000"/>
              </a:lnSpc>
              <a:buChar char="•"/>
              <a:tabLst>
                <a:tab pos="255270" algn="l"/>
              </a:tabLst>
            </a:pPr>
            <a:r>
              <a:rPr sz="3750" spc="-20" dirty="0">
                <a:latin typeface="Arial MT"/>
                <a:cs typeface="Arial MT"/>
              </a:rPr>
              <a:t>FOTO</a:t>
            </a:r>
            <a:endParaRPr sz="3750">
              <a:latin typeface="Arial MT"/>
              <a:cs typeface="Arial MT"/>
            </a:endParaRPr>
          </a:p>
          <a:p>
            <a:pPr marL="255270" indent="-242570">
              <a:lnSpc>
                <a:spcPct val="100000"/>
              </a:lnSpc>
              <a:spcBef>
                <a:spcPts val="5"/>
              </a:spcBef>
              <a:buChar char="•"/>
              <a:tabLst>
                <a:tab pos="255270" algn="l"/>
              </a:tabLst>
            </a:pPr>
            <a:r>
              <a:rPr sz="3750" dirty="0">
                <a:latin typeface="Arial MT"/>
                <a:cs typeface="Arial MT"/>
              </a:rPr>
              <a:t>RUBRIK/</a:t>
            </a:r>
            <a:r>
              <a:rPr sz="3750" spc="-125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TULISAN</a:t>
            </a:r>
            <a:r>
              <a:rPr sz="3750" spc="-35" dirty="0">
                <a:latin typeface="Arial MT"/>
                <a:cs typeface="Arial MT"/>
              </a:rPr>
              <a:t> </a:t>
            </a:r>
            <a:r>
              <a:rPr sz="3750" spc="-70" dirty="0">
                <a:latin typeface="Arial MT"/>
                <a:cs typeface="Arial MT"/>
              </a:rPr>
              <a:t>PADA</a:t>
            </a:r>
            <a:r>
              <a:rPr sz="3750" spc="-190" dirty="0">
                <a:latin typeface="Arial MT"/>
                <a:cs typeface="Arial MT"/>
              </a:rPr>
              <a:t> </a:t>
            </a:r>
            <a:r>
              <a:rPr sz="3750" spc="-30" dirty="0">
                <a:latin typeface="Arial MT"/>
                <a:cs typeface="Arial MT"/>
              </a:rPr>
              <a:t>SURAT</a:t>
            </a:r>
            <a:r>
              <a:rPr sz="3750" spc="-100" dirty="0">
                <a:latin typeface="Arial MT"/>
                <a:cs typeface="Arial MT"/>
              </a:rPr>
              <a:t> </a:t>
            </a:r>
            <a:r>
              <a:rPr sz="3750" dirty="0">
                <a:latin typeface="Arial MT"/>
                <a:cs typeface="Arial MT"/>
              </a:rPr>
              <a:t>KABAR/</a:t>
            </a:r>
            <a:r>
              <a:rPr sz="3750" spc="-15" dirty="0">
                <a:latin typeface="Arial MT"/>
                <a:cs typeface="Arial MT"/>
              </a:rPr>
              <a:t> </a:t>
            </a:r>
            <a:r>
              <a:rPr sz="3750" spc="-10" dirty="0">
                <a:latin typeface="Arial MT"/>
                <a:cs typeface="Arial MT"/>
              </a:rPr>
              <a:t>MAJALAH</a:t>
            </a:r>
            <a:endParaRPr sz="3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6682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pc="-1320" dirty="0"/>
              <a:t>MEDIA</a:t>
            </a:r>
            <a:r>
              <a:rPr spc="-645" dirty="0"/>
              <a:t> </a:t>
            </a:r>
            <a:r>
              <a:rPr spc="-1475" dirty="0"/>
              <a:t>ELEKTRONIK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96130" y="2974720"/>
            <a:ext cx="8821420" cy="524192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83210" indent="-270510">
              <a:lnSpc>
                <a:spcPts val="4770"/>
              </a:lnSpc>
              <a:spcBef>
                <a:spcPts val="120"/>
              </a:spcBef>
              <a:buFont typeface="Arial MT"/>
              <a:buChar char="•"/>
              <a:tabLst>
                <a:tab pos="283210" algn="l"/>
              </a:tabLst>
            </a:pPr>
            <a:r>
              <a:rPr sz="4200" spc="-10" dirty="0">
                <a:latin typeface="Times New Roman"/>
                <a:cs typeface="Times New Roman"/>
              </a:rPr>
              <a:t>TELEVISI</a:t>
            </a:r>
            <a:endParaRPr sz="4200">
              <a:latin typeface="Times New Roman"/>
              <a:cs typeface="Times New Roman"/>
            </a:endParaRPr>
          </a:p>
          <a:p>
            <a:pPr marL="284480" marR="5080" indent="-271780">
              <a:lnSpc>
                <a:spcPts val="4500"/>
              </a:lnSpc>
              <a:spcBef>
                <a:spcPts val="330"/>
              </a:spcBef>
            </a:pPr>
            <a:r>
              <a:rPr sz="4200" spc="-25" dirty="0">
                <a:latin typeface="Times New Roman"/>
                <a:cs typeface="Times New Roman"/>
              </a:rPr>
              <a:t>Dalam</a:t>
            </a:r>
            <a:r>
              <a:rPr sz="4200" spc="-150" dirty="0">
                <a:latin typeface="Times New Roman"/>
                <a:cs typeface="Times New Roman"/>
              </a:rPr>
              <a:t> </a:t>
            </a:r>
            <a:r>
              <a:rPr sz="4200" dirty="0">
                <a:latin typeface="Times New Roman"/>
                <a:cs typeface="Times New Roman"/>
              </a:rPr>
              <a:t>bentuk</a:t>
            </a:r>
            <a:r>
              <a:rPr sz="4200" spc="-180" dirty="0">
                <a:latin typeface="Times New Roman"/>
                <a:cs typeface="Times New Roman"/>
              </a:rPr>
              <a:t> </a:t>
            </a:r>
            <a:r>
              <a:rPr sz="4200" dirty="0">
                <a:latin typeface="Times New Roman"/>
                <a:cs typeface="Times New Roman"/>
              </a:rPr>
              <a:t>sandiwara/</a:t>
            </a:r>
            <a:r>
              <a:rPr sz="4200" spc="-185" dirty="0">
                <a:latin typeface="Times New Roman"/>
                <a:cs typeface="Times New Roman"/>
              </a:rPr>
              <a:t> </a:t>
            </a:r>
            <a:r>
              <a:rPr sz="4200" spc="-10" dirty="0">
                <a:latin typeface="Times New Roman"/>
                <a:cs typeface="Times New Roman"/>
              </a:rPr>
              <a:t>sinetron,</a:t>
            </a:r>
            <a:r>
              <a:rPr sz="4200" spc="-170" dirty="0">
                <a:latin typeface="Times New Roman"/>
                <a:cs typeface="Times New Roman"/>
              </a:rPr>
              <a:t> </a:t>
            </a:r>
            <a:r>
              <a:rPr sz="4200" spc="-10" dirty="0">
                <a:latin typeface="Times New Roman"/>
                <a:cs typeface="Times New Roman"/>
              </a:rPr>
              <a:t>forum </a:t>
            </a:r>
            <a:r>
              <a:rPr sz="4200" spc="-100" dirty="0">
                <a:latin typeface="Times New Roman"/>
                <a:cs typeface="Times New Roman"/>
              </a:rPr>
              <a:t>diskusi,</a:t>
            </a:r>
            <a:r>
              <a:rPr sz="4200" spc="-165" dirty="0">
                <a:latin typeface="Times New Roman"/>
                <a:cs typeface="Times New Roman"/>
              </a:rPr>
              <a:t> </a:t>
            </a:r>
            <a:r>
              <a:rPr sz="4200" spc="-65" dirty="0">
                <a:latin typeface="Times New Roman"/>
                <a:cs typeface="Times New Roman"/>
              </a:rPr>
              <a:t>ceramah,</a:t>
            </a:r>
            <a:r>
              <a:rPr sz="4200" spc="-135" dirty="0">
                <a:latin typeface="Times New Roman"/>
                <a:cs typeface="Times New Roman"/>
              </a:rPr>
              <a:t> </a:t>
            </a:r>
            <a:r>
              <a:rPr sz="4200" spc="-130" dirty="0">
                <a:latin typeface="Times New Roman"/>
                <a:cs typeface="Times New Roman"/>
              </a:rPr>
              <a:t>kuis, </a:t>
            </a:r>
            <a:r>
              <a:rPr sz="4200" spc="-110" dirty="0">
                <a:latin typeface="Times New Roman"/>
                <a:cs typeface="Times New Roman"/>
              </a:rPr>
              <a:t>iklan,</a:t>
            </a:r>
            <a:r>
              <a:rPr sz="4200" spc="-150" dirty="0">
                <a:latin typeface="Times New Roman"/>
                <a:cs typeface="Times New Roman"/>
              </a:rPr>
              <a:t> </a:t>
            </a:r>
            <a:r>
              <a:rPr sz="4200" spc="-25" dirty="0">
                <a:latin typeface="Times New Roman"/>
                <a:cs typeface="Times New Roman"/>
              </a:rPr>
              <a:t>dll</a:t>
            </a:r>
            <a:endParaRPr sz="4200">
              <a:latin typeface="Times New Roman"/>
              <a:cs typeface="Times New Roman"/>
            </a:endParaRPr>
          </a:p>
          <a:p>
            <a:pPr marL="283210" indent="-270510">
              <a:lnSpc>
                <a:spcPts val="4170"/>
              </a:lnSpc>
              <a:buFont typeface="Arial MT"/>
              <a:buChar char="•"/>
              <a:tabLst>
                <a:tab pos="283210" algn="l"/>
              </a:tabLst>
            </a:pPr>
            <a:r>
              <a:rPr sz="4200" spc="-10" dirty="0">
                <a:latin typeface="Times New Roman"/>
                <a:cs typeface="Times New Roman"/>
              </a:rPr>
              <a:t>RADIO</a:t>
            </a:r>
            <a:endParaRPr sz="4200">
              <a:latin typeface="Times New Roman"/>
              <a:cs typeface="Times New Roman"/>
            </a:endParaRPr>
          </a:p>
          <a:p>
            <a:pPr marL="283210" indent="-270510">
              <a:lnSpc>
                <a:spcPts val="4500"/>
              </a:lnSpc>
              <a:buFont typeface="Arial MT"/>
              <a:buChar char="•"/>
              <a:tabLst>
                <a:tab pos="283210" algn="l"/>
              </a:tabLst>
            </a:pPr>
            <a:r>
              <a:rPr sz="4200" spc="85" dirty="0">
                <a:latin typeface="Times New Roman"/>
                <a:cs typeface="Times New Roman"/>
              </a:rPr>
              <a:t>VIDEO</a:t>
            </a:r>
            <a:endParaRPr sz="4200">
              <a:latin typeface="Times New Roman"/>
              <a:cs typeface="Times New Roman"/>
            </a:endParaRPr>
          </a:p>
          <a:p>
            <a:pPr marL="283210" indent="-270510">
              <a:lnSpc>
                <a:spcPts val="4500"/>
              </a:lnSpc>
              <a:buFont typeface="Arial MT"/>
              <a:buChar char="•"/>
              <a:tabLst>
                <a:tab pos="283210" algn="l"/>
              </a:tabLst>
            </a:pPr>
            <a:r>
              <a:rPr sz="4200" spc="-10" dirty="0">
                <a:latin typeface="Times New Roman"/>
                <a:cs typeface="Times New Roman"/>
              </a:rPr>
              <a:t>SLIDE</a:t>
            </a:r>
            <a:endParaRPr sz="4200">
              <a:latin typeface="Times New Roman"/>
              <a:cs typeface="Times New Roman"/>
            </a:endParaRPr>
          </a:p>
          <a:p>
            <a:pPr marL="283210" indent="-270510">
              <a:lnSpc>
                <a:spcPts val="4500"/>
              </a:lnSpc>
              <a:buFont typeface="Arial MT"/>
              <a:buChar char="•"/>
              <a:tabLst>
                <a:tab pos="283210" algn="l"/>
              </a:tabLst>
            </a:pPr>
            <a:r>
              <a:rPr sz="4200" spc="114" dirty="0">
                <a:latin typeface="Times New Roman"/>
                <a:cs typeface="Times New Roman"/>
              </a:rPr>
              <a:t>OHP</a:t>
            </a:r>
            <a:endParaRPr sz="4200">
              <a:latin typeface="Times New Roman"/>
              <a:cs typeface="Times New Roman"/>
            </a:endParaRPr>
          </a:p>
          <a:p>
            <a:pPr marL="283210" indent="-270510">
              <a:lnSpc>
                <a:spcPts val="4500"/>
              </a:lnSpc>
              <a:buFont typeface="Arial MT"/>
              <a:buChar char="•"/>
              <a:tabLst>
                <a:tab pos="283210" algn="l"/>
              </a:tabLst>
            </a:pPr>
            <a:r>
              <a:rPr sz="4200" spc="-25" dirty="0">
                <a:latin typeface="Times New Roman"/>
                <a:cs typeface="Times New Roman"/>
              </a:rPr>
              <a:t>LCD</a:t>
            </a:r>
            <a:endParaRPr sz="4200">
              <a:latin typeface="Times New Roman"/>
              <a:cs typeface="Times New Roman"/>
            </a:endParaRPr>
          </a:p>
          <a:p>
            <a:pPr marL="283210" indent="-270510">
              <a:lnSpc>
                <a:spcPts val="4770"/>
              </a:lnSpc>
              <a:buFont typeface="Arial MT"/>
              <a:buChar char="•"/>
              <a:tabLst>
                <a:tab pos="283210" algn="l"/>
              </a:tabLst>
            </a:pPr>
            <a:r>
              <a:rPr sz="4200" spc="75" dirty="0">
                <a:latin typeface="Times New Roman"/>
                <a:cs typeface="Times New Roman"/>
              </a:rPr>
              <a:t>INTERNET</a:t>
            </a:r>
            <a:endParaRPr sz="4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0423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00"/>
              </a:spcBef>
            </a:pPr>
            <a:r>
              <a:rPr spc="-1320" dirty="0"/>
              <a:t>MEDIA</a:t>
            </a:r>
            <a:r>
              <a:rPr spc="-650" dirty="0"/>
              <a:t> </a:t>
            </a:r>
            <a:r>
              <a:rPr spc="-1560" dirty="0"/>
              <a:t>PAPAN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71216" y="3184842"/>
            <a:ext cx="13121005" cy="429641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 marR="5080" algn="just">
              <a:lnSpc>
                <a:spcPct val="89900"/>
              </a:lnSpc>
              <a:spcBef>
                <a:spcPts val="720"/>
              </a:spcBef>
            </a:pPr>
            <a:r>
              <a:rPr sz="5100" dirty="0">
                <a:latin typeface="Arial MT"/>
                <a:cs typeface="Arial MT"/>
              </a:rPr>
              <a:t>Media</a:t>
            </a:r>
            <a:r>
              <a:rPr sz="5100" spc="1270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papan</a:t>
            </a:r>
            <a:r>
              <a:rPr sz="5100" spc="125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=</a:t>
            </a:r>
            <a:r>
              <a:rPr sz="5100" spc="122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Billboard</a:t>
            </a:r>
            <a:r>
              <a:rPr sz="5100" spc="124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yang</a:t>
            </a:r>
            <a:r>
              <a:rPr sz="5100" spc="126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dipasang</a:t>
            </a:r>
            <a:r>
              <a:rPr sz="5100" spc="1220" dirty="0">
                <a:latin typeface="Arial MT"/>
                <a:cs typeface="Arial MT"/>
              </a:rPr>
              <a:t> </a:t>
            </a:r>
            <a:r>
              <a:rPr sz="5100" spc="-25" dirty="0">
                <a:latin typeface="Arial MT"/>
                <a:cs typeface="Arial MT"/>
              </a:rPr>
              <a:t>di </a:t>
            </a:r>
            <a:r>
              <a:rPr sz="5100" spc="-10" dirty="0">
                <a:latin typeface="Arial MT"/>
                <a:cs typeface="Arial MT"/>
              </a:rPr>
              <a:t>tempat-</a:t>
            </a:r>
            <a:r>
              <a:rPr sz="5100" dirty="0">
                <a:latin typeface="Arial MT"/>
                <a:cs typeface="Arial MT"/>
              </a:rPr>
              <a:t>tempat</a:t>
            </a:r>
            <a:r>
              <a:rPr sz="5100" spc="23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umum</a:t>
            </a:r>
            <a:r>
              <a:rPr sz="5100" spc="240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yang</a:t>
            </a:r>
            <a:r>
              <a:rPr sz="5100" spc="260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berisi</a:t>
            </a:r>
            <a:r>
              <a:rPr sz="5100" spc="250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pesan</a:t>
            </a:r>
            <a:r>
              <a:rPr sz="5100" spc="245" dirty="0">
                <a:latin typeface="Arial MT"/>
                <a:cs typeface="Arial MT"/>
              </a:rPr>
              <a:t> </a:t>
            </a:r>
            <a:r>
              <a:rPr sz="5100" spc="-20" dirty="0">
                <a:latin typeface="Arial MT"/>
                <a:cs typeface="Arial MT"/>
              </a:rPr>
              <a:t>atau </a:t>
            </a:r>
            <a:r>
              <a:rPr sz="5100" dirty="0">
                <a:latin typeface="Arial MT"/>
                <a:cs typeface="Arial MT"/>
              </a:rPr>
              <a:t>informasi</a:t>
            </a:r>
            <a:r>
              <a:rPr sz="5100" spc="-135" dirty="0">
                <a:latin typeface="Arial MT"/>
                <a:cs typeface="Arial MT"/>
              </a:rPr>
              <a:t> </a:t>
            </a:r>
            <a:r>
              <a:rPr sz="5100" spc="-10" dirty="0">
                <a:latin typeface="Arial MT"/>
                <a:cs typeface="Arial MT"/>
              </a:rPr>
              <a:t>kesehatan.</a:t>
            </a:r>
            <a:endParaRPr sz="5100">
              <a:latin typeface="Arial MT"/>
              <a:cs typeface="Arial MT"/>
            </a:endParaRPr>
          </a:p>
          <a:p>
            <a:pPr marL="12700" marR="5715" algn="just">
              <a:lnSpc>
                <a:spcPts val="5500"/>
              </a:lnSpc>
              <a:spcBef>
                <a:spcPts val="5580"/>
              </a:spcBef>
            </a:pPr>
            <a:r>
              <a:rPr sz="5100" dirty="0">
                <a:latin typeface="Arial MT"/>
                <a:cs typeface="Arial MT"/>
              </a:rPr>
              <a:t>Dapat</a:t>
            </a:r>
            <a:r>
              <a:rPr sz="5100" spc="21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pula</a:t>
            </a:r>
            <a:r>
              <a:rPr sz="5100" spc="22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dipasang</a:t>
            </a:r>
            <a:r>
              <a:rPr sz="5100" spc="229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pada</a:t>
            </a:r>
            <a:r>
              <a:rPr sz="5100" spc="21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kendaraan</a:t>
            </a:r>
            <a:r>
              <a:rPr sz="5100" spc="210" dirty="0">
                <a:latin typeface="Arial MT"/>
                <a:cs typeface="Arial MT"/>
              </a:rPr>
              <a:t> </a:t>
            </a:r>
            <a:r>
              <a:rPr sz="5100" spc="-10" dirty="0">
                <a:latin typeface="Arial MT"/>
                <a:cs typeface="Arial MT"/>
              </a:rPr>
              <a:t>seperti </a:t>
            </a:r>
            <a:r>
              <a:rPr sz="5100" dirty="0">
                <a:latin typeface="Arial MT"/>
                <a:cs typeface="Arial MT"/>
              </a:rPr>
              <a:t>Bus</a:t>
            </a:r>
            <a:r>
              <a:rPr sz="5100" spc="-25" dirty="0">
                <a:latin typeface="Arial MT"/>
                <a:cs typeface="Arial MT"/>
              </a:rPr>
              <a:t> </a:t>
            </a:r>
            <a:r>
              <a:rPr sz="5100" dirty="0">
                <a:latin typeface="Arial MT"/>
                <a:cs typeface="Arial MT"/>
              </a:rPr>
              <a:t>atau</a:t>
            </a:r>
            <a:r>
              <a:rPr sz="5100" spc="-25" dirty="0">
                <a:latin typeface="Arial MT"/>
                <a:cs typeface="Arial MT"/>
              </a:rPr>
              <a:t> </a:t>
            </a:r>
            <a:r>
              <a:rPr sz="5100" spc="-10" dirty="0">
                <a:latin typeface="Arial MT"/>
                <a:cs typeface="Arial MT"/>
              </a:rPr>
              <a:t>taksi.</a:t>
            </a:r>
            <a:endParaRPr sz="5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15639" y="1028700"/>
            <a:ext cx="11856719" cy="907796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85868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00"/>
              </a:spcBef>
            </a:pPr>
            <a:endParaRPr sz="5400">
              <a:latin typeface="Times New Roman"/>
              <a:cs typeface="Times New Roman"/>
            </a:endParaRPr>
          </a:p>
          <a:p>
            <a:pPr marL="560705" marR="815340">
              <a:lnSpc>
                <a:spcPct val="100299"/>
              </a:lnSpc>
            </a:pPr>
            <a:r>
              <a:rPr sz="5400" b="1" spc="-665" dirty="0">
                <a:solidFill>
                  <a:srgbClr val="FFFFFF"/>
                </a:solidFill>
                <a:latin typeface="Tahoma"/>
                <a:cs typeface="Tahoma"/>
              </a:rPr>
              <a:t>Kenapa</a:t>
            </a:r>
            <a:r>
              <a:rPr sz="5400" b="1" spc="-4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45" dirty="0">
                <a:solidFill>
                  <a:srgbClr val="FFFFFF"/>
                </a:solidFill>
                <a:latin typeface="Tahoma"/>
                <a:cs typeface="Tahoma"/>
              </a:rPr>
              <a:t>harus </a:t>
            </a:r>
            <a:r>
              <a:rPr sz="5400" b="1" spc="-665" dirty="0">
                <a:solidFill>
                  <a:srgbClr val="FFFFFF"/>
                </a:solidFill>
                <a:latin typeface="Tahoma"/>
                <a:cs typeface="Tahoma"/>
              </a:rPr>
              <a:t>melakukan </a:t>
            </a:r>
            <a:r>
              <a:rPr sz="5400" b="1" spc="-765" dirty="0">
                <a:solidFill>
                  <a:srgbClr val="FFFFFF"/>
                </a:solidFill>
                <a:latin typeface="Tahoma"/>
                <a:cs typeface="Tahoma"/>
              </a:rPr>
              <a:t>KIE</a:t>
            </a:r>
            <a:r>
              <a:rPr sz="5400" b="1" spc="-4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20" dirty="0">
                <a:solidFill>
                  <a:srgbClr val="FFFFFF"/>
                </a:solidFill>
                <a:latin typeface="Tahoma"/>
                <a:cs typeface="Tahoma"/>
              </a:rPr>
              <a:t>dalam </a:t>
            </a:r>
            <a:r>
              <a:rPr sz="5400" b="1" spc="-610" dirty="0">
                <a:solidFill>
                  <a:srgbClr val="FFFFFF"/>
                </a:solidFill>
                <a:latin typeface="Tahoma"/>
                <a:cs typeface="Tahoma"/>
              </a:rPr>
              <a:t>pelayanan </a:t>
            </a:r>
            <a:r>
              <a:rPr sz="5400" b="1" spc="-650" dirty="0">
                <a:solidFill>
                  <a:srgbClr val="FFFFFF"/>
                </a:solidFill>
                <a:latin typeface="Tahoma"/>
                <a:cs typeface="Tahoma"/>
              </a:rPr>
              <a:t>kefarmasian?</a:t>
            </a:r>
            <a:endParaRPr sz="54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882640" y="1120139"/>
            <a:ext cx="10988040" cy="2591435"/>
            <a:chOff x="5882640" y="1120139"/>
            <a:chExt cx="10988040" cy="2591435"/>
          </a:xfrm>
        </p:grpSpPr>
        <p:sp>
          <p:nvSpPr>
            <p:cNvPr id="5" name="object 5"/>
            <p:cNvSpPr/>
            <p:nvPr/>
          </p:nvSpPr>
          <p:spPr>
            <a:xfrm>
              <a:off x="11056678" y="2908551"/>
              <a:ext cx="635000" cy="802005"/>
            </a:xfrm>
            <a:custGeom>
              <a:avLst/>
              <a:gdLst/>
              <a:ahLst/>
              <a:cxnLst/>
              <a:rect l="l" t="t" r="r" b="b"/>
              <a:pathLst>
                <a:path w="635000" h="802004">
                  <a:moveTo>
                    <a:pt x="475968" y="0"/>
                  </a:moveTo>
                  <a:lnTo>
                    <a:pt x="158661" y="0"/>
                  </a:lnTo>
                  <a:lnTo>
                    <a:pt x="158662" y="480266"/>
                  </a:lnTo>
                  <a:lnTo>
                    <a:pt x="0" y="480266"/>
                  </a:lnTo>
                  <a:lnTo>
                    <a:pt x="317324" y="801719"/>
                  </a:lnTo>
                  <a:lnTo>
                    <a:pt x="634631" y="480267"/>
                  </a:lnTo>
                  <a:lnTo>
                    <a:pt x="475968" y="480266"/>
                  </a:lnTo>
                  <a:lnTo>
                    <a:pt x="475968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52945" y="2904769"/>
              <a:ext cx="635000" cy="802005"/>
            </a:xfrm>
            <a:custGeom>
              <a:avLst/>
              <a:gdLst/>
              <a:ahLst/>
              <a:cxnLst/>
              <a:rect l="l" t="t" r="r" b="b"/>
              <a:pathLst>
                <a:path w="635000" h="802004">
                  <a:moveTo>
                    <a:pt x="0" y="480266"/>
                  </a:moveTo>
                  <a:lnTo>
                    <a:pt x="158662" y="480266"/>
                  </a:lnTo>
                  <a:lnTo>
                    <a:pt x="158661" y="0"/>
                  </a:lnTo>
                  <a:lnTo>
                    <a:pt x="475968" y="0"/>
                  </a:lnTo>
                  <a:lnTo>
                    <a:pt x="475968" y="480266"/>
                  </a:lnTo>
                  <a:lnTo>
                    <a:pt x="634631" y="480267"/>
                  </a:lnTo>
                  <a:lnTo>
                    <a:pt x="317324" y="801719"/>
                  </a:lnTo>
                  <a:lnTo>
                    <a:pt x="0" y="480266"/>
                  </a:lnTo>
                  <a:close/>
                </a:path>
              </a:pathLst>
            </a:custGeom>
            <a:ln w="9379">
              <a:solidFill>
                <a:srgbClr val="2C86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882640" y="1120139"/>
              <a:ext cx="10988040" cy="1765300"/>
            </a:xfrm>
            <a:custGeom>
              <a:avLst/>
              <a:gdLst/>
              <a:ahLst/>
              <a:cxnLst/>
              <a:rect l="l" t="t" r="r" b="b"/>
              <a:pathLst>
                <a:path w="10988040" h="1765300">
                  <a:moveTo>
                    <a:pt x="10984611" y="0"/>
                  </a:moveTo>
                  <a:lnTo>
                    <a:pt x="3429" y="0"/>
                  </a:lnTo>
                  <a:lnTo>
                    <a:pt x="0" y="3428"/>
                  </a:lnTo>
                  <a:lnTo>
                    <a:pt x="0" y="1761870"/>
                  </a:lnTo>
                  <a:lnTo>
                    <a:pt x="3429" y="1765300"/>
                  </a:lnTo>
                  <a:lnTo>
                    <a:pt x="10984611" y="1765300"/>
                  </a:lnTo>
                  <a:lnTo>
                    <a:pt x="10988040" y="1761870"/>
                  </a:lnTo>
                  <a:lnTo>
                    <a:pt x="10988040" y="1757679"/>
                  </a:lnTo>
                  <a:lnTo>
                    <a:pt x="7620" y="1757679"/>
                  </a:lnTo>
                  <a:lnTo>
                    <a:pt x="7620" y="1750059"/>
                  </a:lnTo>
                  <a:lnTo>
                    <a:pt x="15239" y="1750059"/>
                  </a:lnTo>
                  <a:lnTo>
                    <a:pt x="15239" y="15239"/>
                  </a:lnTo>
                  <a:lnTo>
                    <a:pt x="7620" y="15239"/>
                  </a:lnTo>
                  <a:lnTo>
                    <a:pt x="7620" y="7619"/>
                  </a:lnTo>
                  <a:lnTo>
                    <a:pt x="10988040" y="7619"/>
                  </a:lnTo>
                  <a:lnTo>
                    <a:pt x="10988040" y="3428"/>
                  </a:lnTo>
                  <a:lnTo>
                    <a:pt x="10984611" y="0"/>
                  </a:lnTo>
                  <a:close/>
                </a:path>
                <a:path w="10988040" h="1765300">
                  <a:moveTo>
                    <a:pt x="10972800" y="1750059"/>
                  </a:moveTo>
                  <a:lnTo>
                    <a:pt x="15239" y="1750059"/>
                  </a:lnTo>
                  <a:lnTo>
                    <a:pt x="15239" y="1757679"/>
                  </a:lnTo>
                  <a:lnTo>
                    <a:pt x="10972800" y="1757679"/>
                  </a:lnTo>
                  <a:lnTo>
                    <a:pt x="10972800" y="1750059"/>
                  </a:lnTo>
                  <a:close/>
                </a:path>
                <a:path w="10988040" h="1765300">
                  <a:moveTo>
                    <a:pt x="10988040" y="7619"/>
                  </a:moveTo>
                  <a:lnTo>
                    <a:pt x="10980419" y="7619"/>
                  </a:lnTo>
                  <a:lnTo>
                    <a:pt x="10980419" y="15239"/>
                  </a:lnTo>
                  <a:lnTo>
                    <a:pt x="10972800" y="15239"/>
                  </a:lnTo>
                  <a:lnTo>
                    <a:pt x="10972800" y="1750059"/>
                  </a:lnTo>
                  <a:lnTo>
                    <a:pt x="10980419" y="1750059"/>
                  </a:lnTo>
                  <a:lnTo>
                    <a:pt x="10980419" y="1757679"/>
                  </a:lnTo>
                  <a:lnTo>
                    <a:pt x="10988040" y="1757679"/>
                  </a:lnTo>
                  <a:lnTo>
                    <a:pt x="10988040" y="7619"/>
                  </a:lnTo>
                  <a:close/>
                </a:path>
                <a:path w="10988040" h="1765300">
                  <a:moveTo>
                    <a:pt x="10972800" y="7619"/>
                  </a:moveTo>
                  <a:lnTo>
                    <a:pt x="15239" y="7619"/>
                  </a:lnTo>
                  <a:lnTo>
                    <a:pt x="15239" y="15239"/>
                  </a:lnTo>
                  <a:lnTo>
                    <a:pt x="10972800" y="15239"/>
                  </a:lnTo>
                  <a:lnTo>
                    <a:pt x="10972800" y="761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600443" y="1112519"/>
            <a:ext cx="9554845" cy="1590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10"/>
              </a:lnSpc>
              <a:spcBef>
                <a:spcPts val="100"/>
              </a:spcBef>
            </a:pPr>
            <a:r>
              <a:rPr sz="3600" b="1" spc="-459" dirty="0">
                <a:latin typeface="Tahoma"/>
                <a:cs typeface="Tahoma"/>
              </a:rPr>
              <a:t>KOMUNIKASI</a:t>
            </a:r>
            <a:r>
              <a:rPr sz="3600" b="1" spc="-195" dirty="0">
                <a:latin typeface="Tahoma"/>
                <a:cs typeface="Tahoma"/>
              </a:rPr>
              <a:t> </a:t>
            </a:r>
            <a:r>
              <a:rPr sz="3600" b="1" spc="-405" dirty="0">
                <a:latin typeface="Tahoma"/>
                <a:cs typeface="Tahoma"/>
              </a:rPr>
              <a:t>MERUPAKAN</a:t>
            </a:r>
            <a:r>
              <a:rPr sz="3600" b="1" spc="-350" dirty="0">
                <a:latin typeface="Tahoma"/>
                <a:cs typeface="Tahoma"/>
              </a:rPr>
              <a:t> </a:t>
            </a:r>
            <a:r>
              <a:rPr sz="3600" b="1" spc="-335" dirty="0">
                <a:latin typeface="Tahoma"/>
                <a:cs typeface="Tahoma"/>
              </a:rPr>
              <a:t>ASPEK</a:t>
            </a:r>
            <a:r>
              <a:rPr sz="3600" b="1" spc="-260" dirty="0">
                <a:latin typeface="Tahoma"/>
                <a:cs typeface="Tahoma"/>
              </a:rPr>
              <a:t> </a:t>
            </a:r>
            <a:r>
              <a:rPr sz="3600" b="1" spc="-409" dirty="0">
                <a:latin typeface="Tahoma"/>
                <a:cs typeface="Tahoma"/>
              </a:rPr>
              <a:t>PENTING</a:t>
            </a:r>
            <a:r>
              <a:rPr sz="3600" b="1" spc="-160" dirty="0">
                <a:latin typeface="Tahoma"/>
                <a:cs typeface="Tahoma"/>
              </a:rPr>
              <a:t> </a:t>
            </a:r>
            <a:r>
              <a:rPr sz="3600" b="1" spc="-520" dirty="0">
                <a:latin typeface="Tahoma"/>
                <a:cs typeface="Tahoma"/>
              </a:rPr>
              <a:t>DARI</a:t>
            </a:r>
            <a:endParaRPr sz="3600">
              <a:latin typeface="Tahoma"/>
              <a:cs typeface="Tahoma"/>
            </a:endParaRPr>
          </a:p>
          <a:p>
            <a:pPr marL="3700779" marR="77470" indent="-3615054">
              <a:lnSpc>
                <a:spcPts val="4100"/>
              </a:lnSpc>
              <a:spcBef>
                <a:spcPts val="110"/>
              </a:spcBef>
            </a:pPr>
            <a:r>
              <a:rPr sz="3600" b="1" spc="-380" dirty="0">
                <a:latin typeface="Tahoma"/>
                <a:cs typeface="Tahoma"/>
              </a:rPr>
              <a:t>PRAKTEK</a:t>
            </a:r>
            <a:r>
              <a:rPr sz="3600" b="1" spc="-220" dirty="0">
                <a:latin typeface="Tahoma"/>
                <a:cs typeface="Tahoma"/>
              </a:rPr>
              <a:t> </a:t>
            </a:r>
            <a:r>
              <a:rPr sz="3600" b="1" spc="-400" dirty="0">
                <a:latin typeface="Tahoma"/>
                <a:cs typeface="Tahoma"/>
              </a:rPr>
              <a:t>KEFARMASIAN</a:t>
            </a:r>
            <a:r>
              <a:rPr sz="3600" b="1" spc="-65" dirty="0">
                <a:latin typeface="Tahoma"/>
                <a:cs typeface="Tahoma"/>
              </a:rPr>
              <a:t> </a:t>
            </a:r>
            <a:r>
              <a:rPr sz="3600" b="1" spc="-380" dirty="0">
                <a:latin typeface="Tahoma"/>
                <a:cs typeface="Tahoma"/>
              </a:rPr>
              <a:t>(dalam</a:t>
            </a:r>
            <a:r>
              <a:rPr sz="3600" b="1" spc="-100" dirty="0">
                <a:latin typeface="Tahoma"/>
                <a:cs typeface="Tahoma"/>
              </a:rPr>
              <a:t> </a:t>
            </a:r>
            <a:r>
              <a:rPr sz="3600" b="1" spc="-305" dirty="0">
                <a:latin typeface="Tahoma"/>
                <a:cs typeface="Tahoma"/>
              </a:rPr>
              <a:t>lingkup</a:t>
            </a:r>
            <a:r>
              <a:rPr sz="3600" b="1" spc="-85" dirty="0">
                <a:latin typeface="Tahoma"/>
                <a:cs typeface="Tahoma"/>
              </a:rPr>
              <a:t> </a:t>
            </a:r>
            <a:r>
              <a:rPr sz="3600" b="1" spc="-355" dirty="0">
                <a:latin typeface="Tahoma"/>
                <a:cs typeface="Tahoma"/>
              </a:rPr>
              <a:t>farmasi </a:t>
            </a:r>
            <a:r>
              <a:rPr sz="3600" b="1" spc="-390" dirty="0">
                <a:latin typeface="Tahoma"/>
                <a:cs typeface="Tahoma"/>
              </a:rPr>
              <a:t>komunitas)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82640" y="3863340"/>
            <a:ext cx="10988040" cy="1252220"/>
          </a:xfrm>
          <a:custGeom>
            <a:avLst/>
            <a:gdLst/>
            <a:ahLst/>
            <a:cxnLst/>
            <a:rect l="l" t="t" r="r" b="b"/>
            <a:pathLst>
              <a:path w="10988040" h="1252220">
                <a:moveTo>
                  <a:pt x="10984611" y="0"/>
                </a:moveTo>
                <a:lnTo>
                  <a:pt x="3429" y="0"/>
                </a:lnTo>
                <a:lnTo>
                  <a:pt x="0" y="3429"/>
                </a:lnTo>
                <a:lnTo>
                  <a:pt x="0" y="1248790"/>
                </a:lnTo>
                <a:lnTo>
                  <a:pt x="3429" y="1252220"/>
                </a:lnTo>
                <a:lnTo>
                  <a:pt x="10984611" y="1252220"/>
                </a:lnTo>
                <a:lnTo>
                  <a:pt x="10988040" y="1248790"/>
                </a:lnTo>
                <a:lnTo>
                  <a:pt x="10988040" y="1244600"/>
                </a:lnTo>
                <a:lnTo>
                  <a:pt x="7620" y="1244600"/>
                </a:lnTo>
                <a:lnTo>
                  <a:pt x="7620" y="1236980"/>
                </a:lnTo>
                <a:lnTo>
                  <a:pt x="15239" y="1236980"/>
                </a:lnTo>
                <a:lnTo>
                  <a:pt x="15239" y="15239"/>
                </a:lnTo>
                <a:lnTo>
                  <a:pt x="7620" y="15239"/>
                </a:lnTo>
                <a:lnTo>
                  <a:pt x="7620" y="7620"/>
                </a:lnTo>
                <a:lnTo>
                  <a:pt x="10988040" y="7620"/>
                </a:lnTo>
                <a:lnTo>
                  <a:pt x="10988040" y="3429"/>
                </a:lnTo>
                <a:lnTo>
                  <a:pt x="10984611" y="0"/>
                </a:lnTo>
                <a:close/>
              </a:path>
              <a:path w="10988040" h="1252220">
                <a:moveTo>
                  <a:pt x="10972800" y="1236980"/>
                </a:moveTo>
                <a:lnTo>
                  <a:pt x="15239" y="1236980"/>
                </a:lnTo>
                <a:lnTo>
                  <a:pt x="15239" y="1244600"/>
                </a:lnTo>
                <a:lnTo>
                  <a:pt x="10972800" y="1244600"/>
                </a:lnTo>
                <a:lnTo>
                  <a:pt x="10972800" y="1236980"/>
                </a:lnTo>
                <a:close/>
              </a:path>
              <a:path w="10988040" h="1252220">
                <a:moveTo>
                  <a:pt x="10988040" y="7620"/>
                </a:moveTo>
                <a:lnTo>
                  <a:pt x="10980419" y="7620"/>
                </a:lnTo>
                <a:lnTo>
                  <a:pt x="10980419" y="15239"/>
                </a:lnTo>
                <a:lnTo>
                  <a:pt x="10972800" y="15239"/>
                </a:lnTo>
                <a:lnTo>
                  <a:pt x="10972800" y="1236980"/>
                </a:lnTo>
                <a:lnTo>
                  <a:pt x="10980419" y="1236980"/>
                </a:lnTo>
                <a:lnTo>
                  <a:pt x="10980419" y="1244600"/>
                </a:lnTo>
                <a:lnTo>
                  <a:pt x="10988040" y="1244600"/>
                </a:lnTo>
                <a:lnTo>
                  <a:pt x="10988040" y="7620"/>
                </a:lnTo>
                <a:close/>
              </a:path>
              <a:path w="10988040" h="1252220">
                <a:moveTo>
                  <a:pt x="10972800" y="7620"/>
                </a:moveTo>
                <a:lnTo>
                  <a:pt x="15239" y="7620"/>
                </a:lnTo>
                <a:lnTo>
                  <a:pt x="15239" y="15239"/>
                </a:lnTo>
                <a:lnTo>
                  <a:pt x="10972800" y="15239"/>
                </a:lnTo>
                <a:lnTo>
                  <a:pt x="10972800" y="762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13444" y="3867530"/>
            <a:ext cx="57321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30" dirty="0">
                <a:latin typeface="Tahoma"/>
                <a:cs typeface="Tahoma"/>
              </a:rPr>
              <a:t>Ex</a:t>
            </a:r>
            <a:r>
              <a:rPr sz="3600" b="1" spc="-240" dirty="0">
                <a:latin typeface="Tahoma"/>
                <a:cs typeface="Tahoma"/>
              </a:rPr>
              <a:t> </a:t>
            </a:r>
            <a:r>
              <a:rPr sz="3600" b="1" spc="-355" dirty="0">
                <a:latin typeface="Tahoma"/>
                <a:cs typeface="Tahoma"/>
              </a:rPr>
              <a:t>:</a:t>
            </a:r>
            <a:r>
              <a:rPr sz="3600" b="1" spc="-150" dirty="0">
                <a:latin typeface="Tahoma"/>
                <a:cs typeface="Tahoma"/>
              </a:rPr>
              <a:t> </a:t>
            </a:r>
            <a:r>
              <a:rPr sz="3600" b="1" spc="-295" dirty="0">
                <a:latin typeface="Tahoma"/>
                <a:cs typeface="Tahoma"/>
              </a:rPr>
              <a:t>dispensing,</a:t>
            </a:r>
            <a:r>
              <a:rPr sz="3600" b="1" spc="-385" dirty="0">
                <a:latin typeface="Tahoma"/>
                <a:cs typeface="Tahoma"/>
              </a:rPr>
              <a:t> </a:t>
            </a:r>
            <a:r>
              <a:rPr sz="3600" b="1" spc="-335" dirty="0">
                <a:latin typeface="Tahoma"/>
                <a:cs typeface="Tahoma"/>
              </a:rPr>
              <a:t>PC,</a:t>
            </a:r>
            <a:r>
              <a:rPr sz="3600" b="1" spc="-405" dirty="0">
                <a:latin typeface="Tahoma"/>
                <a:cs typeface="Tahoma"/>
              </a:rPr>
              <a:t> </a:t>
            </a:r>
            <a:r>
              <a:rPr sz="3600" b="1" spc="-305" dirty="0">
                <a:latin typeface="Tahoma"/>
                <a:cs typeface="Tahoma"/>
              </a:rPr>
              <a:t>konseling</a:t>
            </a:r>
            <a:endParaRPr sz="3600">
              <a:latin typeface="Tahoma"/>
              <a:cs typeface="Tahom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1091474" y="5254640"/>
            <a:ext cx="644525" cy="811530"/>
            <a:chOff x="11091474" y="5254640"/>
            <a:chExt cx="644525" cy="811530"/>
          </a:xfrm>
        </p:grpSpPr>
        <p:sp>
          <p:nvSpPr>
            <p:cNvPr id="12" name="object 12"/>
            <p:cNvSpPr/>
            <p:nvPr/>
          </p:nvSpPr>
          <p:spPr>
            <a:xfrm>
              <a:off x="11099940" y="5263131"/>
              <a:ext cx="635000" cy="802005"/>
            </a:xfrm>
            <a:custGeom>
              <a:avLst/>
              <a:gdLst/>
              <a:ahLst/>
              <a:cxnLst/>
              <a:rect l="l" t="t" r="r" b="b"/>
              <a:pathLst>
                <a:path w="635000" h="802004">
                  <a:moveTo>
                    <a:pt x="476191" y="0"/>
                  </a:moveTo>
                  <a:lnTo>
                    <a:pt x="158736" y="0"/>
                  </a:lnTo>
                  <a:lnTo>
                    <a:pt x="158736" y="482157"/>
                  </a:lnTo>
                  <a:lnTo>
                    <a:pt x="0" y="482157"/>
                  </a:lnTo>
                  <a:lnTo>
                    <a:pt x="317473" y="801719"/>
                  </a:lnTo>
                  <a:lnTo>
                    <a:pt x="634928" y="482157"/>
                  </a:lnTo>
                  <a:lnTo>
                    <a:pt x="476191" y="482157"/>
                  </a:lnTo>
                  <a:lnTo>
                    <a:pt x="476191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096183" y="5259349"/>
              <a:ext cx="635000" cy="802005"/>
            </a:xfrm>
            <a:custGeom>
              <a:avLst/>
              <a:gdLst/>
              <a:ahLst/>
              <a:cxnLst/>
              <a:rect l="l" t="t" r="r" b="b"/>
              <a:pathLst>
                <a:path w="635000" h="802004">
                  <a:moveTo>
                    <a:pt x="0" y="482157"/>
                  </a:moveTo>
                  <a:lnTo>
                    <a:pt x="158736" y="482157"/>
                  </a:lnTo>
                  <a:lnTo>
                    <a:pt x="158736" y="0"/>
                  </a:lnTo>
                  <a:lnTo>
                    <a:pt x="476191" y="0"/>
                  </a:lnTo>
                  <a:lnTo>
                    <a:pt x="476191" y="482157"/>
                  </a:lnTo>
                  <a:lnTo>
                    <a:pt x="634928" y="482157"/>
                  </a:lnTo>
                  <a:lnTo>
                    <a:pt x="317473" y="801719"/>
                  </a:lnTo>
                  <a:lnTo>
                    <a:pt x="0" y="482157"/>
                  </a:lnTo>
                  <a:close/>
                </a:path>
              </a:pathLst>
            </a:custGeom>
            <a:ln w="9416">
              <a:solidFill>
                <a:srgbClr val="2C86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5920740" y="6217920"/>
            <a:ext cx="10988040" cy="1252220"/>
          </a:xfrm>
          <a:custGeom>
            <a:avLst/>
            <a:gdLst/>
            <a:ahLst/>
            <a:cxnLst/>
            <a:rect l="l" t="t" r="r" b="b"/>
            <a:pathLst>
              <a:path w="10988040" h="1252220">
                <a:moveTo>
                  <a:pt x="10984611" y="0"/>
                </a:moveTo>
                <a:lnTo>
                  <a:pt x="3429" y="0"/>
                </a:lnTo>
                <a:lnTo>
                  <a:pt x="0" y="3428"/>
                </a:lnTo>
                <a:lnTo>
                  <a:pt x="0" y="1248790"/>
                </a:lnTo>
                <a:lnTo>
                  <a:pt x="3429" y="1252219"/>
                </a:lnTo>
                <a:lnTo>
                  <a:pt x="10984611" y="1252219"/>
                </a:lnTo>
                <a:lnTo>
                  <a:pt x="10988040" y="1248790"/>
                </a:lnTo>
                <a:lnTo>
                  <a:pt x="10988040" y="1244599"/>
                </a:lnTo>
                <a:lnTo>
                  <a:pt x="7620" y="1244599"/>
                </a:lnTo>
                <a:lnTo>
                  <a:pt x="7620" y="1236979"/>
                </a:lnTo>
                <a:lnTo>
                  <a:pt x="15239" y="1236979"/>
                </a:lnTo>
                <a:lnTo>
                  <a:pt x="15239" y="15239"/>
                </a:lnTo>
                <a:lnTo>
                  <a:pt x="7620" y="15239"/>
                </a:lnTo>
                <a:lnTo>
                  <a:pt x="7620" y="7619"/>
                </a:lnTo>
                <a:lnTo>
                  <a:pt x="10988040" y="7619"/>
                </a:lnTo>
                <a:lnTo>
                  <a:pt x="10988040" y="3428"/>
                </a:lnTo>
                <a:lnTo>
                  <a:pt x="10984611" y="0"/>
                </a:lnTo>
                <a:close/>
              </a:path>
              <a:path w="10988040" h="1252220">
                <a:moveTo>
                  <a:pt x="10972800" y="1236979"/>
                </a:moveTo>
                <a:lnTo>
                  <a:pt x="15239" y="1236979"/>
                </a:lnTo>
                <a:lnTo>
                  <a:pt x="15239" y="1244599"/>
                </a:lnTo>
                <a:lnTo>
                  <a:pt x="10972800" y="1244599"/>
                </a:lnTo>
                <a:lnTo>
                  <a:pt x="10972800" y="1236979"/>
                </a:lnTo>
                <a:close/>
              </a:path>
              <a:path w="10988040" h="1252220">
                <a:moveTo>
                  <a:pt x="10988040" y="7619"/>
                </a:moveTo>
                <a:lnTo>
                  <a:pt x="10980419" y="7619"/>
                </a:lnTo>
                <a:lnTo>
                  <a:pt x="10980419" y="15239"/>
                </a:lnTo>
                <a:lnTo>
                  <a:pt x="10972800" y="15239"/>
                </a:lnTo>
                <a:lnTo>
                  <a:pt x="10972800" y="1236979"/>
                </a:lnTo>
                <a:lnTo>
                  <a:pt x="10980419" y="1236979"/>
                </a:lnTo>
                <a:lnTo>
                  <a:pt x="10980419" y="1244599"/>
                </a:lnTo>
                <a:lnTo>
                  <a:pt x="10988040" y="1244599"/>
                </a:lnTo>
                <a:lnTo>
                  <a:pt x="10988040" y="7619"/>
                </a:lnTo>
                <a:close/>
              </a:path>
              <a:path w="10988040" h="1252220">
                <a:moveTo>
                  <a:pt x="10972800" y="7619"/>
                </a:moveTo>
                <a:lnTo>
                  <a:pt x="15239" y="7619"/>
                </a:lnTo>
                <a:lnTo>
                  <a:pt x="15239" y="15239"/>
                </a:lnTo>
                <a:lnTo>
                  <a:pt x="10972800" y="15239"/>
                </a:lnTo>
                <a:lnTo>
                  <a:pt x="10972800" y="761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468490" y="6211570"/>
            <a:ext cx="9899015" cy="10947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449705" marR="5080" indent="-1437640">
              <a:lnSpc>
                <a:spcPts val="4100"/>
              </a:lnSpc>
              <a:spcBef>
                <a:spcPts val="420"/>
              </a:spcBef>
            </a:pPr>
            <a:r>
              <a:rPr sz="3600" b="1" spc="-360" dirty="0">
                <a:latin typeface="Tahoma"/>
                <a:cs typeface="Tahoma"/>
              </a:rPr>
              <a:t>Kebutuhan</a:t>
            </a:r>
            <a:r>
              <a:rPr sz="3600" b="1" spc="-150" dirty="0">
                <a:latin typeface="Tahoma"/>
                <a:cs typeface="Tahoma"/>
              </a:rPr>
              <a:t> </a:t>
            </a:r>
            <a:r>
              <a:rPr sz="3600" b="1" spc="-315" dirty="0">
                <a:latin typeface="Tahoma"/>
                <a:cs typeface="Tahoma"/>
              </a:rPr>
              <a:t>pasien</a:t>
            </a:r>
            <a:r>
              <a:rPr sz="3600" b="1" spc="-130" dirty="0">
                <a:latin typeface="Tahoma"/>
                <a:cs typeface="Tahoma"/>
              </a:rPr>
              <a:t> </a:t>
            </a:r>
            <a:r>
              <a:rPr sz="3600" b="1" spc="-335" dirty="0">
                <a:latin typeface="Tahoma"/>
                <a:cs typeface="Tahoma"/>
              </a:rPr>
              <a:t>dapat</a:t>
            </a:r>
            <a:r>
              <a:rPr sz="3600" b="1" spc="-135" dirty="0">
                <a:latin typeface="Tahoma"/>
                <a:cs typeface="Tahoma"/>
              </a:rPr>
              <a:t> </a:t>
            </a:r>
            <a:r>
              <a:rPr sz="3600" b="1" spc="-220" dirty="0">
                <a:latin typeface="Tahoma"/>
                <a:cs typeface="Tahoma"/>
              </a:rPr>
              <a:t>dinilai</a:t>
            </a:r>
            <a:r>
              <a:rPr sz="3600" b="1" spc="-125" dirty="0">
                <a:latin typeface="Tahoma"/>
                <a:cs typeface="Tahoma"/>
              </a:rPr>
              <a:t> </a:t>
            </a:r>
            <a:r>
              <a:rPr sz="3600" b="1" spc="-360" dirty="0">
                <a:latin typeface="Tahoma"/>
                <a:cs typeface="Tahoma"/>
              </a:rPr>
              <a:t>dan</a:t>
            </a:r>
            <a:r>
              <a:rPr sz="3600" b="1" spc="-140" dirty="0">
                <a:latin typeface="Tahoma"/>
                <a:cs typeface="Tahoma"/>
              </a:rPr>
              <a:t> </a:t>
            </a:r>
            <a:r>
              <a:rPr sz="3600" b="1" spc="-305" dirty="0">
                <a:latin typeface="Tahoma"/>
                <a:cs typeface="Tahoma"/>
              </a:rPr>
              <a:t>informasi</a:t>
            </a:r>
            <a:r>
              <a:rPr sz="3600" b="1" spc="-240" dirty="0">
                <a:latin typeface="Tahoma"/>
                <a:cs typeface="Tahoma"/>
              </a:rPr>
              <a:t> </a:t>
            </a:r>
            <a:r>
              <a:rPr sz="3600" b="1" spc="-375" dirty="0">
                <a:latin typeface="Tahoma"/>
                <a:cs typeface="Tahoma"/>
              </a:rPr>
              <a:t>yang </a:t>
            </a:r>
            <a:r>
              <a:rPr sz="3600" b="1" spc="-300" dirty="0">
                <a:latin typeface="Tahoma"/>
                <a:cs typeface="Tahoma"/>
              </a:rPr>
              <a:t>penting</a:t>
            </a:r>
            <a:r>
              <a:rPr sz="3600" b="1" spc="-155" dirty="0">
                <a:latin typeface="Tahoma"/>
                <a:cs typeface="Tahoma"/>
              </a:rPr>
              <a:t> </a:t>
            </a:r>
            <a:r>
              <a:rPr sz="3600" b="1" spc="-310" dirty="0">
                <a:latin typeface="Tahoma"/>
                <a:cs typeface="Tahoma"/>
              </a:rPr>
              <a:t>bagi</a:t>
            </a:r>
            <a:r>
              <a:rPr sz="3600" b="1" spc="-135" dirty="0">
                <a:latin typeface="Tahoma"/>
                <a:cs typeface="Tahoma"/>
              </a:rPr>
              <a:t> </a:t>
            </a:r>
            <a:r>
              <a:rPr sz="3600" b="1" spc="-315" dirty="0">
                <a:latin typeface="Tahoma"/>
                <a:cs typeface="Tahoma"/>
              </a:rPr>
              <a:t>pasien</a:t>
            </a:r>
            <a:r>
              <a:rPr sz="3600" b="1" spc="-140" dirty="0">
                <a:latin typeface="Tahoma"/>
                <a:cs typeface="Tahoma"/>
              </a:rPr>
              <a:t> </a:t>
            </a:r>
            <a:r>
              <a:rPr sz="3600" b="1" spc="-335" dirty="0">
                <a:latin typeface="Tahoma"/>
                <a:cs typeface="Tahoma"/>
              </a:rPr>
              <a:t>dapat</a:t>
            </a:r>
            <a:r>
              <a:rPr sz="3600" b="1" spc="-135" dirty="0">
                <a:latin typeface="Tahoma"/>
                <a:cs typeface="Tahoma"/>
              </a:rPr>
              <a:t> </a:t>
            </a:r>
            <a:r>
              <a:rPr sz="3600" b="1" spc="-315" dirty="0">
                <a:latin typeface="Tahoma"/>
                <a:cs typeface="Tahoma"/>
              </a:rPr>
              <a:t>diberikan</a:t>
            </a:r>
            <a:endParaRPr sz="3600">
              <a:latin typeface="Tahoma"/>
              <a:cs typeface="Tahom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1144814" y="7497460"/>
            <a:ext cx="644525" cy="811530"/>
            <a:chOff x="11144814" y="7497460"/>
            <a:chExt cx="644525" cy="811530"/>
          </a:xfrm>
        </p:grpSpPr>
        <p:sp>
          <p:nvSpPr>
            <p:cNvPr id="17" name="object 17"/>
            <p:cNvSpPr/>
            <p:nvPr/>
          </p:nvSpPr>
          <p:spPr>
            <a:xfrm>
              <a:off x="11153279" y="7505951"/>
              <a:ext cx="635000" cy="802005"/>
            </a:xfrm>
            <a:custGeom>
              <a:avLst/>
              <a:gdLst/>
              <a:ahLst/>
              <a:cxnLst/>
              <a:rect l="l" t="t" r="r" b="b"/>
              <a:pathLst>
                <a:path w="635000" h="802004">
                  <a:moveTo>
                    <a:pt x="476191" y="0"/>
                  </a:moveTo>
                  <a:lnTo>
                    <a:pt x="158736" y="0"/>
                  </a:lnTo>
                  <a:lnTo>
                    <a:pt x="158736" y="482157"/>
                  </a:lnTo>
                  <a:lnTo>
                    <a:pt x="0" y="482157"/>
                  </a:lnTo>
                  <a:lnTo>
                    <a:pt x="317473" y="801719"/>
                  </a:lnTo>
                  <a:lnTo>
                    <a:pt x="634928" y="482157"/>
                  </a:lnTo>
                  <a:lnTo>
                    <a:pt x="476191" y="482157"/>
                  </a:lnTo>
                  <a:lnTo>
                    <a:pt x="476191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149522" y="7502169"/>
              <a:ext cx="635000" cy="802005"/>
            </a:xfrm>
            <a:custGeom>
              <a:avLst/>
              <a:gdLst/>
              <a:ahLst/>
              <a:cxnLst/>
              <a:rect l="l" t="t" r="r" b="b"/>
              <a:pathLst>
                <a:path w="635000" h="802004">
                  <a:moveTo>
                    <a:pt x="0" y="482157"/>
                  </a:moveTo>
                  <a:lnTo>
                    <a:pt x="158736" y="482157"/>
                  </a:lnTo>
                  <a:lnTo>
                    <a:pt x="158736" y="0"/>
                  </a:lnTo>
                  <a:lnTo>
                    <a:pt x="476191" y="0"/>
                  </a:lnTo>
                  <a:lnTo>
                    <a:pt x="476191" y="482157"/>
                  </a:lnTo>
                  <a:lnTo>
                    <a:pt x="634928" y="482157"/>
                  </a:lnTo>
                  <a:lnTo>
                    <a:pt x="317473" y="801719"/>
                  </a:lnTo>
                  <a:lnTo>
                    <a:pt x="0" y="482157"/>
                  </a:lnTo>
                  <a:close/>
                </a:path>
              </a:pathLst>
            </a:custGeom>
            <a:ln w="9416">
              <a:solidFill>
                <a:srgbClr val="2C86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5979159" y="8465819"/>
            <a:ext cx="10988040" cy="1249680"/>
          </a:xfrm>
          <a:custGeom>
            <a:avLst/>
            <a:gdLst/>
            <a:ahLst/>
            <a:cxnLst/>
            <a:rect l="l" t="t" r="r" b="b"/>
            <a:pathLst>
              <a:path w="10988040" h="1249679">
                <a:moveTo>
                  <a:pt x="10984611" y="0"/>
                </a:moveTo>
                <a:lnTo>
                  <a:pt x="3428" y="0"/>
                </a:lnTo>
                <a:lnTo>
                  <a:pt x="0" y="3428"/>
                </a:lnTo>
                <a:lnTo>
                  <a:pt x="0" y="1246250"/>
                </a:lnTo>
                <a:lnTo>
                  <a:pt x="3428" y="1249679"/>
                </a:lnTo>
                <a:lnTo>
                  <a:pt x="10984611" y="1249679"/>
                </a:lnTo>
                <a:lnTo>
                  <a:pt x="10988040" y="1246250"/>
                </a:lnTo>
                <a:lnTo>
                  <a:pt x="10988040" y="1242059"/>
                </a:lnTo>
                <a:lnTo>
                  <a:pt x="7619" y="1242059"/>
                </a:lnTo>
                <a:lnTo>
                  <a:pt x="7619" y="1234439"/>
                </a:lnTo>
                <a:lnTo>
                  <a:pt x="15239" y="1234439"/>
                </a:lnTo>
                <a:lnTo>
                  <a:pt x="15239" y="15239"/>
                </a:lnTo>
                <a:lnTo>
                  <a:pt x="7619" y="15239"/>
                </a:lnTo>
                <a:lnTo>
                  <a:pt x="7619" y="7619"/>
                </a:lnTo>
                <a:lnTo>
                  <a:pt x="10988040" y="7619"/>
                </a:lnTo>
                <a:lnTo>
                  <a:pt x="10988040" y="3428"/>
                </a:lnTo>
                <a:lnTo>
                  <a:pt x="10984611" y="0"/>
                </a:lnTo>
                <a:close/>
              </a:path>
              <a:path w="10988040" h="1249679">
                <a:moveTo>
                  <a:pt x="10972800" y="1234439"/>
                </a:moveTo>
                <a:lnTo>
                  <a:pt x="15239" y="1234439"/>
                </a:lnTo>
                <a:lnTo>
                  <a:pt x="15239" y="1242059"/>
                </a:lnTo>
                <a:lnTo>
                  <a:pt x="10972800" y="1242059"/>
                </a:lnTo>
                <a:lnTo>
                  <a:pt x="10972800" y="1234439"/>
                </a:lnTo>
                <a:close/>
              </a:path>
              <a:path w="10988040" h="1249679">
                <a:moveTo>
                  <a:pt x="10988040" y="7619"/>
                </a:moveTo>
                <a:lnTo>
                  <a:pt x="10980420" y="7619"/>
                </a:lnTo>
                <a:lnTo>
                  <a:pt x="10980420" y="15239"/>
                </a:lnTo>
                <a:lnTo>
                  <a:pt x="10972800" y="15239"/>
                </a:lnTo>
                <a:lnTo>
                  <a:pt x="10972800" y="1234439"/>
                </a:lnTo>
                <a:lnTo>
                  <a:pt x="10980420" y="1234439"/>
                </a:lnTo>
                <a:lnTo>
                  <a:pt x="10980420" y="1242059"/>
                </a:lnTo>
                <a:lnTo>
                  <a:pt x="10988040" y="1242059"/>
                </a:lnTo>
                <a:lnTo>
                  <a:pt x="10988040" y="7619"/>
                </a:lnTo>
                <a:close/>
              </a:path>
              <a:path w="10988040" h="1249679">
                <a:moveTo>
                  <a:pt x="10972800" y="7619"/>
                </a:moveTo>
                <a:lnTo>
                  <a:pt x="15239" y="7619"/>
                </a:lnTo>
                <a:lnTo>
                  <a:pt x="15239" y="15239"/>
                </a:lnTo>
                <a:lnTo>
                  <a:pt x="10972800" y="15239"/>
                </a:lnTo>
                <a:lnTo>
                  <a:pt x="10972800" y="761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085201" y="8470582"/>
            <a:ext cx="67748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70" dirty="0">
                <a:latin typeface="Tahoma"/>
                <a:cs typeface="Tahoma"/>
              </a:rPr>
              <a:t>Penggunaan</a:t>
            </a:r>
            <a:r>
              <a:rPr sz="3600" b="1" spc="-170" dirty="0">
                <a:latin typeface="Tahoma"/>
                <a:cs typeface="Tahoma"/>
              </a:rPr>
              <a:t> </a:t>
            </a:r>
            <a:r>
              <a:rPr sz="3600" b="1" spc="-335" dirty="0">
                <a:latin typeface="Tahoma"/>
                <a:cs typeface="Tahoma"/>
              </a:rPr>
              <a:t>obat</a:t>
            </a:r>
            <a:r>
              <a:rPr sz="3600" b="1" spc="-135" dirty="0">
                <a:latin typeface="Tahoma"/>
                <a:cs typeface="Tahoma"/>
              </a:rPr>
              <a:t> </a:t>
            </a:r>
            <a:r>
              <a:rPr sz="3600" b="1" spc="-350" dirty="0">
                <a:latin typeface="Tahoma"/>
                <a:cs typeface="Tahoma"/>
              </a:rPr>
              <a:t>menjadi</a:t>
            </a:r>
            <a:r>
              <a:rPr sz="3600" b="1" spc="-150" dirty="0">
                <a:latin typeface="Tahoma"/>
                <a:cs typeface="Tahoma"/>
              </a:rPr>
              <a:t> </a:t>
            </a:r>
            <a:r>
              <a:rPr sz="3600" b="1" spc="-285" dirty="0">
                <a:latin typeface="Tahoma"/>
                <a:cs typeface="Tahoma"/>
              </a:rPr>
              <a:t>rasional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85868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0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923290">
              <a:lnSpc>
                <a:spcPct val="89500"/>
              </a:lnSpc>
              <a:spcBef>
                <a:spcPts val="5"/>
              </a:spcBef>
            </a:pPr>
            <a:r>
              <a:rPr sz="5400" b="1" spc="-860" dirty="0">
                <a:solidFill>
                  <a:srgbClr val="FFFFFF"/>
                </a:solidFill>
                <a:latin typeface="Tahoma"/>
                <a:cs typeface="Tahoma"/>
              </a:rPr>
              <a:t>DEFINISI </a:t>
            </a:r>
            <a:r>
              <a:rPr sz="5400" b="1" spc="-795" dirty="0">
                <a:solidFill>
                  <a:srgbClr val="FFFFFF"/>
                </a:solidFill>
                <a:latin typeface="Tahoma"/>
                <a:cs typeface="Tahoma"/>
              </a:rPr>
              <a:t>KOMUNIKASI </a:t>
            </a:r>
            <a:r>
              <a:rPr sz="5400" b="1" spc="-780" dirty="0">
                <a:solidFill>
                  <a:srgbClr val="FFFFFF"/>
                </a:solidFill>
                <a:latin typeface="Tahoma"/>
                <a:cs typeface="Tahoma"/>
              </a:rPr>
              <a:t>INFORMASI </a:t>
            </a:r>
            <a:r>
              <a:rPr sz="5400" b="1" spc="-710" dirty="0">
                <a:solidFill>
                  <a:srgbClr val="FFFFFF"/>
                </a:solidFill>
                <a:latin typeface="Tahoma"/>
                <a:cs typeface="Tahoma"/>
              </a:rPr>
              <a:t>DAN </a:t>
            </a:r>
            <a:r>
              <a:rPr sz="5400" b="1" spc="-745" dirty="0">
                <a:solidFill>
                  <a:srgbClr val="FFFFFF"/>
                </a:solidFill>
                <a:latin typeface="Tahoma"/>
                <a:cs typeface="Tahoma"/>
              </a:rPr>
              <a:t>EDUKASI </a:t>
            </a:r>
            <a:r>
              <a:rPr sz="5400" b="1" spc="-785" dirty="0">
                <a:solidFill>
                  <a:srgbClr val="FFFFFF"/>
                </a:solidFill>
                <a:latin typeface="Tahoma"/>
                <a:cs typeface="Tahoma"/>
              </a:rPr>
              <a:t>(KIE)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11215" y="3035363"/>
            <a:ext cx="9910445" cy="406019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5080">
              <a:lnSpc>
                <a:spcPct val="90300"/>
              </a:lnSpc>
              <a:spcBef>
                <a:spcPts val="660"/>
              </a:spcBef>
            </a:pPr>
            <a:r>
              <a:rPr sz="4800" b="1" spc="-625" dirty="0">
                <a:latin typeface="Tahoma"/>
                <a:cs typeface="Tahoma"/>
              </a:rPr>
              <a:t>KIE</a:t>
            </a:r>
            <a:r>
              <a:rPr sz="4800" b="1" spc="-200" dirty="0">
                <a:latin typeface="Tahoma"/>
                <a:cs typeface="Tahoma"/>
              </a:rPr>
              <a:t> </a:t>
            </a:r>
            <a:r>
              <a:rPr sz="4800" b="1" spc="-440" dirty="0">
                <a:latin typeface="Tahoma"/>
                <a:cs typeface="Tahoma"/>
              </a:rPr>
              <a:t>adalah</a:t>
            </a:r>
            <a:r>
              <a:rPr sz="4800" b="1" spc="-200" dirty="0">
                <a:latin typeface="Tahoma"/>
                <a:cs typeface="Tahoma"/>
              </a:rPr>
              <a:t> </a:t>
            </a:r>
            <a:r>
              <a:rPr sz="4800" b="1" spc="-459" dirty="0">
                <a:latin typeface="Tahoma"/>
                <a:cs typeface="Tahoma"/>
              </a:rPr>
              <a:t>proses</a:t>
            </a:r>
            <a:r>
              <a:rPr sz="4800" b="1" spc="-180" dirty="0">
                <a:latin typeface="Tahoma"/>
                <a:cs typeface="Tahoma"/>
              </a:rPr>
              <a:t> </a:t>
            </a:r>
            <a:r>
              <a:rPr sz="4800" b="1" spc="-490" dirty="0">
                <a:latin typeface="Tahoma"/>
                <a:cs typeface="Tahoma"/>
              </a:rPr>
              <a:t>penyampaian</a:t>
            </a:r>
            <a:r>
              <a:rPr sz="4800" b="1" spc="-200" dirty="0">
                <a:latin typeface="Tahoma"/>
                <a:cs typeface="Tahoma"/>
              </a:rPr>
              <a:t> </a:t>
            </a:r>
            <a:r>
              <a:rPr sz="4800" b="1" spc="-495" dirty="0">
                <a:latin typeface="Tahoma"/>
                <a:cs typeface="Tahoma"/>
              </a:rPr>
              <a:t>pesan </a:t>
            </a:r>
            <a:r>
              <a:rPr sz="4800" b="1" spc="-490" dirty="0">
                <a:latin typeface="Tahoma"/>
                <a:cs typeface="Tahoma"/>
              </a:rPr>
              <a:t>atau</a:t>
            </a:r>
            <a:r>
              <a:rPr sz="4800" b="1" spc="-210" dirty="0">
                <a:latin typeface="Tahoma"/>
                <a:cs typeface="Tahoma"/>
              </a:rPr>
              <a:t> </a:t>
            </a:r>
            <a:r>
              <a:rPr sz="4800" b="1" spc="-425" dirty="0">
                <a:latin typeface="Tahoma"/>
                <a:cs typeface="Tahoma"/>
              </a:rPr>
              <a:t>informasi</a:t>
            </a:r>
            <a:r>
              <a:rPr sz="4800" b="1" spc="-180" dirty="0">
                <a:latin typeface="Tahoma"/>
                <a:cs typeface="Tahoma"/>
              </a:rPr>
              <a:t> </a:t>
            </a:r>
            <a:r>
              <a:rPr sz="4800" b="1" spc="-475" dirty="0">
                <a:latin typeface="Tahoma"/>
                <a:cs typeface="Tahoma"/>
              </a:rPr>
              <a:t>dalam</a:t>
            </a:r>
            <a:r>
              <a:rPr sz="4800" b="1" spc="-204" dirty="0">
                <a:latin typeface="Tahoma"/>
                <a:cs typeface="Tahoma"/>
              </a:rPr>
              <a:t> </a:t>
            </a:r>
            <a:r>
              <a:rPr sz="4800" b="1" spc="-495" dirty="0">
                <a:latin typeface="Tahoma"/>
                <a:cs typeface="Tahoma"/>
              </a:rPr>
              <a:t>praktek </a:t>
            </a:r>
            <a:r>
              <a:rPr sz="4800" b="1" spc="-490" dirty="0">
                <a:latin typeface="Tahoma"/>
                <a:cs typeface="Tahoma"/>
              </a:rPr>
              <a:t>kefarmasian</a:t>
            </a:r>
            <a:r>
              <a:rPr sz="4800" b="1" spc="-190" dirty="0">
                <a:latin typeface="Tahoma"/>
                <a:cs typeface="Tahoma"/>
              </a:rPr>
              <a:t> </a:t>
            </a:r>
            <a:r>
              <a:rPr sz="4800" b="1" spc="-445" dirty="0">
                <a:latin typeface="Tahoma"/>
                <a:cs typeface="Tahoma"/>
              </a:rPr>
              <a:t>(terkait</a:t>
            </a:r>
            <a:r>
              <a:rPr sz="4800" b="1" spc="-195" dirty="0">
                <a:latin typeface="Tahoma"/>
                <a:cs typeface="Tahoma"/>
              </a:rPr>
              <a:t> </a:t>
            </a:r>
            <a:r>
              <a:rPr sz="4800" b="1" spc="-450" dirty="0">
                <a:latin typeface="Tahoma"/>
                <a:cs typeface="Tahoma"/>
              </a:rPr>
              <a:t>obat</a:t>
            </a:r>
            <a:r>
              <a:rPr sz="4800" b="1" spc="-210" dirty="0">
                <a:latin typeface="Tahoma"/>
                <a:cs typeface="Tahoma"/>
              </a:rPr>
              <a:t> </a:t>
            </a:r>
            <a:r>
              <a:rPr sz="4800" b="1" spc="-550" dirty="0">
                <a:latin typeface="Tahoma"/>
                <a:cs typeface="Tahoma"/>
              </a:rPr>
              <a:t>maupun</a:t>
            </a:r>
            <a:r>
              <a:rPr sz="4800" b="1" spc="-204" dirty="0">
                <a:latin typeface="Tahoma"/>
                <a:cs typeface="Tahoma"/>
              </a:rPr>
              <a:t> </a:t>
            </a:r>
            <a:r>
              <a:rPr sz="4800" b="1" spc="-475" dirty="0">
                <a:latin typeface="Tahoma"/>
                <a:cs typeface="Tahoma"/>
              </a:rPr>
              <a:t>non </a:t>
            </a:r>
            <a:r>
              <a:rPr sz="4800" b="1" spc="-495" dirty="0">
                <a:latin typeface="Tahoma"/>
                <a:cs typeface="Tahoma"/>
              </a:rPr>
              <a:t>obat)</a:t>
            </a:r>
            <a:r>
              <a:rPr sz="4800" b="1" spc="-210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dengan</a:t>
            </a:r>
            <a:r>
              <a:rPr sz="4800" b="1" spc="-190" dirty="0">
                <a:latin typeface="Tahoma"/>
                <a:cs typeface="Tahoma"/>
              </a:rPr>
              <a:t> </a:t>
            </a:r>
            <a:r>
              <a:rPr sz="4800" b="1" spc="-425" dirty="0">
                <a:latin typeface="Tahoma"/>
                <a:cs typeface="Tahoma"/>
              </a:rPr>
              <a:t>menganalisis</a:t>
            </a:r>
            <a:r>
              <a:rPr sz="4800" b="1" spc="-215" dirty="0">
                <a:latin typeface="Tahoma"/>
                <a:cs typeface="Tahoma"/>
              </a:rPr>
              <a:t> </a:t>
            </a:r>
            <a:r>
              <a:rPr sz="4800" b="1" spc="-509" dirty="0">
                <a:latin typeface="Tahoma"/>
                <a:cs typeface="Tahoma"/>
              </a:rPr>
              <a:t>kebutuhan </a:t>
            </a:r>
            <a:r>
              <a:rPr sz="4800" b="1" spc="-430" dirty="0">
                <a:latin typeface="Tahoma"/>
                <a:cs typeface="Tahoma"/>
              </a:rPr>
              <a:t>pasien</a:t>
            </a:r>
            <a:r>
              <a:rPr sz="4800" b="1" spc="-215" dirty="0">
                <a:latin typeface="Tahoma"/>
                <a:cs typeface="Tahoma"/>
              </a:rPr>
              <a:t> </a:t>
            </a:r>
            <a:r>
              <a:rPr sz="4800" b="1" spc="-480" dirty="0">
                <a:latin typeface="Tahoma"/>
                <a:cs typeface="Tahoma"/>
              </a:rPr>
              <a:t>dengan</a:t>
            </a:r>
            <a:r>
              <a:rPr sz="4800" b="1" spc="-200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tujuan</a:t>
            </a:r>
            <a:r>
              <a:rPr sz="4800" b="1" spc="-185" dirty="0">
                <a:latin typeface="Tahoma"/>
                <a:cs typeface="Tahoma"/>
              </a:rPr>
              <a:t> </a:t>
            </a:r>
            <a:r>
              <a:rPr sz="4800" b="1" spc="-490" dirty="0">
                <a:latin typeface="Tahoma"/>
                <a:cs typeface="Tahoma"/>
              </a:rPr>
              <a:t>agar</a:t>
            </a:r>
            <a:r>
              <a:rPr sz="4800" b="1" spc="-215" dirty="0">
                <a:latin typeface="Tahoma"/>
                <a:cs typeface="Tahoma"/>
              </a:rPr>
              <a:t> </a:t>
            </a:r>
            <a:r>
              <a:rPr sz="4800" b="1" spc="-420" dirty="0">
                <a:latin typeface="Tahoma"/>
                <a:cs typeface="Tahoma"/>
              </a:rPr>
              <a:t>terapi </a:t>
            </a:r>
            <a:r>
              <a:rPr sz="4800" b="1" spc="-480" dirty="0">
                <a:latin typeface="Tahoma"/>
                <a:cs typeface="Tahoma"/>
              </a:rPr>
              <a:t>menjadi</a:t>
            </a:r>
            <a:r>
              <a:rPr sz="4800" b="1" spc="-170" dirty="0">
                <a:latin typeface="Tahoma"/>
                <a:cs typeface="Tahoma"/>
              </a:rPr>
              <a:t> </a:t>
            </a:r>
            <a:r>
              <a:rPr sz="4800" b="1" spc="-405" dirty="0">
                <a:latin typeface="Tahoma"/>
                <a:cs typeface="Tahoma"/>
              </a:rPr>
              <a:t>optimal</a:t>
            </a:r>
            <a:endParaRPr sz="4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202685" y="1470723"/>
            <a:ext cx="4157979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-35" dirty="0">
                <a:solidFill>
                  <a:srgbClr val="0D0D0D"/>
                </a:solidFill>
                <a:latin typeface="Times New Roman"/>
                <a:cs typeface="Times New Roman"/>
              </a:rPr>
              <a:t>TUJUAN</a:t>
            </a:r>
            <a:r>
              <a:rPr sz="5400" b="1" spc="-28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5400" b="1" spc="-30" dirty="0">
                <a:solidFill>
                  <a:srgbClr val="0D0D0D"/>
                </a:solidFill>
                <a:latin typeface="Times New Roman"/>
                <a:cs typeface="Times New Roman"/>
              </a:rPr>
              <a:t>KIE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23235" y="3032823"/>
            <a:ext cx="348234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>
                <a:solidFill>
                  <a:srgbClr val="000000"/>
                </a:solidFill>
                <a:latin typeface="Times New Roman"/>
                <a:cs typeface="Times New Roman"/>
              </a:rPr>
              <a:t>Mengubah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447415" y="3934777"/>
            <a:ext cx="10879455" cy="3737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9420" indent="-426720">
              <a:lnSpc>
                <a:spcPts val="7509"/>
              </a:lnSpc>
              <a:spcBef>
                <a:spcPts val="100"/>
              </a:spcBef>
              <a:buFont typeface="Arial MT"/>
              <a:buChar char="•"/>
              <a:tabLst>
                <a:tab pos="439420" algn="l"/>
              </a:tabLst>
            </a:pPr>
            <a:r>
              <a:rPr sz="6600" spc="-85" dirty="0">
                <a:latin typeface="Times New Roman"/>
                <a:cs typeface="Times New Roman"/>
              </a:rPr>
              <a:t>sikap,</a:t>
            </a:r>
            <a:endParaRPr sz="6600">
              <a:latin typeface="Times New Roman"/>
              <a:cs typeface="Times New Roman"/>
            </a:endParaRPr>
          </a:p>
          <a:p>
            <a:pPr marL="439420" indent="-426720">
              <a:lnSpc>
                <a:spcPts val="7100"/>
              </a:lnSpc>
              <a:buFont typeface="Arial MT"/>
              <a:buChar char="•"/>
              <a:tabLst>
                <a:tab pos="439420" algn="l"/>
              </a:tabLst>
            </a:pPr>
            <a:r>
              <a:rPr sz="6600" spc="-114" dirty="0">
                <a:latin typeface="Times New Roman"/>
                <a:cs typeface="Times New Roman"/>
              </a:rPr>
              <a:t>kepercayaan,</a:t>
            </a:r>
            <a:endParaRPr sz="6600">
              <a:latin typeface="Times New Roman"/>
              <a:cs typeface="Times New Roman"/>
            </a:endParaRPr>
          </a:p>
          <a:p>
            <a:pPr marL="439420" indent="-426720">
              <a:lnSpc>
                <a:spcPts val="7100"/>
              </a:lnSpc>
              <a:buFont typeface="Arial MT"/>
              <a:buChar char="•"/>
              <a:tabLst>
                <a:tab pos="439420" algn="l"/>
              </a:tabLst>
            </a:pPr>
            <a:r>
              <a:rPr sz="6600" spc="-225" dirty="0">
                <a:latin typeface="Times New Roman"/>
                <a:cs typeface="Times New Roman"/>
              </a:rPr>
              <a:t>nilai-</a:t>
            </a:r>
            <a:r>
              <a:rPr sz="6600" spc="-40" dirty="0">
                <a:latin typeface="Times New Roman"/>
                <a:cs typeface="Times New Roman"/>
              </a:rPr>
              <a:t>nilai</a:t>
            </a:r>
            <a:endParaRPr sz="6600">
              <a:latin typeface="Times New Roman"/>
              <a:cs typeface="Times New Roman"/>
            </a:endParaRPr>
          </a:p>
          <a:p>
            <a:pPr marL="439420" indent="-426720">
              <a:lnSpc>
                <a:spcPts val="7509"/>
              </a:lnSpc>
              <a:buFont typeface="Arial MT"/>
              <a:buChar char="•"/>
              <a:tabLst>
                <a:tab pos="439420" algn="l"/>
              </a:tabLst>
            </a:pPr>
            <a:r>
              <a:rPr sz="6600" spc="-155" dirty="0">
                <a:latin typeface="Times New Roman"/>
                <a:cs typeface="Times New Roman"/>
              </a:rPr>
              <a:t>perilaku</a:t>
            </a:r>
            <a:r>
              <a:rPr sz="6600" spc="-260" dirty="0">
                <a:latin typeface="Times New Roman"/>
                <a:cs typeface="Times New Roman"/>
              </a:rPr>
              <a:t> </a:t>
            </a:r>
            <a:r>
              <a:rPr sz="6600" spc="-150" dirty="0">
                <a:latin typeface="Times New Roman"/>
                <a:cs typeface="Times New Roman"/>
              </a:rPr>
              <a:t>individu</a:t>
            </a:r>
            <a:r>
              <a:rPr sz="6600" spc="-260" dirty="0">
                <a:latin typeface="Times New Roman"/>
                <a:cs typeface="Times New Roman"/>
              </a:rPr>
              <a:t> </a:t>
            </a:r>
            <a:r>
              <a:rPr sz="6600" spc="-50" dirty="0">
                <a:latin typeface="Times New Roman"/>
                <a:cs typeface="Times New Roman"/>
              </a:rPr>
              <a:t>atau</a:t>
            </a:r>
            <a:r>
              <a:rPr sz="6600" spc="-290" dirty="0">
                <a:latin typeface="Times New Roman"/>
                <a:cs typeface="Times New Roman"/>
              </a:rPr>
              <a:t> </a:t>
            </a:r>
            <a:r>
              <a:rPr sz="6600" spc="-55" dirty="0">
                <a:latin typeface="Times New Roman"/>
                <a:cs typeface="Times New Roman"/>
              </a:rPr>
              <a:t>kelompok</a:t>
            </a:r>
            <a:endParaRPr sz="66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-2" y="0"/>
            <a:ext cx="1263015" cy="3209925"/>
            <a:chOff x="-2" y="0"/>
            <a:chExt cx="1263015" cy="3209925"/>
          </a:xfrm>
        </p:grpSpPr>
        <p:sp>
          <p:nvSpPr>
            <p:cNvPr id="7" name="object 7"/>
            <p:cNvSpPr/>
            <p:nvPr/>
          </p:nvSpPr>
          <p:spPr>
            <a:xfrm>
              <a:off x="-2" y="0"/>
              <a:ext cx="638810" cy="3209925"/>
            </a:xfrm>
            <a:custGeom>
              <a:avLst/>
              <a:gdLst/>
              <a:ahLst/>
              <a:cxnLst/>
              <a:rect l="l" t="t" r="r" b="b"/>
              <a:pathLst>
                <a:path w="638810" h="3209925">
                  <a:moveTo>
                    <a:pt x="638722" y="0"/>
                  </a:moveTo>
                  <a:lnTo>
                    <a:pt x="0" y="0"/>
                  </a:lnTo>
                  <a:lnTo>
                    <a:pt x="0" y="3192262"/>
                  </a:lnTo>
                  <a:lnTo>
                    <a:pt x="532183" y="3209925"/>
                  </a:lnTo>
                  <a:lnTo>
                    <a:pt x="638722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-1" y="0"/>
              <a:ext cx="1263015" cy="1901825"/>
            </a:xfrm>
            <a:custGeom>
              <a:avLst/>
              <a:gdLst/>
              <a:ahLst/>
              <a:cxnLst/>
              <a:rect l="l" t="t" r="r" b="b"/>
              <a:pathLst>
                <a:path w="1263015" h="1901825">
                  <a:moveTo>
                    <a:pt x="1262694" y="0"/>
                  </a:moveTo>
                  <a:lnTo>
                    <a:pt x="0" y="0"/>
                  </a:lnTo>
                  <a:lnTo>
                    <a:pt x="0" y="1861884"/>
                  </a:lnTo>
                  <a:lnTo>
                    <a:pt x="1199580" y="1901698"/>
                  </a:lnTo>
                  <a:lnTo>
                    <a:pt x="1262694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626745" cy="683895"/>
            </a:xfrm>
            <a:custGeom>
              <a:avLst/>
              <a:gdLst/>
              <a:ahLst/>
              <a:cxnLst/>
              <a:rect l="l" t="t" r="r" b="b"/>
              <a:pathLst>
                <a:path w="626745" h="683895">
                  <a:moveTo>
                    <a:pt x="626677" y="0"/>
                  </a:moveTo>
                  <a:lnTo>
                    <a:pt x="0" y="0"/>
                  </a:lnTo>
                  <a:lnTo>
                    <a:pt x="0" y="663595"/>
                  </a:lnTo>
                  <a:lnTo>
                    <a:pt x="603986" y="683641"/>
                  </a:lnTo>
                  <a:lnTo>
                    <a:pt x="626677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6822165" y="6667781"/>
            <a:ext cx="1466215" cy="3619500"/>
            <a:chOff x="16822165" y="6667781"/>
            <a:chExt cx="1466215" cy="3619500"/>
          </a:xfrm>
        </p:grpSpPr>
        <p:sp>
          <p:nvSpPr>
            <p:cNvPr id="11" name="object 11"/>
            <p:cNvSpPr/>
            <p:nvPr/>
          </p:nvSpPr>
          <p:spPr>
            <a:xfrm>
              <a:off x="17028413" y="6667781"/>
              <a:ext cx="1259840" cy="3619500"/>
            </a:xfrm>
            <a:custGeom>
              <a:avLst/>
              <a:gdLst/>
              <a:ahLst/>
              <a:cxnLst/>
              <a:rect l="l" t="t" r="r" b="b"/>
              <a:pathLst>
                <a:path w="1259840" h="3619500">
                  <a:moveTo>
                    <a:pt x="1259586" y="0"/>
                  </a:moveTo>
                  <a:lnTo>
                    <a:pt x="0" y="386433"/>
                  </a:lnTo>
                  <a:lnTo>
                    <a:pt x="991802" y="3619213"/>
                  </a:lnTo>
                  <a:lnTo>
                    <a:pt x="1259586" y="3619213"/>
                  </a:lnTo>
                  <a:lnTo>
                    <a:pt x="1259586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822165" y="8058620"/>
              <a:ext cx="1466215" cy="2228850"/>
            </a:xfrm>
            <a:custGeom>
              <a:avLst/>
              <a:gdLst/>
              <a:ahLst/>
              <a:cxnLst/>
              <a:rect l="l" t="t" r="r" b="b"/>
              <a:pathLst>
                <a:path w="1466215" h="2228850">
                  <a:moveTo>
                    <a:pt x="1465834" y="0"/>
                  </a:moveTo>
                  <a:lnTo>
                    <a:pt x="0" y="449744"/>
                  </a:lnTo>
                  <a:lnTo>
                    <a:pt x="545688" y="2228373"/>
                  </a:lnTo>
                  <a:lnTo>
                    <a:pt x="1465834" y="2228373"/>
                  </a:lnTo>
                  <a:lnTo>
                    <a:pt x="1465834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781142" y="9311324"/>
              <a:ext cx="507365" cy="975994"/>
            </a:xfrm>
            <a:custGeom>
              <a:avLst/>
              <a:gdLst/>
              <a:ahLst/>
              <a:cxnLst/>
              <a:rect l="l" t="t" r="r" b="b"/>
              <a:pathLst>
                <a:path w="507365" h="975995">
                  <a:moveTo>
                    <a:pt x="506857" y="0"/>
                  </a:moveTo>
                  <a:lnTo>
                    <a:pt x="0" y="155509"/>
                  </a:lnTo>
                  <a:lnTo>
                    <a:pt x="251647" y="975668"/>
                  </a:lnTo>
                  <a:lnTo>
                    <a:pt x="506857" y="975668"/>
                  </a:lnTo>
                  <a:lnTo>
                    <a:pt x="506857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85868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0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800735">
              <a:lnSpc>
                <a:spcPct val="89500"/>
              </a:lnSpc>
              <a:spcBef>
                <a:spcPts val="5"/>
              </a:spcBef>
            </a:pPr>
            <a:r>
              <a:rPr sz="5400" b="1" spc="-640" dirty="0">
                <a:solidFill>
                  <a:srgbClr val="FFFFFF"/>
                </a:solidFill>
                <a:latin typeface="Tahoma"/>
                <a:cs typeface="Tahoma"/>
              </a:rPr>
              <a:t>Peran </a:t>
            </a:r>
            <a:r>
              <a:rPr sz="5400" b="1" spc="-605" dirty="0">
                <a:solidFill>
                  <a:srgbClr val="FFFFFF"/>
                </a:solidFill>
                <a:latin typeface="Tahoma"/>
                <a:cs typeface="Tahoma"/>
              </a:rPr>
              <a:t>Farmasis dalam </a:t>
            </a:r>
            <a:r>
              <a:rPr sz="5400" b="1" spc="-625" dirty="0">
                <a:solidFill>
                  <a:srgbClr val="FFFFFF"/>
                </a:solidFill>
                <a:latin typeface="Tahoma"/>
                <a:cs typeface="Tahoma"/>
              </a:rPr>
              <a:t>Komunikasi </a:t>
            </a:r>
            <a:r>
              <a:rPr sz="5400" b="1" spc="-645" dirty="0">
                <a:solidFill>
                  <a:srgbClr val="FFFFFF"/>
                </a:solidFill>
                <a:latin typeface="Tahoma"/>
                <a:cs typeface="Tahoma"/>
              </a:rPr>
              <a:t>Informasi</a:t>
            </a:r>
            <a:r>
              <a:rPr sz="5400" b="1" spc="-4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630" dirty="0">
                <a:solidFill>
                  <a:srgbClr val="FFFFFF"/>
                </a:solidFill>
                <a:latin typeface="Tahoma"/>
                <a:cs typeface="Tahoma"/>
              </a:rPr>
              <a:t>dan </a:t>
            </a:r>
            <a:r>
              <a:rPr sz="5400" b="1" spc="-590" dirty="0">
                <a:solidFill>
                  <a:srgbClr val="FFFFFF"/>
                </a:solidFill>
                <a:latin typeface="Tahoma"/>
                <a:cs typeface="Tahoma"/>
              </a:rPr>
              <a:t>Edukasi</a:t>
            </a:r>
            <a:r>
              <a:rPr sz="5400" b="1" spc="-4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5400" b="1" spc="-785" dirty="0">
                <a:solidFill>
                  <a:srgbClr val="FFFFFF"/>
                </a:solidFill>
                <a:latin typeface="Tahoma"/>
                <a:cs typeface="Tahoma"/>
              </a:rPr>
              <a:t>(KIE)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4715" y="1644015"/>
            <a:ext cx="72929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345" dirty="0">
                <a:latin typeface="Tahoma"/>
                <a:cs typeface="Tahoma"/>
              </a:rPr>
              <a:t>1.</a:t>
            </a:r>
            <a:r>
              <a:rPr sz="4800" b="1" spc="-525" dirty="0">
                <a:latin typeface="Tahoma"/>
                <a:cs typeface="Tahoma"/>
              </a:rPr>
              <a:t> </a:t>
            </a:r>
            <a:r>
              <a:rPr sz="4800" b="1" spc="-459" dirty="0">
                <a:latin typeface="Tahoma"/>
                <a:cs typeface="Tahoma"/>
              </a:rPr>
              <a:t>Pelayanan</a:t>
            </a:r>
            <a:r>
              <a:rPr sz="4800" b="1" spc="-245" dirty="0">
                <a:latin typeface="Tahoma"/>
                <a:cs typeface="Tahoma"/>
              </a:rPr>
              <a:t> </a:t>
            </a:r>
            <a:r>
              <a:rPr sz="4800" b="1" spc="-490" dirty="0">
                <a:latin typeface="Tahoma"/>
                <a:cs typeface="Tahoma"/>
              </a:rPr>
              <a:t>Informasi</a:t>
            </a:r>
            <a:r>
              <a:rPr sz="4800" b="1" spc="-340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Obat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95009" y="2227897"/>
            <a:ext cx="111537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5660" indent="-82296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835660" algn="l"/>
              </a:tabLst>
            </a:pPr>
            <a:r>
              <a:rPr sz="4800" b="1" spc="-1110" dirty="0">
                <a:latin typeface="Tahoma"/>
                <a:cs typeface="Tahoma"/>
              </a:rPr>
              <a:t>T</a:t>
            </a:r>
            <a:r>
              <a:rPr sz="4800" b="1" spc="-425" dirty="0">
                <a:latin typeface="Tahoma"/>
                <a:cs typeface="Tahoma"/>
              </a:rPr>
              <a:t>enaga</a:t>
            </a:r>
            <a:r>
              <a:rPr sz="4800" b="1" spc="-215" dirty="0">
                <a:latin typeface="Tahoma"/>
                <a:cs typeface="Tahoma"/>
              </a:rPr>
              <a:t> </a:t>
            </a:r>
            <a:r>
              <a:rPr sz="4800" b="1" spc="-465" dirty="0">
                <a:latin typeface="Tahoma"/>
                <a:cs typeface="Tahoma"/>
              </a:rPr>
              <a:t>kesehatan</a:t>
            </a:r>
            <a:r>
              <a:rPr sz="4800" b="1" spc="-260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(dokter,</a:t>
            </a:r>
            <a:r>
              <a:rPr sz="4800" b="1" spc="-540" dirty="0">
                <a:latin typeface="Tahoma"/>
                <a:cs typeface="Tahoma"/>
              </a:rPr>
              <a:t> </a:t>
            </a:r>
            <a:r>
              <a:rPr sz="4800" b="1" spc="-465" dirty="0">
                <a:latin typeface="Tahoma"/>
                <a:cs typeface="Tahoma"/>
              </a:rPr>
              <a:t>perawat,</a:t>
            </a:r>
            <a:r>
              <a:rPr sz="4800" b="1" spc="690" dirty="0">
                <a:latin typeface="Tahoma"/>
                <a:cs typeface="Tahoma"/>
              </a:rPr>
              <a:t> </a:t>
            </a:r>
            <a:r>
              <a:rPr sz="4800" b="1" spc="-305" dirty="0">
                <a:latin typeface="Tahoma"/>
                <a:cs typeface="Tahoma"/>
              </a:rPr>
              <a:t>dll)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95009" y="2916808"/>
            <a:ext cx="25444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5660" indent="-82296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835660" algn="l"/>
              </a:tabLst>
            </a:pPr>
            <a:r>
              <a:rPr sz="4800" b="1" spc="-455" dirty="0">
                <a:latin typeface="Tahoma"/>
                <a:cs typeface="Tahoma"/>
              </a:rPr>
              <a:t>Pasien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95009" y="3625151"/>
            <a:ext cx="8988425" cy="2231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7220" indent="-604520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617220" algn="l"/>
              </a:tabLst>
            </a:pPr>
            <a:r>
              <a:rPr sz="4800" b="1" spc="-385" dirty="0">
                <a:latin typeface="Tahoma"/>
                <a:cs typeface="Tahoma"/>
              </a:rPr>
              <a:t>Konseling</a:t>
            </a:r>
            <a:r>
              <a:rPr sz="4800" b="1" spc="-250" dirty="0">
                <a:latin typeface="Tahoma"/>
                <a:cs typeface="Tahoma"/>
              </a:rPr>
              <a:t> </a:t>
            </a:r>
            <a:r>
              <a:rPr sz="4800" b="1" spc="-480" dirty="0">
                <a:latin typeface="Tahoma"/>
                <a:cs typeface="Tahoma"/>
              </a:rPr>
              <a:t>untuk</a:t>
            </a:r>
            <a:r>
              <a:rPr sz="4800" b="1" spc="-345" dirty="0">
                <a:latin typeface="Tahoma"/>
                <a:cs typeface="Tahoma"/>
              </a:rPr>
              <a:t> </a:t>
            </a:r>
            <a:r>
              <a:rPr sz="4800" b="1" spc="-430" dirty="0">
                <a:latin typeface="Tahoma"/>
                <a:cs typeface="Tahoma"/>
              </a:rPr>
              <a:t>pasien</a:t>
            </a:r>
            <a:endParaRPr sz="4800">
              <a:latin typeface="Tahoma"/>
              <a:cs typeface="Tahoma"/>
            </a:endParaRPr>
          </a:p>
          <a:p>
            <a:pPr marL="619125" indent="-606425">
              <a:lnSpc>
                <a:spcPct val="100000"/>
              </a:lnSpc>
              <a:spcBef>
                <a:spcPts val="45"/>
              </a:spcBef>
              <a:buAutoNum type="arabicPeriod" startAt="2"/>
              <a:tabLst>
                <a:tab pos="619125" algn="l"/>
              </a:tabLst>
            </a:pPr>
            <a:r>
              <a:rPr sz="4800" b="1" spc="-455" dirty="0">
                <a:latin typeface="Tahoma"/>
                <a:cs typeface="Tahoma"/>
              </a:rPr>
              <a:t>Edukasi</a:t>
            </a:r>
            <a:r>
              <a:rPr sz="4800" b="1" spc="-225" dirty="0">
                <a:latin typeface="Tahoma"/>
                <a:cs typeface="Tahoma"/>
              </a:rPr>
              <a:t> </a:t>
            </a:r>
            <a:r>
              <a:rPr sz="4800" b="1" spc="-480" dirty="0">
                <a:latin typeface="Tahoma"/>
                <a:cs typeface="Tahoma"/>
              </a:rPr>
              <a:t>untuk</a:t>
            </a:r>
            <a:r>
              <a:rPr sz="4800" b="1" spc="-350" dirty="0">
                <a:latin typeface="Tahoma"/>
                <a:cs typeface="Tahoma"/>
              </a:rPr>
              <a:t> </a:t>
            </a:r>
            <a:r>
              <a:rPr sz="4800" b="1" spc="-455" dirty="0">
                <a:latin typeface="Tahoma"/>
                <a:cs typeface="Tahoma"/>
              </a:rPr>
              <a:t>tenaga</a:t>
            </a:r>
            <a:r>
              <a:rPr sz="4800" b="1" spc="-265" dirty="0">
                <a:latin typeface="Tahoma"/>
                <a:cs typeface="Tahoma"/>
              </a:rPr>
              <a:t> </a:t>
            </a:r>
            <a:r>
              <a:rPr sz="4800" b="1" spc="-475" dirty="0">
                <a:latin typeface="Tahoma"/>
                <a:cs typeface="Tahoma"/>
              </a:rPr>
              <a:t>kesehatan</a:t>
            </a:r>
            <a:endParaRPr sz="4800">
              <a:latin typeface="Tahoma"/>
              <a:cs typeface="Tahoma"/>
            </a:endParaRPr>
          </a:p>
          <a:p>
            <a:pPr marL="617220" indent="-604520">
              <a:lnSpc>
                <a:spcPct val="100000"/>
              </a:lnSpc>
              <a:spcBef>
                <a:spcPts val="40"/>
              </a:spcBef>
              <a:buAutoNum type="arabicPeriod" startAt="2"/>
              <a:tabLst>
                <a:tab pos="617220" algn="l"/>
              </a:tabLst>
            </a:pPr>
            <a:r>
              <a:rPr sz="4800" b="1" spc="-490" dirty="0">
                <a:latin typeface="Tahoma"/>
                <a:cs typeface="Tahoma"/>
              </a:rPr>
              <a:t>Swamedikasi</a:t>
            </a:r>
            <a:endParaRPr sz="48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11215" y="7013956"/>
            <a:ext cx="8923020" cy="134112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 marR="5080">
              <a:lnSpc>
                <a:spcPct val="79800"/>
              </a:lnSpc>
              <a:spcBef>
                <a:spcPts val="1260"/>
              </a:spcBef>
            </a:pPr>
            <a:r>
              <a:rPr sz="4800" b="1" spc="-555" dirty="0">
                <a:latin typeface="Tahoma"/>
                <a:cs typeface="Tahoma"/>
              </a:rPr>
              <a:t>MERUPAKAN</a:t>
            </a:r>
            <a:r>
              <a:rPr sz="4800" b="1" spc="-150" dirty="0">
                <a:latin typeface="Tahoma"/>
                <a:cs typeface="Tahoma"/>
              </a:rPr>
              <a:t> </a:t>
            </a:r>
            <a:r>
              <a:rPr sz="4800" b="1" spc="-620" dirty="0">
                <a:latin typeface="Tahoma"/>
                <a:cs typeface="Tahoma"/>
              </a:rPr>
              <a:t>BAGIAN</a:t>
            </a:r>
            <a:r>
              <a:rPr sz="4800" b="1" spc="-180" dirty="0">
                <a:latin typeface="Tahoma"/>
                <a:cs typeface="Tahoma"/>
              </a:rPr>
              <a:t> </a:t>
            </a:r>
            <a:r>
              <a:rPr sz="4800" b="1" spc="-695" dirty="0">
                <a:latin typeface="Tahoma"/>
                <a:cs typeface="Tahoma"/>
              </a:rPr>
              <a:t>DARI</a:t>
            </a:r>
            <a:r>
              <a:rPr sz="4800" b="1" spc="-190" dirty="0">
                <a:latin typeface="Tahoma"/>
                <a:cs typeface="Tahoma"/>
              </a:rPr>
              <a:t> </a:t>
            </a:r>
            <a:r>
              <a:rPr sz="4800" b="1" spc="-560" dirty="0">
                <a:latin typeface="Tahoma"/>
                <a:cs typeface="Tahoma"/>
              </a:rPr>
              <a:t>PERAN FARMASI</a:t>
            </a:r>
            <a:r>
              <a:rPr sz="4800" b="1" spc="-175" dirty="0">
                <a:latin typeface="Tahoma"/>
                <a:cs typeface="Tahoma"/>
              </a:rPr>
              <a:t> </a:t>
            </a:r>
            <a:r>
              <a:rPr sz="4800" b="1" spc="-605" dirty="0">
                <a:latin typeface="Tahoma"/>
                <a:cs typeface="Tahoma"/>
              </a:rPr>
              <a:t>KOMUNITAS</a:t>
            </a:r>
            <a:r>
              <a:rPr sz="4800" b="1" spc="-165" dirty="0">
                <a:latin typeface="Tahoma"/>
                <a:cs typeface="Tahoma"/>
              </a:rPr>
              <a:t> </a:t>
            </a:r>
            <a:r>
              <a:rPr sz="4800" b="1" spc="-565" dirty="0">
                <a:latin typeface="Tahoma"/>
                <a:cs typeface="Tahoma"/>
              </a:rPr>
              <a:t>DAN</a:t>
            </a:r>
            <a:r>
              <a:rPr sz="4800" b="1" spc="-210" dirty="0">
                <a:latin typeface="Tahoma"/>
                <a:cs typeface="Tahoma"/>
              </a:rPr>
              <a:t> </a:t>
            </a:r>
            <a:r>
              <a:rPr sz="4800" b="1" spc="-650" dirty="0">
                <a:latin typeface="Tahoma"/>
                <a:cs typeface="Tahoma"/>
              </a:rPr>
              <a:t>KLINIS</a:t>
            </a:r>
            <a:endParaRPr sz="4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85868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5400">
              <a:latin typeface="Times New Roman"/>
              <a:cs typeface="Times New Roman"/>
            </a:endParaRPr>
          </a:p>
          <a:p>
            <a:pPr marL="1143000" marR="1447800">
              <a:lnSpc>
                <a:spcPts val="5700"/>
              </a:lnSpc>
              <a:spcBef>
                <a:spcPts val="5"/>
              </a:spcBef>
            </a:pPr>
            <a:r>
              <a:rPr sz="5400" b="1" spc="-80" dirty="0">
                <a:solidFill>
                  <a:srgbClr val="FFFFFF"/>
                </a:solidFill>
                <a:latin typeface="Arial"/>
                <a:cs typeface="Arial"/>
              </a:rPr>
              <a:t>Farmasi </a:t>
            </a:r>
            <a:r>
              <a:rPr sz="5400" b="1" spc="-10" dirty="0">
                <a:solidFill>
                  <a:srgbClr val="FFFFFF"/>
                </a:solidFill>
                <a:latin typeface="Arial"/>
                <a:cs typeface="Arial"/>
              </a:rPr>
              <a:t>Klinik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33389" y="2860293"/>
            <a:ext cx="11078210" cy="339979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454659" marR="47625" indent="-442595" algn="just">
              <a:lnSpc>
                <a:spcPts val="5200"/>
              </a:lnSpc>
              <a:spcBef>
                <a:spcPts val="740"/>
              </a:spcBef>
              <a:buFont typeface="Arial MT"/>
              <a:buChar char="•"/>
              <a:tabLst>
                <a:tab pos="454659" algn="l"/>
              </a:tabLst>
            </a:pPr>
            <a:r>
              <a:rPr sz="4800" b="1" spc="-465" dirty="0">
                <a:latin typeface="Tahoma"/>
                <a:cs typeface="Tahoma"/>
              </a:rPr>
              <a:t>Pelayanan</a:t>
            </a:r>
            <a:r>
              <a:rPr sz="4800" b="1" spc="395" dirty="0">
                <a:latin typeface="Tahoma"/>
                <a:cs typeface="Tahoma"/>
              </a:rPr>
              <a:t> </a:t>
            </a:r>
            <a:r>
              <a:rPr sz="4800" b="1" spc="-495" dirty="0">
                <a:latin typeface="Tahoma"/>
                <a:cs typeface="Tahoma"/>
              </a:rPr>
              <a:t>yang</a:t>
            </a:r>
            <a:r>
              <a:rPr sz="4800" b="1" spc="405" dirty="0">
                <a:latin typeface="Tahoma"/>
                <a:cs typeface="Tahoma"/>
              </a:rPr>
              <a:t> </a:t>
            </a:r>
            <a:r>
              <a:rPr sz="4800" b="1" spc="-420" dirty="0">
                <a:latin typeface="Tahoma"/>
                <a:cs typeface="Tahoma"/>
              </a:rPr>
              <a:t>diberikan</a:t>
            </a:r>
            <a:r>
              <a:rPr sz="4800" b="1" spc="409" dirty="0">
                <a:latin typeface="Tahoma"/>
                <a:cs typeface="Tahoma"/>
              </a:rPr>
              <a:t> </a:t>
            </a:r>
            <a:r>
              <a:rPr sz="4800" b="1" spc="-345" dirty="0">
                <a:latin typeface="Tahoma"/>
                <a:cs typeface="Tahoma"/>
              </a:rPr>
              <a:t>oleh</a:t>
            </a:r>
            <a:r>
              <a:rPr sz="4800" b="1" spc="405" dirty="0">
                <a:latin typeface="Tahoma"/>
                <a:cs typeface="Tahoma"/>
              </a:rPr>
              <a:t> </a:t>
            </a:r>
            <a:r>
              <a:rPr sz="4800" b="1" spc="-475" dirty="0">
                <a:latin typeface="Tahoma"/>
                <a:cs typeface="Tahoma"/>
              </a:rPr>
              <a:t>farmasis dalam</a:t>
            </a:r>
            <a:r>
              <a:rPr sz="4800" b="1" spc="805" dirty="0">
                <a:latin typeface="Tahoma"/>
                <a:cs typeface="Tahoma"/>
              </a:rPr>
              <a:t> </a:t>
            </a:r>
            <a:r>
              <a:rPr sz="4800" b="1" spc="-520" dirty="0">
                <a:latin typeface="Tahoma"/>
                <a:cs typeface="Tahoma"/>
              </a:rPr>
              <a:t>mengupayakan</a:t>
            </a:r>
            <a:r>
              <a:rPr sz="4800" b="1" spc="815" dirty="0">
                <a:latin typeface="Tahoma"/>
                <a:cs typeface="Tahoma"/>
              </a:rPr>
              <a:t> </a:t>
            </a:r>
            <a:r>
              <a:rPr sz="4800" b="1" spc="-409" dirty="0">
                <a:latin typeface="Tahoma"/>
                <a:cs typeface="Tahoma"/>
              </a:rPr>
              <a:t>terapi</a:t>
            </a:r>
            <a:r>
              <a:rPr sz="4800" b="1" spc="810" dirty="0">
                <a:latin typeface="Tahoma"/>
                <a:cs typeface="Tahoma"/>
              </a:rPr>
              <a:t> </a:t>
            </a:r>
            <a:r>
              <a:rPr sz="4800" b="1" spc="-450" dirty="0">
                <a:latin typeface="Tahoma"/>
                <a:cs typeface="Tahoma"/>
              </a:rPr>
              <a:t>obat</a:t>
            </a:r>
            <a:r>
              <a:rPr sz="4800" b="1" spc="815" dirty="0">
                <a:latin typeface="Tahoma"/>
                <a:cs typeface="Tahoma"/>
              </a:rPr>
              <a:t> </a:t>
            </a:r>
            <a:r>
              <a:rPr sz="4800" b="1" spc="-520" dirty="0">
                <a:latin typeface="Tahoma"/>
                <a:cs typeface="Tahoma"/>
              </a:rPr>
              <a:t>yang </a:t>
            </a:r>
            <a:r>
              <a:rPr sz="4800" b="1" spc="-525" dirty="0">
                <a:latin typeface="Tahoma"/>
                <a:cs typeface="Tahoma"/>
              </a:rPr>
              <a:t>aman,</a:t>
            </a:r>
            <a:r>
              <a:rPr sz="4800" b="1" spc="-520" dirty="0">
                <a:latin typeface="Tahoma"/>
                <a:cs typeface="Tahoma"/>
              </a:rPr>
              <a:t> </a:t>
            </a:r>
            <a:r>
              <a:rPr sz="4800" b="1" i="1" spc="-484" dirty="0">
                <a:latin typeface="Trebuchet MS"/>
                <a:cs typeface="Trebuchet MS"/>
              </a:rPr>
              <a:t>appropriate</a:t>
            </a:r>
            <a:r>
              <a:rPr sz="4800" b="1" i="1" spc="-150" dirty="0">
                <a:latin typeface="Trebuchet MS"/>
                <a:cs typeface="Trebuchet MS"/>
              </a:rPr>
              <a:t> </a:t>
            </a:r>
            <a:r>
              <a:rPr sz="4800" b="1" spc="-495" dirty="0">
                <a:latin typeface="Tahoma"/>
                <a:cs typeface="Tahoma"/>
              </a:rPr>
              <a:t>dan</a:t>
            </a:r>
            <a:r>
              <a:rPr sz="4800" b="1" spc="-195" dirty="0">
                <a:latin typeface="Tahoma"/>
                <a:cs typeface="Tahoma"/>
              </a:rPr>
              <a:t> </a:t>
            </a:r>
            <a:r>
              <a:rPr sz="4800" b="1" i="1" spc="-405" dirty="0">
                <a:latin typeface="Trebuchet MS"/>
                <a:cs typeface="Trebuchet MS"/>
              </a:rPr>
              <a:t>cost-</a:t>
            </a:r>
            <a:r>
              <a:rPr sz="4800" b="1" i="1" spc="-490" dirty="0">
                <a:latin typeface="Trebuchet MS"/>
                <a:cs typeface="Trebuchet MS"/>
              </a:rPr>
              <a:t>effective</a:t>
            </a:r>
            <a:r>
              <a:rPr sz="4800" b="1" spc="-490" dirty="0">
                <a:latin typeface="Tahoma"/>
                <a:cs typeface="Tahoma"/>
              </a:rPr>
              <a:t>.</a:t>
            </a:r>
            <a:endParaRPr sz="4800">
              <a:latin typeface="Tahoma"/>
              <a:cs typeface="Tahoma"/>
            </a:endParaRPr>
          </a:p>
          <a:p>
            <a:pPr marL="454659" marR="5080" indent="-442595" algn="just">
              <a:lnSpc>
                <a:spcPts val="5200"/>
              </a:lnSpc>
              <a:buFont typeface="Arial MT"/>
              <a:buChar char="•"/>
              <a:tabLst>
                <a:tab pos="454659" algn="l"/>
              </a:tabLst>
            </a:pPr>
            <a:r>
              <a:rPr sz="4800" b="1" spc="-505" dirty="0">
                <a:latin typeface="Tahoma"/>
                <a:cs typeface="Tahoma"/>
              </a:rPr>
              <a:t>Penggunaan</a:t>
            </a:r>
            <a:r>
              <a:rPr sz="4800" b="1" spc="200" dirty="0">
                <a:latin typeface="Tahoma"/>
                <a:cs typeface="Tahoma"/>
              </a:rPr>
              <a:t>  </a:t>
            </a:r>
            <a:r>
              <a:rPr sz="4800" b="1" spc="-450" dirty="0">
                <a:latin typeface="Tahoma"/>
                <a:cs typeface="Tahoma"/>
              </a:rPr>
              <a:t>obat</a:t>
            </a:r>
            <a:r>
              <a:rPr sz="4800" b="1" spc="200" dirty="0">
                <a:latin typeface="Tahoma"/>
                <a:cs typeface="Tahoma"/>
              </a:rPr>
              <a:t>  </a:t>
            </a:r>
            <a:r>
              <a:rPr sz="4800" b="1" spc="-475" dirty="0">
                <a:latin typeface="Tahoma"/>
                <a:cs typeface="Tahoma"/>
              </a:rPr>
              <a:t>dalam</a:t>
            </a:r>
            <a:r>
              <a:rPr sz="4800" b="1" spc="210" dirty="0">
                <a:latin typeface="Tahoma"/>
                <a:cs typeface="Tahoma"/>
              </a:rPr>
              <a:t>  </a:t>
            </a:r>
            <a:r>
              <a:rPr sz="4800" b="1" spc="-515" dirty="0">
                <a:latin typeface="Tahoma"/>
                <a:cs typeface="Tahoma"/>
              </a:rPr>
              <a:t>kasus</a:t>
            </a:r>
            <a:r>
              <a:rPr sz="4800" b="1" spc="204" dirty="0">
                <a:latin typeface="Tahoma"/>
                <a:cs typeface="Tahoma"/>
              </a:rPr>
              <a:t>  </a:t>
            </a:r>
            <a:r>
              <a:rPr sz="4800" b="1" spc="-345" dirty="0">
                <a:latin typeface="Tahoma"/>
                <a:cs typeface="Tahoma"/>
              </a:rPr>
              <a:t>klinik, </a:t>
            </a:r>
            <a:r>
              <a:rPr sz="4800" b="1" u="sng" spc="-5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bukan</a:t>
            </a:r>
            <a:r>
              <a:rPr sz="4800" b="1" spc="-185" dirty="0">
                <a:latin typeface="Tahoma"/>
                <a:cs typeface="Tahoma"/>
              </a:rPr>
              <a:t> </a:t>
            </a:r>
            <a:r>
              <a:rPr sz="4800" b="1" spc="-500" dirty="0">
                <a:latin typeface="Tahoma"/>
                <a:cs typeface="Tahoma"/>
              </a:rPr>
              <a:t>sekadar</a:t>
            </a:r>
            <a:r>
              <a:rPr sz="4800" b="1" spc="-150" dirty="0">
                <a:latin typeface="Tahoma"/>
                <a:cs typeface="Tahoma"/>
              </a:rPr>
              <a:t> </a:t>
            </a:r>
            <a:r>
              <a:rPr sz="4800" b="1" spc="-459" dirty="0">
                <a:latin typeface="Tahoma"/>
                <a:cs typeface="Tahoma"/>
              </a:rPr>
              <a:t>penyediaan</a:t>
            </a:r>
            <a:r>
              <a:rPr sz="4800" b="1" spc="-204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produk</a:t>
            </a:r>
            <a:r>
              <a:rPr sz="4800" b="1" spc="-300" dirty="0">
                <a:latin typeface="Tahoma"/>
                <a:cs typeface="Tahoma"/>
              </a:rPr>
              <a:t> </a:t>
            </a:r>
            <a:r>
              <a:rPr sz="4800" b="1" spc="-470" dirty="0">
                <a:latin typeface="Tahoma"/>
                <a:cs typeface="Tahoma"/>
              </a:rPr>
              <a:t>obat</a:t>
            </a:r>
            <a:endParaRPr sz="4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C6C6C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40"/>
              </a:spcBef>
            </a:pPr>
            <a:endParaRPr sz="4500">
              <a:latin typeface="Times New Roman"/>
              <a:cs typeface="Times New Roman"/>
            </a:endParaRPr>
          </a:p>
          <a:p>
            <a:pPr marL="497840">
              <a:lnSpc>
                <a:spcPts val="5180"/>
              </a:lnSpc>
            </a:pPr>
            <a:r>
              <a:rPr sz="4500" b="1" i="1" spc="-35" dirty="0">
                <a:solidFill>
                  <a:srgbClr val="FFFFFF"/>
                </a:solidFill>
                <a:latin typeface="Arial"/>
                <a:cs typeface="Arial"/>
              </a:rPr>
              <a:t>Pharmaceutical</a:t>
            </a:r>
            <a:endParaRPr sz="4500">
              <a:latin typeface="Arial"/>
              <a:cs typeface="Arial"/>
            </a:endParaRPr>
          </a:p>
          <a:p>
            <a:pPr marL="497840">
              <a:lnSpc>
                <a:spcPts val="6260"/>
              </a:lnSpc>
            </a:pPr>
            <a:r>
              <a:rPr sz="5400" b="1" i="1" spc="-20" dirty="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11215" y="3005391"/>
            <a:ext cx="10446385" cy="305943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 indent="317500">
              <a:lnSpc>
                <a:spcPct val="89500"/>
              </a:lnSpc>
              <a:spcBef>
                <a:spcPts val="780"/>
              </a:spcBef>
              <a:tabLst>
                <a:tab pos="8776970" algn="l"/>
                <a:tab pos="9119235" algn="l"/>
              </a:tabLst>
            </a:pPr>
            <a:r>
              <a:rPr sz="5400" b="1" spc="-1135" dirty="0">
                <a:latin typeface="Tahoma"/>
                <a:cs typeface="Tahoma"/>
              </a:rPr>
              <a:t>T</a:t>
            </a:r>
            <a:r>
              <a:rPr sz="5400" b="1" spc="-525" dirty="0">
                <a:latin typeface="Tahoma"/>
                <a:cs typeface="Tahoma"/>
              </a:rPr>
              <a:t>a</a:t>
            </a:r>
            <a:r>
              <a:rPr sz="5400" b="1" spc="-530" dirty="0">
                <a:latin typeface="Tahoma"/>
                <a:cs typeface="Tahoma"/>
              </a:rPr>
              <a:t>n</a:t>
            </a:r>
            <a:r>
              <a:rPr sz="5400" b="1" spc="-490" dirty="0">
                <a:latin typeface="Tahoma"/>
                <a:cs typeface="Tahoma"/>
              </a:rPr>
              <a:t>g</a:t>
            </a:r>
            <a:r>
              <a:rPr sz="5400" b="1" spc="-535" dirty="0">
                <a:latin typeface="Tahoma"/>
                <a:cs typeface="Tahoma"/>
              </a:rPr>
              <a:t>g</a:t>
            </a:r>
            <a:r>
              <a:rPr sz="5400" b="1" spc="-530" dirty="0">
                <a:latin typeface="Tahoma"/>
                <a:cs typeface="Tahoma"/>
              </a:rPr>
              <a:t>un</a:t>
            </a:r>
            <a:r>
              <a:rPr sz="5400" b="1" spc="-490" dirty="0">
                <a:latin typeface="Tahoma"/>
                <a:cs typeface="Tahoma"/>
              </a:rPr>
              <a:t>g</a:t>
            </a:r>
            <a:r>
              <a:rPr sz="5400" b="1" spc="-200" dirty="0">
                <a:latin typeface="Tahoma"/>
                <a:cs typeface="Tahoma"/>
              </a:rPr>
              <a:t> </a:t>
            </a:r>
            <a:r>
              <a:rPr sz="5400" b="1" spc="-660" dirty="0">
                <a:latin typeface="Tahoma"/>
                <a:cs typeface="Tahoma"/>
              </a:rPr>
              <a:t>jawab</a:t>
            </a:r>
            <a:r>
              <a:rPr sz="5400" b="1" spc="-220" dirty="0">
                <a:latin typeface="Tahoma"/>
                <a:cs typeface="Tahoma"/>
              </a:rPr>
              <a:t> </a:t>
            </a:r>
            <a:r>
              <a:rPr sz="5400" b="1" spc="-450" dirty="0">
                <a:latin typeface="Tahoma"/>
                <a:cs typeface="Tahoma"/>
              </a:rPr>
              <a:t>profesi</a:t>
            </a:r>
            <a:r>
              <a:rPr sz="5400" b="1" spc="-235" dirty="0">
                <a:latin typeface="Tahoma"/>
                <a:cs typeface="Tahoma"/>
              </a:rPr>
              <a:t> </a:t>
            </a:r>
            <a:r>
              <a:rPr sz="5400" b="1" spc="-520" dirty="0">
                <a:latin typeface="Tahoma"/>
                <a:cs typeface="Tahoma"/>
              </a:rPr>
              <a:t>farmasi dalam</a:t>
            </a:r>
            <a:r>
              <a:rPr sz="5400" b="1" spc="-225" dirty="0">
                <a:latin typeface="Tahoma"/>
                <a:cs typeface="Tahoma"/>
              </a:rPr>
              <a:t> </a:t>
            </a:r>
            <a:r>
              <a:rPr sz="5400" b="1" spc="-535" dirty="0">
                <a:latin typeface="Tahoma"/>
                <a:cs typeface="Tahoma"/>
              </a:rPr>
              <a:t>mengoptimalkan</a:t>
            </a:r>
            <a:r>
              <a:rPr sz="5400" b="1" spc="-190" dirty="0">
                <a:latin typeface="Tahoma"/>
                <a:cs typeface="Tahoma"/>
              </a:rPr>
              <a:t> </a:t>
            </a:r>
            <a:r>
              <a:rPr sz="5400" b="1" spc="-459" dirty="0">
                <a:latin typeface="Tahoma"/>
                <a:cs typeface="Tahoma"/>
              </a:rPr>
              <a:t>terapi</a:t>
            </a:r>
            <a:r>
              <a:rPr sz="5400" b="1" dirty="0">
                <a:latin typeface="Tahoma"/>
                <a:cs typeface="Tahoma"/>
              </a:rPr>
              <a:t>	</a:t>
            </a:r>
            <a:r>
              <a:rPr sz="5400" b="1" spc="-535" dirty="0">
                <a:latin typeface="Tahoma"/>
                <a:cs typeface="Tahoma"/>
              </a:rPr>
              <a:t>obat </a:t>
            </a:r>
            <a:r>
              <a:rPr sz="5400" b="1" spc="-565" dirty="0">
                <a:latin typeface="Tahoma"/>
                <a:cs typeface="Tahoma"/>
              </a:rPr>
              <a:t>untuk</a:t>
            </a:r>
            <a:r>
              <a:rPr sz="5400" b="1" spc="-380" dirty="0">
                <a:latin typeface="Tahoma"/>
                <a:cs typeface="Tahoma"/>
              </a:rPr>
              <a:t> </a:t>
            </a:r>
            <a:r>
              <a:rPr sz="5400" b="1" spc="-550" dirty="0">
                <a:latin typeface="Tahoma"/>
                <a:cs typeface="Tahoma"/>
              </a:rPr>
              <a:t>meningkatkan</a:t>
            </a:r>
            <a:r>
              <a:rPr sz="5400" b="1" spc="-229" dirty="0">
                <a:latin typeface="Tahoma"/>
                <a:cs typeface="Tahoma"/>
              </a:rPr>
              <a:t> </a:t>
            </a:r>
            <a:r>
              <a:rPr sz="5400" b="1" spc="-465" dirty="0">
                <a:latin typeface="Tahoma"/>
                <a:cs typeface="Tahoma"/>
              </a:rPr>
              <a:t>kualitas</a:t>
            </a:r>
            <a:r>
              <a:rPr sz="5400" b="1" dirty="0">
                <a:latin typeface="Tahoma"/>
                <a:cs typeface="Tahoma"/>
              </a:rPr>
              <a:t>	</a:t>
            </a:r>
            <a:r>
              <a:rPr sz="5400" b="1" spc="-495" dirty="0">
                <a:latin typeface="Tahoma"/>
                <a:cs typeface="Tahoma"/>
              </a:rPr>
              <a:t>hidup </a:t>
            </a:r>
            <a:r>
              <a:rPr sz="5400" b="1" spc="-484" dirty="0">
                <a:latin typeface="Tahoma"/>
                <a:cs typeface="Tahoma"/>
              </a:rPr>
              <a:t>pasien</a:t>
            </a:r>
            <a:r>
              <a:rPr sz="5400" b="1" spc="-260" dirty="0">
                <a:latin typeface="Tahoma"/>
                <a:cs typeface="Tahoma"/>
              </a:rPr>
              <a:t> </a:t>
            </a:r>
            <a:r>
              <a:rPr sz="5400" b="1" spc="-605" dirty="0">
                <a:latin typeface="Tahoma"/>
                <a:cs typeface="Tahoma"/>
              </a:rPr>
              <a:t>(QoL)</a:t>
            </a:r>
            <a:endParaRPr sz="5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85868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40"/>
              </a:spcBef>
            </a:pPr>
            <a:endParaRPr sz="4500">
              <a:latin typeface="Times New Roman"/>
              <a:cs typeface="Times New Roman"/>
            </a:endParaRPr>
          </a:p>
          <a:p>
            <a:pPr marL="497840">
              <a:lnSpc>
                <a:spcPts val="5180"/>
              </a:lnSpc>
            </a:pPr>
            <a:r>
              <a:rPr sz="4500" b="1" i="1" spc="-35" dirty="0">
                <a:solidFill>
                  <a:srgbClr val="FFFFFF"/>
                </a:solidFill>
                <a:latin typeface="Arial"/>
                <a:cs typeface="Arial"/>
              </a:rPr>
              <a:t>Pharmaceutical</a:t>
            </a:r>
            <a:endParaRPr sz="4500">
              <a:latin typeface="Arial"/>
              <a:cs typeface="Arial"/>
            </a:endParaRPr>
          </a:p>
          <a:p>
            <a:pPr marL="497840">
              <a:lnSpc>
                <a:spcPts val="6260"/>
              </a:lnSpc>
            </a:pPr>
            <a:r>
              <a:rPr sz="5400" b="1" i="1" spc="-20" dirty="0">
                <a:solidFill>
                  <a:srgbClr val="FFFFFF"/>
                </a:solidFill>
                <a:latin typeface="Arial"/>
                <a:cs typeface="Arial"/>
              </a:rPr>
              <a:t>Care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29628" y="1502092"/>
            <a:ext cx="9748520" cy="600646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510540" marR="221615" indent="-497840">
              <a:lnSpc>
                <a:spcPct val="89500"/>
              </a:lnSpc>
              <a:spcBef>
                <a:spcPts val="780"/>
              </a:spcBef>
              <a:buFont typeface="Arial MT"/>
              <a:buChar char="•"/>
              <a:tabLst>
                <a:tab pos="510540" algn="l"/>
              </a:tabLst>
            </a:pPr>
            <a:r>
              <a:rPr sz="5400" b="1" spc="-440" dirty="0">
                <a:latin typeface="Tahoma"/>
                <a:cs typeface="Tahoma"/>
              </a:rPr>
              <a:t>Mengidentifikasi</a:t>
            </a:r>
            <a:r>
              <a:rPr sz="5400" b="1" spc="-220" dirty="0">
                <a:latin typeface="Tahoma"/>
                <a:cs typeface="Tahoma"/>
              </a:rPr>
              <a:t> </a:t>
            </a:r>
            <a:r>
              <a:rPr sz="5400" b="1" spc="-545" dirty="0">
                <a:latin typeface="Tahoma"/>
                <a:cs typeface="Tahoma"/>
              </a:rPr>
              <a:t>masalah</a:t>
            </a:r>
            <a:r>
              <a:rPr sz="5400" b="1" spc="-335" dirty="0">
                <a:latin typeface="Tahoma"/>
                <a:cs typeface="Tahoma"/>
              </a:rPr>
              <a:t> </a:t>
            </a:r>
            <a:r>
              <a:rPr sz="5400" b="1" spc="-585" dirty="0">
                <a:latin typeface="Tahoma"/>
                <a:cs typeface="Tahoma"/>
              </a:rPr>
              <a:t>yang </a:t>
            </a:r>
            <a:r>
              <a:rPr sz="5400" b="1" spc="-500" dirty="0">
                <a:latin typeface="Tahoma"/>
                <a:cs typeface="Tahoma"/>
              </a:rPr>
              <a:t>berkaitan</a:t>
            </a:r>
            <a:r>
              <a:rPr sz="5400" b="1" spc="-215" dirty="0">
                <a:latin typeface="Tahoma"/>
                <a:cs typeface="Tahoma"/>
              </a:rPr>
              <a:t> </a:t>
            </a:r>
            <a:r>
              <a:rPr sz="5400" b="1" spc="-560" dirty="0">
                <a:latin typeface="Tahoma"/>
                <a:cs typeface="Tahoma"/>
              </a:rPr>
              <a:t>dengan</a:t>
            </a:r>
            <a:r>
              <a:rPr sz="5400" b="1" spc="-210" dirty="0">
                <a:latin typeface="Tahoma"/>
                <a:cs typeface="Tahoma"/>
              </a:rPr>
              <a:t> </a:t>
            </a:r>
            <a:r>
              <a:rPr sz="5400" b="1" spc="-575" dirty="0">
                <a:latin typeface="Tahoma"/>
                <a:cs typeface="Tahoma"/>
              </a:rPr>
              <a:t>penggunaan </a:t>
            </a:r>
            <a:r>
              <a:rPr sz="5400" b="1" spc="-515" dirty="0">
                <a:latin typeface="Tahoma"/>
                <a:cs typeface="Tahoma"/>
              </a:rPr>
              <a:t>obat</a:t>
            </a:r>
            <a:r>
              <a:rPr sz="5400" b="1" spc="-235" dirty="0">
                <a:latin typeface="Tahoma"/>
                <a:cs typeface="Tahoma"/>
              </a:rPr>
              <a:t> </a:t>
            </a:r>
            <a:r>
              <a:rPr sz="5400" b="1" spc="-835" dirty="0">
                <a:latin typeface="Tahoma"/>
                <a:cs typeface="Tahoma"/>
              </a:rPr>
              <a:t>(DRP=</a:t>
            </a:r>
            <a:r>
              <a:rPr sz="5400" b="1" spc="-210" dirty="0">
                <a:latin typeface="Tahoma"/>
                <a:cs typeface="Tahoma"/>
              </a:rPr>
              <a:t> </a:t>
            </a:r>
            <a:r>
              <a:rPr sz="5400" b="1" i="1" spc="-285" dirty="0">
                <a:latin typeface="Trebuchet MS"/>
                <a:cs typeface="Trebuchet MS"/>
              </a:rPr>
              <a:t>Drug</a:t>
            </a:r>
            <a:r>
              <a:rPr sz="5400" b="1" i="1" spc="-280" dirty="0">
                <a:latin typeface="Trebuchet MS"/>
                <a:cs typeface="Trebuchet MS"/>
              </a:rPr>
              <a:t> </a:t>
            </a:r>
            <a:r>
              <a:rPr sz="5400" b="1" i="1" spc="-509" dirty="0">
                <a:latin typeface="Trebuchet MS"/>
                <a:cs typeface="Trebuchet MS"/>
              </a:rPr>
              <a:t>Related </a:t>
            </a:r>
            <a:r>
              <a:rPr sz="5400" b="1" i="1" spc="-455" dirty="0">
                <a:latin typeface="Trebuchet MS"/>
                <a:cs typeface="Trebuchet MS"/>
              </a:rPr>
              <a:t>Problem</a:t>
            </a:r>
            <a:r>
              <a:rPr sz="5400" b="1" spc="-455" dirty="0">
                <a:latin typeface="Tahoma"/>
                <a:cs typeface="Tahoma"/>
              </a:rPr>
              <a:t>)</a:t>
            </a:r>
            <a:endParaRPr sz="5400">
              <a:latin typeface="Tahoma"/>
              <a:cs typeface="Tahoma"/>
            </a:endParaRPr>
          </a:p>
          <a:p>
            <a:pPr marL="510540" marR="1337310" indent="-497840">
              <a:lnSpc>
                <a:spcPts val="5800"/>
              </a:lnSpc>
              <a:spcBef>
                <a:spcPts val="80"/>
              </a:spcBef>
              <a:buFont typeface="Arial MT"/>
              <a:buChar char="•"/>
              <a:tabLst>
                <a:tab pos="510540" algn="l"/>
              </a:tabLst>
            </a:pPr>
            <a:r>
              <a:rPr sz="5400" b="1" spc="-470" dirty="0">
                <a:latin typeface="Tahoma"/>
                <a:cs typeface="Tahoma"/>
              </a:rPr>
              <a:t>Mengatasi</a:t>
            </a:r>
            <a:r>
              <a:rPr sz="5400" b="1" spc="-300" dirty="0">
                <a:latin typeface="Tahoma"/>
                <a:cs typeface="Tahoma"/>
              </a:rPr>
              <a:t> </a:t>
            </a:r>
            <a:r>
              <a:rPr sz="5400" b="1" spc="-580" dirty="0">
                <a:latin typeface="Tahoma"/>
                <a:cs typeface="Tahoma"/>
              </a:rPr>
              <a:t>DRP</a:t>
            </a:r>
            <a:r>
              <a:rPr sz="5400" b="1" spc="-570" dirty="0">
                <a:latin typeface="Tahoma"/>
                <a:cs typeface="Tahoma"/>
              </a:rPr>
              <a:t> </a:t>
            </a:r>
            <a:r>
              <a:rPr sz="5400" b="1" spc="-530" dirty="0">
                <a:latin typeface="Tahoma"/>
                <a:cs typeface="Tahoma"/>
              </a:rPr>
              <a:t>yang</a:t>
            </a:r>
            <a:r>
              <a:rPr sz="5400" b="1" spc="-250" dirty="0">
                <a:latin typeface="Tahoma"/>
                <a:cs typeface="Tahoma"/>
              </a:rPr>
              <a:t> </a:t>
            </a:r>
            <a:r>
              <a:rPr sz="5400" b="1" spc="-570" dirty="0">
                <a:latin typeface="Tahoma"/>
                <a:cs typeface="Tahoma"/>
              </a:rPr>
              <a:t>sudah </a:t>
            </a:r>
            <a:r>
              <a:rPr sz="5400" b="1" spc="-455" dirty="0">
                <a:latin typeface="Tahoma"/>
                <a:cs typeface="Tahoma"/>
              </a:rPr>
              <a:t>terjadi</a:t>
            </a:r>
            <a:endParaRPr sz="5400">
              <a:latin typeface="Tahoma"/>
              <a:cs typeface="Tahoma"/>
            </a:endParaRPr>
          </a:p>
          <a:p>
            <a:pPr marL="510540" marR="5080" indent="-497840">
              <a:lnSpc>
                <a:spcPts val="5800"/>
              </a:lnSpc>
              <a:spcBef>
                <a:spcPts val="5"/>
              </a:spcBef>
              <a:buFont typeface="Arial MT"/>
              <a:buChar char="•"/>
              <a:tabLst>
                <a:tab pos="510540" algn="l"/>
              </a:tabLst>
            </a:pPr>
            <a:r>
              <a:rPr sz="5400" b="1" spc="-535" dirty="0">
                <a:latin typeface="Tahoma"/>
                <a:cs typeface="Tahoma"/>
              </a:rPr>
              <a:t>Mencegah</a:t>
            </a:r>
            <a:r>
              <a:rPr sz="5400" b="1" spc="-290" dirty="0">
                <a:latin typeface="Tahoma"/>
                <a:cs typeface="Tahoma"/>
              </a:rPr>
              <a:t> </a:t>
            </a:r>
            <a:r>
              <a:rPr sz="5400" b="1" spc="-580" dirty="0">
                <a:latin typeface="Tahoma"/>
                <a:cs typeface="Tahoma"/>
              </a:rPr>
              <a:t>DRP</a:t>
            </a:r>
            <a:r>
              <a:rPr sz="5400" b="1" spc="-550" dirty="0">
                <a:latin typeface="Tahoma"/>
                <a:cs typeface="Tahoma"/>
              </a:rPr>
              <a:t> </a:t>
            </a:r>
            <a:r>
              <a:rPr sz="5400" b="1" spc="-530" dirty="0">
                <a:latin typeface="Tahoma"/>
                <a:cs typeface="Tahoma"/>
              </a:rPr>
              <a:t>yang</a:t>
            </a:r>
            <a:r>
              <a:rPr sz="5400" b="1" spc="-245" dirty="0">
                <a:latin typeface="Tahoma"/>
                <a:cs typeface="Tahoma"/>
              </a:rPr>
              <a:t> </a:t>
            </a:r>
            <a:r>
              <a:rPr sz="5400" b="1" spc="-475" dirty="0">
                <a:latin typeface="Tahoma"/>
                <a:cs typeface="Tahoma"/>
              </a:rPr>
              <a:t>berpotensi </a:t>
            </a:r>
            <a:r>
              <a:rPr sz="5400" b="1" spc="-540" dirty="0">
                <a:latin typeface="Tahoma"/>
                <a:cs typeface="Tahoma"/>
              </a:rPr>
              <a:t>untuk</a:t>
            </a:r>
            <a:r>
              <a:rPr sz="5400" b="1" spc="-425" dirty="0">
                <a:latin typeface="Tahoma"/>
                <a:cs typeface="Tahoma"/>
              </a:rPr>
              <a:t> </a:t>
            </a:r>
            <a:r>
              <a:rPr sz="5400" b="1" spc="-455" dirty="0">
                <a:latin typeface="Tahoma"/>
                <a:cs typeface="Tahoma"/>
              </a:rPr>
              <a:t>terjadi</a:t>
            </a:r>
            <a:endParaRPr sz="5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119" y="1137919"/>
            <a:ext cx="563880" cy="7998459"/>
          </a:xfrm>
          <a:custGeom>
            <a:avLst/>
            <a:gdLst/>
            <a:ahLst/>
            <a:cxnLst/>
            <a:rect l="l" t="t" r="r" b="b"/>
            <a:pathLst>
              <a:path w="563880" h="7998459">
                <a:moveTo>
                  <a:pt x="563880" y="0"/>
                </a:moveTo>
                <a:lnTo>
                  <a:pt x="0" y="0"/>
                </a:lnTo>
                <a:lnTo>
                  <a:pt x="0" y="7998459"/>
                </a:lnTo>
                <a:lnTo>
                  <a:pt x="563880" y="7998459"/>
                </a:lnTo>
                <a:lnTo>
                  <a:pt x="563880" y="0"/>
                </a:lnTo>
                <a:close/>
              </a:path>
            </a:pathLst>
          </a:custGeom>
          <a:solidFill>
            <a:srgbClr val="C6C6C6">
              <a:alpha val="4941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0" y="1137919"/>
            <a:ext cx="5166360" cy="7998459"/>
          </a:xfrm>
          <a:prstGeom prst="rect">
            <a:avLst/>
          </a:prstGeom>
          <a:solidFill>
            <a:srgbClr val="85868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5400">
              <a:latin typeface="Times New Roman"/>
              <a:cs typeface="Times New Roman"/>
            </a:endParaRPr>
          </a:p>
          <a:p>
            <a:pPr marL="497840" marR="699135">
              <a:lnSpc>
                <a:spcPct val="89500"/>
              </a:lnSpc>
            </a:pPr>
            <a:r>
              <a:rPr sz="5400" b="1" spc="-10" dirty="0">
                <a:solidFill>
                  <a:srgbClr val="FFFFFF"/>
                </a:solidFill>
                <a:latin typeface="Arial"/>
                <a:cs typeface="Arial"/>
              </a:rPr>
              <a:t>Masalah </a:t>
            </a:r>
            <a:r>
              <a:rPr sz="5400" b="1" spc="-20" dirty="0">
                <a:solidFill>
                  <a:srgbClr val="FFFFFF"/>
                </a:solidFill>
                <a:latin typeface="Arial"/>
                <a:cs typeface="Arial"/>
              </a:rPr>
              <a:t>yang </a:t>
            </a:r>
            <a:r>
              <a:rPr sz="5400" b="1" spc="-10" dirty="0">
                <a:solidFill>
                  <a:srgbClr val="FFFFFF"/>
                </a:solidFill>
                <a:latin typeface="Arial"/>
                <a:cs typeface="Arial"/>
              </a:rPr>
              <a:t>berkaitan dengan </a:t>
            </a:r>
            <a:r>
              <a:rPr sz="5400" b="1" spc="-100" dirty="0">
                <a:solidFill>
                  <a:srgbClr val="FFFFFF"/>
                </a:solidFill>
                <a:latin typeface="Arial"/>
                <a:cs typeface="Arial"/>
              </a:rPr>
              <a:t>penggunaan </a:t>
            </a:r>
            <a:r>
              <a:rPr sz="5400" b="1" spc="-20" dirty="0">
                <a:solidFill>
                  <a:srgbClr val="FFFFFF"/>
                </a:solidFill>
                <a:latin typeface="Arial"/>
                <a:cs typeface="Arial"/>
              </a:rPr>
              <a:t>obat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11215" y="593978"/>
            <a:ext cx="9138285" cy="6897370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926465" indent="-913765">
              <a:lnSpc>
                <a:spcPct val="100000"/>
              </a:lnSpc>
              <a:spcBef>
                <a:spcPts val="1295"/>
              </a:spcBef>
              <a:buClr>
                <a:srgbClr val="FA0028"/>
              </a:buClr>
              <a:buAutoNum type="arabicPeriod"/>
              <a:tabLst>
                <a:tab pos="926465" algn="l"/>
              </a:tabLst>
            </a:pPr>
            <a:r>
              <a:rPr sz="4800" b="1" spc="-465" dirty="0">
                <a:latin typeface="Tahoma"/>
                <a:cs typeface="Tahoma"/>
              </a:rPr>
              <a:t>Indikasi</a:t>
            </a:r>
            <a:r>
              <a:rPr sz="4800" b="1" spc="-254" dirty="0">
                <a:latin typeface="Tahoma"/>
                <a:cs typeface="Tahoma"/>
              </a:rPr>
              <a:t> </a:t>
            </a:r>
            <a:r>
              <a:rPr sz="4800" b="1" spc="-395" dirty="0">
                <a:latin typeface="Tahoma"/>
                <a:cs typeface="Tahoma"/>
              </a:rPr>
              <a:t>tidak</a:t>
            </a:r>
            <a:r>
              <a:rPr sz="4800" b="1" spc="-365" dirty="0">
                <a:latin typeface="Tahoma"/>
                <a:cs typeface="Tahoma"/>
              </a:rPr>
              <a:t> </a:t>
            </a:r>
            <a:r>
              <a:rPr sz="4800" b="1" spc="-425" dirty="0">
                <a:latin typeface="Tahoma"/>
                <a:cs typeface="Tahoma"/>
              </a:rPr>
              <a:t>tepat</a:t>
            </a:r>
            <a:endParaRPr sz="4800">
              <a:latin typeface="Tahoma"/>
              <a:cs typeface="Tahoma"/>
            </a:endParaRPr>
          </a:p>
          <a:p>
            <a:pPr marL="926465" indent="-913765">
              <a:lnSpc>
                <a:spcPct val="100000"/>
              </a:lnSpc>
              <a:spcBef>
                <a:spcPts val="1200"/>
              </a:spcBef>
              <a:buClr>
                <a:srgbClr val="FA0028"/>
              </a:buClr>
              <a:buAutoNum type="arabicPeriod"/>
              <a:tabLst>
                <a:tab pos="926465" algn="l"/>
              </a:tabLst>
            </a:pPr>
            <a:r>
              <a:rPr sz="4800" b="1" spc="-415" dirty="0">
                <a:latin typeface="Tahoma"/>
                <a:cs typeface="Tahoma"/>
              </a:rPr>
              <a:t>Pemilihan</a:t>
            </a:r>
            <a:r>
              <a:rPr sz="4800" b="1" spc="-195" dirty="0">
                <a:latin typeface="Tahoma"/>
                <a:cs typeface="Tahoma"/>
              </a:rPr>
              <a:t> </a:t>
            </a:r>
            <a:r>
              <a:rPr sz="4800" b="1" spc="-455" dirty="0">
                <a:latin typeface="Tahoma"/>
                <a:cs typeface="Tahoma"/>
              </a:rPr>
              <a:t>obat</a:t>
            </a:r>
            <a:r>
              <a:rPr sz="4800" b="1" spc="-195" dirty="0">
                <a:latin typeface="Tahoma"/>
                <a:cs typeface="Tahoma"/>
              </a:rPr>
              <a:t> </a:t>
            </a:r>
            <a:r>
              <a:rPr sz="4800" b="1" spc="-425" dirty="0">
                <a:latin typeface="Tahoma"/>
                <a:cs typeface="Tahoma"/>
              </a:rPr>
              <a:t>tidak</a:t>
            </a:r>
            <a:r>
              <a:rPr sz="4800" b="1" spc="-340" dirty="0">
                <a:latin typeface="Tahoma"/>
                <a:cs typeface="Tahoma"/>
              </a:rPr>
              <a:t> </a:t>
            </a:r>
            <a:r>
              <a:rPr sz="4800" b="1" spc="-450" dirty="0">
                <a:latin typeface="Tahoma"/>
                <a:cs typeface="Tahoma"/>
              </a:rPr>
              <a:t>tepat</a:t>
            </a:r>
            <a:endParaRPr sz="4800">
              <a:latin typeface="Tahoma"/>
              <a:cs typeface="Tahoma"/>
            </a:endParaRPr>
          </a:p>
          <a:p>
            <a:pPr marL="899160" lvl="1" indent="-441959">
              <a:lnSpc>
                <a:spcPct val="100000"/>
              </a:lnSpc>
              <a:spcBef>
                <a:spcPts val="825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b="1" spc="-420" dirty="0">
                <a:latin typeface="Tahoma"/>
                <a:cs typeface="Tahoma"/>
              </a:rPr>
              <a:t>Dosis</a:t>
            </a:r>
            <a:r>
              <a:rPr sz="4800" b="1" spc="-229" dirty="0">
                <a:latin typeface="Tahoma"/>
                <a:cs typeface="Tahoma"/>
              </a:rPr>
              <a:t> </a:t>
            </a:r>
            <a:r>
              <a:rPr sz="4800" b="1" spc="-345" dirty="0">
                <a:latin typeface="Tahoma"/>
                <a:cs typeface="Tahoma"/>
              </a:rPr>
              <a:t>terlalu</a:t>
            </a:r>
            <a:r>
              <a:rPr sz="4800" b="1" spc="-220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rendah</a:t>
            </a:r>
            <a:endParaRPr sz="4800">
              <a:latin typeface="Tahoma"/>
              <a:cs typeface="Tahoma"/>
            </a:endParaRPr>
          </a:p>
          <a:p>
            <a:pPr marL="899160" lvl="1" indent="-441959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b="1" spc="-420" dirty="0">
                <a:latin typeface="Tahoma"/>
                <a:cs typeface="Tahoma"/>
              </a:rPr>
              <a:t>Dosis</a:t>
            </a:r>
            <a:r>
              <a:rPr sz="4800" b="1" spc="-235" dirty="0">
                <a:latin typeface="Tahoma"/>
                <a:cs typeface="Tahoma"/>
              </a:rPr>
              <a:t> </a:t>
            </a:r>
            <a:r>
              <a:rPr sz="4800" b="1" spc="-330" dirty="0">
                <a:latin typeface="Tahoma"/>
                <a:cs typeface="Tahoma"/>
              </a:rPr>
              <a:t>terlalu</a:t>
            </a:r>
            <a:r>
              <a:rPr sz="4800" b="1" spc="-220" dirty="0">
                <a:latin typeface="Tahoma"/>
                <a:cs typeface="Tahoma"/>
              </a:rPr>
              <a:t> </a:t>
            </a:r>
            <a:r>
              <a:rPr sz="4800" b="1" spc="-360" dirty="0">
                <a:latin typeface="Tahoma"/>
                <a:cs typeface="Tahoma"/>
              </a:rPr>
              <a:t>tinggi</a:t>
            </a:r>
            <a:endParaRPr sz="4800">
              <a:latin typeface="Tahoma"/>
              <a:cs typeface="Tahoma"/>
            </a:endParaRPr>
          </a:p>
          <a:p>
            <a:pPr marL="899160" lvl="1" indent="-441959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b="1" spc="-445" dirty="0">
                <a:latin typeface="Tahoma"/>
                <a:cs typeface="Tahoma"/>
              </a:rPr>
              <a:t>Efek</a:t>
            </a:r>
            <a:r>
              <a:rPr sz="4800" b="1" spc="-355" dirty="0">
                <a:latin typeface="Tahoma"/>
                <a:cs typeface="Tahoma"/>
              </a:rPr>
              <a:t> </a:t>
            </a:r>
            <a:r>
              <a:rPr sz="4800" b="1" spc="-470" dirty="0">
                <a:latin typeface="Tahoma"/>
                <a:cs typeface="Tahoma"/>
              </a:rPr>
              <a:t>samping</a:t>
            </a:r>
            <a:r>
              <a:rPr sz="4800" b="1" spc="-254" dirty="0">
                <a:latin typeface="Tahoma"/>
                <a:cs typeface="Tahoma"/>
              </a:rPr>
              <a:t> </a:t>
            </a:r>
            <a:r>
              <a:rPr sz="4800" b="1" spc="-455" dirty="0">
                <a:latin typeface="Tahoma"/>
                <a:cs typeface="Tahoma"/>
              </a:rPr>
              <a:t>obat</a:t>
            </a:r>
            <a:endParaRPr sz="4800">
              <a:latin typeface="Tahoma"/>
              <a:cs typeface="Tahoma"/>
            </a:endParaRPr>
          </a:p>
          <a:p>
            <a:pPr marL="899160" lvl="1" indent="-441959">
              <a:lnSpc>
                <a:spcPts val="5590"/>
              </a:lnSpc>
              <a:spcBef>
                <a:spcPts val="40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b="1" spc="-480" dirty="0">
                <a:latin typeface="Tahoma"/>
                <a:cs typeface="Tahoma"/>
              </a:rPr>
              <a:t>Interaksi</a:t>
            </a:r>
            <a:r>
              <a:rPr sz="4800" b="1" spc="-305" dirty="0">
                <a:latin typeface="Tahoma"/>
                <a:cs typeface="Tahoma"/>
              </a:rPr>
              <a:t> </a:t>
            </a:r>
            <a:r>
              <a:rPr sz="4800" b="1" spc="-484" dirty="0">
                <a:latin typeface="Tahoma"/>
                <a:cs typeface="Tahoma"/>
              </a:rPr>
              <a:t>Obat</a:t>
            </a:r>
            <a:endParaRPr sz="4800">
              <a:latin typeface="Tahoma"/>
              <a:cs typeface="Tahoma"/>
            </a:endParaRPr>
          </a:p>
          <a:p>
            <a:pPr marL="899160" marR="5080" lvl="1" indent="-441959">
              <a:lnSpc>
                <a:spcPts val="5200"/>
              </a:lnSpc>
              <a:spcBef>
                <a:spcPts val="475"/>
              </a:spcBef>
              <a:buFont typeface="Arial MT"/>
              <a:buChar char="•"/>
              <a:tabLst>
                <a:tab pos="899160" algn="l"/>
              </a:tabLst>
            </a:pPr>
            <a:r>
              <a:rPr sz="4800" b="1" spc="-455" dirty="0">
                <a:latin typeface="Tahoma"/>
                <a:cs typeface="Tahoma"/>
              </a:rPr>
              <a:t>Pasien</a:t>
            </a:r>
            <a:r>
              <a:rPr sz="4800" b="1" spc="-215" dirty="0">
                <a:latin typeface="Tahoma"/>
                <a:cs typeface="Tahoma"/>
              </a:rPr>
              <a:t> </a:t>
            </a:r>
            <a:r>
              <a:rPr sz="4800" b="1" spc="-425" dirty="0">
                <a:latin typeface="Tahoma"/>
                <a:cs typeface="Tahoma"/>
              </a:rPr>
              <a:t>tidak</a:t>
            </a:r>
            <a:r>
              <a:rPr sz="4800" b="1" spc="-380" dirty="0">
                <a:latin typeface="Tahoma"/>
                <a:cs typeface="Tahoma"/>
              </a:rPr>
              <a:t> </a:t>
            </a:r>
            <a:r>
              <a:rPr sz="4800" b="1" spc="-525" dirty="0">
                <a:latin typeface="Tahoma"/>
                <a:cs typeface="Tahoma"/>
              </a:rPr>
              <a:t>menggunakan</a:t>
            </a:r>
            <a:r>
              <a:rPr sz="4800" b="1" spc="-235" dirty="0">
                <a:latin typeface="Tahoma"/>
                <a:cs typeface="Tahoma"/>
              </a:rPr>
              <a:t> </a:t>
            </a:r>
            <a:r>
              <a:rPr sz="4800" b="1" spc="-470" dirty="0">
                <a:latin typeface="Tahoma"/>
                <a:cs typeface="Tahoma"/>
              </a:rPr>
              <a:t>obat </a:t>
            </a:r>
            <a:r>
              <a:rPr sz="4800" b="1" spc="-480" dirty="0">
                <a:latin typeface="Tahoma"/>
                <a:cs typeface="Tahoma"/>
              </a:rPr>
              <a:t>(non-</a:t>
            </a:r>
            <a:r>
              <a:rPr sz="4800" b="1" spc="-484" dirty="0">
                <a:latin typeface="Tahoma"/>
                <a:cs typeface="Tahoma"/>
              </a:rPr>
              <a:t>compliance)</a:t>
            </a:r>
            <a:endParaRPr sz="4800">
              <a:latin typeface="Tahoma"/>
              <a:cs typeface="Tahoma"/>
            </a:endParaRPr>
          </a:p>
          <a:p>
            <a:pPr marL="899160" lvl="1" indent="-441959">
              <a:lnSpc>
                <a:spcPts val="5505"/>
              </a:lnSpc>
              <a:buFont typeface="Arial MT"/>
              <a:buChar char="•"/>
              <a:tabLst>
                <a:tab pos="899160" algn="l"/>
              </a:tabLst>
            </a:pPr>
            <a:r>
              <a:rPr sz="4800" b="1" spc="-480" dirty="0">
                <a:latin typeface="Tahoma"/>
                <a:cs typeface="Tahoma"/>
              </a:rPr>
              <a:t>Obat</a:t>
            </a:r>
            <a:r>
              <a:rPr sz="4800" b="1" spc="-210" dirty="0">
                <a:latin typeface="Tahoma"/>
                <a:cs typeface="Tahoma"/>
              </a:rPr>
              <a:t> </a:t>
            </a:r>
            <a:r>
              <a:rPr sz="4800" b="1" spc="-455" dirty="0">
                <a:latin typeface="Tahoma"/>
                <a:cs typeface="Tahoma"/>
              </a:rPr>
              <a:t>belum</a:t>
            </a:r>
            <a:r>
              <a:rPr sz="4800" b="1" spc="-210" dirty="0">
                <a:latin typeface="Tahoma"/>
                <a:cs typeface="Tahoma"/>
              </a:rPr>
              <a:t> </a:t>
            </a:r>
            <a:r>
              <a:rPr sz="4800" b="1" spc="-420" dirty="0">
                <a:latin typeface="Tahoma"/>
                <a:cs typeface="Tahoma"/>
              </a:rPr>
              <a:t>terbukti</a:t>
            </a:r>
            <a:r>
              <a:rPr sz="4800" b="1" spc="-180" dirty="0">
                <a:latin typeface="Tahoma"/>
                <a:cs typeface="Tahoma"/>
              </a:rPr>
              <a:t> </a:t>
            </a:r>
            <a:r>
              <a:rPr sz="4800" b="1" spc="-390" dirty="0">
                <a:latin typeface="Tahoma"/>
                <a:cs typeface="Tahoma"/>
              </a:rPr>
              <a:t>efektif</a:t>
            </a:r>
            <a:endParaRPr sz="4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" y="0"/>
            <a:ext cx="18288000" cy="10287000"/>
            <a:chOff x="-1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787400" y="591819"/>
              <a:ext cx="16713200" cy="9103360"/>
            </a:xfrm>
            <a:custGeom>
              <a:avLst/>
              <a:gdLst/>
              <a:ahLst/>
              <a:cxnLst/>
              <a:rect l="l" t="t" r="r" b="b"/>
              <a:pathLst>
                <a:path w="16713200" h="9103360">
                  <a:moveTo>
                    <a:pt x="16623538" y="0"/>
                  </a:moveTo>
                  <a:lnTo>
                    <a:pt x="89687" y="0"/>
                  </a:lnTo>
                  <a:lnTo>
                    <a:pt x="72108" y="1732"/>
                  </a:lnTo>
                  <a:lnTo>
                    <a:pt x="26263" y="26288"/>
                  </a:lnTo>
                  <a:lnTo>
                    <a:pt x="1739" y="72098"/>
                  </a:lnTo>
                  <a:lnTo>
                    <a:pt x="0" y="89661"/>
                  </a:lnTo>
                  <a:lnTo>
                    <a:pt x="0" y="9013647"/>
                  </a:lnTo>
                  <a:lnTo>
                    <a:pt x="15066" y="9063417"/>
                  </a:lnTo>
                  <a:lnTo>
                    <a:pt x="55365" y="9096532"/>
                  </a:lnTo>
                  <a:lnTo>
                    <a:pt x="89687" y="9103360"/>
                  </a:lnTo>
                  <a:lnTo>
                    <a:pt x="16623538" y="9103360"/>
                  </a:lnTo>
                  <a:lnTo>
                    <a:pt x="16673276" y="9088288"/>
                  </a:lnTo>
                  <a:lnTo>
                    <a:pt x="16706389" y="9047975"/>
                  </a:lnTo>
                  <a:lnTo>
                    <a:pt x="16713200" y="9013647"/>
                  </a:lnTo>
                  <a:lnTo>
                    <a:pt x="16713200" y="89661"/>
                  </a:lnTo>
                  <a:lnTo>
                    <a:pt x="16706155" y="54756"/>
                  </a:lnTo>
                  <a:lnTo>
                    <a:pt x="16686942" y="26257"/>
                  </a:lnTo>
                  <a:lnTo>
                    <a:pt x="16658443" y="7044"/>
                  </a:lnTo>
                  <a:lnTo>
                    <a:pt x="16623538" y="0"/>
                  </a:lnTo>
                  <a:close/>
                </a:path>
              </a:pathLst>
            </a:custGeom>
            <a:solidFill>
              <a:srgbClr val="E6EA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7400" y="591819"/>
              <a:ext cx="16713200" cy="9103360"/>
            </a:xfrm>
            <a:custGeom>
              <a:avLst/>
              <a:gdLst/>
              <a:ahLst/>
              <a:cxnLst/>
              <a:rect l="l" t="t" r="r" b="b"/>
              <a:pathLst>
                <a:path w="16713200" h="9103360">
                  <a:moveTo>
                    <a:pt x="89687" y="0"/>
                  </a:moveTo>
                  <a:lnTo>
                    <a:pt x="16623538" y="0"/>
                  </a:lnTo>
                  <a:lnTo>
                    <a:pt x="16658443" y="7044"/>
                  </a:lnTo>
                  <a:lnTo>
                    <a:pt x="16686942" y="26257"/>
                  </a:lnTo>
                  <a:lnTo>
                    <a:pt x="16706155" y="54756"/>
                  </a:lnTo>
                  <a:lnTo>
                    <a:pt x="16713200" y="89661"/>
                  </a:lnTo>
                  <a:lnTo>
                    <a:pt x="16713200" y="9013647"/>
                  </a:lnTo>
                  <a:lnTo>
                    <a:pt x="16698144" y="9063417"/>
                  </a:lnTo>
                  <a:lnTo>
                    <a:pt x="16657843" y="9096532"/>
                  </a:lnTo>
                  <a:lnTo>
                    <a:pt x="16623538" y="9103360"/>
                  </a:lnTo>
                  <a:lnTo>
                    <a:pt x="89687" y="9103360"/>
                  </a:lnTo>
                  <a:lnTo>
                    <a:pt x="39927" y="9088288"/>
                  </a:lnTo>
                  <a:lnTo>
                    <a:pt x="6826" y="9047975"/>
                  </a:lnTo>
                  <a:lnTo>
                    <a:pt x="0" y="9013647"/>
                  </a:lnTo>
                  <a:lnTo>
                    <a:pt x="0" y="89661"/>
                  </a:lnTo>
                  <a:lnTo>
                    <a:pt x="15066" y="39923"/>
                  </a:lnTo>
                  <a:lnTo>
                    <a:pt x="55365" y="6810"/>
                  </a:lnTo>
                  <a:lnTo>
                    <a:pt x="89687" y="0"/>
                  </a:lnTo>
                  <a:close/>
                </a:path>
              </a:pathLst>
            </a:custGeom>
            <a:ln w="19050">
              <a:solidFill>
                <a:srgbClr val="2333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5369318"/>
              <a:ext cx="2716530" cy="4918075"/>
            </a:xfrm>
            <a:custGeom>
              <a:avLst/>
              <a:gdLst/>
              <a:ahLst/>
              <a:cxnLst/>
              <a:rect l="l" t="t" r="r" b="b"/>
              <a:pathLst>
                <a:path w="2716530" h="4918075">
                  <a:moveTo>
                    <a:pt x="0" y="0"/>
                  </a:moveTo>
                  <a:lnTo>
                    <a:pt x="0" y="4917682"/>
                  </a:lnTo>
                  <a:lnTo>
                    <a:pt x="1850085" y="4917682"/>
                  </a:lnTo>
                  <a:lnTo>
                    <a:pt x="2716021" y="43808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-1" y="4185784"/>
              <a:ext cx="2545715" cy="5683885"/>
            </a:xfrm>
            <a:custGeom>
              <a:avLst/>
              <a:gdLst/>
              <a:ahLst/>
              <a:cxnLst/>
              <a:rect l="l" t="t" r="r" b="b"/>
              <a:pathLst>
                <a:path w="2545715" h="5683884">
                  <a:moveTo>
                    <a:pt x="0" y="0"/>
                  </a:moveTo>
                  <a:lnTo>
                    <a:pt x="0" y="5683702"/>
                  </a:lnTo>
                  <a:lnTo>
                    <a:pt x="2545335" y="41056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-1" y="5392244"/>
              <a:ext cx="1374140" cy="3068320"/>
            </a:xfrm>
            <a:custGeom>
              <a:avLst/>
              <a:gdLst/>
              <a:ahLst/>
              <a:cxnLst/>
              <a:rect l="l" t="t" r="r" b="b"/>
              <a:pathLst>
                <a:path w="1374140" h="3068320">
                  <a:moveTo>
                    <a:pt x="0" y="0"/>
                  </a:moveTo>
                  <a:lnTo>
                    <a:pt x="0" y="3068161"/>
                  </a:lnTo>
                  <a:lnTo>
                    <a:pt x="1374014" y="22163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889353" y="0"/>
              <a:ext cx="3399154" cy="4749165"/>
            </a:xfrm>
            <a:custGeom>
              <a:avLst/>
              <a:gdLst/>
              <a:ahLst/>
              <a:cxnLst/>
              <a:rect l="l" t="t" r="r" b="b"/>
              <a:pathLst>
                <a:path w="3399155" h="4749165">
                  <a:moveTo>
                    <a:pt x="3398646" y="0"/>
                  </a:moveTo>
                  <a:lnTo>
                    <a:pt x="1541088" y="0"/>
                  </a:lnTo>
                  <a:lnTo>
                    <a:pt x="0" y="1741677"/>
                  </a:lnTo>
                  <a:lnTo>
                    <a:pt x="3398646" y="4749012"/>
                  </a:lnTo>
                  <a:lnTo>
                    <a:pt x="3398646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471902" y="0"/>
              <a:ext cx="2816225" cy="5582285"/>
            </a:xfrm>
            <a:custGeom>
              <a:avLst/>
              <a:gdLst/>
              <a:ahLst/>
              <a:cxnLst/>
              <a:rect l="l" t="t" r="r" b="b"/>
              <a:pathLst>
                <a:path w="2816225" h="5582285">
                  <a:moveTo>
                    <a:pt x="2816098" y="0"/>
                  </a:moveTo>
                  <a:lnTo>
                    <a:pt x="2734014" y="0"/>
                  </a:lnTo>
                  <a:lnTo>
                    <a:pt x="0" y="3089782"/>
                  </a:lnTo>
                  <a:lnTo>
                    <a:pt x="2816098" y="5581717"/>
                  </a:lnTo>
                  <a:lnTo>
                    <a:pt x="2816098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790034" y="1714468"/>
              <a:ext cx="1497965" cy="3018790"/>
            </a:xfrm>
            <a:custGeom>
              <a:avLst/>
              <a:gdLst/>
              <a:ahLst/>
              <a:cxnLst/>
              <a:rect l="l" t="t" r="r" b="b"/>
              <a:pathLst>
                <a:path w="1497965" h="3018790">
                  <a:moveTo>
                    <a:pt x="1497965" y="0"/>
                  </a:moveTo>
                  <a:lnTo>
                    <a:pt x="0" y="1692941"/>
                  </a:lnTo>
                  <a:lnTo>
                    <a:pt x="1497965" y="3018434"/>
                  </a:lnTo>
                  <a:lnTo>
                    <a:pt x="1497965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63290" y="1936114"/>
              <a:ext cx="12307189" cy="285813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2" y="0"/>
            <a:ext cx="1263015" cy="3209925"/>
            <a:chOff x="-2" y="0"/>
            <a:chExt cx="1263015" cy="3209925"/>
          </a:xfrm>
        </p:grpSpPr>
        <p:sp>
          <p:nvSpPr>
            <p:cNvPr id="3" name="object 3"/>
            <p:cNvSpPr/>
            <p:nvPr/>
          </p:nvSpPr>
          <p:spPr>
            <a:xfrm>
              <a:off x="-2" y="0"/>
              <a:ext cx="638810" cy="3209925"/>
            </a:xfrm>
            <a:custGeom>
              <a:avLst/>
              <a:gdLst/>
              <a:ahLst/>
              <a:cxnLst/>
              <a:rect l="l" t="t" r="r" b="b"/>
              <a:pathLst>
                <a:path w="638810" h="3209925">
                  <a:moveTo>
                    <a:pt x="638722" y="0"/>
                  </a:moveTo>
                  <a:lnTo>
                    <a:pt x="0" y="0"/>
                  </a:lnTo>
                  <a:lnTo>
                    <a:pt x="0" y="3192262"/>
                  </a:lnTo>
                  <a:lnTo>
                    <a:pt x="532183" y="3209925"/>
                  </a:lnTo>
                  <a:lnTo>
                    <a:pt x="638722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-1" y="0"/>
              <a:ext cx="1263015" cy="1901825"/>
            </a:xfrm>
            <a:custGeom>
              <a:avLst/>
              <a:gdLst/>
              <a:ahLst/>
              <a:cxnLst/>
              <a:rect l="l" t="t" r="r" b="b"/>
              <a:pathLst>
                <a:path w="1263015" h="1901825">
                  <a:moveTo>
                    <a:pt x="1262694" y="0"/>
                  </a:moveTo>
                  <a:lnTo>
                    <a:pt x="0" y="0"/>
                  </a:lnTo>
                  <a:lnTo>
                    <a:pt x="0" y="1861884"/>
                  </a:lnTo>
                  <a:lnTo>
                    <a:pt x="1199580" y="1901698"/>
                  </a:lnTo>
                  <a:lnTo>
                    <a:pt x="1262694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626745" cy="683895"/>
            </a:xfrm>
            <a:custGeom>
              <a:avLst/>
              <a:gdLst/>
              <a:ahLst/>
              <a:cxnLst/>
              <a:rect l="l" t="t" r="r" b="b"/>
              <a:pathLst>
                <a:path w="626745" h="683895">
                  <a:moveTo>
                    <a:pt x="626677" y="0"/>
                  </a:moveTo>
                  <a:lnTo>
                    <a:pt x="0" y="0"/>
                  </a:lnTo>
                  <a:lnTo>
                    <a:pt x="0" y="663595"/>
                  </a:lnTo>
                  <a:lnTo>
                    <a:pt x="603986" y="683641"/>
                  </a:lnTo>
                  <a:lnTo>
                    <a:pt x="626677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6822165" y="6667781"/>
            <a:ext cx="1466215" cy="3619500"/>
            <a:chOff x="16822165" y="6667781"/>
            <a:chExt cx="1466215" cy="3619500"/>
          </a:xfrm>
        </p:grpSpPr>
        <p:sp>
          <p:nvSpPr>
            <p:cNvPr id="7" name="object 7"/>
            <p:cNvSpPr/>
            <p:nvPr/>
          </p:nvSpPr>
          <p:spPr>
            <a:xfrm>
              <a:off x="17028413" y="6667781"/>
              <a:ext cx="1259840" cy="3619500"/>
            </a:xfrm>
            <a:custGeom>
              <a:avLst/>
              <a:gdLst/>
              <a:ahLst/>
              <a:cxnLst/>
              <a:rect l="l" t="t" r="r" b="b"/>
              <a:pathLst>
                <a:path w="1259840" h="3619500">
                  <a:moveTo>
                    <a:pt x="1259586" y="0"/>
                  </a:moveTo>
                  <a:lnTo>
                    <a:pt x="0" y="386433"/>
                  </a:lnTo>
                  <a:lnTo>
                    <a:pt x="991802" y="3619213"/>
                  </a:lnTo>
                  <a:lnTo>
                    <a:pt x="1259586" y="3619213"/>
                  </a:lnTo>
                  <a:lnTo>
                    <a:pt x="1259586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6822165" y="8058620"/>
              <a:ext cx="1466215" cy="2228850"/>
            </a:xfrm>
            <a:custGeom>
              <a:avLst/>
              <a:gdLst/>
              <a:ahLst/>
              <a:cxnLst/>
              <a:rect l="l" t="t" r="r" b="b"/>
              <a:pathLst>
                <a:path w="1466215" h="2228850">
                  <a:moveTo>
                    <a:pt x="1465834" y="0"/>
                  </a:moveTo>
                  <a:lnTo>
                    <a:pt x="0" y="449744"/>
                  </a:lnTo>
                  <a:lnTo>
                    <a:pt x="545688" y="2228373"/>
                  </a:lnTo>
                  <a:lnTo>
                    <a:pt x="1465834" y="2228373"/>
                  </a:lnTo>
                  <a:lnTo>
                    <a:pt x="1465834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781142" y="9311324"/>
              <a:ext cx="507365" cy="975994"/>
            </a:xfrm>
            <a:custGeom>
              <a:avLst/>
              <a:gdLst/>
              <a:ahLst/>
              <a:cxnLst/>
              <a:rect l="l" t="t" r="r" b="b"/>
              <a:pathLst>
                <a:path w="507365" h="975995">
                  <a:moveTo>
                    <a:pt x="506857" y="0"/>
                  </a:moveTo>
                  <a:lnTo>
                    <a:pt x="0" y="155509"/>
                  </a:lnTo>
                  <a:lnTo>
                    <a:pt x="251647" y="975668"/>
                  </a:lnTo>
                  <a:lnTo>
                    <a:pt x="506857" y="975668"/>
                  </a:lnTo>
                  <a:lnTo>
                    <a:pt x="506857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3020" y="0"/>
            <a:ext cx="13820267" cy="1268349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2027935" y="1483994"/>
            <a:ext cx="14565630" cy="7144384"/>
            <a:chOff x="2027935" y="1483994"/>
            <a:chExt cx="14565630" cy="7144384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27935" y="1483994"/>
              <a:ext cx="11042142" cy="58927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27935" y="2030094"/>
              <a:ext cx="10558398" cy="58927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27935" y="2575877"/>
              <a:ext cx="13926692" cy="58959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27935" y="3122675"/>
              <a:ext cx="5052821" cy="58927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27935" y="3668331"/>
              <a:ext cx="14565503" cy="58959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27935" y="4215130"/>
              <a:ext cx="2150617" cy="58927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27935" y="4761229"/>
              <a:ext cx="13009626" cy="58927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027935" y="5307012"/>
              <a:ext cx="13984096" cy="58959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027935" y="5853810"/>
              <a:ext cx="5692902" cy="58927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027935" y="6399593"/>
              <a:ext cx="14194282" cy="58959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027935" y="6946265"/>
              <a:ext cx="9921875" cy="58928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027935" y="7492301"/>
              <a:ext cx="13798550" cy="58959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027935" y="8038718"/>
              <a:ext cx="13599921" cy="58928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75932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Times New Roman"/>
                <a:cs typeface="Times New Roman"/>
              </a:rPr>
              <a:t>KIE</a:t>
            </a:r>
            <a:r>
              <a:rPr sz="5400" b="1" spc="-315" dirty="0">
                <a:latin typeface="Times New Roman"/>
                <a:cs typeface="Times New Roman"/>
              </a:rPr>
              <a:t> </a:t>
            </a:r>
            <a:r>
              <a:rPr sz="5400" b="1" spc="-10" dirty="0">
                <a:latin typeface="Times New Roman"/>
                <a:cs typeface="Times New Roman"/>
              </a:rPr>
              <a:t>KESEHATAN...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47109" y="3081591"/>
            <a:ext cx="10586720" cy="453517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09245" marR="160020" indent="-297180" algn="just">
              <a:lnSpc>
                <a:spcPct val="91600"/>
              </a:lnSpc>
              <a:spcBef>
                <a:spcPts val="590"/>
              </a:spcBef>
              <a:buFont typeface="Arial MT"/>
              <a:buChar char="•"/>
              <a:tabLst>
                <a:tab pos="309245" algn="l"/>
              </a:tabLst>
            </a:pPr>
            <a:r>
              <a:rPr sz="4550" spc="-75" dirty="0">
                <a:latin typeface="Times New Roman"/>
                <a:cs typeface="Times New Roman"/>
              </a:rPr>
              <a:t>Studi</a:t>
            </a:r>
            <a:r>
              <a:rPr sz="4550" spc="-210" dirty="0">
                <a:latin typeface="Times New Roman"/>
                <a:cs typeface="Times New Roman"/>
              </a:rPr>
              <a:t> </a:t>
            </a:r>
            <a:r>
              <a:rPr sz="4550" spc="-150" dirty="0">
                <a:latin typeface="Times New Roman"/>
                <a:cs typeface="Times New Roman"/>
              </a:rPr>
              <a:t>yang</a:t>
            </a:r>
            <a:r>
              <a:rPr sz="4550" spc="-135" dirty="0">
                <a:latin typeface="Times New Roman"/>
                <a:cs typeface="Times New Roman"/>
              </a:rPr>
              <a:t> </a:t>
            </a:r>
            <a:r>
              <a:rPr sz="4550" spc="-60" dirty="0">
                <a:latin typeface="Times New Roman"/>
                <a:cs typeface="Times New Roman"/>
              </a:rPr>
              <a:t>menekankan</a:t>
            </a:r>
            <a:r>
              <a:rPr sz="4550" spc="-225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peranan</a:t>
            </a:r>
            <a:r>
              <a:rPr sz="4550" spc="-220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komunikasi </a:t>
            </a:r>
            <a:r>
              <a:rPr sz="4550" spc="-70" dirty="0">
                <a:latin typeface="Times New Roman"/>
                <a:cs typeface="Times New Roman"/>
              </a:rPr>
              <a:t>dalam</a:t>
            </a:r>
            <a:r>
              <a:rPr sz="4550" spc="-215" dirty="0">
                <a:latin typeface="Times New Roman"/>
                <a:cs typeface="Times New Roman"/>
              </a:rPr>
              <a:t> </a:t>
            </a:r>
            <a:r>
              <a:rPr sz="4550" spc="-75" dirty="0">
                <a:latin typeface="Times New Roman"/>
                <a:cs typeface="Times New Roman"/>
              </a:rPr>
              <a:t>penelitian</a:t>
            </a:r>
            <a:r>
              <a:rPr sz="4550" spc="-125" dirty="0">
                <a:latin typeface="Times New Roman"/>
                <a:cs typeface="Times New Roman"/>
              </a:rPr>
              <a:t> </a:t>
            </a:r>
            <a:r>
              <a:rPr sz="4550" dirty="0">
                <a:latin typeface="Times New Roman"/>
                <a:cs typeface="Times New Roman"/>
              </a:rPr>
              <a:t>dan</a:t>
            </a:r>
            <a:r>
              <a:rPr sz="4550" spc="-190" dirty="0">
                <a:latin typeface="Times New Roman"/>
                <a:cs typeface="Times New Roman"/>
              </a:rPr>
              <a:t> </a:t>
            </a:r>
            <a:r>
              <a:rPr sz="4550" spc="-35" dirty="0">
                <a:latin typeface="Times New Roman"/>
                <a:cs typeface="Times New Roman"/>
              </a:rPr>
              <a:t>praktek</a:t>
            </a:r>
            <a:r>
              <a:rPr sz="4550" spc="-155" dirty="0">
                <a:latin typeface="Times New Roman"/>
                <a:cs typeface="Times New Roman"/>
              </a:rPr>
              <a:t> </a:t>
            </a:r>
            <a:r>
              <a:rPr sz="4550" spc="-145" dirty="0">
                <a:latin typeface="Times New Roman"/>
                <a:cs typeface="Times New Roman"/>
              </a:rPr>
              <a:t>yang</a:t>
            </a:r>
            <a:r>
              <a:rPr sz="4550" spc="-140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berkaitan dengan</a:t>
            </a:r>
            <a:r>
              <a:rPr sz="4550" spc="-225" dirty="0">
                <a:latin typeface="Times New Roman"/>
                <a:cs typeface="Times New Roman"/>
              </a:rPr>
              <a:t> </a:t>
            </a:r>
            <a:r>
              <a:rPr sz="4550" dirty="0">
                <a:latin typeface="Times New Roman"/>
                <a:cs typeface="Times New Roman"/>
              </a:rPr>
              <a:t>promosi</a:t>
            </a:r>
            <a:r>
              <a:rPr sz="4550" spc="-215" dirty="0">
                <a:latin typeface="Times New Roman"/>
                <a:cs typeface="Times New Roman"/>
              </a:rPr>
              <a:t> </a:t>
            </a:r>
            <a:r>
              <a:rPr sz="4550" spc="-60" dirty="0">
                <a:latin typeface="Times New Roman"/>
                <a:cs typeface="Times New Roman"/>
              </a:rPr>
              <a:t>kesehatan</a:t>
            </a:r>
            <a:r>
              <a:rPr sz="4550" spc="-175" dirty="0">
                <a:latin typeface="Times New Roman"/>
                <a:cs typeface="Times New Roman"/>
              </a:rPr>
              <a:t> </a:t>
            </a:r>
            <a:r>
              <a:rPr sz="4550" dirty="0">
                <a:latin typeface="Times New Roman"/>
                <a:cs typeface="Times New Roman"/>
              </a:rPr>
              <a:t>dan</a:t>
            </a:r>
            <a:r>
              <a:rPr sz="4550" spc="-215" dirty="0">
                <a:latin typeface="Times New Roman"/>
                <a:cs typeface="Times New Roman"/>
              </a:rPr>
              <a:t> </a:t>
            </a:r>
            <a:r>
              <a:rPr sz="4550" spc="-65" dirty="0">
                <a:latin typeface="Times New Roman"/>
                <a:cs typeface="Times New Roman"/>
              </a:rPr>
              <a:t>pemeliharaan </a:t>
            </a:r>
            <a:r>
              <a:rPr sz="4550" spc="-10" dirty="0">
                <a:latin typeface="Times New Roman"/>
                <a:cs typeface="Times New Roman"/>
              </a:rPr>
              <a:t>kesehatan</a:t>
            </a:r>
            <a:endParaRPr sz="4550">
              <a:latin typeface="Times New Roman"/>
              <a:cs typeface="Times New Roman"/>
            </a:endParaRPr>
          </a:p>
          <a:p>
            <a:pPr marL="309245" indent="-296545" algn="just">
              <a:lnSpc>
                <a:spcPts val="4770"/>
              </a:lnSpc>
              <a:buFont typeface="Arial MT"/>
              <a:buChar char="•"/>
              <a:tabLst>
                <a:tab pos="309245" algn="l"/>
              </a:tabLst>
            </a:pPr>
            <a:r>
              <a:rPr sz="4550" dirty="0">
                <a:latin typeface="Times New Roman"/>
                <a:cs typeface="Times New Roman"/>
              </a:rPr>
              <a:t>Proses</a:t>
            </a:r>
            <a:r>
              <a:rPr sz="4550" spc="-260" dirty="0">
                <a:latin typeface="Times New Roman"/>
                <a:cs typeface="Times New Roman"/>
              </a:rPr>
              <a:t> </a:t>
            </a:r>
            <a:r>
              <a:rPr sz="4550" spc="-90" dirty="0">
                <a:latin typeface="Times New Roman"/>
                <a:cs typeface="Times New Roman"/>
              </a:rPr>
              <a:t>menyebarluaskan</a:t>
            </a:r>
            <a:r>
              <a:rPr sz="4550" spc="-195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pesan</a:t>
            </a:r>
            <a:r>
              <a:rPr sz="4550" spc="-235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kesehatan</a:t>
            </a:r>
            <a:endParaRPr sz="4550">
              <a:latin typeface="Times New Roman"/>
              <a:cs typeface="Times New Roman"/>
            </a:endParaRPr>
          </a:p>
          <a:p>
            <a:pPr marL="309245" marR="5080" algn="just">
              <a:lnSpc>
                <a:spcPts val="5000"/>
              </a:lnSpc>
              <a:spcBef>
                <a:spcPts val="320"/>
              </a:spcBef>
            </a:pPr>
            <a:r>
              <a:rPr sz="4550" spc="-145" dirty="0">
                <a:latin typeface="Times New Roman"/>
                <a:cs typeface="Times New Roman"/>
              </a:rPr>
              <a:t>yang</a:t>
            </a:r>
            <a:r>
              <a:rPr sz="4550" spc="-140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bertujuan</a:t>
            </a:r>
            <a:r>
              <a:rPr sz="4550" spc="-145" dirty="0">
                <a:latin typeface="Times New Roman"/>
                <a:cs typeface="Times New Roman"/>
              </a:rPr>
              <a:t> </a:t>
            </a:r>
            <a:r>
              <a:rPr sz="4550" dirty="0">
                <a:latin typeface="Times New Roman"/>
                <a:cs typeface="Times New Roman"/>
              </a:rPr>
              <a:t>untuk</a:t>
            </a:r>
            <a:r>
              <a:rPr sz="4550" spc="-135" dirty="0">
                <a:latin typeface="Times New Roman"/>
                <a:cs typeface="Times New Roman"/>
              </a:rPr>
              <a:t> </a:t>
            </a:r>
            <a:r>
              <a:rPr sz="4550" spc="-10" dirty="0">
                <a:latin typeface="Times New Roman"/>
                <a:cs typeface="Times New Roman"/>
              </a:rPr>
              <a:t>mempengaruhi </a:t>
            </a:r>
            <a:r>
              <a:rPr sz="4550" spc="-40" dirty="0">
                <a:latin typeface="Times New Roman"/>
                <a:cs typeface="Times New Roman"/>
              </a:rPr>
              <a:t>pengetahuan,</a:t>
            </a:r>
            <a:r>
              <a:rPr sz="4550" spc="-160" dirty="0">
                <a:latin typeface="Times New Roman"/>
                <a:cs typeface="Times New Roman"/>
              </a:rPr>
              <a:t> </a:t>
            </a:r>
            <a:r>
              <a:rPr sz="4550" spc="-80" dirty="0">
                <a:latin typeface="Times New Roman"/>
                <a:cs typeface="Times New Roman"/>
              </a:rPr>
              <a:t>sikap</a:t>
            </a:r>
            <a:r>
              <a:rPr sz="4550" spc="-155" dirty="0">
                <a:latin typeface="Times New Roman"/>
                <a:cs typeface="Times New Roman"/>
              </a:rPr>
              <a:t> </a:t>
            </a:r>
            <a:r>
              <a:rPr sz="4550" dirty="0">
                <a:latin typeface="Times New Roman"/>
                <a:cs typeface="Times New Roman"/>
              </a:rPr>
              <a:t>dan</a:t>
            </a:r>
            <a:r>
              <a:rPr sz="4550" spc="-160" dirty="0">
                <a:latin typeface="Times New Roman"/>
                <a:cs typeface="Times New Roman"/>
              </a:rPr>
              <a:t> </a:t>
            </a:r>
            <a:r>
              <a:rPr sz="4550" spc="-140" dirty="0">
                <a:latin typeface="Times New Roman"/>
                <a:cs typeface="Times New Roman"/>
              </a:rPr>
              <a:t>keyakinan</a:t>
            </a:r>
            <a:r>
              <a:rPr sz="4550" spc="-105" dirty="0">
                <a:latin typeface="Times New Roman"/>
                <a:cs typeface="Times New Roman"/>
              </a:rPr>
              <a:t> </a:t>
            </a:r>
            <a:r>
              <a:rPr sz="4550" spc="-90" dirty="0">
                <a:latin typeface="Times New Roman"/>
                <a:cs typeface="Times New Roman"/>
              </a:rPr>
              <a:t>masyarakat</a:t>
            </a:r>
            <a:endParaRPr sz="455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822165" y="6667781"/>
            <a:ext cx="1466215" cy="3619500"/>
            <a:chOff x="16822165" y="6667781"/>
            <a:chExt cx="1466215" cy="3619500"/>
          </a:xfrm>
        </p:grpSpPr>
        <p:sp>
          <p:nvSpPr>
            <p:cNvPr id="6" name="object 6"/>
            <p:cNvSpPr/>
            <p:nvPr/>
          </p:nvSpPr>
          <p:spPr>
            <a:xfrm>
              <a:off x="17028413" y="6667781"/>
              <a:ext cx="1259840" cy="3619500"/>
            </a:xfrm>
            <a:custGeom>
              <a:avLst/>
              <a:gdLst/>
              <a:ahLst/>
              <a:cxnLst/>
              <a:rect l="l" t="t" r="r" b="b"/>
              <a:pathLst>
                <a:path w="1259840" h="3619500">
                  <a:moveTo>
                    <a:pt x="1259586" y="0"/>
                  </a:moveTo>
                  <a:lnTo>
                    <a:pt x="0" y="386433"/>
                  </a:lnTo>
                  <a:lnTo>
                    <a:pt x="991802" y="3619213"/>
                  </a:lnTo>
                  <a:lnTo>
                    <a:pt x="1259586" y="3619213"/>
                  </a:lnTo>
                  <a:lnTo>
                    <a:pt x="1259586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822165" y="8058620"/>
              <a:ext cx="1466215" cy="2228850"/>
            </a:xfrm>
            <a:custGeom>
              <a:avLst/>
              <a:gdLst/>
              <a:ahLst/>
              <a:cxnLst/>
              <a:rect l="l" t="t" r="r" b="b"/>
              <a:pathLst>
                <a:path w="1466215" h="2228850">
                  <a:moveTo>
                    <a:pt x="1465834" y="0"/>
                  </a:moveTo>
                  <a:lnTo>
                    <a:pt x="0" y="449744"/>
                  </a:lnTo>
                  <a:lnTo>
                    <a:pt x="545688" y="2228373"/>
                  </a:lnTo>
                  <a:lnTo>
                    <a:pt x="1465834" y="2228373"/>
                  </a:lnTo>
                  <a:lnTo>
                    <a:pt x="1465834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781142" y="9311324"/>
              <a:ext cx="507365" cy="975994"/>
            </a:xfrm>
            <a:custGeom>
              <a:avLst/>
              <a:gdLst/>
              <a:ahLst/>
              <a:cxnLst/>
              <a:rect l="l" t="t" r="r" b="b"/>
              <a:pathLst>
                <a:path w="507365" h="975995">
                  <a:moveTo>
                    <a:pt x="506857" y="0"/>
                  </a:moveTo>
                  <a:lnTo>
                    <a:pt x="0" y="155509"/>
                  </a:lnTo>
                  <a:lnTo>
                    <a:pt x="251647" y="975668"/>
                  </a:lnTo>
                  <a:lnTo>
                    <a:pt x="506857" y="975668"/>
                  </a:lnTo>
                  <a:lnTo>
                    <a:pt x="506857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-2" y="0"/>
            <a:ext cx="1263015" cy="3209925"/>
            <a:chOff x="-2" y="0"/>
            <a:chExt cx="1263015" cy="3209925"/>
          </a:xfrm>
        </p:grpSpPr>
        <p:sp>
          <p:nvSpPr>
            <p:cNvPr id="10" name="object 10"/>
            <p:cNvSpPr/>
            <p:nvPr/>
          </p:nvSpPr>
          <p:spPr>
            <a:xfrm>
              <a:off x="-2" y="0"/>
              <a:ext cx="638810" cy="3209925"/>
            </a:xfrm>
            <a:custGeom>
              <a:avLst/>
              <a:gdLst/>
              <a:ahLst/>
              <a:cxnLst/>
              <a:rect l="l" t="t" r="r" b="b"/>
              <a:pathLst>
                <a:path w="638810" h="3209925">
                  <a:moveTo>
                    <a:pt x="638722" y="0"/>
                  </a:moveTo>
                  <a:lnTo>
                    <a:pt x="0" y="0"/>
                  </a:lnTo>
                  <a:lnTo>
                    <a:pt x="0" y="3192262"/>
                  </a:lnTo>
                  <a:lnTo>
                    <a:pt x="532183" y="3209925"/>
                  </a:lnTo>
                  <a:lnTo>
                    <a:pt x="638722" y="0"/>
                  </a:lnTo>
                  <a:close/>
                </a:path>
              </a:pathLst>
            </a:custGeom>
            <a:solidFill>
              <a:srgbClr val="2333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-1" y="0"/>
              <a:ext cx="1263015" cy="1901825"/>
            </a:xfrm>
            <a:custGeom>
              <a:avLst/>
              <a:gdLst/>
              <a:ahLst/>
              <a:cxnLst/>
              <a:rect l="l" t="t" r="r" b="b"/>
              <a:pathLst>
                <a:path w="1263015" h="1901825">
                  <a:moveTo>
                    <a:pt x="1262694" y="0"/>
                  </a:moveTo>
                  <a:lnTo>
                    <a:pt x="0" y="0"/>
                  </a:lnTo>
                  <a:lnTo>
                    <a:pt x="0" y="1861884"/>
                  </a:lnTo>
                  <a:lnTo>
                    <a:pt x="1199580" y="1901698"/>
                  </a:lnTo>
                  <a:lnTo>
                    <a:pt x="1262694" y="0"/>
                  </a:lnTo>
                  <a:close/>
                </a:path>
              </a:pathLst>
            </a:custGeom>
            <a:solidFill>
              <a:srgbClr val="5255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0"/>
              <a:ext cx="626745" cy="683895"/>
            </a:xfrm>
            <a:custGeom>
              <a:avLst/>
              <a:gdLst/>
              <a:ahLst/>
              <a:cxnLst/>
              <a:rect l="l" t="t" r="r" b="b"/>
              <a:pathLst>
                <a:path w="626745" h="683895">
                  <a:moveTo>
                    <a:pt x="626677" y="0"/>
                  </a:moveTo>
                  <a:lnTo>
                    <a:pt x="0" y="0"/>
                  </a:lnTo>
                  <a:lnTo>
                    <a:pt x="0" y="663595"/>
                  </a:lnTo>
                  <a:lnTo>
                    <a:pt x="603986" y="683641"/>
                  </a:lnTo>
                  <a:lnTo>
                    <a:pt x="626677" y="0"/>
                  </a:lnTo>
                  <a:close/>
                </a:path>
              </a:pathLst>
            </a:custGeom>
            <a:solidFill>
              <a:srgbClr val="8586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0459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Times New Roman"/>
                <a:cs typeface="Times New Roman"/>
              </a:rPr>
              <a:t>KIE</a:t>
            </a:r>
            <a:r>
              <a:rPr sz="5400" b="1" spc="-315" dirty="0">
                <a:latin typeface="Times New Roman"/>
                <a:cs typeface="Times New Roman"/>
              </a:rPr>
              <a:t> </a:t>
            </a:r>
            <a:r>
              <a:rPr sz="5400" b="1" spc="-10" dirty="0">
                <a:latin typeface="Times New Roman"/>
                <a:cs typeface="Times New Roman"/>
              </a:rPr>
              <a:t>KESEHATAN...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66084" y="3051873"/>
            <a:ext cx="11543665" cy="359791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40995" marR="5080" indent="-328930">
              <a:lnSpc>
                <a:spcPts val="5500"/>
              </a:lnSpc>
              <a:spcBef>
                <a:spcPts val="800"/>
              </a:spcBef>
              <a:buFont typeface="Arial MT"/>
              <a:buChar char="•"/>
              <a:tabLst>
                <a:tab pos="342900" algn="l"/>
                <a:tab pos="8990965" algn="l"/>
              </a:tabLst>
            </a:pPr>
            <a:r>
              <a:rPr sz="5100" dirty="0">
                <a:latin typeface="Times New Roman"/>
                <a:cs typeface="Times New Roman"/>
              </a:rPr>
              <a:t>Harus</a:t>
            </a:r>
            <a:r>
              <a:rPr sz="5100" spc="-140" dirty="0">
                <a:latin typeface="Times New Roman"/>
                <a:cs typeface="Times New Roman"/>
              </a:rPr>
              <a:t> </a:t>
            </a:r>
            <a:r>
              <a:rPr sz="5100" spc="-105" dirty="0">
                <a:latin typeface="Times New Roman"/>
                <a:cs typeface="Times New Roman"/>
              </a:rPr>
              <a:t>melibatkan</a:t>
            </a:r>
            <a:r>
              <a:rPr sz="5100" spc="-120" dirty="0">
                <a:latin typeface="Times New Roman"/>
                <a:cs typeface="Times New Roman"/>
              </a:rPr>
              <a:t> </a:t>
            </a:r>
            <a:r>
              <a:rPr sz="5100" spc="-95" dirty="0">
                <a:latin typeface="Times New Roman"/>
                <a:cs typeface="Times New Roman"/>
              </a:rPr>
              <a:t>partisipasi</a:t>
            </a:r>
            <a:r>
              <a:rPr sz="5100" spc="-135" dirty="0">
                <a:latin typeface="Times New Roman"/>
                <a:cs typeface="Times New Roman"/>
              </a:rPr>
              <a:t> </a:t>
            </a:r>
            <a:r>
              <a:rPr sz="5100" spc="-10" dirty="0">
                <a:latin typeface="Times New Roman"/>
                <a:cs typeface="Times New Roman"/>
              </a:rPr>
              <a:t>aktif</a:t>
            </a:r>
            <a:r>
              <a:rPr sz="5100" dirty="0">
                <a:latin typeface="Times New Roman"/>
                <a:cs typeface="Times New Roman"/>
              </a:rPr>
              <a:t>	</a:t>
            </a:r>
            <a:r>
              <a:rPr sz="5100" spc="-55" dirty="0">
                <a:latin typeface="Times New Roman"/>
                <a:cs typeface="Times New Roman"/>
              </a:rPr>
              <a:t>dari</a:t>
            </a:r>
            <a:r>
              <a:rPr sz="5100" spc="-245" dirty="0">
                <a:latin typeface="Times New Roman"/>
                <a:cs typeface="Times New Roman"/>
              </a:rPr>
              <a:t> </a:t>
            </a:r>
            <a:r>
              <a:rPr sz="5100" spc="-70" dirty="0">
                <a:latin typeface="Times New Roman"/>
                <a:cs typeface="Times New Roman"/>
              </a:rPr>
              <a:t>target 	</a:t>
            </a:r>
            <a:r>
              <a:rPr sz="5100" spc="-90" dirty="0">
                <a:latin typeface="Times New Roman"/>
                <a:cs typeface="Times New Roman"/>
              </a:rPr>
              <a:t>audiens</a:t>
            </a:r>
            <a:r>
              <a:rPr sz="5100" spc="-190" dirty="0">
                <a:latin typeface="Times New Roman"/>
                <a:cs typeface="Times New Roman"/>
              </a:rPr>
              <a:t> </a:t>
            </a:r>
            <a:r>
              <a:rPr sz="5100" dirty="0">
                <a:latin typeface="Times New Roman"/>
                <a:cs typeface="Times New Roman"/>
              </a:rPr>
              <a:t>dan</a:t>
            </a:r>
            <a:r>
              <a:rPr sz="5100" spc="-190" dirty="0">
                <a:latin typeface="Times New Roman"/>
                <a:cs typeface="Times New Roman"/>
              </a:rPr>
              <a:t> </a:t>
            </a:r>
            <a:r>
              <a:rPr sz="5100" spc="-90" dirty="0">
                <a:latin typeface="Times New Roman"/>
                <a:cs typeface="Times New Roman"/>
              </a:rPr>
              <a:t>menggunakan</a:t>
            </a:r>
            <a:r>
              <a:rPr sz="5100" spc="-195" dirty="0">
                <a:latin typeface="Times New Roman"/>
                <a:cs typeface="Times New Roman"/>
              </a:rPr>
              <a:t> </a:t>
            </a:r>
            <a:r>
              <a:rPr sz="5100" spc="-10" dirty="0">
                <a:latin typeface="Times New Roman"/>
                <a:cs typeface="Times New Roman"/>
              </a:rPr>
              <a:t>metode</a:t>
            </a:r>
            <a:r>
              <a:rPr sz="5100" spc="-190" dirty="0">
                <a:latin typeface="Times New Roman"/>
                <a:cs typeface="Times New Roman"/>
              </a:rPr>
              <a:t> </a:t>
            </a:r>
            <a:r>
              <a:rPr sz="5100" spc="-10" dirty="0">
                <a:latin typeface="Times New Roman"/>
                <a:cs typeface="Times New Roman"/>
              </a:rPr>
              <a:t>maupun 	</a:t>
            </a:r>
            <a:r>
              <a:rPr sz="5100" spc="-70" dirty="0">
                <a:latin typeface="Times New Roman"/>
                <a:cs typeface="Times New Roman"/>
              </a:rPr>
              <a:t>teknik</a:t>
            </a:r>
            <a:r>
              <a:rPr sz="5100" spc="-195" dirty="0">
                <a:latin typeface="Times New Roman"/>
                <a:cs typeface="Times New Roman"/>
              </a:rPr>
              <a:t> yang</a:t>
            </a:r>
            <a:r>
              <a:rPr sz="5100" spc="-125" dirty="0">
                <a:latin typeface="Times New Roman"/>
                <a:cs typeface="Times New Roman"/>
              </a:rPr>
              <a:t> </a:t>
            </a:r>
            <a:r>
              <a:rPr sz="5100" spc="-150" dirty="0">
                <a:latin typeface="Times New Roman"/>
                <a:cs typeface="Times New Roman"/>
              </a:rPr>
              <a:t>familiar</a:t>
            </a:r>
            <a:r>
              <a:rPr sz="5100" spc="-170" dirty="0">
                <a:latin typeface="Times New Roman"/>
                <a:cs typeface="Times New Roman"/>
              </a:rPr>
              <a:t> </a:t>
            </a:r>
            <a:r>
              <a:rPr sz="5100" spc="-135" dirty="0">
                <a:latin typeface="Times New Roman"/>
                <a:cs typeface="Times New Roman"/>
              </a:rPr>
              <a:t>bagi</a:t>
            </a:r>
            <a:r>
              <a:rPr sz="5100" spc="-150" dirty="0">
                <a:latin typeface="Times New Roman"/>
                <a:cs typeface="Times New Roman"/>
              </a:rPr>
              <a:t> </a:t>
            </a:r>
            <a:r>
              <a:rPr sz="5100" spc="-10" dirty="0">
                <a:latin typeface="Times New Roman"/>
                <a:cs typeface="Times New Roman"/>
              </a:rPr>
              <a:t>audiens</a:t>
            </a:r>
            <a:endParaRPr sz="5100">
              <a:latin typeface="Times New Roman"/>
              <a:cs typeface="Times New Roman"/>
            </a:endParaRPr>
          </a:p>
          <a:p>
            <a:pPr marL="340995" marR="2288540" indent="-328930">
              <a:lnSpc>
                <a:spcPts val="5500"/>
              </a:lnSpc>
              <a:spcBef>
                <a:spcPts val="5"/>
              </a:spcBef>
              <a:buFont typeface="Arial MT"/>
              <a:buChar char="•"/>
              <a:tabLst>
                <a:tab pos="342900" algn="l"/>
              </a:tabLst>
            </a:pPr>
            <a:r>
              <a:rPr sz="5100" spc="-75" dirty="0">
                <a:latin typeface="Times New Roman"/>
                <a:cs typeface="Times New Roman"/>
              </a:rPr>
              <a:t>Merupakan</a:t>
            </a:r>
            <a:r>
              <a:rPr sz="5100" spc="-245" dirty="0">
                <a:latin typeface="Times New Roman"/>
                <a:cs typeface="Times New Roman"/>
              </a:rPr>
              <a:t> </a:t>
            </a:r>
            <a:r>
              <a:rPr sz="5100" spc="-90" dirty="0">
                <a:latin typeface="Times New Roman"/>
                <a:cs typeface="Times New Roman"/>
              </a:rPr>
              <a:t>alat</a:t>
            </a:r>
            <a:r>
              <a:rPr sz="5100" spc="-225" dirty="0">
                <a:latin typeface="Times New Roman"/>
                <a:cs typeface="Times New Roman"/>
              </a:rPr>
              <a:t> </a:t>
            </a:r>
            <a:r>
              <a:rPr sz="5100" spc="-195" dirty="0">
                <a:latin typeface="Times New Roman"/>
                <a:cs typeface="Times New Roman"/>
              </a:rPr>
              <a:t>yang</a:t>
            </a:r>
            <a:r>
              <a:rPr sz="5100" spc="-125" dirty="0">
                <a:latin typeface="Times New Roman"/>
                <a:cs typeface="Times New Roman"/>
              </a:rPr>
              <a:t> </a:t>
            </a:r>
            <a:r>
              <a:rPr sz="5100" spc="-40" dirty="0">
                <a:latin typeface="Times New Roman"/>
                <a:cs typeface="Times New Roman"/>
              </a:rPr>
              <a:t>penting</a:t>
            </a:r>
            <a:r>
              <a:rPr sz="5100" spc="-175" dirty="0">
                <a:latin typeface="Times New Roman"/>
                <a:cs typeface="Times New Roman"/>
              </a:rPr>
              <a:t> </a:t>
            </a:r>
            <a:r>
              <a:rPr sz="5100" spc="-80" dirty="0">
                <a:latin typeface="Times New Roman"/>
                <a:cs typeface="Times New Roman"/>
              </a:rPr>
              <a:t>dalam 	</a:t>
            </a:r>
            <a:r>
              <a:rPr sz="5100" spc="-10" dirty="0">
                <a:latin typeface="Times New Roman"/>
                <a:cs typeface="Times New Roman"/>
              </a:rPr>
              <a:t>promosi</a:t>
            </a:r>
            <a:r>
              <a:rPr sz="5100" spc="-290" dirty="0">
                <a:latin typeface="Times New Roman"/>
                <a:cs typeface="Times New Roman"/>
              </a:rPr>
              <a:t> </a:t>
            </a:r>
            <a:r>
              <a:rPr sz="5100" spc="-10" dirty="0">
                <a:latin typeface="Times New Roman"/>
                <a:cs typeface="Times New Roman"/>
              </a:rPr>
              <a:t>kesehatan</a:t>
            </a:r>
            <a:endParaRPr sz="5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04596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Times New Roman"/>
                <a:cs typeface="Times New Roman"/>
              </a:rPr>
              <a:t>KIE</a:t>
            </a:r>
            <a:r>
              <a:rPr sz="5400" b="1" spc="-315" dirty="0">
                <a:latin typeface="Times New Roman"/>
                <a:cs typeface="Times New Roman"/>
              </a:rPr>
              <a:t> </a:t>
            </a:r>
            <a:r>
              <a:rPr sz="5400" b="1" spc="-10" dirty="0">
                <a:latin typeface="Times New Roman"/>
                <a:cs typeface="Times New Roman"/>
              </a:rPr>
              <a:t>KESEHATAN...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7270" y="2959353"/>
            <a:ext cx="9807575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13690" indent="-300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313690" algn="l"/>
                <a:tab pos="2705100" algn="l"/>
                <a:tab pos="4810760" algn="l"/>
                <a:tab pos="8471535" algn="l"/>
              </a:tabLst>
            </a:pPr>
            <a:r>
              <a:rPr sz="4700" spc="-10" dirty="0">
                <a:latin typeface="Times New Roman"/>
                <a:cs typeface="Times New Roman"/>
              </a:rPr>
              <a:t>Salah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20" dirty="0">
                <a:latin typeface="Times New Roman"/>
                <a:cs typeface="Times New Roman"/>
              </a:rPr>
              <a:t>satu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10" dirty="0">
                <a:latin typeface="Times New Roman"/>
                <a:cs typeface="Times New Roman"/>
              </a:rPr>
              <a:t>keutamaan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55" dirty="0">
                <a:latin typeface="Times New Roman"/>
                <a:cs typeface="Times New Roman"/>
              </a:rPr>
              <a:t>pesan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59529" y="3543363"/>
            <a:ext cx="8726170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35" dirty="0">
                <a:latin typeface="Times New Roman"/>
                <a:cs typeface="Times New Roman"/>
              </a:rPr>
              <a:t>informasi</a:t>
            </a:r>
            <a:r>
              <a:rPr sz="4700" spc="-235" dirty="0">
                <a:latin typeface="Times New Roman"/>
                <a:cs typeface="Times New Roman"/>
              </a:rPr>
              <a:t> </a:t>
            </a:r>
            <a:r>
              <a:rPr sz="4700" spc="-65" dirty="0">
                <a:latin typeface="Times New Roman"/>
                <a:cs typeface="Times New Roman"/>
              </a:rPr>
              <a:t>kesehatan</a:t>
            </a:r>
            <a:r>
              <a:rPr sz="4700" spc="-210" dirty="0">
                <a:latin typeface="Times New Roman"/>
                <a:cs typeface="Times New Roman"/>
              </a:rPr>
              <a:t> </a:t>
            </a:r>
            <a:r>
              <a:rPr sz="4700" spc="-100" dirty="0">
                <a:latin typeface="Times New Roman"/>
                <a:cs typeface="Times New Roman"/>
              </a:rPr>
              <a:t>adalah</a:t>
            </a:r>
            <a:r>
              <a:rPr sz="4700" spc="-195" dirty="0">
                <a:latin typeface="Times New Roman"/>
                <a:cs typeface="Times New Roman"/>
              </a:rPr>
              <a:t> </a:t>
            </a:r>
            <a:r>
              <a:rPr sz="47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persuasif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57270" y="4128134"/>
            <a:ext cx="10102215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13690" indent="-300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313690" algn="l"/>
                <a:tab pos="2425700" algn="l"/>
                <a:tab pos="4480560" algn="l"/>
                <a:tab pos="7506334" algn="l"/>
              </a:tabLst>
            </a:pPr>
            <a:r>
              <a:rPr sz="4700" spc="-10" dirty="0">
                <a:latin typeface="Times New Roman"/>
                <a:cs typeface="Times New Roman"/>
              </a:rPr>
              <a:t>Pesan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10" dirty="0">
                <a:latin typeface="Times New Roman"/>
                <a:cs typeface="Times New Roman"/>
              </a:rPr>
              <a:t>harus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10" dirty="0">
                <a:latin typeface="Times New Roman"/>
                <a:cs typeface="Times New Roman"/>
              </a:rPr>
              <a:t>dirancang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105" dirty="0">
                <a:latin typeface="Times New Roman"/>
                <a:cs typeface="Times New Roman"/>
              </a:rPr>
              <a:t>sedemikian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59529" y="4712334"/>
            <a:ext cx="2056130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90" dirty="0">
                <a:latin typeface="Times New Roman"/>
                <a:cs typeface="Times New Roman"/>
              </a:rPr>
              <a:t>sehingga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5051" y="4712334"/>
            <a:ext cx="1791335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35" dirty="0">
                <a:solidFill>
                  <a:srgbClr val="FF0000"/>
                </a:solidFill>
                <a:latin typeface="Times New Roman"/>
                <a:cs typeface="Times New Roman"/>
              </a:rPr>
              <a:t>mampu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643744" y="4712334"/>
            <a:ext cx="3539490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45" dirty="0">
                <a:solidFill>
                  <a:srgbClr val="FF0000"/>
                </a:solidFill>
                <a:latin typeface="Times New Roman"/>
                <a:cs typeface="Times New Roman"/>
              </a:rPr>
              <a:t>mempengaruhi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147800" y="2959353"/>
            <a:ext cx="1350010" cy="2498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8460">
              <a:lnSpc>
                <a:spcPct val="100000"/>
              </a:lnSpc>
              <a:spcBef>
                <a:spcPts val="120"/>
              </a:spcBef>
            </a:pPr>
            <a:r>
              <a:rPr sz="4700" spc="-65" dirty="0">
                <a:latin typeface="Times New Roman"/>
                <a:cs typeface="Times New Roman"/>
              </a:rPr>
              <a:t>atau</a:t>
            </a:r>
            <a:endParaRPr sz="4700">
              <a:latin typeface="Times New Roman"/>
              <a:cs typeface="Times New Roman"/>
            </a:endParaRPr>
          </a:p>
          <a:p>
            <a:pPr marL="12700" marR="5080" indent="259079">
              <a:lnSpc>
                <a:spcPts val="4600"/>
              </a:lnSpc>
              <a:spcBef>
                <a:spcPts val="4580"/>
              </a:spcBef>
            </a:pPr>
            <a:r>
              <a:rPr sz="4700" spc="-20" dirty="0">
                <a:latin typeface="Times New Roman"/>
                <a:cs typeface="Times New Roman"/>
              </a:rPr>
              <a:t>rupa </a:t>
            </a:r>
            <a:r>
              <a:rPr sz="4700" spc="-70" dirty="0">
                <a:latin typeface="Times New Roman"/>
                <a:cs typeface="Times New Roman"/>
              </a:rPr>
              <a:t>orang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59529" y="5296217"/>
            <a:ext cx="849630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130" dirty="0">
                <a:latin typeface="Times New Roman"/>
                <a:cs typeface="Times New Roman"/>
              </a:rPr>
              <a:t>lain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38750" y="5296217"/>
            <a:ext cx="991235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114" dirty="0">
                <a:latin typeface="Times New Roman"/>
                <a:cs typeface="Times New Roman"/>
              </a:rPr>
              <a:t>agar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60591" y="5296217"/>
            <a:ext cx="1295400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25" dirty="0">
                <a:latin typeface="Times New Roman"/>
                <a:cs typeface="Times New Roman"/>
              </a:rPr>
              <a:t>dapat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584565" y="5296217"/>
            <a:ext cx="2722245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70" dirty="0">
                <a:latin typeface="Times New Roman"/>
                <a:cs typeface="Times New Roman"/>
              </a:rPr>
              <a:t>mengetahui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838558" y="5296217"/>
            <a:ext cx="3656965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794000" algn="l"/>
              </a:tabLst>
            </a:pPr>
            <a:r>
              <a:rPr sz="4700" spc="-10" dirty="0">
                <a:latin typeface="Times New Roman"/>
                <a:cs typeface="Times New Roman"/>
              </a:rPr>
              <a:t>informasi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25" dirty="0">
                <a:latin typeface="Times New Roman"/>
                <a:cs typeface="Times New Roman"/>
              </a:rPr>
              <a:t>dan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59529" y="5881115"/>
            <a:ext cx="3000375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60" dirty="0">
                <a:latin typeface="Times New Roman"/>
                <a:cs typeface="Times New Roman"/>
              </a:rPr>
              <a:t>memutuskan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180705" y="5881115"/>
            <a:ext cx="1375410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10" dirty="0">
                <a:latin typeface="Times New Roman"/>
                <a:cs typeface="Times New Roman"/>
              </a:rPr>
              <a:t>untuk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878566" y="5881115"/>
            <a:ext cx="4613275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10" dirty="0">
                <a:latin typeface="Times New Roman"/>
                <a:cs typeface="Times New Roman"/>
              </a:rPr>
              <a:t>menerima/menolak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59529" y="6464998"/>
            <a:ext cx="4271645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192780" algn="l"/>
              </a:tabLst>
            </a:pPr>
            <a:r>
              <a:rPr sz="4700" spc="-10" dirty="0">
                <a:latin typeface="Times New Roman"/>
                <a:cs typeface="Times New Roman"/>
              </a:rPr>
              <a:t>produk</a:t>
            </a:r>
            <a:r>
              <a:rPr sz="4700" dirty="0">
                <a:latin typeface="Times New Roman"/>
                <a:cs typeface="Times New Roman"/>
              </a:rPr>
              <a:t>	</a:t>
            </a:r>
            <a:r>
              <a:rPr sz="4700" spc="-180" dirty="0">
                <a:latin typeface="Times New Roman"/>
                <a:cs typeface="Times New Roman"/>
              </a:rPr>
              <a:t>yang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600565" y="6464998"/>
            <a:ext cx="3403600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100" dirty="0">
                <a:latin typeface="Times New Roman"/>
                <a:cs typeface="Times New Roman"/>
              </a:rPr>
              <a:t>disebarluaskan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470761" y="6464998"/>
            <a:ext cx="1023619" cy="7454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spc="-50" dirty="0">
                <a:latin typeface="Times New Roman"/>
                <a:cs typeface="Times New Roman"/>
              </a:rPr>
              <a:t>oleh</a:t>
            </a:r>
            <a:endParaRPr sz="47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59529" y="7049769"/>
            <a:ext cx="4130040" cy="7448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00" dirty="0">
                <a:latin typeface="Times New Roman"/>
                <a:cs typeface="Times New Roman"/>
              </a:rPr>
              <a:t>sumber</a:t>
            </a:r>
            <a:r>
              <a:rPr sz="4700" spc="-290" dirty="0">
                <a:latin typeface="Times New Roman"/>
                <a:cs typeface="Times New Roman"/>
              </a:rPr>
              <a:t> </a:t>
            </a:r>
            <a:r>
              <a:rPr sz="4700" spc="-45" dirty="0">
                <a:latin typeface="Times New Roman"/>
                <a:cs typeface="Times New Roman"/>
              </a:rPr>
              <a:t>informasi</a:t>
            </a:r>
            <a:endParaRPr sz="4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9279" y="1239519"/>
            <a:ext cx="27940" cy="1371600"/>
          </a:xfrm>
          <a:custGeom>
            <a:avLst/>
            <a:gdLst/>
            <a:ahLst/>
            <a:cxnLst/>
            <a:rect l="l" t="t" r="r" b="b"/>
            <a:pathLst>
              <a:path w="27939" h="1371600">
                <a:moveTo>
                  <a:pt x="27939" y="0"/>
                </a:moveTo>
                <a:lnTo>
                  <a:pt x="0" y="0"/>
                </a:lnTo>
                <a:lnTo>
                  <a:pt x="0" y="1371600"/>
                </a:lnTo>
                <a:lnTo>
                  <a:pt x="27939" y="1371600"/>
                </a:lnTo>
                <a:lnTo>
                  <a:pt x="27939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16604" y="1356042"/>
            <a:ext cx="62274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Times New Roman"/>
                <a:cs typeface="Times New Roman"/>
              </a:rPr>
              <a:t>KIE</a:t>
            </a:r>
            <a:r>
              <a:rPr sz="5400" b="1" spc="-315" dirty="0">
                <a:latin typeface="Times New Roman"/>
                <a:cs typeface="Times New Roman"/>
              </a:rPr>
              <a:t> </a:t>
            </a:r>
            <a:r>
              <a:rPr sz="5400" b="1" spc="-10" dirty="0">
                <a:latin typeface="Times New Roman"/>
                <a:cs typeface="Times New Roman"/>
              </a:rPr>
              <a:t>KESEHATAN...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37916" y="2387853"/>
            <a:ext cx="12034520" cy="483552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5120"/>
              </a:lnSpc>
              <a:spcBef>
                <a:spcPts val="120"/>
              </a:spcBef>
            </a:pPr>
            <a:r>
              <a:rPr sz="4700" spc="130" dirty="0">
                <a:latin typeface="Times New Roman"/>
                <a:cs typeface="Times New Roman"/>
              </a:rPr>
              <a:t>KIE</a:t>
            </a:r>
            <a:r>
              <a:rPr sz="4700" spc="-145" dirty="0">
                <a:latin typeface="Times New Roman"/>
                <a:cs typeface="Times New Roman"/>
              </a:rPr>
              <a:t> </a:t>
            </a:r>
            <a:r>
              <a:rPr sz="4700" spc="-75" dirty="0">
                <a:latin typeface="Times New Roman"/>
                <a:cs typeface="Times New Roman"/>
              </a:rPr>
              <a:t>kesehatan</a:t>
            </a:r>
            <a:r>
              <a:rPr sz="4700" spc="-145" dirty="0">
                <a:latin typeface="Times New Roman"/>
                <a:cs typeface="Times New Roman"/>
              </a:rPr>
              <a:t> </a:t>
            </a:r>
            <a:r>
              <a:rPr sz="4700" spc="-75" dirty="0">
                <a:latin typeface="Times New Roman"/>
                <a:cs typeface="Times New Roman"/>
              </a:rPr>
              <a:t>meliputi</a:t>
            </a:r>
            <a:r>
              <a:rPr sz="4700" spc="-125" dirty="0">
                <a:latin typeface="Times New Roman"/>
                <a:cs typeface="Times New Roman"/>
              </a:rPr>
              <a:t> </a:t>
            </a:r>
            <a:r>
              <a:rPr sz="4700" spc="-40" dirty="0">
                <a:latin typeface="Times New Roman"/>
                <a:cs typeface="Times New Roman"/>
              </a:rPr>
              <a:t>informasi</a:t>
            </a:r>
            <a:r>
              <a:rPr sz="4700" spc="-145" dirty="0">
                <a:latin typeface="Times New Roman"/>
                <a:cs typeface="Times New Roman"/>
              </a:rPr>
              <a:t> </a:t>
            </a:r>
            <a:r>
              <a:rPr sz="4700" spc="-10" dirty="0">
                <a:latin typeface="Times New Roman"/>
                <a:cs typeface="Times New Roman"/>
              </a:rPr>
              <a:t>tentang;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4600"/>
              </a:lnSpc>
            </a:pPr>
            <a:r>
              <a:rPr sz="4700" spc="-114" dirty="0">
                <a:latin typeface="Segoe UI Symbol"/>
                <a:cs typeface="Segoe UI Symbol"/>
              </a:rPr>
              <a:t>⚬</a:t>
            </a:r>
            <a:r>
              <a:rPr sz="4700" spc="-114" dirty="0">
                <a:latin typeface="Times New Roman"/>
                <a:cs typeface="Times New Roman"/>
              </a:rPr>
              <a:t>Perilaku</a:t>
            </a:r>
            <a:r>
              <a:rPr sz="4700" spc="-180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hidup</a:t>
            </a:r>
            <a:r>
              <a:rPr sz="4700" spc="-225" dirty="0">
                <a:latin typeface="Times New Roman"/>
                <a:cs typeface="Times New Roman"/>
              </a:rPr>
              <a:t> </a:t>
            </a:r>
            <a:r>
              <a:rPr sz="4700" spc="-25" dirty="0">
                <a:latin typeface="Times New Roman"/>
                <a:cs typeface="Times New Roman"/>
              </a:rPr>
              <a:t>bersih</a:t>
            </a:r>
            <a:r>
              <a:rPr sz="4700" spc="-175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dan</a:t>
            </a:r>
            <a:r>
              <a:rPr sz="4700" spc="-195" dirty="0">
                <a:latin typeface="Times New Roman"/>
                <a:cs typeface="Times New Roman"/>
              </a:rPr>
              <a:t> </a:t>
            </a:r>
            <a:r>
              <a:rPr sz="4700" spc="-10" dirty="0">
                <a:latin typeface="Times New Roman"/>
                <a:cs typeface="Times New Roman"/>
              </a:rPr>
              <a:t>sehat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4600"/>
              </a:lnSpc>
            </a:pPr>
            <a:r>
              <a:rPr sz="4700" spc="-40" dirty="0">
                <a:latin typeface="Segoe UI Symbol"/>
                <a:cs typeface="Segoe UI Symbol"/>
              </a:rPr>
              <a:t>⚬</a:t>
            </a:r>
            <a:r>
              <a:rPr sz="4700" spc="-40" dirty="0">
                <a:latin typeface="Times New Roman"/>
                <a:cs typeface="Times New Roman"/>
              </a:rPr>
              <a:t>Kesehatan</a:t>
            </a:r>
            <a:r>
              <a:rPr sz="4700" spc="-195" dirty="0">
                <a:latin typeface="Times New Roman"/>
                <a:cs typeface="Times New Roman"/>
              </a:rPr>
              <a:t> </a:t>
            </a:r>
            <a:r>
              <a:rPr sz="4700" spc="-85" dirty="0">
                <a:latin typeface="Times New Roman"/>
                <a:cs typeface="Times New Roman"/>
              </a:rPr>
              <a:t>lingkungan</a:t>
            </a:r>
            <a:r>
              <a:rPr sz="4700" spc="-190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dan</a:t>
            </a:r>
            <a:r>
              <a:rPr sz="4700" spc="-175" dirty="0">
                <a:latin typeface="Times New Roman"/>
                <a:cs typeface="Times New Roman"/>
              </a:rPr>
              <a:t> </a:t>
            </a:r>
            <a:r>
              <a:rPr sz="4700" spc="-10" dirty="0">
                <a:latin typeface="Times New Roman"/>
                <a:cs typeface="Times New Roman"/>
              </a:rPr>
              <a:t>kerja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4600"/>
              </a:lnSpc>
            </a:pPr>
            <a:r>
              <a:rPr sz="4700" spc="-40" dirty="0">
                <a:latin typeface="Segoe UI Symbol"/>
                <a:cs typeface="Segoe UI Symbol"/>
              </a:rPr>
              <a:t>⚬</a:t>
            </a:r>
            <a:r>
              <a:rPr sz="4700" spc="-40" dirty="0">
                <a:latin typeface="Times New Roman"/>
                <a:cs typeface="Times New Roman"/>
              </a:rPr>
              <a:t>Kesehatan</a:t>
            </a:r>
            <a:r>
              <a:rPr sz="4700" spc="-225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ibu</a:t>
            </a:r>
            <a:r>
              <a:rPr sz="4700" spc="-190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dan</a:t>
            </a:r>
            <a:r>
              <a:rPr sz="4700" spc="-195" dirty="0">
                <a:latin typeface="Times New Roman"/>
                <a:cs typeface="Times New Roman"/>
              </a:rPr>
              <a:t> </a:t>
            </a:r>
            <a:r>
              <a:rPr sz="4700" spc="-20" dirty="0">
                <a:latin typeface="Times New Roman"/>
                <a:cs typeface="Times New Roman"/>
              </a:rPr>
              <a:t>anak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4600"/>
              </a:lnSpc>
            </a:pPr>
            <a:r>
              <a:rPr sz="4700" spc="-80" dirty="0">
                <a:latin typeface="Segoe UI Symbol"/>
                <a:cs typeface="Segoe UI Symbol"/>
              </a:rPr>
              <a:t>⚬</a:t>
            </a:r>
            <a:r>
              <a:rPr sz="4700" spc="-80" dirty="0">
                <a:latin typeface="Times New Roman"/>
                <a:cs typeface="Times New Roman"/>
              </a:rPr>
              <a:t>Perbaikan</a:t>
            </a:r>
            <a:r>
              <a:rPr sz="4700" spc="-190" dirty="0">
                <a:latin typeface="Times New Roman"/>
                <a:cs typeface="Times New Roman"/>
              </a:rPr>
              <a:t> </a:t>
            </a:r>
            <a:r>
              <a:rPr sz="4700" spc="-165" dirty="0">
                <a:latin typeface="Times New Roman"/>
                <a:cs typeface="Times New Roman"/>
              </a:rPr>
              <a:t>gizi</a:t>
            </a:r>
            <a:r>
              <a:rPr sz="4700" spc="-130" dirty="0">
                <a:latin typeface="Times New Roman"/>
                <a:cs typeface="Times New Roman"/>
              </a:rPr>
              <a:t> </a:t>
            </a:r>
            <a:r>
              <a:rPr sz="4700" spc="-20" dirty="0">
                <a:latin typeface="Times New Roman"/>
                <a:cs typeface="Times New Roman"/>
              </a:rPr>
              <a:t>masyarakat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4600"/>
              </a:lnSpc>
            </a:pPr>
            <a:r>
              <a:rPr sz="4700" spc="-65" dirty="0">
                <a:latin typeface="Segoe UI Symbol"/>
                <a:cs typeface="Segoe UI Symbol"/>
              </a:rPr>
              <a:t>⚬</a:t>
            </a:r>
            <a:r>
              <a:rPr sz="4700" spc="-65" dirty="0">
                <a:latin typeface="Times New Roman"/>
                <a:cs typeface="Times New Roman"/>
              </a:rPr>
              <a:t>Pencegahan</a:t>
            </a:r>
            <a:r>
              <a:rPr sz="4700" spc="-195" dirty="0">
                <a:latin typeface="Times New Roman"/>
                <a:cs typeface="Times New Roman"/>
              </a:rPr>
              <a:t> </a:t>
            </a:r>
            <a:r>
              <a:rPr sz="4700" spc="-100" dirty="0">
                <a:latin typeface="Times New Roman"/>
                <a:cs typeface="Times New Roman"/>
              </a:rPr>
              <a:t>penyakit</a:t>
            </a:r>
            <a:r>
              <a:rPr sz="4700" spc="-170" dirty="0">
                <a:latin typeface="Times New Roman"/>
                <a:cs typeface="Times New Roman"/>
              </a:rPr>
              <a:t> </a:t>
            </a:r>
            <a:r>
              <a:rPr sz="4700" spc="-65" dirty="0">
                <a:latin typeface="Times New Roman"/>
                <a:cs typeface="Times New Roman"/>
              </a:rPr>
              <a:t>menular</a:t>
            </a:r>
            <a:r>
              <a:rPr sz="4700" spc="-195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dan</a:t>
            </a:r>
            <a:r>
              <a:rPr sz="4700" spc="-170" dirty="0">
                <a:latin typeface="Times New Roman"/>
                <a:cs typeface="Times New Roman"/>
              </a:rPr>
              <a:t> </a:t>
            </a:r>
            <a:r>
              <a:rPr sz="4700" spc="-50" dirty="0">
                <a:latin typeface="Times New Roman"/>
                <a:cs typeface="Times New Roman"/>
              </a:rPr>
              <a:t>tidak</a:t>
            </a:r>
            <a:r>
              <a:rPr sz="4700" spc="-170" dirty="0">
                <a:latin typeface="Times New Roman"/>
                <a:cs typeface="Times New Roman"/>
              </a:rPr>
              <a:t> </a:t>
            </a:r>
            <a:r>
              <a:rPr sz="4700" spc="-30" dirty="0">
                <a:latin typeface="Times New Roman"/>
                <a:cs typeface="Times New Roman"/>
              </a:rPr>
              <a:t>menular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4600"/>
              </a:lnSpc>
            </a:pPr>
            <a:r>
              <a:rPr sz="4700" spc="-125" dirty="0">
                <a:latin typeface="Segoe UI Symbol"/>
                <a:cs typeface="Segoe UI Symbol"/>
              </a:rPr>
              <a:t>⚬</a:t>
            </a:r>
            <a:r>
              <a:rPr sz="4700" spc="-125" dirty="0">
                <a:latin typeface="Times New Roman"/>
                <a:cs typeface="Times New Roman"/>
              </a:rPr>
              <a:t>Upaya</a:t>
            </a:r>
            <a:r>
              <a:rPr sz="4700" spc="-170" dirty="0">
                <a:latin typeface="Times New Roman"/>
                <a:cs typeface="Times New Roman"/>
              </a:rPr>
              <a:t> </a:t>
            </a:r>
            <a:r>
              <a:rPr sz="4700" dirty="0">
                <a:latin typeface="Times New Roman"/>
                <a:cs typeface="Times New Roman"/>
              </a:rPr>
              <a:t>promosi</a:t>
            </a:r>
            <a:r>
              <a:rPr sz="4700" spc="-200" dirty="0">
                <a:latin typeface="Times New Roman"/>
                <a:cs typeface="Times New Roman"/>
              </a:rPr>
              <a:t> </a:t>
            </a:r>
            <a:r>
              <a:rPr sz="4700" spc="-70" dirty="0">
                <a:latin typeface="Times New Roman"/>
                <a:cs typeface="Times New Roman"/>
              </a:rPr>
              <a:t>kesehatan</a:t>
            </a:r>
            <a:r>
              <a:rPr sz="4700" spc="-215" dirty="0">
                <a:latin typeface="Times New Roman"/>
                <a:cs typeface="Times New Roman"/>
              </a:rPr>
              <a:t> </a:t>
            </a:r>
            <a:r>
              <a:rPr sz="4700" spc="-20" dirty="0">
                <a:latin typeface="Times New Roman"/>
                <a:cs typeface="Times New Roman"/>
              </a:rPr>
              <a:t>termasuk</a:t>
            </a:r>
            <a:r>
              <a:rPr sz="4700" spc="-220" dirty="0">
                <a:latin typeface="Times New Roman"/>
                <a:cs typeface="Times New Roman"/>
              </a:rPr>
              <a:t> </a:t>
            </a:r>
            <a:r>
              <a:rPr sz="4700" spc="-20" dirty="0">
                <a:latin typeface="Times New Roman"/>
                <a:cs typeface="Times New Roman"/>
              </a:rPr>
              <a:t>obat</a:t>
            </a:r>
            <a:endParaRPr sz="4700">
              <a:latin typeface="Times New Roman"/>
              <a:cs typeface="Times New Roman"/>
            </a:endParaRPr>
          </a:p>
          <a:p>
            <a:pPr marL="545465">
              <a:lnSpc>
                <a:spcPts val="5120"/>
              </a:lnSpc>
            </a:pPr>
            <a:r>
              <a:rPr sz="4700" spc="-160" dirty="0">
                <a:latin typeface="Segoe UI Symbol"/>
                <a:cs typeface="Segoe UI Symbol"/>
              </a:rPr>
              <a:t>⚬</a:t>
            </a:r>
            <a:r>
              <a:rPr sz="4700" spc="-160" dirty="0">
                <a:latin typeface="Times New Roman"/>
                <a:cs typeface="Times New Roman"/>
              </a:rPr>
              <a:t>Sosialisasi</a:t>
            </a:r>
            <a:r>
              <a:rPr sz="4700" spc="-135" dirty="0">
                <a:latin typeface="Times New Roman"/>
                <a:cs typeface="Times New Roman"/>
              </a:rPr>
              <a:t> </a:t>
            </a:r>
            <a:r>
              <a:rPr sz="4700" spc="-130" dirty="0">
                <a:latin typeface="Times New Roman"/>
                <a:cs typeface="Times New Roman"/>
              </a:rPr>
              <a:t>kebijakan</a:t>
            </a:r>
            <a:r>
              <a:rPr sz="4700" spc="-160" dirty="0">
                <a:latin typeface="Times New Roman"/>
                <a:cs typeface="Times New Roman"/>
              </a:rPr>
              <a:t> </a:t>
            </a:r>
            <a:r>
              <a:rPr sz="4700" spc="-70" dirty="0">
                <a:latin typeface="Times New Roman"/>
                <a:cs typeface="Times New Roman"/>
              </a:rPr>
              <a:t>kesehatan,</a:t>
            </a:r>
            <a:r>
              <a:rPr sz="4700" spc="-120" dirty="0">
                <a:latin typeface="Times New Roman"/>
                <a:cs typeface="Times New Roman"/>
              </a:rPr>
              <a:t> </a:t>
            </a:r>
            <a:r>
              <a:rPr sz="4700" spc="-25" dirty="0">
                <a:latin typeface="Times New Roman"/>
                <a:cs typeface="Times New Roman"/>
              </a:rPr>
              <a:t>dll</a:t>
            </a:r>
            <a:endParaRPr sz="4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1815" rIns="0" bIns="0" rtlCol="0">
            <a:spAutoFit/>
          </a:bodyPr>
          <a:lstStyle/>
          <a:p>
            <a:pPr marL="6985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Times New Roman"/>
                <a:cs typeface="Times New Roman"/>
              </a:rPr>
              <a:t>MEDIA</a:t>
            </a:r>
            <a:r>
              <a:rPr b="1" spc="-25" dirty="0">
                <a:latin typeface="Times New Roman"/>
                <a:cs typeface="Times New Roman"/>
              </a:rPr>
              <a:t> </a:t>
            </a:r>
            <a:r>
              <a:rPr b="1" spc="-95" dirty="0">
                <a:latin typeface="Times New Roman"/>
                <a:cs typeface="Times New Roman"/>
              </a:rPr>
              <a:t>KOMUNIKASI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14725" y="4078859"/>
            <a:ext cx="10999470" cy="2874645"/>
          </a:xfrm>
          <a:prstGeom prst="rect">
            <a:avLst/>
          </a:prstGeom>
        </p:spPr>
        <p:txBody>
          <a:bodyPr vert="horz" wrap="square" lIns="0" tIns="270510" rIns="0" bIns="0" rtlCol="0">
            <a:spAutoFit/>
          </a:bodyPr>
          <a:lstStyle/>
          <a:p>
            <a:pPr marL="392430" marR="5080" indent="-380365">
              <a:lnSpc>
                <a:spcPct val="71400"/>
              </a:lnSpc>
              <a:spcBef>
                <a:spcPts val="2130"/>
              </a:spcBef>
              <a:buFont typeface="Arial MT"/>
              <a:buChar char="•"/>
              <a:tabLst>
                <a:tab pos="393700" algn="l"/>
              </a:tabLst>
            </a:pPr>
            <a:r>
              <a:rPr sz="5950" spc="-210" dirty="0">
                <a:latin typeface="Times New Roman"/>
                <a:cs typeface="Times New Roman"/>
              </a:rPr>
              <a:t>SALURAN</a:t>
            </a:r>
            <a:r>
              <a:rPr sz="5950" spc="-165" dirty="0">
                <a:latin typeface="Times New Roman"/>
                <a:cs typeface="Times New Roman"/>
              </a:rPr>
              <a:t> </a:t>
            </a:r>
            <a:r>
              <a:rPr sz="5950" spc="-100" dirty="0">
                <a:latin typeface="Times New Roman"/>
                <a:cs typeface="Times New Roman"/>
              </a:rPr>
              <a:t>YANG</a:t>
            </a:r>
            <a:r>
              <a:rPr sz="5950" spc="-225" dirty="0">
                <a:latin typeface="Times New Roman"/>
                <a:cs typeface="Times New Roman"/>
              </a:rPr>
              <a:t> </a:t>
            </a:r>
            <a:r>
              <a:rPr sz="5950" spc="-10" dirty="0">
                <a:latin typeface="Times New Roman"/>
                <a:cs typeface="Times New Roman"/>
              </a:rPr>
              <a:t>DIGUNAKAN 	</a:t>
            </a:r>
            <a:r>
              <a:rPr sz="5950" dirty="0">
                <a:latin typeface="Times New Roman"/>
                <a:cs typeface="Times New Roman"/>
              </a:rPr>
              <a:t>UNTUK</a:t>
            </a:r>
            <a:r>
              <a:rPr sz="5950" spc="160" dirty="0">
                <a:latin typeface="Times New Roman"/>
                <a:cs typeface="Times New Roman"/>
              </a:rPr>
              <a:t> </a:t>
            </a:r>
            <a:r>
              <a:rPr sz="5950" spc="-65" dirty="0">
                <a:latin typeface="Times New Roman"/>
                <a:cs typeface="Times New Roman"/>
              </a:rPr>
              <a:t>MENYAMPAIKAN 	PESAN-</a:t>
            </a:r>
            <a:r>
              <a:rPr sz="5950" dirty="0">
                <a:latin typeface="Times New Roman"/>
                <a:cs typeface="Times New Roman"/>
              </a:rPr>
              <a:t>PESAN</a:t>
            </a:r>
            <a:r>
              <a:rPr sz="5950" spc="-175" dirty="0">
                <a:latin typeface="Times New Roman"/>
                <a:cs typeface="Times New Roman"/>
              </a:rPr>
              <a:t> </a:t>
            </a:r>
            <a:r>
              <a:rPr sz="5950" spc="-10" dirty="0">
                <a:latin typeface="Times New Roman"/>
                <a:cs typeface="Times New Roman"/>
              </a:rPr>
              <a:t>KESEHATAN 	</a:t>
            </a:r>
            <a:r>
              <a:rPr sz="5950" spc="-90" dirty="0">
                <a:latin typeface="Times New Roman"/>
                <a:cs typeface="Times New Roman"/>
              </a:rPr>
              <a:t>KEPADA</a:t>
            </a:r>
            <a:r>
              <a:rPr sz="5950" spc="-270" dirty="0">
                <a:latin typeface="Times New Roman"/>
                <a:cs typeface="Times New Roman"/>
              </a:rPr>
              <a:t> SASARAN</a:t>
            </a:r>
            <a:endParaRPr sz="5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5204" y="1128077"/>
            <a:ext cx="10235565" cy="1509395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12700" marR="5080">
              <a:lnSpc>
                <a:spcPts val="5200"/>
              </a:lnSpc>
              <a:spcBef>
                <a:spcPts val="1340"/>
              </a:spcBef>
            </a:pPr>
            <a:r>
              <a:rPr sz="5400" b="1" dirty="0">
                <a:latin typeface="Times New Roman"/>
                <a:cs typeface="Times New Roman"/>
              </a:rPr>
              <a:t>MEDIA</a:t>
            </a:r>
            <a:r>
              <a:rPr sz="5400" b="1" spc="-170" dirty="0">
                <a:latin typeface="Times New Roman"/>
                <a:cs typeface="Times New Roman"/>
              </a:rPr>
              <a:t> </a:t>
            </a:r>
            <a:r>
              <a:rPr sz="5400" b="1" spc="-35" dirty="0">
                <a:latin typeface="Times New Roman"/>
                <a:cs typeface="Times New Roman"/>
              </a:rPr>
              <a:t>PROMOSI</a:t>
            </a:r>
            <a:r>
              <a:rPr sz="5400" b="1" spc="-180" dirty="0">
                <a:latin typeface="Times New Roman"/>
                <a:cs typeface="Times New Roman"/>
              </a:rPr>
              <a:t> </a:t>
            </a:r>
            <a:r>
              <a:rPr sz="5400" b="1" spc="-10" dirty="0">
                <a:latin typeface="Times New Roman"/>
                <a:cs typeface="Times New Roman"/>
              </a:rPr>
              <a:t>KESEHATAN </a:t>
            </a:r>
            <a:r>
              <a:rPr sz="5400" b="1" spc="-85" dirty="0">
                <a:latin typeface="Times New Roman"/>
                <a:cs typeface="Times New Roman"/>
              </a:rPr>
              <a:t>YANG</a:t>
            </a:r>
            <a:r>
              <a:rPr sz="5400" b="1" spc="-254" dirty="0">
                <a:latin typeface="Times New Roman"/>
                <a:cs typeface="Times New Roman"/>
              </a:rPr>
              <a:t> </a:t>
            </a:r>
            <a:r>
              <a:rPr sz="5400" b="1" spc="-20" dirty="0">
                <a:latin typeface="Times New Roman"/>
                <a:cs typeface="Times New Roman"/>
              </a:rPr>
              <a:t>BAIK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91203" y="3414395"/>
            <a:ext cx="7991475" cy="406019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20040" marR="5080" indent="-307975">
              <a:lnSpc>
                <a:spcPct val="90300"/>
              </a:lnSpc>
              <a:spcBef>
                <a:spcPts val="655"/>
              </a:spcBef>
              <a:buFont typeface="Arial MT"/>
              <a:buChar char="•"/>
              <a:tabLst>
                <a:tab pos="320040" algn="l"/>
                <a:tab pos="4342130" algn="l"/>
              </a:tabLst>
            </a:pPr>
            <a:r>
              <a:rPr sz="4800" dirty="0">
                <a:latin typeface="Times New Roman"/>
                <a:cs typeface="Times New Roman"/>
              </a:rPr>
              <a:t>MEDIA</a:t>
            </a:r>
            <a:r>
              <a:rPr sz="4800" spc="-25" dirty="0">
                <a:latin typeface="Times New Roman"/>
                <a:cs typeface="Times New Roman"/>
              </a:rPr>
              <a:t> </a:t>
            </a:r>
            <a:r>
              <a:rPr sz="4800" spc="-20" dirty="0">
                <a:latin typeface="Times New Roman"/>
                <a:cs typeface="Times New Roman"/>
              </a:rPr>
              <a:t>YANG</a:t>
            </a:r>
            <a:r>
              <a:rPr sz="4800" dirty="0">
                <a:latin typeface="Times New Roman"/>
                <a:cs typeface="Times New Roman"/>
              </a:rPr>
              <a:t>	</a:t>
            </a:r>
            <a:r>
              <a:rPr sz="4800" spc="-10" dirty="0">
                <a:latin typeface="Times New Roman"/>
                <a:cs typeface="Times New Roman"/>
              </a:rPr>
              <a:t>MAMPU </a:t>
            </a:r>
            <a:r>
              <a:rPr sz="4800" spc="-35" dirty="0">
                <a:latin typeface="Times New Roman"/>
                <a:cs typeface="Times New Roman"/>
              </a:rPr>
              <a:t>MEMBERIKAN</a:t>
            </a:r>
            <a:r>
              <a:rPr sz="4800" spc="-240" dirty="0">
                <a:latin typeface="Times New Roman"/>
                <a:cs typeface="Times New Roman"/>
              </a:rPr>
              <a:t> </a:t>
            </a:r>
            <a:r>
              <a:rPr sz="4800" spc="-10" dirty="0">
                <a:latin typeface="Times New Roman"/>
                <a:cs typeface="Times New Roman"/>
              </a:rPr>
              <a:t>INFORMASI </a:t>
            </a:r>
            <a:r>
              <a:rPr sz="4800" spc="-254" dirty="0">
                <a:latin typeface="Times New Roman"/>
                <a:cs typeface="Times New Roman"/>
              </a:rPr>
              <a:t>ATAU</a:t>
            </a:r>
            <a:r>
              <a:rPr sz="4800" dirty="0">
                <a:latin typeface="Times New Roman"/>
                <a:cs typeface="Times New Roman"/>
              </a:rPr>
              <a:t> </a:t>
            </a:r>
            <a:r>
              <a:rPr sz="4800" spc="-50" dirty="0">
                <a:latin typeface="Times New Roman"/>
                <a:cs typeface="Times New Roman"/>
              </a:rPr>
              <a:t>PESAN-</a:t>
            </a:r>
            <a:r>
              <a:rPr sz="4800" spc="-10" dirty="0">
                <a:latin typeface="Times New Roman"/>
                <a:cs typeface="Times New Roman"/>
              </a:rPr>
              <a:t>PESAN KESEHATAN</a:t>
            </a:r>
            <a:r>
              <a:rPr sz="4800" spc="-260" dirty="0">
                <a:latin typeface="Times New Roman"/>
                <a:cs typeface="Times New Roman"/>
              </a:rPr>
              <a:t> </a:t>
            </a:r>
            <a:r>
              <a:rPr sz="4800" spc="-65" dirty="0">
                <a:latin typeface="Times New Roman"/>
                <a:cs typeface="Times New Roman"/>
              </a:rPr>
              <a:t>YANG</a:t>
            </a:r>
            <a:r>
              <a:rPr sz="4800" spc="-225" dirty="0">
                <a:latin typeface="Times New Roman"/>
                <a:cs typeface="Times New Roman"/>
              </a:rPr>
              <a:t> </a:t>
            </a:r>
            <a:r>
              <a:rPr sz="4800" spc="-135" dirty="0">
                <a:latin typeface="Times New Roman"/>
                <a:cs typeface="Times New Roman"/>
              </a:rPr>
              <a:t>SESUAI </a:t>
            </a:r>
            <a:r>
              <a:rPr sz="4800" spc="140" dirty="0">
                <a:latin typeface="Times New Roman"/>
                <a:cs typeface="Times New Roman"/>
              </a:rPr>
              <a:t>DENGAN</a:t>
            </a:r>
            <a:r>
              <a:rPr sz="4800" spc="5" dirty="0">
                <a:latin typeface="Times New Roman"/>
                <a:cs typeface="Times New Roman"/>
              </a:rPr>
              <a:t> </a:t>
            </a:r>
            <a:r>
              <a:rPr sz="4800" spc="-10" dirty="0">
                <a:latin typeface="Times New Roman"/>
                <a:cs typeface="Times New Roman"/>
              </a:rPr>
              <a:t>TINGKAT PENERIMAAN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714</Words>
  <Application>Microsoft Macintosh PowerPoint</Application>
  <PresentationFormat>Custom</PresentationFormat>
  <Paragraphs>144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Arial MT</vt:lpstr>
      <vt:lpstr>Segoe UI Symbol</vt:lpstr>
      <vt:lpstr>Tahoma</vt:lpstr>
      <vt:lpstr>Times New Roman</vt:lpstr>
      <vt:lpstr>Trebuchet MS</vt:lpstr>
      <vt:lpstr>Office Theme</vt:lpstr>
      <vt:lpstr>PowerPoint Presentation</vt:lpstr>
      <vt:lpstr>Mengubah</vt:lpstr>
      <vt:lpstr>PowerPoint Presentation</vt:lpstr>
      <vt:lpstr>KIE KESEHATAN...</vt:lpstr>
      <vt:lpstr>KIE KESEHATAN...</vt:lpstr>
      <vt:lpstr>KIE KESEHATAN...</vt:lpstr>
      <vt:lpstr>KIE KESEHATAN...</vt:lpstr>
      <vt:lpstr>MEDIA KOMUNIKASI</vt:lpstr>
      <vt:lpstr>MEDIA PROMOSI KESEHATAN YANG BAIK</vt:lpstr>
      <vt:lpstr>DASAR PEMILIHAN MEDIA PROMOSI KESEHATAN</vt:lpstr>
      <vt:lpstr>DASAR PEMILIHAN MEDIA PROMOSI KESEHATAN</vt:lpstr>
      <vt:lpstr>TUJUAN PENGGUNAAN MEDIA</vt:lpstr>
      <vt:lpstr>MEDIA PROMOSI KESEHATAN</vt:lpstr>
      <vt:lpstr>MEDIA CETAK</vt:lpstr>
      <vt:lpstr>MEDIA ELEKTRONIK</vt:lpstr>
      <vt:lpstr>MEDIA PAPAN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 DALAM KESEHATAN</dc:title>
  <dc:creator>tetie herlina</dc:creator>
  <cp:lastModifiedBy>nasriyahchotijatun</cp:lastModifiedBy>
  <cp:revision>1</cp:revision>
  <dcterms:created xsi:type="dcterms:W3CDTF">2025-03-10T20:50:37Z</dcterms:created>
  <dcterms:modified xsi:type="dcterms:W3CDTF">2025-03-10T20:52:39Z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2024-04-16T00:00:00Z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2025-03-10T00:00:00Z</vt:filetime>
  </property>
  <property fmtid="{D5CDD505-2E9C-101B-9397-08002B2CF9AE}" pid="5" name="Producer">
    <vt:lpwstr>Microsoft® PowerPoint® 2021</vt:lpwstr>
  </property>
</Properties>
</file>