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54" r:id="rId1"/>
  </p:sldMasterIdLst>
  <p:sldIdLst>
    <p:sldId id="256" r:id="rId2"/>
    <p:sldId id="257" r:id="rId3"/>
    <p:sldId id="291" r:id="rId4"/>
    <p:sldId id="290" r:id="rId5"/>
    <p:sldId id="361" r:id="rId6"/>
    <p:sldId id="360" r:id="rId7"/>
    <p:sldId id="363" r:id="rId8"/>
    <p:sldId id="364" r:id="rId9"/>
    <p:sldId id="260" r:id="rId10"/>
    <p:sldId id="365" r:id="rId11"/>
    <p:sldId id="261" r:id="rId12"/>
    <p:sldId id="366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368" r:id="rId27"/>
    <p:sldId id="369" r:id="rId28"/>
    <p:sldId id="281" r:id="rId29"/>
    <p:sldId id="282" r:id="rId30"/>
    <p:sldId id="288" r:id="rId31"/>
    <p:sldId id="289" r:id="rId32"/>
  </p:sldIdLst>
  <p:sldSz cx="18288000" cy="10287000"/>
  <p:notesSz cx="18288000" cy="10287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78"/>
    <p:restoredTop sz="94712"/>
  </p:normalViewPr>
  <p:slideViewPr>
    <p:cSldViewPr>
      <p:cViewPr varScale="1">
        <p:scale>
          <a:sx n="68" d="100"/>
          <a:sy n="68" d="100"/>
        </p:scale>
        <p:origin x="336" y="2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11299" y="0"/>
            <a:ext cx="11901522" cy="10287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412822" y="0"/>
            <a:ext cx="41148" cy="10287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17712" y="5143498"/>
            <a:ext cx="8277099" cy="3402839"/>
          </a:xfrm>
        </p:spPr>
        <p:txBody>
          <a:bodyPr anchor="t">
            <a:normAutofit/>
          </a:bodyPr>
          <a:lstStyle>
            <a:lvl1pPr algn="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58411" y="3403180"/>
            <a:ext cx="8036400" cy="1740320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2700" b="0">
                <a:solidFill>
                  <a:schemeClr val="tx1"/>
                </a:solidFill>
              </a:defRPr>
            </a:lvl1pPr>
            <a:lvl2pPr marL="685800" indent="0" algn="ctr">
              <a:buNone/>
              <a:defRPr sz="27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  <p:sp>
        <p:nvSpPr>
          <p:cNvPr id="13" name="TextBox 12"/>
          <p:cNvSpPr txBox="1"/>
          <p:nvPr/>
        </p:nvSpPr>
        <p:spPr>
          <a:xfrm>
            <a:off x="3286923" y="4894279"/>
            <a:ext cx="623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3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115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506718" y="0"/>
            <a:ext cx="15558474" cy="10287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7065992" y="0"/>
            <a:ext cx="41148" cy="10287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3291354" y="961838"/>
            <a:ext cx="62345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7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5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7713" y="1212085"/>
            <a:ext cx="11931137" cy="16158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85662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506718" y="0"/>
            <a:ext cx="15558474" cy="10287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7065992" y="0"/>
            <a:ext cx="41148" cy="10287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5505712" y="647176"/>
            <a:ext cx="62345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7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5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859071" y="1208727"/>
            <a:ext cx="1989779" cy="78661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13127" y="1455615"/>
            <a:ext cx="9700355" cy="76193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77451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738629" y="1514283"/>
            <a:ext cx="15332710" cy="33039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D3393B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33833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506718" y="0"/>
            <a:ext cx="15558474" cy="10287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065992" y="0"/>
            <a:ext cx="41148" cy="10287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  <p:sp>
        <p:nvSpPr>
          <p:cNvPr id="7" name="TextBox 6"/>
          <p:cNvSpPr txBox="1"/>
          <p:nvPr/>
        </p:nvSpPr>
        <p:spPr>
          <a:xfrm>
            <a:off x="3292414" y="961838"/>
            <a:ext cx="62345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7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5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586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506718" y="0"/>
            <a:ext cx="15558474" cy="10287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7065992" y="0"/>
            <a:ext cx="41148" cy="10287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3287765" y="4443880"/>
            <a:ext cx="62345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7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5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4810" y="4720881"/>
            <a:ext cx="11934840" cy="2137119"/>
          </a:xfrm>
        </p:spPr>
        <p:txBody>
          <a:bodyPr anchor="t">
            <a:norm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60953" y="3403179"/>
            <a:ext cx="11687897" cy="1317702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2700">
                <a:solidFill>
                  <a:schemeClr val="tx1"/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81253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506718" y="0"/>
            <a:ext cx="15558474" cy="10287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7065992" y="0"/>
            <a:ext cx="41148" cy="10287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4810" y="1208726"/>
            <a:ext cx="11926476" cy="16225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08061" y="3078174"/>
            <a:ext cx="5837940" cy="5996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99954" y="3078172"/>
            <a:ext cx="5841333" cy="59967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  <p:sp>
        <p:nvSpPr>
          <p:cNvPr id="10" name="TextBox 9"/>
          <p:cNvSpPr txBox="1"/>
          <p:nvPr/>
        </p:nvSpPr>
        <p:spPr>
          <a:xfrm>
            <a:off x="3294258" y="961835"/>
            <a:ext cx="62345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7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5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902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506718" y="0"/>
            <a:ext cx="15558474" cy="10287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7065992" y="0"/>
            <a:ext cx="41148" cy="10287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3290475" y="954637"/>
            <a:ext cx="62345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7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5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4810" y="1208727"/>
            <a:ext cx="11934840" cy="16175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13928" y="3078173"/>
            <a:ext cx="5844701" cy="1070727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3300" b="0" cap="none" baseline="0">
                <a:solidFill>
                  <a:schemeClr val="accent6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13928" y="4276997"/>
            <a:ext cx="5840435" cy="46071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999951" y="3078173"/>
            <a:ext cx="5849697" cy="1070727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3300" b="0" cap="none" baseline="0">
                <a:solidFill>
                  <a:schemeClr val="accent6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999953" y="4276997"/>
            <a:ext cx="5849697" cy="46071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43325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506718" y="0"/>
            <a:ext cx="15558474" cy="10287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7065992" y="0"/>
            <a:ext cx="41148" cy="10287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  <p:sp>
        <p:nvSpPr>
          <p:cNvPr id="8" name="TextBox 7"/>
          <p:cNvSpPr txBox="1"/>
          <p:nvPr/>
        </p:nvSpPr>
        <p:spPr>
          <a:xfrm>
            <a:off x="3294258" y="961840"/>
            <a:ext cx="62345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7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5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804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506718" y="0"/>
            <a:ext cx="15558474" cy="10287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7065992" y="0"/>
            <a:ext cx="41148" cy="10287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778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506718" y="0"/>
            <a:ext cx="15558474" cy="10287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7065992" y="0"/>
            <a:ext cx="41148" cy="10287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2331231" y="1691326"/>
            <a:ext cx="62345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7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5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5485" y="1923677"/>
            <a:ext cx="3996542" cy="2854862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231" y="1208727"/>
            <a:ext cx="8169417" cy="7866189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55484" y="4779232"/>
            <a:ext cx="3996542" cy="3579596"/>
          </a:xfrm>
        </p:spPr>
        <p:txBody>
          <a:bodyPr/>
          <a:lstStyle>
            <a:lvl1pPr marL="0" indent="0" algn="l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79514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506718" y="0"/>
            <a:ext cx="15558474" cy="10287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7065992" y="0"/>
            <a:ext cx="41148" cy="10287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120593" y="4843"/>
            <a:ext cx="6944601" cy="10287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42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332029" y="1691326"/>
            <a:ext cx="62345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7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5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6861" y="1923679"/>
            <a:ext cx="5956479" cy="285071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55483" y="4774392"/>
            <a:ext cx="5957811" cy="3579591"/>
          </a:xfrm>
        </p:spPr>
        <p:txBody>
          <a:bodyPr>
            <a:normAutofit/>
          </a:bodyPr>
          <a:lstStyle>
            <a:lvl1pPr marL="0" indent="0" algn="l">
              <a:buNone/>
              <a:defRPr sz="30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2860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7691" y="3157803"/>
            <a:ext cx="14040308" cy="712919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284801" cy="10287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1446261" cy="10287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17713" y="1212085"/>
            <a:ext cx="11937497" cy="16158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60398" y="3078174"/>
            <a:ext cx="11694810" cy="59967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1215097" y="7905906"/>
            <a:ext cx="3994094" cy="27432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t>3/18/25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3355695" y="5491716"/>
            <a:ext cx="8828028" cy="268764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7611" y="246889"/>
            <a:ext cx="955091" cy="484277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  <p:sp>
        <p:nvSpPr>
          <p:cNvPr id="57" name="Rectangle 56"/>
          <p:cNvSpPr/>
          <p:nvPr/>
        </p:nvSpPr>
        <p:spPr>
          <a:xfrm>
            <a:off x="1443064" y="0"/>
            <a:ext cx="68579" cy="10287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7242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</p:sldLayoutIdLst>
  <p:txStyles>
    <p:titleStyle>
      <a:lvl1pPr algn="r" defTabSz="1371600" rtl="0" eaLnBrk="1" latinLnBrk="0" hangingPunct="1">
        <a:lnSpc>
          <a:spcPct val="90000"/>
        </a:lnSpc>
        <a:spcBef>
          <a:spcPct val="0"/>
        </a:spcBef>
        <a:buNone/>
        <a:defRPr sz="51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516732" indent="-516732" algn="l" defTabSz="1371600" rtl="0" eaLnBrk="1" latinLnBrk="0" hangingPunct="1">
        <a:lnSpc>
          <a:spcPct val="120000"/>
        </a:lnSpc>
        <a:spcBef>
          <a:spcPts val="1500"/>
        </a:spcBef>
        <a:spcAft>
          <a:spcPts val="9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3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1193007" indent="-507207" algn="l" defTabSz="1371600" rtl="0" eaLnBrk="1" latinLnBrk="0" hangingPunct="1">
        <a:lnSpc>
          <a:spcPct val="120000"/>
        </a:lnSpc>
        <a:spcBef>
          <a:spcPts val="750"/>
        </a:spcBef>
        <a:spcAft>
          <a:spcPts val="9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7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888332" indent="-516732" algn="l" defTabSz="1371600" rtl="0" eaLnBrk="1" latinLnBrk="0" hangingPunct="1">
        <a:lnSpc>
          <a:spcPct val="120000"/>
        </a:lnSpc>
        <a:spcBef>
          <a:spcPts val="750"/>
        </a:spcBef>
        <a:spcAft>
          <a:spcPts val="9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2564607" indent="-507207" algn="l" defTabSz="1371600" rtl="0" eaLnBrk="1" latinLnBrk="0" hangingPunct="1">
        <a:lnSpc>
          <a:spcPct val="120000"/>
        </a:lnSpc>
        <a:spcBef>
          <a:spcPts val="750"/>
        </a:spcBef>
        <a:spcAft>
          <a:spcPts val="9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1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3259932" indent="-516732" algn="l" defTabSz="1371600" rtl="0" eaLnBrk="1" latinLnBrk="0" hangingPunct="1">
        <a:lnSpc>
          <a:spcPct val="120000"/>
        </a:lnSpc>
        <a:spcBef>
          <a:spcPts val="750"/>
        </a:spcBef>
        <a:spcAft>
          <a:spcPts val="9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3963924" indent="-507492" algn="l" defTabSz="1371600" rtl="0" eaLnBrk="1" latinLnBrk="0" hangingPunct="1">
        <a:lnSpc>
          <a:spcPct val="120000"/>
        </a:lnSpc>
        <a:spcBef>
          <a:spcPts val="750"/>
        </a:spcBef>
        <a:spcAft>
          <a:spcPts val="9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4663440" indent="-507492" algn="l" defTabSz="1371600" rtl="0" eaLnBrk="1" latinLnBrk="0" hangingPunct="1">
        <a:lnSpc>
          <a:spcPct val="120000"/>
        </a:lnSpc>
        <a:spcBef>
          <a:spcPts val="750"/>
        </a:spcBef>
        <a:spcAft>
          <a:spcPts val="9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5362956" indent="-507492" algn="l" defTabSz="1371600" rtl="0" eaLnBrk="1" latinLnBrk="0" hangingPunct="1">
        <a:lnSpc>
          <a:spcPct val="120000"/>
        </a:lnSpc>
        <a:spcBef>
          <a:spcPts val="750"/>
        </a:spcBef>
        <a:spcAft>
          <a:spcPts val="9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6062472" indent="-507492" algn="l" defTabSz="1371600" rtl="0" eaLnBrk="1" latinLnBrk="0" hangingPunct="1">
        <a:lnSpc>
          <a:spcPct val="120000"/>
        </a:lnSpc>
        <a:spcBef>
          <a:spcPts val="750"/>
        </a:spcBef>
        <a:spcAft>
          <a:spcPts val="9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2488745" y="1943100"/>
            <a:ext cx="13132255" cy="28016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3881754" marR="5080" indent="-3869054" algn="just" defTabSz="914400"/>
            <a:r>
              <a:rPr lang="en-US" sz="7800" b="0" kern="1200" spc="-800" dirty="0">
                <a:solidFill>
                  <a:schemeClr val="bg1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KOMUNIKASI</a:t>
            </a:r>
            <a:r>
              <a:rPr lang="en-US" sz="7800" b="0" spc="-640" dirty="0">
                <a:solidFill>
                  <a:schemeClr val="bg1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</a:t>
            </a:r>
            <a:r>
              <a:rPr lang="en-US" sz="7800" b="0" kern="1200" spc="-1105" dirty="0">
                <a:solidFill>
                  <a:schemeClr val="bg1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VERBAL</a:t>
            </a:r>
            <a:r>
              <a:rPr lang="en-US" sz="7800" b="0" kern="1200" spc="-655" dirty="0">
                <a:solidFill>
                  <a:schemeClr val="bg1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</a:t>
            </a:r>
            <a:r>
              <a:rPr lang="en-US" sz="7800" b="0" kern="1200" spc="-540" dirty="0">
                <a:solidFill>
                  <a:schemeClr val="bg1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DAN </a:t>
            </a:r>
            <a:r>
              <a:rPr lang="en-US" sz="7800" b="0" kern="1200" spc="-310" dirty="0">
                <a:solidFill>
                  <a:schemeClr val="bg1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NON</a:t>
            </a:r>
            <a:r>
              <a:rPr lang="en-US" sz="7800" b="0" kern="1200" spc="-670" dirty="0">
                <a:solidFill>
                  <a:schemeClr val="bg1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</a:t>
            </a:r>
            <a:r>
              <a:rPr lang="en-US" sz="7800" b="0" kern="1200" spc="-1115" dirty="0">
                <a:solidFill>
                  <a:schemeClr val="bg1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VERBAL</a:t>
            </a:r>
            <a:endParaRPr lang="en-US" sz="7800" kern="1200" dirty="0">
              <a:solidFill>
                <a:schemeClr val="bg1"/>
              </a:solidFill>
              <a:latin typeface="AkayaKanadaka" panose="02010502080401010103" pitchFamily="2" charset="77"/>
              <a:cs typeface="AkayaKanadaka" panose="02010502080401010103" pitchFamily="2" charset="7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DCA494-698A-2E5F-598B-E53BFF283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8EFDA5A-2345-0B40-EB18-2B5F474261BB}"/>
              </a:ext>
            </a:extLst>
          </p:cNvPr>
          <p:cNvSpPr txBox="1"/>
          <p:nvPr/>
        </p:nvSpPr>
        <p:spPr>
          <a:xfrm>
            <a:off x="0" y="1137919"/>
            <a:ext cx="5166360" cy="7998459"/>
          </a:xfrm>
          <a:prstGeom prst="rect">
            <a:avLst/>
          </a:prstGeom>
          <a:solidFill>
            <a:srgbClr val="C6C6C6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5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5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90"/>
              </a:spcBef>
            </a:pPr>
            <a:endParaRPr sz="5400">
              <a:latin typeface="Times New Roman"/>
              <a:cs typeface="Times New Roman"/>
            </a:endParaRPr>
          </a:p>
          <a:p>
            <a:pPr marL="497840" marR="902335">
              <a:lnSpc>
                <a:spcPct val="89500"/>
              </a:lnSpc>
            </a:pPr>
            <a:r>
              <a:rPr sz="5400" spc="-265" dirty="0">
                <a:solidFill>
                  <a:srgbClr val="FFFFFF"/>
                </a:solidFill>
                <a:latin typeface="Tahoma"/>
                <a:cs typeface="Tahoma"/>
              </a:rPr>
              <a:t>FUNGSI </a:t>
            </a:r>
            <a:r>
              <a:rPr sz="5400" spc="-225" dirty="0">
                <a:solidFill>
                  <a:srgbClr val="FFFFFF"/>
                </a:solidFill>
                <a:latin typeface="Tahoma"/>
                <a:cs typeface="Tahoma"/>
              </a:rPr>
              <a:t>KOMUNIKASI </a:t>
            </a:r>
            <a:r>
              <a:rPr sz="5400" spc="-10" dirty="0">
                <a:solidFill>
                  <a:srgbClr val="FFFFFF"/>
                </a:solidFill>
                <a:latin typeface="Tahoma"/>
                <a:cs typeface="Tahoma"/>
              </a:rPr>
              <a:t>VERBAL</a:t>
            </a:r>
            <a:endParaRPr sz="5400">
              <a:latin typeface="Tahoma"/>
              <a:cs typeface="Tahoma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2536F0CD-4A98-20E7-8AE3-2B8240426E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34000" y="2705100"/>
            <a:ext cx="11937497" cy="2739661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 marR="5080" algn="just">
              <a:lnSpc>
                <a:spcPct val="150000"/>
              </a:lnSpc>
              <a:spcBef>
                <a:spcPts val="900"/>
              </a:spcBef>
            </a:pPr>
            <a:r>
              <a:rPr sz="6000" spc="-450" dirty="0">
                <a:solidFill>
                  <a:schemeClr val="tx1">
                    <a:lumMod val="95000"/>
                  </a:schemeClr>
                </a:solidFill>
                <a:latin typeface="Abadi" panose="020B0604020104020204" pitchFamily="34" charset="0"/>
              </a:rPr>
              <a:t>1.</a:t>
            </a:r>
            <a:r>
              <a:rPr sz="6000" spc="-680" dirty="0">
                <a:solidFill>
                  <a:schemeClr val="tx1">
                    <a:lumMod val="95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sz="6000" spc="-620" dirty="0">
                <a:solidFill>
                  <a:schemeClr val="tx1">
                    <a:lumMod val="95000"/>
                  </a:schemeClr>
                </a:solidFill>
                <a:latin typeface="Abadi" panose="020B0604020104020204" pitchFamily="34" charset="0"/>
              </a:rPr>
              <a:t>Sarana</a:t>
            </a:r>
            <a:r>
              <a:rPr sz="6000" spc="-220" dirty="0">
                <a:solidFill>
                  <a:schemeClr val="tx1">
                    <a:lumMod val="95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sz="6000" spc="-520" dirty="0">
                <a:solidFill>
                  <a:schemeClr val="tx1">
                    <a:lumMod val="95000"/>
                  </a:schemeClr>
                </a:solidFill>
                <a:latin typeface="Abadi" panose="020B0604020104020204" pitchFamily="34" charset="0"/>
              </a:rPr>
              <a:t>berinteraksi</a:t>
            </a:r>
            <a:r>
              <a:rPr sz="6000" spc="-210" dirty="0">
                <a:solidFill>
                  <a:schemeClr val="tx1">
                    <a:lumMod val="95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sz="6000" spc="-595" dirty="0">
                <a:solidFill>
                  <a:schemeClr val="tx1">
                    <a:lumMod val="95000"/>
                  </a:schemeClr>
                </a:solidFill>
                <a:latin typeface="Abadi" panose="020B0604020104020204" pitchFamily="34" charset="0"/>
              </a:rPr>
              <a:t>dengan </a:t>
            </a:r>
            <a:r>
              <a:rPr sz="6000" spc="-565" dirty="0">
                <a:solidFill>
                  <a:schemeClr val="tx1">
                    <a:lumMod val="95000"/>
                  </a:schemeClr>
                </a:solidFill>
                <a:latin typeface="Abadi" panose="020B0604020104020204" pitchFamily="34" charset="0"/>
              </a:rPr>
              <a:t>orang</a:t>
            </a:r>
            <a:r>
              <a:rPr sz="6000" spc="-220" dirty="0">
                <a:solidFill>
                  <a:schemeClr val="tx1">
                    <a:lumMod val="95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sz="6000" spc="-400" dirty="0">
                <a:solidFill>
                  <a:schemeClr val="tx1">
                    <a:lumMod val="95000"/>
                  </a:schemeClr>
                </a:solidFill>
                <a:latin typeface="Abadi" panose="020B0604020104020204" pitchFamily="34" charset="0"/>
              </a:rPr>
              <a:t>lain</a:t>
            </a:r>
            <a:br>
              <a:rPr lang="en-US" sz="6000" spc="-400" dirty="0">
                <a:solidFill>
                  <a:schemeClr val="tx1">
                    <a:lumMod val="95000"/>
                  </a:schemeClr>
                </a:solidFill>
                <a:latin typeface="Abadi" panose="020B0604020104020204" pitchFamily="34" charset="0"/>
              </a:rPr>
            </a:br>
            <a:r>
              <a:rPr lang="en-ID" sz="6000" spc="-400" dirty="0">
                <a:solidFill>
                  <a:schemeClr val="tx1">
                    <a:lumMod val="95000"/>
                  </a:schemeClr>
                </a:solidFill>
                <a:latin typeface="Abadi" panose="020B0604020104020204" pitchFamily="34" charset="0"/>
              </a:rPr>
              <a:t>2. </a:t>
            </a:r>
            <a:r>
              <a:rPr lang="en-ID" sz="6000" spc="-400" dirty="0" err="1">
                <a:solidFill>
                  <a:schemeClr val="tx1">
                    <a:lumMod val="95000"/>
                  </a:schemeClr>
                </a:solidFill>
                <a:latin typeface="Abadi" panose="020B0604020104020204" pitchFamily="34" charset="0"/>
              </a:rPr>
              <a:t>Transmisi</a:t>
            </a:r>
            <a:r>
              <a:rPr lang="en-ID" sz="6000" spc="-400" dirty="0">
                <a:solidFill>
                  <a:schemeClr val="tx1">
                    <a:lumMod val="95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n-ID" sz="6000" spc="-400" dirty="0" err="1">
                <a:solidFill>
                  <a:schemeClr val="tx1">
                    <a:lumMod val="95000"/>
                  </a:schemeClr>
                </a:solidFill>
                <a:latin typeface="Abadi" panose="020B0604020104020204" pitchFamily="34" charset="0"/>
              </a:rPr>
              <a:t>informasi</a:t>
            </a:r>
            <a:r>
              <a:rPr lang="en-ID" sz="6000" spc="-400" dirty="0">
                <a:solidFill>
                  <a:schemeClr val="tx1">
                    <a:lumMod val="95000"/>
                  </a:schemeClr>
                </a:solidFill>
                <a:latin typeface="Abadi" panose="020B0604020104020204" pitchFamily="34" charset="0"/>
              </a:rPr>
              <a:t> </a:t>
            </a:r>
            <a:endParaRPr sz="6000" dirty="0">
              <a:solidFill>
                <a:schemeClr val="tx1">
                  <a:lumMod val="95000"/>
                </a:schemeClr>
              </a:solidFill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719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0" y="2095500"/>
            <a:ext cx="4876800" cy="5606663"/>
          </a:xfrm>
          <a:prstGeom prst="rect">
            <a:avLst/>
          </a:prstGeom>
          <a:solidFill>
            <a:srgbClr val="C6C6C6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5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5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5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5400" dirty="0">
              <a:latin typeface="Times New Roman"/>
              <a:cs typeface="Times New Roman"/>
            </a:endParaRPr>
          </a:p>
          <a:p>
            <a:pPr marL="497840" marR="984250">
              <a:lnSpc>
                <a:spcPts val="5800"/>
              </a:lnSpc>
            </a:pPr>
            <a:r>
              <a:rPr sz="5400" b="1" spc="-120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5400" b="1" spc="-600" dirty="0">
                <a:solidFill>
                  <a:srgbClr val="FFFFFF"/>
                </a:solidFill>
                <a:latin typeface="Tahoma"/>
                <a:cs typeface="Tahoma"/>
              </a:rPr>
              <a:t>aha</a:t>
            </a:r>
            <a:r>
              <a:rPr sz="5400" b="1" spc="-475" dirty="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sz="5400" b="1" spc="-43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5400" b="1" spc="-580" dirty="0">
                <a:solidFill>
                  <a:srgbClr val="FFFFFF"/>
                </a:solidFill>
                <a:latin typeface="Tahoma"/>
                <a:cs typeface="Tahoma"/>
              </a:rPr>
              <a:t>proses </a:t>
            </a:r>
            <a:r>
              <a:rPr sz="5400" b="1" spc="-620" dirty="0">
                <a:solidFill>
                  <a:srgbClr val="FFFFFF"/>
                </a:solidFill>
                <a:latin typeface="Tahoma"/>
                <a:cs typeface="Tahoma"/>
              </a:rPr>
              <a:t>komunikasi</a:t>
            </a:r>
            <a:endParaRPr sz="5400" dirty="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81600" y="756402"/>
            <a:ext cx="13428921" cy="8774196"/>
          </a:xfrm>
          <a:prstGeom prst="rect">
            <a:avLst/>
          </a:prstGeom>
        </p:spPr>
        <p:txBody>
          <a:bodyPr vert="horz" wrap="square" lIns="0" tIns="129539" rIns="0" bIns="0" rtlCol="0">
            <a:spAutoFit/>
          </a:bodyPr>
          <a:lstStyle/>
          <a:p>
            <a:pPr marL="768350" marR="691515" indent="-742950">
              <a:lnSpc>
                <a:spcPts val="4100"/>
              </a:lnSpc>
              <a:spcBef>
                <a:spcPts val="1019"/>
              </a:spcBef>
              <a:buAutoNum type="arabicPeriod"/>
            </a:pPr>
            <a:r>
              <a:rPr lang="en-US" sz="4200" dirty="0" err="1">
                <a:latin typeface="Tahoma"/>
                <a:cs typeface="Tahoma"/>
              </a:rPr>
              <a:t>Komunikator</a:t>
            </a:r>
            <a:r>
              <a:rPr lang="en-US" sz="4200" dirty="0">
                <a:latin typeface="Tahoma"/>
                <a:cs typeface="Tahoma"/>
              </a:rPr>
              <a:t> (sender)</a:t>
            </a:r>
          </a:p>
          <a:p>
            <a:pPr marL="25400" marR="691515" algn="just">
              <a:lnSpc>
                <a:spcPts val="4100"/>
              </a:lnSpc>
              <a:spcBef>
                <a:spcPts val="1019"/>
              </a:spcBef>
            </a:pPr>
            <a:r>
              <a:rPr lang="en-US" sz="4200" dirty="0">
                <a:latin typeface="Tahoma"/>
                <a:cs typeface="Tahoma"/>
              </a:rPr>
              <a:t>	  </a:t>
            </a:r>
            <a:r>
              <a:rPr lang="en-US" sz="4200" dirty="0" err="1">
                <a:latin typeface="Tahoma"/>
                <a:cs typeface="Tahoma"/>
              </a:rPr>
              <a:t>komunikator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harus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memiliki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maksud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untuk</a:t>
            </a:r>
            <a:r>
              <a:rPr lang="en-US" sz="4200" dirty="0">
                <a:latin typeface="Tahoma"/>
                <a:cs typeface="Tahoma"/>
              </a:rPr>
              <a:t> 				    	  </a:t>
            </a:r>
            <a:r>
              <a:rPr lang="en-US" sz="4200" dirty="0" err="1">
                <a:latin typeface="Tahoma"/>
                <a:cs typeface="Tahoma"/>
              </a:rPr>
              <a:t>berkomunikasi</a:t>
            </a:r>
            <a:r>
              <a:rPr lang="en-US" sz="4200" dirty="0">
                <a:latin typeface="Tahoma"/>
                <a:cs typeface="Tahoma"/>
              </a:rPr>
              <a:t> dg orang lain</a:t>
            </a:r>
          </a:p>
          <a:p>
            <a:pPr marL="25400" marR="691515" algn="just">
              <a:lnSpc>
                <a:spcPts val="4100"/>
              </a:lnSpc>
              <a:spcBef>
                <a:spcPts val="1019"/>
              </a:spcBef>
            </a:pPr>
            <a:endParaRPr lang="en-US" sz="4200" dirty="0">
              <a:latin typeface="Tahoma"/>
              <a:cs typeface="Tahoma"/>
            </a:endParaRPr>
          </a:p>
          <a:p>
            <a:pPr marL="25400" marR="691515">
              <a:lnSpc>
                <a:spcPts val="4100"/>
              </a:lnSpc>
              <a:spcBef>
                <a:spcPts val="1019"/>
              </a:spcBef>
            </a:pPr>
            <a:r>
              <a:rPr lang="en-US" sz="4200" dirty="0">
                <a:latin typeface="Tahoma"/>
                <a:cs typeface="Tahoma"/>
              </a:rPr>
              <a:t>2. </a:t>
            </a:r>
            <a:r>
              <a:rPr lang="en-US" sz="4200" dirty="0" err="1">
                <a:latin typeface="Tahoma"/>
                <a:cs typeface="Tahoma"/>
              </a:rPr>
              <a:t>Pesan</a:t>
            </a:r>
            <a:r>
              <a:rPr lang="en-US" sz="4200" dirty="0">
                <a:latin typeface="Tahoma"/>
                <a:cs typeface="Tahoma"/>
              </a:rPr>
              <a:t> </a:t>
            </a:r>
          </a:p>
          <a:p>
            <a:pPr marL="25400" marR="691515" algn="just">
              <a:lnSpc>
                <a:spcPts val="4100"/>
              </a:lnSpc>
              <a:spcBef>
                <a:spcPts val="1019"/>
              </a:spcBef>
            </a:pPr>
            <a:r>
              <a:rPr lang="en-US" sz="4200" dirty="0">
                <a:latin typeface="Tahoma"/>
                <a:cs typeface="Tahoma"/>
              </a:rPr>
              <a:t>	 </a:t>
            </a:r>
            <a:r>
              <a:rPr lang="en-US" sz="4200" dirty="0" err="1">
                <a:latin typeface="Tahoma"/>
                <a:cs typeface="Tahoma"/>
              </a:rPr>
              <a:t>pesan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hrs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mudah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dimengerti</a:t>
            </a:r>
            <a:r>
              <a:rPr lang="en-US" sz="4200" dirty="0">
                <a:latin typeface="Tahoma"/>
                <a:cs typeface="Tahoma"/>
              </a:rPr>
              <a:t> </a:t>
            </a:r>
          </a:p>
          <a:p>
            <a:pPr marL="25400" marR="691515" algn="just">
              <a:lnSpc>
                <a:spcPts val="4100"/>
              </a:lnSpc>
              <a:spcBef>
                <a:spcPts val="1019"/>
              </a:spcBef>
            </a:pPr>
            <a:endParaRPr lang="en-US" sz="4200" dirty="0">
              <a:latin typeface="Tahoma"/>
              <a:cs typeface="Tahoma"/>
            </a:endParaRPr>
          </a:p>
          <a:p>
            <a:pPr marL="25400" marR="691515">
              <a:lnSpc>
                <a:spcPts val="4100"/>
              </a:lnSpc>
              <a:spcBef>
                <a:spcPts val="1019"/>
              </a:spcBef>
            </a:pPr>
            <a:r>
              <a:rPr lang="en-US" sz="4200" dirty="0">
                <a:latin typeface="Tahoma"/>
                <a:cs typeface="Tahoma"/>
              </a:rPr>
              <a:t>3. </a:t>
            </a:r>
            <a:r>
              <a:rPr lang="en-US" sz="4200" dirty="0" err="1">
                <a:latin typeface="Tahoma"/>
                <a:cs typeface="Tahoma"/>
              </a:rPr>
              <a:t>Fungsi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pengiriman</a:t>
            </a:r>
            <a:r>
              <a:rPr lang="en-US" sz="4200" dirty="0">
                <a:latin typeface="Tahoma"/>
                <a:cs typeface="Tahoma"/>
              </a:rPr>
              <a:t> (encoding) </a:t>
            </a:r>
          </a:p>
          <a:p>
            <a:pPr marL="25400" marR="691515" algn="just">
              <a:lnSpc>
                <a:spcPts val="4100"/>
              </a:lnSpc>
              <a:spcBef>
                <a:spcPts val="1019"/>
              </a:spcBef>
            </a:pPr>
            <a:r>
              <a:rPr lang="en-US" sz="4200" dirty="0">
                <a:latin typeface="Tahoma"/>
                <a:cs typeface="Tahoma"/>
              </a:rPr>
              <a:t>	 </a:t>
            </a:r>
            <a:r>
              <a:rPr lang="en-US" sz="4200" dirty="0" err="1">
                <a:latin typeface="Tahoma"/>
                <a:cs typeface="Tahoma"/>
              </a:rPr>
              <a:t>komunikator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mengubah</a:t>
            </a:r>
            <a:r>
              <a:rPr lang="en-US" sz="4200" dirty="0">
                <a:latin typeface="Tahoma"/>
                <a:cs typeface="Tahoma"/>
              </a:rPr>
              <a:t>/</a:t>
            </a:r>
            <a:r>
              <a:rPr lang="en-US" sz="4200" dirty="0" err="1">
                <a:latin typeface="Tahoma"/>
                <a:cs typeface="Tahoma"/>
              </a:rPr>
              <a:t>menerjemahkan</a:t>
            </a:r>
            <a:r>
              <a:rPr lang="en-US" sz="4200" dirty="0">
                <a:latin typeface="Tahoma"/>
                <a:cs typeface="Tahoma"/>
              </a:rPr>
              <a:t>  ide,   		 </a:t>
            </a:r>
            <a:r>
              <a:rPr lang="en-US" sz="4200" dirty="0" err="1">
                <a:latin typeface="Tahoma"/>
                <a:cs typeface="Tahoma"/>
              </a:rPr>
              <a:t>pikiran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atau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pesan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mjdi</a:t>
            </a:r>
            <a:r>
              <a:rPr lang="en-US" sz="4200" dirty="0">
                <a:latin typeface="Tahoma"/>
                <a:cs typeface="Tahoma"/>
              </a:rPr>
              <a:t> symbol/</a:t>
            </a:r>
            <a:r>
              <a:rPr lang="en-US" sz="4200" dirty="0" err="1">
                <a:latin typeface="Tahoma"/>
                <a:cs typeface="Tahoma"/>
              </a:rPr>
              <a:t>bentuk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yg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dpt</a:t>
            </a:r>
            <a:r>
              <a:rPr lang="en-US" sz="4200" dirty="0">
                <a:latin typeface="Tahoma"/>
                <a:cs typeface="Tahoma"/>
              </a:rPr>
              <a:t>  	 		 </a:t>
            </a:r>
            <a:r>
              <a:rPr lang="en-US" sz="4200" dirty="0" err="1">
                <a:latin typeface="Tahoma"/>
                <a:cs typeface="Tahoma"/>
              </a:rPr>
              <a:t>dipahami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komunikan</a:t>
            </a:r>
            <a:endParaRPr lang="en-US" sz="4200" dirty="0">
              <a:latin typeface="Tahoma"/>
              <a:cs typeface="Tahoma"/>
            </a:endParaRPr>
          </a:p>
          <a:p>
            <a:pPr marL="25400" marR="691515" algn="just">
              <a:lnSpc>
                <a:spcPts val="4100"/>
              </a:lnSpc>
              <a:spcBef>
                <a:spcPts val="1019"/>
              </a:spcBef>
            </a:pPr>
            <a:endParaRPr lang="en-US" sz="4200" dirty="0">
              <a:latin typeface="Tahoma"/>
              <a:cs typeface="Tahoma"/>
            </a:endParaRPr>
          </a:p>
          <a:p>
            <a:pPr marL="25400" marR="691515">
              <a:lnSpc>
                <a:spcPts val="4100"/>
              </a:lnSpc>
              <a:spcBef>
                <a:spcPts val="1019"/>
              </a:spcBef>
            </a:pPr>
            <a:r>
              <a:rPr lang="en-US" sz="4200" dirty="0">
                <a:latin typeface="Tahoma"/>
                <a:cs typeface="Tahoma"/>
              </a:rPr>
              <a:t>4. Media (channel)</a:t>
            </a:r>
          </a:p>
          <a:p>
            <a:pPr marL="25400" marR="691515">
              <a:lnSpc>
                <a:spcPts val="4100"/>
              </a:lnSpc>
              <a:spcBef>
                <a:spcPts val="1019"/>
              </a:spcBef>
            </a:pPr>
            <a:r>
              <a:rPr lang="en-US" sz="4200" dirty="0">
                <a:latin typeface="Tahoma"/>
                <a:cs typeface="Tahoma"/>
              </a:rPr>
              <a:t>    media </a:t>
            </a:r>
            <a:r>
              <a:rPr lang="en-US" sz="4200" dirty="0" err="1">
                <a:latin typeface="Tahoma"/>
                <a:cs typeface="Tahoma"/>
              </a:rPr>
              <a:t>sebagai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perantara</a:t>
            </a:r>
            <a:endParaRPr lang="en-US" sz="42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A0E8D-7002-53B5-7B1D-C77CB1822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1805D6A7-48A5-58FF-C3ED-E4EE8D0C19D4}"/>
              </a:ext>
            </a:extLst>
          </p:cNvPr>
          <p:cNvSpPr txBox="1"/>
          <p:nvPr/>
        </p:nvSpPr>
        <p:spPr>
          <a:xfrm>
            <a:off x="0" y="2095500"/>
            <a:ext cx="4876800" cy="5606663"/>
          </a:xfrm>
          <a:prstGeom prst="rect">
            <a:avLst/>
          </a:prstGeom>
          <a:solidFill>
            <a:srgbClr val="C6C6C6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5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5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5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5400" dirty="0">
              <a:latin typeface="Times New Roman"/>
              <a:cs typeface="Times New Roman"/>
            </a:endParaRPr>
          </a:p>
          <a:p>
            <a:pPr marL="497840" marR="984250">
              <a:lnSpc>
                <a:spcPts val="5800"/>
              </a:lnSpc>
            </a:pPr>
            <a:r>
              <a:rPr sz="5400" b="1" spc="-120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5400" b="1" spc="-600" dirty="0">
                <a:solidFill>
                  <a:srgbClr val="FFFFFF"/>
                </a:solidFill>
                <a:latin typeface="Tahoma"/>
                <a:cs typeface="Tahoma"/>
              </a:rPr>
              <a:t>aha</a:t>
            </a:r>
            <a:r>
              <a:rPr sz="5400" b="1" spc="-475" dirty="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sz="5400" b="1" spc="-43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5400" b="1" spc="-580" dirty="0">
                <a:solidFill>
                  <a:srgbClr val="FFFFFF"/>
                </a:solidFill>
                <a:latin typeface="Tahoma"/>
                <a:cs typeface="Tahoma"/>
              </a:rPr>
              <a:t>proses </a:t>
            </a:r>
            <a:r>
              <a:rPr sz="5400" b="1" spc="-620" dirty="0">
                <a:solidFill>
                  <a:srgbClr val="FFFFFF"/>
                </a:solidFill>
                <a:latin typeface="Tahoma"/>
                <a:cs typeface="Tahoma"/>
              </a:rPr>
              <a:t>komunikasi</a:t>
            </a:r>
            <a:endParaRPr sz="5400" dirty="0">
              <a:latin typeface="Tahoma"/>
              <a:cs typeface="Tahoma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AC8A5209-68BD-CEDE-4B3A-C0EEA4F69C42}"/>
              </a:ext>
            </a:extLst>
          </p:cNvPr>
          <p:cNvSpPr txBox="1"/>
          <p:nvPr/>
        </p:nvSpPr>
        <p:spPr>
          <a:xfrm>
            <a:off x="5216738" y="190500"/>
            <a:ext cx="13088983" cy="10608031"/>
          </a:xfrm>
          <a:prstGeom prst="rect">
            <a:avLst/>
          </a:prstGeom>
        </p:spPr>
        <p:txBody>
          <a:bodyPr vert="horz" wrap="square" lIns="0" tIns="129539" rIns="0" bIns="0" rtlCol="0">
            <a:spAutoFit/>
          </a:bodyPr>
          <a:lstStyle/>
          <a:p>
            <a:pPr marL="25400" marR="691515">
              <a:lnSpc>
                <a:spcPts val="4100"/>
              </a:lnSpc>
              <a:spcBef>
                <a:spcPts val="1019"/>
              </a:spcBef>
            </a:pPr>
            <a:r>
              <a:rPr lang="en-US" sz="4200" dirty="0">
                <a:latin typeface="Tahoma"/>
                <a:cs typeface="Tahoma"/>
              </a:rPr>
              <a:t>5. </a:t>
            </a:r>
            <a:r>
              <a:rPr lang="en-US" sz="4200" dirty="0" err="1">
                <a:latin typeface="Tahoma"/>
                <a:cs typeface="Tahoma"/>
              </a:rPr>
              <a:t>Fungsi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penerimaan</a:t>
            </a:r>
            <a:r>
              <a:rPr lang="en-US" sz="4200" dirty="0">
                <a:latin typeface="Tahoma"/>
                <a:cs typeface="Tahoma"/>
              </a:rPr>
              <a:t> (decoding)</a:t>
            </a:r>
          </a:p>
          <a:p>
            <a:pPr marL="25400" marR="691515" algn="just">
              <a:lnSpc>
                <a:spcPts val="4100"/>
              </a:lnSpc>
              <a:spcBef>
                <a:spcPts val="1019"/>
              </a:spcBef>
            </a:pPr>
            <a:r>
              <a:rPr lang="en-US" sz="4200" dirty="0">
                <a:latin typeface="Tahoma"/>
                <a:cs typeface="Tahoma"/>
              </a:rPr>
              <a:t>	</a:t>
            </a:r>
            <a:r>
              <a:rPr lang="en-US" sz="4200" dirty="0" err="1">
                <a:latin typeface="Tahoma"/>
                <a:cs typeface="Tahoma"/>
              </a:rPr>
              <a:t>tahap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ini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komunikan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mulai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menafsirkan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pesan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yg</a:t>
            </a:r>
            <a:r>
              <a:rPr lang="en-US" sz="4200" dirty="0">
                <a:latin typeface="Tahoma"/>
                <a:cs typeface="Tahoma"/>
              </a:rPr>
              <a:t> 	</a:t>
            </a:r>
            <a:r>
              <a:rPr lang="en-US" sz="4200" dirty="0" err="1">
                <a:latin typeface="Tahoma"/>
                <a:cs typeface="Tahoma"/>
              </a:rPr>
              <a:t>telah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dikodekan</a:t>
            </a:r>
            <a:r>
              <a:rPr lang="en-US" sz="4200" dirty="0">
                <a:latin typeface="Tahoma"/>
                <a:cs typeface="Tahoma"/>
              </a:rPr>
              <a:t> oleh </a:t>
            </a:r>
            <a:r>
              <a:rPr lang="en-US" sz="4200" dirty="0" err="1">
                <a:latin typeface="Tahoma"/>
                <a:cs typeface="Tahoma"/>
              </a:rPr>
              <a:t>komunikator</a:t>
            </a:r>
            <a:endParaRPr lang="en-US" sz="4200" dirty="0">
              <a:latin typeface="Tahoma"/>
              <a:cs typeface="Tahoma"/>
            </a:endParaRPr>
          </a:p>
          <a:p>
            <a:pPr marL="25400" marR="691515" algn="just">
              <a:lnSpc>
                <a:spcPts val="4100"/>
              </a:lnSpc>
              <a:spcBef>
                <a:spcPts val="1019"/>
              </a:spcBef>
            </a:pPr>
            <a:endParaRPr lang="en-US" sz="4200" dirty="0">
              <a:latin typeface="Tahoma"/>
              <a:cs typeface="Tahoma"/>
            </a:endParaRPr>
          </a:p>
          <a:p>
            <a:pPr marL="25400" marR="691515">
              <a:lnSpc>
                <a:spcPts val="4100"/>
              </a:lnSpc>
              <a:spcBef>
                <a:spcPts val="1019"/>
              </a:spcBef>
            </a:pPr>
            <a:r>
              <a:rPr lang="en-US" sz="4200" dirty="0">
                <a:latin typeface="Tahoma"/>
                <a:cs typeface="Tahoma"/>
              </a:rPr>
              <a:t>6. </a:t>
            </a:r>
            <a:r>
              <a:rPr lang="en-US" sz="4200" dirty="0" err="1">
                <a:latin typeface="Tahoma"/>
                <a:cs typeface="Tahoma"/>
              </a:rPr>
              <a:t>Komunikan</a:t>
            </a:r>
            <a:r>
              <a:rPr lang="en-US" sz="4200" dirty="0">
                <a:latin typeface="Tahoma"/>
                <a:cs typeface="Tahoma"/>
              </a:rPr>
              <a:t> (receiver)</a:t>
            </a:r>
          </a:p>
          <a:p>
            <a:pPr marL="25400" marR="691515" algn="just">
              <a:lnSpc>
                <a:spcPts val="4100"/>
              </a:lnSpc>
              <a:spcBef>
                <a:spcPts val="1019"/>
              </a:spcBef>
            </a:pPr>
            <a:r>
              <a:rPr lang="en-US" sz="4200" dirty="0">
                <a:latin typeface="Tahoma"/>
                <a:cs typeface="Tahoma"/>
              </a:rPr>
              <a:t>	</a:t>
            </a:r>
            <a:r>
              <a:rPr lang="en-US" sz="4200" dirty="0" err="1">
                <a:latin typeface="Tahoma"/>
                <a:cs typeface="Tahoma"/>
              </a:rPr>
              <a:t>tahap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ini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melibatkan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komunikan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yg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sebelumnya</a:t>
            </a:r>
            <a:r>
              <a:rPr lang="en-US" sz="4200" dirty="0">
                <a:latin typeface="Tahoma"/>
                <a:cs typeface="Tahoma"/>
              </a:rPr>
              <a:t>  </a:t>
            </a:r>
          </a:p>
          <a:p>
            <a:pPr marL="25400" marR="691515" algn="just">
              <a:lnSpc>
                <a:spcPts val="4100"/>
              </a:lnSpc>
              <a:spcBef>
                <a:spcPts val="1019"/>
              </a:spcBef>
            </a:pPr>
            <a:r>
              <a:rPr lang="en-US" sz="4200" dirty="0">
                <a:latin typeface="Tahoma"/>
                <a:cs typeface="Tahoma"/>
              </a:rPr>
              <a:t>	</a:t>
            </a:r>
            <a:r>
              <a:rPr lang="en-US" sz="4200" dirty="0" err="1">
                <a:latin typeface="Tahoma"/>
                <a:cs typeface="Tahoma"/>
              </a:rPr>
              <a:t>telah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berhasil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menafsirkan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pesan</a:t>
            </a:r>
            <a:r>
              <a:rPr lang="en-US" sz="4200" dirty="0">
                <a:latin typeface="Tahoma"/>
                <a:cs typeface="Tahoma"/>
              </a:rPr>
              <a:t> di </a:t>
            </a:r>
            <a:r>
              <a:rPr lang="en-US" sz="4200" dirty="0" err="1">
                <a:latin typeface="Tahoma"/>
                <a:cs typeface="Tahoma"/>
              </a:rPr>
              <a:t>tahap</a:t>
            </a:r>
            <a:r>
              <a:rPr lang="en-US" sz="4200" dirty="0">
                <a:latin typeface="Tahoma"/>
                <a:cs typeface="Tahoma"/>
              </a:rPr>
              <a:t> \	</a:t>
            </a:r>
            <a:r>
              <a:rPr lang="en-US" sz="4200" dirty="0" err="1">
                <a:latin typeface="Tahoma"/>
                <a:cs typeface="Tahoma"/>
              </a:rPr>
              <a:t>sebelumnya</a:t>
            </a:r>
            <a:endParaRPr lang="en-US" sz="4200" dirty="0">
              <a:latin typeface="Tahoma"/>
              <a:cs typeface="Tahoma"/>
            </a:endParaRPr>
          </a:p>
          <a:p>
            <a:pPr marL="25400" marR="691515" algn="just">
              <a:lnSpc>
                <a:spcPts val="4100"/>
              </a:lnSpc>
              <a:spcBef>
                <a:spcPts val="1019"/>
              </a:spcBef>
            </a:pPr>
            <a:endParaRPr lang="en-US" sz="4200" dirty="0">
              <a:latin typeface="Tahoma"/>
              <a:cs typeface="Tahoma"/>
            </a:endParaRPr>
          </a:p>
          <a:p>
            <a:pPr marL="25400" marR="691515" algn="just">
              <a:lnSpc>
                <a:spcPts val="4100"/>
              </a:lnSpc>
              <a:spcBef>
                <a:spcPts val="1019"/>
              </a:spcBef>
            </a:pPr>
            <a:r>
              <a:rPr lang="en-US" sz="4200" dirty="0">
                <a:latin typeface="Tahoma"/>
                <a:cs typeface="Tahoma"/>
              </a:rPr>
              <a:t>7. </a:t>
            </a:r>
            <a:r>
              <a:rPr lang="en-US" sz="4200" dirty="0" err="1">
                <a:latin typeface="Tahoma"/>
                <a:cs typeface="Tahoma"/>
              </a:rPr>
              <a:t>Respon</a:t>
            </a:r>
            <a:r>
              <a:rPr lang="en-US" sz="4200" dirty="0">
                <a:latin typeface="Tahoma"/>
                <a:cs typeface="Tahoma"/>
              </a:rPr>
              <a:t> </a:t>
            </a:r>
          </a:p>
          <a:p>
            <a:pPr marL="25400" marR="691515" algn="just">
              <a:lnSpc>
                <a:spcPts val="4100"/>
              </a:lnSpc>
              <a:spcBef>
                <a:spcPts val="1019"/>
              </a:spcBef>
            </a:pPr>
            <a:r>
              <a:rPr lang="en-US" sz="4200" dirty="0">
                <a:latin typeface="Tahoma"/>
                <a:cs typeface="Tahoma"/>
              </a:rPr>
              <a:t> 	</a:t>
            </a:r>
            <a:r>
              <a:rPr lang="en-US" sz="4200" dirty="0" err="1">
                <a:latin typeface="Tahoma"/>
                <a:cs typeface="Tahoma"/>
              </a:rPr>
              <a:t>akan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muncul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respons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atau</a:t>
            </a:r>
            <a:r>
              <a:rPr lang="en-US" sz="4200" dirty="0">
                <a:latin typeface="Tahoma"/>
                <a:cs typeface="Tahoma"/>
              </a:rPr>
              <a:t> stimulus </a:t>
            </a:r>
            <a:r>
              <a:rPr lang="en-US" sz="4200" dirty="0" err="1">
                <a:latin typeface="Tahoma"/>
                <a:cs typeface="Tahoma"/>
              </a:rPr>
              <a:t>sebagai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akibat</a:t>
            </a:r>
            <a:r>
              <a:rPr lang="en-US" sz="4200" dirty="0">
                <a:latin typeface="Tahoma"/>
                <a:cs typeface="Tahoma"/>
              </a:rPr>
              <a:t> 	</a:t>
            </a:r>
            <a:r>
              <a:rPr lang="en-US" sz="4200" dirty="0" err="1">
                <a:latin typeface="Tahoma"/>
                <a:cs typeface="Tahoma"/>
              </a:rPr>
              <a:t>dari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perilaku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komunikan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setelah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menerima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pesan</a:t>
            </a:r>
            <a:r>
              <a:rPr lang="en-US" sz="4200" dirty="0">
                <a:latin typeface="Tahoma"/>
                <a:cs typeface="Tahoma"/>
              </a:rPr>
              <a:t>.</a:t>
            </a:r>
          </a:p>
          <a:p>
            <a:pPr marL="25400" marR="691515">
              <a:lnSpc>
                <a:spcPts val="4100"/>
              </a:lnSpc>
              <a:spcBef>
                <a:spcPts val="1019"/>
              </a:spcBef>
            </a:pPr>
            <a:endParaRPr lang="en-US" sz="4200" dirty="0">
              <a:latin typeface="Tahoma"/>
              <a:cs typeface="Tahoma"/>
            </a:endParaRPr>
          </a:p>
          <a:p>
            <a:pPr marL="25400" marR="691515">
              <a:lnSpc>
                <a:spcPts val="4100"/>
              </a:lnSpc>
              <a:spcBef>
                <a:spcPts val="1019"/>
              </a:spcBef>
            </a:pPr>
            <a:r>
              <a:rPr lang="en-US" sz="4200" dirty="0">
                <a:latin typeface="Tahoma"/>
                <a:cs typeface="Tahoma"/>
              </a:rPr>
              <a:t>8. Feedback </a:t>
            </a:r>
          </a:p>
          <a:p>
            <a:pPr marL="25400" marR="691515" algn="just">
              <a:lnSpc>
                <a:spcPts val="4100"/>
              </a:lnSpc>
              <a:spcBef>
                <a:spcPts val="1019"/>
              </a:spcBef>
            </a:pPr>
            <a:r>
              <a:rPr lang="en-US" sz="4200" dirty="0">
                <a:latin typeface="Tahoma"/>
                <a:cs typeface="Tahoma"/>
              </a:rPr>
              <a:t>  	</a:t>
            </a:r>
            <a:r>
              <a:rPr lang="en-US" sz="4200" dirty="0" err="1">
                <a:latin typeface="Tahoma"/>
                <a:cs typeface="Tahoma"/>
              </a:rPr>
              <a:t>komunikan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memberikan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umpan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balik</a:t>
            </a:r>
            <a:r>
              <a:rPr lang="en-US" sz="4200" dirty="0">
                <a:latin typeface="Tahoma"/>
                <a:cs typeface="Tahoma"/>
              </a:rPr>
              <a:t>, </a:t>
            </a:r>
            <a:r>
              <a:rPr lang="en-US" sz="4200" dirty="0" err="1">
                <a:latin typeface="Tahoma"/>
                <a:cs typeface="Tahoma"/>
              </a:rPr>
              <a:t>terlepas</a:t>
            </a:r>
            <a:r>
              <a:rPr lang="en-US" sz="4200" dirty="0">
                <a:latin typeface="Tahoma"/>
                <a:cs typeface="Tahoma"/>
              </a:rPr>
              <a:t> 	</a:t>
            </a:r>
            <a:r>
              <a:rPr lang="en-US" sz="4200" dirty="0" err="1">
                <a:latin typeface="Tahoma"/>
                <a:cs typeface="Tahoma"/>
              </a:rPr>
              <a:t>pesan</a:t>
            </a:r>
            <a:r>
              <a:rPr lang="en-US" sz="4200" dirty="0">
                <a:latin typeface="Tahoma"/>
                <a:cs typeface="Tahoma"/>
              </a:rPr>
              <a:t> </a:t>
            </a:r>
            <a:r>
              <a:rPr lang="en-US" sz="4200" dirty="0" err="1">
                <a:latin typeface="Tahoma"/>
                <a:cs typeface="Tahoma"/>
              </a:rPr>
              <a:t>dimengerti</a:t>
            </a:r>
            <a:r>
              <a:rPr lang="en-US" sz="4200" dirty="0">
                <a:latin typeface="Tahoma"/>
                <a:cs typeface="Tahoma"/>
              </a:rPr>
              <a:t>/</a:t>
            </a:r>
            <a:r>
              <a:rPr lang="en-US" sz="4200" dirty="0" err="1">
                <a:latin typeface="Tahoma"/>
                <a:cs typeface="Tahoma"/>
              </a:rPr>
              <a:t>tidak</a:t>
            </a:r>
            <a:r>
              <a:rPr lang="en-US" sz="4200" dirty="0">
                <a:latin typeface="Tahoma"/>
                <a:cs typeface="Tahoma"/>
              </a:rPr>
              <a:t> </a:t>
            </a:r>
          </a:p>
          <a:p>
            <a:pPr marL="25400" marR="691515">
              <a:lnSpc>
                <a:spcPts val="4100"/>
              </a:lnSpc>
              <a:spcBef>
                <a:spcPts val="1019"/>
              </a:spcBef>
            </a:pPr>
            <a:r>
              <a:rPr lang="en-US" sz="4200" dirty="0">
                <a:latin typeface="Tahoma"/>
                <a:cs typeface="Tahoma"/>
              </a:rPr>
              <a:t>		</a:t>
            </a:r>
            <a:endParaRPr sz="4200" dirty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591956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724119" y="1137919"/>
            <a:ext cx="563880" cy="7998459"/>
          </a:xfrm>
          <a:custGeom>
            <a:avLst/>
            <a:gdLst/>
            <a:ahLst/>
            <a:cxnLst/>
            <a:rect l="l" t="t" r="r" b="b"/>
            <a:pathLst>
              <a:path w="563880" h="7998459">
                <a:moveTo>
                  <a:pt x="563880" y="0"/>
                </a:moveTo>
                <a:lnTo>
                  <a:pt x="0" y="0"/>
                </a:lnTo>
                <a:lnTo>
                  <a:pt x="0" y="7998459"/>
                </a:lnTo>
                <a:lnTo>
                  <a:pt x="563880" y="7998459"/>
                </a:lnTo>
                <a:lnTo>
                  <a:pt x="563880" y="0"/>
                </a:lnTo>
                <a:close/>
              </a:path>
            </a:pathLst>
          </a:custGeom>
          <a:solidFill>
            <a:srgbClr val="C6C6C6">
              <a:alpha val="4941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782826" y="1926526"/>
            <a:ext cx="15048865" cy="69951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4510"/>
              </a:lnSpc>
              <a:spcBef>
                <a:spcPts val="100"/>
              </a:spcBef>
            </a:pPr>
            <a:r>
              <a:rPr sz="3800" b="1" u="sng" spc="-29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Hal-</a:t>
            </a:r>
            <a:r>
              <a:rPr sz="3800" b="1" u="sng" spc="-28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hal</a:t>
            </a:r>
            <a:r>
              <a:rPr sz="3800" b="1" u="sng" spc="-26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3800" b="1" u="sng" spc="-38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yang</a:t>
            </a:r>
            <a:r>
              <a:rPr sz="3800" b="1" u="sng" spc="-18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3800" b="1" u="sng" spc="-29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perlu</a:t>
            </a:r>
            <a:r>
              <a:rPr sz="3800" b="1" u="sng" spc="-18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3800" b="1" u="sng" spc="-34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diperhatikan</a:t>
            </a:r>
            <a:endParaRPr sz="3800">
              <a:latin typeface="Tahoma"/>
              <a:cs typeface="Tahoma"/>
            </a:endParaRPr>
          </a:p>
          <a:p>
            <a:pPr marL="717550" indent="-351790">
              <a:lnSpc>
                <a:spcPts val="4450"/>
              </a:lnSpc>
              <a:buFont typeface="Arial MT"/>
              <a:buChar char="•"/>
              <a:tabLst>
                <a:tab pos="717550" algn="l"/>
              </a:tabLst>
            </a:pPr>
            <a:r>
              <a:rPr sz="3800" b="1" spc="-335" dirty="0">
                <a:latin typeface="Tahoma"/>
                <a:cs typeface="Tahoma"/>
              </a:rPr>
              <a:t>ketrampilan</a:t>
            </a:r>
            <a:r>
              <a:rPr sz="3800" b="1" spc="-175" dirty="0">
                <a:latin typeface="Tahoma"/>
                <a:cs typeface="Tahoma"/>
              </a:rPr>
              <a:t> </a:t>
            </a:r>
            <a:r>
              <a:rPr sz="3800" b="1" spc="-355" dirty="0">
                <a:latin typeface="Tahoma"/>
                <a:cs typeface="Tahoma"/>
              </a:rPr>
              <a:t>berkomunikasi</a:t>
            </a:r>
            <a:r>
              <a:rPr sz="3800" b="1" spc="-180" dirty="0">
                <a:latin typeface="Tahoma"/>
                <a:cs typeface="Tahoma"/>
              </a:rPr>
              <a:t> </a:t>
            </a:r>
            <a:r>
              <a:rPr sz="3800" b="1" spc="-330" dirty="0">
                <a:latin typeface="Tahoma"/>
                <a:cs typeface="Tahoma"/>
              </a:rPr>
              <a:t>(indra,</a:t>
            </a:r>
            <a:r>
              <a:rPr sz="3800" b="1" spc="-425" dirty="0">
                <a:latin typeface="Tahoma"/>
                <a:cs typeface="Tahoma"/>
              </a:rPr>
              <a:t> </a:t>
            </a:r>
            <a:r>
              <a:rPr sz="3800" b="1" spc="-395" dirty="0">
                <a:latin typeface="Tahoma"/>
                <a:cs typeface="Tahoma"/>
              </a:rPr>
              <a:t>daya</a:t>
            </a:r>
            <a:r>
              <a:rPr sz="3800" b="1" spc="-125" dirty="0">
                <a:latin typeface="Tahoma"/>
                <a:cs typeface="Tahoma"/>
              </a:rPr>
              <a:t> </a:t>
            </a:r>
            <a:r>
              <a:rPr sz="3800" b="1" spc="-350" dirty="0">
                <a:latin typeface="Tahoma"/>
                <a:cs typeface="Tahoma"/>
              </a:rPr>
              <a:t>serap</a:t>
            </a:r>
            <a:r>
              <a:rPr sz="3800" b="1" spc="-175" dirty="0">
                <a:latin typeface="Tahoma"/>
                <a:cs typeface="Tahoma"/>
              </a:rPr>
              <a:t> </a:t>
            </a:r>
            <a:r>
              <a:rPr sz="3800" b="1" spc="-385" dirty="0">
                <a:latin typeface="Tahoma"/>
                <a:cs typeface="Tahoma"/>
              </a:rPr>
              <a:t>komunikasi)</a:t>
            </a:r>
            <a:endParaRPr sz="3800">
              <a:latin typeface="Tahoma"/>
              <a:cs typeface="Tahoma"/>
            </a:endParaRPr>
          </a:p>
          <a:p>
            <a:pPr marL="720090" indent="-354330">
              <a:lnSpc>
                <a:spcPts val="4500"/>
              </a:lnSpc>
              <a:buFont typeface="Arial MT"/>
              <a:buChar char="•"/>
              <a:tabLst>
                <a:tab pos="720090" algn="l"/>
              </a:tabLst>
            </a:pPr>
            <a:r>
              <a:rPr sz="3800" b="1" spc="-365" dirty="0">
                <a:latin typeface="Tahoma"/>
                <a:cs typeface="Tahoma"/>
              </a:rPr>
              <a:t>pengalaman</a:t>
            </a:r>
            <a:r>
              <a:rPr sz="3800" b="1" spc="-225" dirty="0">
                <a:latin typeface="Tahoma"/>
                <a:cs typeface="Tahoma"/>
              </a:rPr>
              <a:t> </a:t>
            </a:r>
            <a:r>
              <a:rPr sz="3800" b="1" spc="-434" dirty="0">
                <a:latin typeface="Tahoma"/>
                <a:cs typeface="Tahoma"/>
              </a:rPr>
              <a:t>masa</a:t>
            </a:r>
            <a:r>
              <a:rPr sz="3800" b="1" spc="-150" dirty="0">
                <a:latin typeface="Tahoma"/>
                <a:cs typeface="Tahoma"/>
              </a:rPr>
              <a:t> </a:t>
            </a:r>
            <a:r>
              <a:rPr sz="3800" b="1" spc="-235" dirty="0">
                <a:latin typeface="Tahoma"/>
                <a:cs typeface="Tahoma"/>
              </a:rPr>
              <a:t>lalu</a:t>
            </a:r>
            <a:r>
              <a:rPr sz="3800" b="1" spc="-165" dirty="0">
                <a:latin typeface="Tahoma"/>
                <a:cs typeface="Tahoma"/>
              </a:rPr>
              <a:t> </a:t>
            </a:r>
            <a:r>
              <a:rPr sz="3800" b="1" spc="-390" dirty="0">
                <a:latin typeface="Tahoma"/>
                <a:cs typeface="Tahoma"/>
              </a:rPr>
              <a:t>(perasaan</a:t>
            </a:r>
            <a:r>
              <a:rPr sz="3800" b="1" spc="-195" dirty="0">
                <a:latin typeface="Tahoma"/>
                <a:cs typeface="Tahoma"/>
              </a:rPr>
              <a:t> </a:t>
            </a:r>
            <a:r>
              <a:rPr sz="3800" b="1" spc="-484" dirty="0">
                <a:latin typeface="Tahoma"/>
                <a:cs typeface="Tahoma"/>
              </a:rPr>
              <a:t>)</a:t>
            </a:r>
            <a:r>
              <a:rPr sz="3800" b="1" spc="-140" dirty="0">
                <a:latin typeface="Tahoma"/>
                <a:cs typeface="Tahoma"/>
              </a:rPr>
              <a:t> </a:t>
            </a:r>
            <a:r>
              <a:rPr sz="3800" b="1" spc="-405" dirty="0">
                <a:latin typeface="Tahoma"/>
                <a:cs typeface="Tahoma"/>
              </a:rPr>
              <a:t>komunikan</a:t>
            </a:r>
            <a:endParaRPr sz="3800">
              <a:latin typeface="Tahoma"/>
              <a:cs typeface="Tahoma"/>
            </a:endParaRPr>
          </a:p>
          <a:p>
            <a:pPr marL="720090" indent="-354330">
              <a:lnSpc>
                <a:spcPct val="100000"/>
              </a:lnSpc>
              <a:spcBef>
                <a:spcPts val="45"/>
              </a:spcBef>
              <a:buFont typeface="Arial MT"/>
              <a:buChar char="•"/>
              <a:tabLst>
                <a:tab pos="720090" algn="l"/>
              </a:tabLst>
            </a:pPr>
            <a:r>
              <a:rPr sz="3800" b="1" spc="-375" dirty="0">
                <a:latin typeface="Tahoma"/>
                <a:cs typeface="Tahoma"/>
              </a:rPr>
              <a:t>Sikap</a:t>
            </a:r>
            <a:r>
              <a:rPr sz="3800" b="1" spc="-140" dirty="0">
                <a:latin typeface="Tahoma"/>
                <a:cs typeface="Tahoma"/>
              </a:rPr>
              <a:t> </a:t>
            </a:r>
            <a:r>
              <a:rPr sz="3800" b="1" spc="-380" dirty="0">
                <a:latin typeface="Tahoma"/>
                <a:cs typeface="Tahoma"/>
              </a:rPr>
              <a:t>berkomunikasi</a:t>
            </a:r>
            <a:r>
              <a:rPr sz="3800" b="1" spc="-90" dirty="0">
                <a:latin typeface="Tahoma"/>
                <a:cs typeface="Tahoma"/>
              </a:rPr>
              <a:t> </a:t>
            </a:r>
            <a:r>
              <a:rPr sz="3800" b="1" spc="-480" dirty="0">
                <a:latin typeface="Tahoma"/>
                <a:cs typeface="Tahoma"/>
              </a:rPr>
              <a:t>(ramah/marah)</a:t>
            </a:r>
            <a:endParaRPr sz="3800">
              <a:latin typeface="Tahoma"/>
              <a:cs typeface="Tahoma"/>
            </a:endParaRPr>
          </a:p>
          <a:p>
            <a:pPr marL="720090" indent="-354330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720090" algn="l"/>
              </a:tabLst>
            </a:pPr>
            <a:r>
              <a:rPr sz="3800" b="1" spc="-380" dirty="0">
                <a:latin typeface="Tahoma"/>
                <a:cs typeface="Tahoma"/>
              </a:rPr>
              <a:t>Pengetahuan</a:t>
            </a:r>
            <a:r>
              <a:rPr sz="3800" b="1" spc="-185" dirty="0">
                <a:latin typeface="Tahoma"/>
                <a:cs typeface="Tahoma"/>
              </a:rPr>
              <a:t> </a:t>
            </a:r>
            <a:r>
              <a:rPr sz="3800" b="1" spc="-340" dirty="0">
                <a:latin typeface="Tahoma"/>
                <a:cs typeface="Tahoma"/>
              </a:rPr>
              <a:t>tentang</a:t>
            </a:r>
            <a:r>
              <a:rPr sz="3800" b="1" spc="-165" dirty="0">
                <a:latin typeface="Tahoma"/>
                <a:cs typeface="Tahoma"/>
              </a:rPr>
              <a:t> </a:t>
            </a:r>
            <a:r>
              <a:rPr sz="3800" b="1" spc="-360" dirty="0">
                <a:latin typeface="Tahoma"/>
                <a:cs typeface="Tahoma"/>
              </a:rPr>
              <a:t>materi</a:t>
            </a:r>
            <a:endParaRPr sz="38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3800" b="1" u="sng" spc="-484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STRATEGI</a:t>
            </a:r>
            <a:r>
              <a:rPr sz="3800" b="1" u="sng" spc="-26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3800" b="1" u="sng" spc="-46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AGAR</a:t>
            </a:r>
            <a:r>
              <a:rPr sz="3800" b="1" u="sng" spc="-15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3800" b="1" u="sng" spc="-509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KOMUNIKASI</a:t>
            </a:r>
            <a:r>
              <a:rPr sz="3800" b="1" u="sng" spc="-10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3800" b="1" u="sng" spc="-47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BAIK</a:t>
            </a:r>
            <a:r>
              <a:rPr sz="3800" b="1" u="sng" spc="-24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3800" b="1" u="sng" spc="-44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DAN</a:t>
            </a:r>
            <a:r>
              <a:rPr sz="3800" b="1" u="sng" spc="-15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3800" b="1" u="sng" spc="-42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LANCAR</a:t>
            </a:r>
            <a:endParaRPr sz="3800">
              <a:latin typeface="Tahoma"/>
              <a:cs typeface="Tahoma"/>
            </a:endParaRPr>
          </a:p>
          <a:p>
            <a:pPr marL="405130" indent="-405130">
              <a:lnSpc>
                <a:spcPct val="100000"/>
              </a:lnSpc>
              <a:spcBef>
                <a:spcPts val="40"/>
              </a:spcBef>
              <a:buSzPct val="85526"/>
              <a:buAutoNum type="arabicPeriod"/>
              <a:tabLst>
                <a:tab pos="405130" algn="l"/>
              </a:tabLst>
            </a:pPr>
            <a:r>
              <a:rPr sz="3800" b="1" u="sng" spc="-42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3800" b="1" spc="-390" dirty="0">
                <a:latin typeface="Tahoma"/>
                <a:cs typeface="Tahoma"/>
              </a:rPr>
              <a:t>Bahasa</a:t>
            </a:r>
            <a:r>
              <a:rPr sz="3800" b="1" spc="-145" dirty="0">
                <a:latin typeface="Tahoma"/>
                <a:cs typeface="Tahoma"/>
              </a:rPr>
              <a:t> </a:t>
            </a:r>
            <a:r>
              <a:rPr sz="3800" b="1" spc="-385" dirty="0">
                <a:latin typeface="Tahoma"/>
                <a:cs typeface="Tahoma"/>
              </a:rPr>
              <a:t>sederhana</a:t>
            </a:r>
            <a:endParaRPr sz="3800">
              <a:latin typeface="Tahoma"/>
              <a:cs typeface="Tahoma"/>
            </a:endParaRPr>
          </a:p>
          <a:p>
            <a:pPr marL="491490" indent="-478790">
              <a:lnSpc>
                <a:spcPct val="100000"/>
              </a:lnSpc>
              <a:spcBef>
                <a:spcPts val="40"/>
              </a:spcBef>
              <a:buAutoNum type="arabicPeriod"/>
              <a:tabLst>
                <a:tab pos="491490" algn="l"/>
              </a:tabLst>
            </a:pPr>
            <a:r>
              <a:rPr sz="3800" b="1" spc="-290" dirty="0">
                <a:latin typeface="Tahoma"/>
                <a:cs typeface="Tahoma"/>
              </a:rPr>
              <a:t>Beri</a:t>
            </a:r>
            <a:r>
              <a:rPr sz="3800" b="1" spc="-165" dirty="0">
                <a:latin typeface="Tahoma"/>
                <a:cs typeface="Tahoma"/>
              </a:rPr>
              <a:t> </a:t>
            </a:r>
            <a:r>
              <a:rPr sz="3800" b="1" spc="-380" dirty="0">
                <a:latin typeface="Tahoma"/>
                <a:cs typeface="Tahoma"/>
              </a:rPr>
              <a:t>tekanan</a:t>
            </a:r>
            <a:r>
              <a:rPr sz="3800" b="1" spc="-160" dirty="0">
                <a:latin typeface="Tahoma"/>
                <a:cs typeface="Tahoma"/>
              </a:rPr>
              <a:t> </a:t>
            </a:r>
            <a:r>
              <a:rPr sz="3800" b="1" spc="-375" dirty="0">
                <a:latin typeface="Tahoma"/>
                <a:cs typeface="Tahoma"/>
              </a:rPr>
              <a:t>pada</a:t>
            </a:r>
            <a:r>
              <a:rPr sz="3800" b="1" spc="-150" dirty="0">
                <a:latin typeface="Tahoma"/>
                <a:cs typeface="Tahoma"/>
              </a:rPr>
              <a:t> </a:t>
            </a:r>
            <a:r>
              <a:rPr sz="3800" b="1" spc="-350" dirty="0">
                <a:latin typeface="Tahoma"/>
                <a:cs typeface="Tahoma"/>
              </a:rPr>
              <a:t>kunci</a:t>
            </a:r>
            <a:r>
              <a:rPr sz="3800" b="1" spc="-135" dirty="0">
                <a:latin typeface="Tahoma"/>
                <a:cs typeface="Tahoma"/>
              </a:rPr>
              <a:t> </a:t>
            </a:r>
            <a:r>
              <a:rPr sz="3800" b="1" spc="-375" dirty="0">
                <a:latin typeface="Tahoma"/>
                <a:cs typeface="Tahoma"/>
              </a:rPr>
              <a:t>pesan</a:t>
            </a:r>
            <a:endParaRPr sz="3800">
              <a:latin typeface="Tahoma"/>
              <a:cs typeface="Tahoma"/>
            </a:endParaRPr>
          </a:p>
          <a:p>
            <a:pPr marL="492125" indent="-479425">
              <a:lnSpc>
                <a:spcPct val="100000"/>
              </a:lnSpc>
              <a:spcBef>
                <a:spcPts val="40"/>
              </a:spcBef>
              <a:buAutoNum type="arabicPeriod"/>
              <a:tabLst>
                <a:tab pos="492125" algn="l"/>
              </a:tabLst>
            </a:pPr>
            <a:r>
              <a:rPr sz="3800" b="1" spc="-440" dirty="0">
                <a:latin typeface="Tahoma"/>
                <a:cs typeface="Tahoma"/>
              </a:rPr>
              <a:t>Re-</a:t>
            </a:r>
            <a:r>
              <a:rPr sz="3800" b="1" spc="-390" dirty="0">
                <a:latin typeface="Tahoma"/>
                <a:cs typeface="Tahoma"/>
              </a:rPr>
              <a:t>check</a:t>
            </a:r>
            <a:r>
              <a:rPr sz="3800" b="1" spc="-290" dirty="0">
                <a:latin typeface="Tahoma"/>
                <a:cs typeface="Tahoma"/>
              </a:rPr>
              <a:t> </a:t>
            </a:r>
            <a:r>
              <a:rPr sz="3800" b="1" spc="-380" dirty="0">
                <a:latin typeface="Tahoma"/>
                <a:cs typeface="Tahoma"/>
              </a:rPr>
              <a:t>untuk</a:t>
            </a:r>
            <a:r>
              <a:rPr sz="3800" b="1" spc="-275" dirty="0">
                <a:latin typeface="Tahoma"/>
                <a:cs typeface="Tahoma"/>
              </a:rPr>
              <a:t> </a:t>
            </a:r>
            <a:r>
              <a:rPr sz="3800" b="1" spc="-385" dirty="0">
                <a:latin typeface="Tahoma"/>
                <a:cs typeface="Tahoma"/>
              </a:rPr>
              <a:t>memastikan</a:t>
            </a:r>
            <a:r>
              <a:rPr sz="3800" b="1" spc="-140" dirty="0">
                <a:latin typeface="Tahoma"/>
                <a:cs typeface="Tahoma"/>
              </a:rPr>
              <a:t> </a:t>
            </a:r>
            <a:r>
              <a:rPr sz="3800" b="1" spc="-425" dirty="0">
                <a:latin typeface="Tahoma"/>
                <a:cs typeface="Tahoma"/>
              </a:rPr>
              <a:t>pemahaman</a:t>
            </a:r>
            <a:endParaRPr sz="3800">
              <a:latin typeface="Tahoma"/>
              <a:cs typeface="Tahoma"/>
            </a:endParaRPr>
          </a:p>
          <a:p>
            <a:pPr marL="491490" indent="-478790">
              <a:lnSpc>
                <a:spcPct val="100000"/>
              </a:lnSpc>
              <a:spcBef>
                <a:spcPts val="45"/>
              </a:spcBef>
              <a:buAutoNum type="arabicPeriod"/>
              <a:tabLst>
                <a:tab pos="491490" algn="l"/>
              </a:tabLst>
            </a:pPr>
            <a:r>
              <a:rPr sz="3800" b="1" spc="-400" dirty="0">
                <a:latin typeface="Tahoma"/>
                <a:cs typeface="Tahoma"/>
              </a:rPr>
              <a:t>Sampaikan</a:t>
            </a:r>
            <a:r>
              <a:rPr sz="3800" b="1" spc="-155" dirty="0">
                <a:latin typeface="Tahoma"/>
                <a:cs typeface="Tahoma"/>
              </a:rPr>
              <a:t> </a:t>
            </a:r>
            <a:r>
              <a:rPr sz="3800" b="1" spc="-355" dirty="0">
                <a:latin typeface="Tahoma"/>
                <a:cs typeface="Tahoma"/>
              </a:rPr>
              <a:t>pertanyaan</a:t>
            </a:r>
            <a:r>
              <a:rPr sz="3800" b="1" spc="-190" dirty="0">
                <a:latin typeface="Tahoma"/>
                <a:cs typeface="Tahoma"/>
              </a:rPr>
              <a:t> </a:t>
            </a:r>
            <a:r>
              <a:rPr sz="3800" b="1" spc="-370" dirty="0">
                <a:latin typeface="Tahoma"/>
                <a:cs typeface="Tahoma"/>
              </a:rPr>
              <a:t>dengan</a:t>
            </a:r>
            <a:r>
              <a:rPr sz="3800" b="1" spc="-480" dirty="0">
                <a:latin typeface="Tahoma"/>
                <a:cs typeface="Tahoma"/>
              </a:rPr>
              <a:t> </a:t>
            </a:r>
            <a:r>
              <a:rPr sz="3800" b="1" spc="-280" dirty="0">
                <a:latin typeface="Tahoma"/>
                <a:cs typeface="Tahoma"/>
              </a:rPr>
              <a:t>“solicit</a:t>
            </a:r>
            <a:r>
              <a:rPr sz="3800" b="1" spc="-150" dirty="0">
                <a:latin typeface="Tahoma"/>
                <a:cs typeface="Tahoma"/>
              </a:rPr>
              <a:t> </a:t>
            </a:r>
            <a:r>
              <a:rPr sz="3800" b="1" spc="-330" dirty="0">
                <a:latin typeface="Tahoma"/>
                <a:cs typeface="Tahoma"/>
              </a:rPr>
              <a:t>question”</a:t>
            </a:r>
            <a:r>
              <a:rPr sz="3800" b="1" spc="-525" dirty="0">
                <a:latin typeface="Tahoma"/>
                <a:cs typeface="Tahoma"/>
              </a:rPr>
              <a:t> </a:t>
            </a:r>
            <a:r>
              <a:rPr sz="3800" b="1" spc="-405" dirty="0">
                <a:latin typeface="Tahoma"/>
                <a:cs typeface="Tahoma"/>
              </a:rPr>
              <a:t>(mengumpulkan</a:t>
            </a:r>
            <a:r>
              <a:rPr sz="3800" b="1" spc="-185" dirty="0">
                <a:latin typeface="Tahoma"/>
                <a:cs typeface="Tahoma"/>
              </a:rPr>
              <a:t> </a:t>
            </a:r>
            <a:r>
              <a:rPr sz="3800" b="1" spc="-409" dirty="0">
                <a:latin typeface="Tahoma"/>
                <a:cs typeface="Tahoma"/>
              </a:rPr>
              <a:t>data)</a:t>
            </a:r>
            <a:endParaRPr sz="3800">
              <a:latin typeface="Tahoma"/>
              <a:cs typeface="Tahoma"/>
            </a:endParaRPr>
          </a:p>
          <a:p>
            <a:pPr marL="486409" indent="-473709">
              <a:lnSpc>
                <a:spcPct val="100000"/>
              </a:lnSpc>
              <a:spcBef>
                <a:spcPts val="40"/>
              </a:spcBef>
              <a:buAutoNum type="arabicPeriod"/>
              <a:tabLst>
                <a:tab pos="486409" algn="l"/>
              </a:tabLst>
            </a:pPr>
            <a:r>
              <a:rPr sz="3800" b="1" spc="-225" dirty="0">
                <a:latin typeface="Tahoma"/>
                <a:cs typeface="Tahoma"/>
              </a:rPr>
              <a:t>Pilih</a:t>
            </a:r>
            <a:r>
              <a:rPr sz="3800" b="1" spc="-130" dirty="0">
                <a:latin typeface="Tahoma"/>
                <a:cs typeface="Tahoma"/>
              </a:rPr>
              <a:t> </a:t>
            </a:r>
            <a:r>
              <a:rPr sz="3800" b="1" spc="-350" dirty="0">
                <a:latin typeface="Tahoma"/>
                <a:cs typeface="Tahoma"/>
              </a:rPr>
              <a:t>kalimat</a:t>
            </a:r>
            <a:r>
              <a:rPr sz="3800" b="1" spc="-155" dirty="0">
                <a:latin typeface="Tahoma"/>
                <a:cs typeface="Tahoma"/>
              </a:rPr>
              <a:t> </a:t>
            </a:r>
            <a:r>
              <a:rPr sz="3800" b="1" spc="-395" dirty="0">
                <a:latin typeface="Tahoma"/>
                <a:cs typeface="Tahoma"/>
              </a:rPr>
              <a:t>yang</a:t>
            </a:r>
            <a:r>
              <a:rPr sz="3800" b="1" spc="-150" dirty="0">
                <a:latin typeface="Tahoma"/>
                <a:cs typeface="Tahoma"/>
              </a:rPr>
              <a:t> </a:t>
            </a:r>
            <a:r>
              <a:rPr sz="3800" b="1" spc="-360" dirty="0">
                <a:latin typeface="Tahoma"/>
                <a:cs typeface="Tahoma"/>
              </a:rPr>
              <a:t>sesuai</a:t>
            </a:r>
            <a:r>
              <a:rPr sz="3800" b="1" spc="-120" dirty="0">
                <a:latin typeface="Tahoma"/>
                <a:cs typeface="Tahoma"/>
              </a:rPr>
              <a:t> </a:t>
            </a:r>
            <a:r>
              <a:rPr sz="3800" b="1" spc="-400" dirty="0">
                <a:latin typeface="Tahoma"/>
                <a:cs typeface="Tahoma"/>
              </a:rPr>
              <a:t>untuk</a:t>
            </a:r>
            <a:r>
              <a:rPr sz="3800" b="1" spc="-225" dirty="0">
                <a:latin typeface="Tahoma"/>
                <a:cs typeface="Tahoma"/>
              </a:rPr>
              <a:t> </a:t>
            </a:r>
            <a:r>
              <a:rPr sz="3800" b="1" spc="-295" dirty="0">
                <a:latin typeface="Tahoma"/>
                <a:cs typeface="Tahoma"/>
              </a:rPr>
              <a:t>klien</a:t>
            </a:r>
            <a:endParaRPr sz="3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724119" y="1137919"/>
            <a:ext cx="563880" cy="7998459"/>
          </a:xfrm>
          <a:custGeom>
            <a:avLst/>
            <a:gdLst/>
            <a:ahLst/>
            <a:cxnLst/>
            <a:rect l="l" t="t" r="r" b="b"/>
            <a:pathLst>
              <a:path w="563880" h="7998459">
                <a:moveTo>
                  <a:pt x="563880" y="0"/>
                </a:moveTo>
                <a:lnTo>
                  <a:pt x="0" y="0"/>
                </a:lnTo>
                <a:lnTo>
                  <a:pt x="0" y="7998459"/>
                </a:lnTo>
                <a:lnTo>
                  <a:pt x="563880" y="7998459"/>
                </a:lnTo>
                <a:lnTo>
                  <a:pt x="563880" y="0"/>
                </a:lnTo>
                <a:close/>
              </a:path>
            </a:pathLst>
          </a:custGeom>
          <a:solidFill>
            <a:srgbClr val="C6C6C6">
              <a:alpha val="4941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0" y="1137919"/>
            <a:ext cx="5166360" cy="7998459"/>
          </a:xfrm>
          <a:prstGeom prst="rect">
            <a:avLst/>
          </a:prstGeom>
          <a:solidFill>
            <a:srgbClr val="C6C6C6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7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35"/>
              </a:spcBef>
            </a:pPr>
            <a:endParaRPr sz="7200">
              <a:latin typeface="Times New Roman"/>
              <a:cs typeface="Times New Roman"/>
            </a:endParaRPr>
          </a:p>
          <a:p>
            <a:pPr marL="497840" marR="1127125">
              <a:lnSpc>
                <a:spcPct val="90300"/>
              </a:lnSpc>
            </a:pPr>
            <a:r>
              <a:rPr sz="7200" b="1" spc="-169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7200" b="1" spc="-70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7200" b="1" spc="-695" dirty="0">
                <a:solidFill>
                  <a:srgbClr val="FFFFFF"/>
                </a:solidFill>
                <a:latin typeface="Tahoma"/>
                <a:cs typeface="Tahoma"/>
              </a:rPr>
              <a:t>k</a:t>
            </a:r>
            <a:r>
              <a:rPr sz="7200" b="1" spc="-70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7200" b="1" spc="-695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7200" b="1" spc="-575" dirty="0">
                <a:solidFill>
                  <a:srgbClr val="FFFFFF"/>
                </a:solidFill>
                <a:latin typeface="Tahoma"/>
                <a:cs typeface="Tahoma"/>
              </a:rPr>
              <a:t>k</a:t>
            </a:r>
            <a:r>
              <a:rPr sz="7200" b="1" spc="-84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7200" b="1" spc="-750" dirty="0">
                <a:solidFill>
                  <a:srgbClr val="FFFFFF"/>
                </a:solidFill>
                <a:latin typeface="Tahoma"/>
                <a:cs typeface="Tahoma"/>
              </a:rPr>
              <a:t>berbicara </a:t>
            </a:r>
            <a:r>
              <a:rPr sz="7200" b="1" spc="-630" dirty="0">
                <a:solidFill>
                  <a:srgbClr val="FFFFFF"/>
                </a:solidFill>
                <a:latin typeface="Tahoma"/>
                <a:cs typeface="Tahoma"/>
              </a:rPr>
              <a:t>efektif</a:t>
            </a:r>
            <a:endParaRPr sz="72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70701" y="1793938"/>
            <a:ext cx="8837295" cy="2500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9905" indent="-49720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509905" algn="l"/>
              </a:tabLst>
            </a:pPr>
            <a:r>
              <a:rPr sz="5400" b="1" spc="-640" dirty="0">
                <a:latin typeface="Tahoma"/>
                <a:cs typeface="Tahoma"/>
              </a:rPr>
              <a:t>Percaya</a:t>
            </a:r>
            <a:r>
              <a:rPr sz="5400" b="1" spc="-320" dirty="0">
                <a:latin typeface="Tahoma"/>
                <a:cs typeface="Tahoma"/>
              </a:rPr>
              <a:t> </a:t>
            </a:r>
            <a:r>
              <a:rPr sz="5400" b="1" spc="-425" dirty="0">
                <a:latin typeface="Tahoma"/>
                <a:cs typeface="Tahoma"/>
              </a:rPr>
              <a:t>diri</a:t>
            </a:r>
            <a:endParaRPr sz="5400">
              <a:latin typeface="Tahoma"/>
              <a:cs typeface="Tahoma"/>
            </a:endParaRPr>
          </a:p>
          <a:p>
            <a:pPr marL="509905" indent="-497205">
              <a:lnSpc>
                <a:spcPct val="100000"/>
              </a:lnSpc>
              <a:spcBef>
                <a:spcPts val="25"/>
              </a:spcBef>
              <a:buFont typeface="Arial MT"/>
              <a:buChar char="•"/>
              <a:tabLst>
                <a:tab pos="509905" algn="l"/>
              </a:tabLst>
            </a:pPr>
            <a:r>
              <a:rPr sz="5400" b="1" spc="-405" dirty="0">
                <a:latin typeface="Tahoma"/>
                <a:cs typeface="Tahoma"/>
              </a:rPr>
              <a:t>Artikulasi</a:t>
            </a:r>
            <a:r>
              <a:rPr sz="5400" b="1" spc="-195" dirty="0">
                <a:latin typeface="Tahoma"/>
                <a:cs typeface="Tahoma"/>
              </a:rPr>
              <a:t> </a:t>
            </a:r>
            <a:r>
              <a:rPr sz="5400" b="1" spc="-450" dirty="0">
                <a:latin typeface="Tahoma"/>
                <a:cs typeface="Tahoma"/>
              </a:rPr>
              <a:t>jelas</a:t>
            </a:r>
            <a:r>
              <a:rPr sz="5400" b="1" spc="-215" dirty="0">
                <a:latin typeface="Tahoma"/>
                <a:cs typeface="Tahoma"/>
              </a:rPr>
              <a:t> </a:t>
            </a:r>
            <a:r>
              <a:rPr sz="5400" b="1" spc="-540" dirty="0">
                <a:latin typeface="Tahoma"/>
                <a:cs typeface="Tahoma"/>
              </a:rPr>
              <a:t>dan</a:t>
            </a:r>
            <a:r>
              <a:rPr sz="5400" b="1" spc="-250" dirty="0">
                <a:latin typeface="Tahoma"/>
                <a:cs typeface="Tahoma"/>
              </a:rPr>
              <a:t> </a:t>
            </a:r>
            <a:r>
              <a:rPr sz="5400" b="1" spc="-495" dirty="0">
                <a:latin typeface="Tahoma"/>
                <a:cs typeface="Tahoma"/>
              </a:rPr>
              <a:t>perlahan</a:t>
            </a:r>
            <a:endParaRPr sz="5400">
              <a:latin typeface="Tahoma"/>
              <a:cs typeface="Tahoma"/>
            </a:endParaRPr>
          </a:p>
          <a:p>
            <a:pPr marL="509905" indent="-497205">
              <a:lnSpc>
                <a:spcPct val="100000"/>
              </a:lnSpc>
              <a:spcBef>
                <a:spcPts val="20"/>
              </a:spcBef>
              <a:buFont typeface="Arial MT"/>
              <a:buChar char="•"/>
              <a:tabLst>
                <a:tab pos="509905" algn="l"/>
              </a:tabLst>
            </a:pPr>
            <a:r>
              <a:rPr sz="5400" b="1" spc="-495" dirty="0">
                <a:latin typeface="Tahoma"/>
                <a:cs typeface="Tahoma"/>
              </a:rPr>
              <a:t>Berbicara</a:t>
            </a:r>
            <a:r>
              <a:rPr sz="5400" b="1" spc="-240" dirty="0">
                <a:latin typeface="Tahoma"/>
                <a:cs typeface="Tahoma"/>
              </a:rPr>
              <a:t> </a:t>
            </a:r>
            <a:r>
              <a:rPr sz="5400" b="1" spc="-555" dirty="0">
                <a:latin typeface="Tahoma"/>
                <a:cs typeface="Tahoma"/>
              </a:rPr>
              <a:t>dengan</a:t>
            </a:r>
            <a:r>
              <a:rPr sz="5400" b="1" spc="-320" dirty="0">
                <a:latin typeface="Tahoma"/>
                <a:cs typeface="Tahoma"/>
              </a:rPr>
              <a:t> </a:t>
            </a:r>
            <a:r>
              <a:rPr sz="5400" b="1" spc="-645" dirty="0">
                <a:latin typeface="Tahoma"/>
                <a:cs typeface="Tahoma"/>
              </a:rPr>
              <a:t>wajar</a:t>
            </a:r>
            <a:endParaRPr sz="54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70701" y="4212653"/>
            <a:ext cx="1004443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9905" indent="-49720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509905" algn="l"/>
                <a:tab pos="2466340" algn="l"/>
                <a:tab pos="5585460" algn="l"/>
                <a:tab pos="8065134" algn="l"/>
              </a:tabLst>
            </a:pPr>
            <a:r>
              <a:rPr sz="5400" b="1" spc="-450" dirty="0">
                <a:latin typeface="Tahoma"/>
                <a:cs typeface="Tahoma"/>
              </a:rPr>
              <a:t>Beri</a:t>
            </a:r>
            <a:r>
              <a:rPr sz="5400" b="1" dirty="0">
                <a:latin typeface="Tahoma"/>
                <a:cs typeface="Tahoma"/>
              </a:rPr>
              <a:t>	</a:t>
            </a:r>
            <a:r>
              <a:rPr sz="5400" b="1" spc="-560" dirty="0">
                <a:latin typeface="Tahoma"/>
                <a:cs typeface="Tahoma"/>
              </a:rPr>
              <a:t>tekanan</a:t>
            </a:r>
            <a:r>
              <a:rPr sz="5400" b="1" dirty="0">
                <a:latin typeface="Tahoma"/>
                <a:cs typeface="Tahoma"/>
              </a:rPr>
              <a:t>	</a:t>
            </a:r>
            <a:r>
              <a:rPr sz="5400" b="1" spc="-530" dirty="0">
                <a:latin typeface="Tahoma"/>
                <a:cs typeface="Tahoma"/>
              </a:rPr>
              <a:t>suara,</a:t>
            </a:r>
            <a:r>
              <a:rPr sz="5400" b="1" dirty="0">
                <a:latin typeface="Tahoma"/>
                <a:cs typeface="Tahoma"/>
              </a:rPr>
              <a:t>	</a:t>
            </a:r>
            <a:r>
              <a:rPr sz="5400" b="1" spc="-580" dirty="0">
                <a:latin typeface="Tahoma"/>
                <a:cs typeface="Tahoma"/>
              </a:rPr>
              <a:t>jangan</a:t>
            </a:r>
            <a:endParaRPr sz="54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8541" y="4949825"/>
            <a:ext cx="264985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spc="-570" dirty="0">
                <a:latin typeface="Tahoma"/>
                <a:cs typeface="Tahoma"/>
              </a:rPr>
              <a:t>monoton</a:t>
            </a:r>
            <a:endParaRPr sz="54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70701" y="5744527"/>
            <a:ext cx="8322309" cy="2500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9905" indent="-49720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509905" algn="l"/>
              </a:tabLst>
            </a:pPr>
            <a:r>
              <a:rPr sz="5400" b="1" spc="-470" dirty="0">
                <a:latin typeface="Tahoma"/>
                <a:cs typeface="Tahoma"/>
              </a:rPr>
              <a:t>Atasi</a:t>
            </a:r>
            <a:r>
              <a:rPr sz="5400" b="1" spc="-260" dirty="0">
                <a:latin typeface="Tahoma"/>
                <a:cs typeface="Tahoma"/>
              </a:rPr>
              <a:t> </a:t>
            </a:r>
            <a:r>
              <a:rPr sz="5400" b="1" spc="-570" dirty="0">
                <a:latin typeface="Tahoma"/>
                <a:cs typeface="Tahoma"/>
              </a:rPr>
              <a:t>ketegangan</a:t>
            </a:r>
            <a:endParaRPr sz="5400">
              <a:latin typeface="Tahoma"/>
              <a:cs typeface="Tahoma"/>
            </a:endParaRPr>
          </a:p>
          <a:p>
            <a:pPr marL="509905" indent="-497205">
              <a:lnSpc>
                <a:spcPct val="100000"/>
              </a:lnSpc>
              <a:spcBef>
                <a:spcPts val="25"/>
              </a:spcBef>
              <a:buFont typeface="Arial MT"/>
              <a:buChar char="•"/>
              <a:tabLst>
                <a:tab pos="509905" algn="l"/>
              </a:tabLst>
            </a:pPr>
            <a:r>
              <a:rPr sz="5400" b="1" spc="-425" dirty="0">
                <a:latin typeface="Tahoma"/>
                <a:cs typeface="Tahoma"/>
              </a:rPr>
              <a:t>Hindari</a:t>
            </a:r>
            <a:r>
              <a:rPr sz="5400" b="1" spc="-700" dirty="0">
                <a:latin typeface="Tahoma"/>
                <a:cs typeface="Tahoma"/>
              </a:rPr>
              <a:t> </a:t>
            </a:r>
            <a:r>
              <a:rPr sz="5400" b="1" spc="-1130" dirty="0">
                <a:latin typeface="Tahoma"/>
                <a:cs typeface="Tahoma"/>
              </a:rPr>
              <a:t>“</a:t>
            </a:r>
            <a:r>
              <a:rPr sz="5400" b="1" spc="-430" dirty="0">
                <a:latin typeface="Tahoma"/>
                <a:cs typeface="Tahoma"/>
              </a:rPr>
              <a:t>e</a:t>
            </a:r>
            <a:r>
              <a:rPr sz="5400" b="1" spc="-445" dirty="0">
                <a:latin typeface="Tahoma"/>
                <a:cs typeface="Tahoma"/>
              </a:rPr>
              <a:t>m</a:t>
            </a:r>
            <a:r>
              <a:rPr sz="5400" b="1" spc="-390" dirty="0">
                <a:latin typeface="Tahoma"/>
                <a:cs typeface="Tahoma"/>
              </a:rPr>
              <a:t>..</a:t>
            </a:r>
            <a:r>
              <a:rPr sz="5400" b="1" spc="-370" dirty="0">
                <a:latin typeface="Tahoma"/>
                <a:cs typeface="Tahoma"/>
              </a:rPr>
              <a:t>.</a:t>
            </a:r>
            <a:r>
              <a:rPr sz="5400" b="1" spc="-1395" dirty="0">
                <a:latin typeface="Tahoma"/>
                <a:cs typeface="Tahoma"/>
              </a:rPr>
              <a:t>.</a:t>
            </a:r>
            <a:r>
              <a:rPr sz="5400" b="1" spc="-430" dirty="0">
                <a:latin typeface="Tahoma"/>
                <a:cs typeface="Tahoma"/>
              </a:rPr>
              <a:t>”</a:t>
            </a:r>
            <a:r>
              <a:rPr sz="5400" b="1" spc="-780" dirty="0">
                <a:latin typeface="Tahoma"/>
                <a:cs typeface="Tahoma"/>
              </a:rPr>
              <a:t> </a:t>
            </a:r>
            <a:r>
              <a:rPr sz="5400" b="1" spc="-540" dirty="0">
                <a:latin typeface="Tahoma"/>
                <a:cs typeface="Tahoma"/>
              </a:rPr>
              <a:t>dan</a:t>
            </a:r>
            <a:r>
              <a:rPr sz="5400" b="1" spc="-720" dirty="0">
                <a:latin typeface="Tahoma"/>
                <a:cs typeface="Tahoma"/>
              </a:rPr>
              <a:t> </a:t>
            </a:r>
            <a:r>
              <a:rPr sz="5400" b="1" spc="-1120" dirty="0">
                <a:latin typeface="Tahoma"/>
                <a:cs typeface="Tahoma"/>
              </a:rPr>
              <a:t>“</a:t>
            </a:r>
            <a:r>
              <a:rPr sz="5400" b="1" spc="-459" dirty="0">
                <a:latin typeface="Tahoma"/>
                <a:cs typeface="Tahoma"/>
              </a:rPr>
              <a:t>eee</a:t>
            </a:r>
            <a:r>
              <a:rPr sz="5400" b="1" spc="-440" dirty="0">
                <a:latin typeface="Tahoma"/>
                <a:cs typeface="Tahoma"/>
              </a:rPr>
              <a:t>e</a:t>
            </a:r>
            <a:r>
              <a:rPr sz="5400" b="1" spc="-360" dirty="0">
                <a:latin typeface="Tahoma"/>
                <a:cs typeface="Tahoma"/>
              </a:rPr>
              <a:t>.</a:t>
            </a:r>
            <a:r>
              <a:rPr sz="5400" b="1" spc="-380" dirty="0">
                <a:latin typeface="Tahoma"/>
                <a:cs typeface="Tahoma"/>
              </a:rPr>
              <a:t>.</a:t>
            </a:r>
            <a:r>
              <a:rPr sz="5400" b="1" spc="-1390" dirty="0">
                <a:latin typeface="Tahoma"/>
                <a:cs typeface="Tahoma"/>
              </a:rPr>
              <a:t>.</a:t>
            </a:r>
            <a:r>
              <a:rPr sz="5400" b="1" spc="-420" dirty="0">
                <a:latin typeface="Tahoma"/>
                <a:cs typeface="Tahoma"/>
              </a:rPr>
              <a:t>”</a:t>
            </a:r>
            <a:endParaRPr sz="5400">
              <a:latin typeface="Tahoma"/>
              <a:cs typeface="Tahoma"/>
            </a:endParaRPr>
          </a:p>
          <a:p>
            <a:pPr marL="509905" indent="-497205">
              <a:lnSpc>
                <a:spcPct val="100000"/>
              </a:lnSpc>
              <a:spcBef>
                <a:spcPts val="20"/>
              </a:spcBef>
              <a:buFont typeface="Arial MT"/>
              <a:buChar char="•"/>
              <a:tabLst>
                <a:tab pos="509905" algn="l"/>
              </a:tabLst>
            </a:pPr>
            <a:r>
              <a:rPr sz="5400" b="1" spc="-650" dirty="0">
                <a:latin typeface="Tahoma"/>
                <a:cs typeface="Tahoma"/>
              </a:rPr>
              <a:t>Sampaikan</a:t>
            </a:r>
            <a:r>
              <a:rPr sz="5400" b="1" spc="-509" dirty="0">
                <a:latin typeface="Tahoma"/>
                <a:cs typeface="Tahoma"/>
              </a:rPr>
              <a:t> </a:t>
            </a:r>
            <a:r>
              <a:rPr sz="5400" b="1" spc="-630" dirty="0">
                <a:latin typeface="Tahoma"/>
                <a:cs typeface="Tahoma"/>
              </a:rPr>
              <a:t>yang</a:t>
            </a:r>
            <a:r>
              <a:rPr sz="5400" b="1" spc="-405" dirty="0">
                <a:latin typeface="Tahoma"/>
                <a:cs typeface="Tahoma"/>
              </a:rPr>
              <a:t> </a:t>
            </a:r>
            <a:r>
              <a:rPr sz="5400" b="1" spc="-555" dirty="0">
                <a:latin typeface="Tahoma"/>
                <a:cs typeface="Tahoma"/>
              </a:rPr>
              <a:t>penting</a:t>
            </a:r>
            <a:endParaRPr sz="5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724119" y="1137919"/>
            <a:ext cx="563880" cy="7998459"/>
          </a:xfrm>
          <a:custGeom>
            <a:avLst/>
            <a:gdLst/>
            <a:ahLst/>
            <a:cxnLst/>
            <a:rect l="l" t="t" r="r" b="b"/>
            <a:pathLst>
              <a:path w="563880" h="7998459">
                <a:moveTo>
                  <a:pt x="563880" y="0"/>
                </a:moveTo>
                <a:lnTo>
                  <a:pt x="0" y="0"/>
                </a:lnTo>
                <a:lnTo>
                  <a:pt x="0" y="7998459"/>
                </a:lnTo>
                <a:lnTo>
                  <a:pt x="563880" y="7998459"/>
                </a:lnTo>
                <a:lnTo>
                  <a:pt x="563880" y="0"/>
                </a:lnTo>
                <a:close/>
              </a:path>
            </a:pathLst>
          </a:custGeom>
          <a:solidFill>
            <a:srgbClr val="C6C6C6">
              <a:alpha val="4941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295903" y="457581"/>
            <a:ext cx="11701145" cy="72555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4800" b="1" spc="-484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PESAN</a:t>
            </a:r>
            <a:endParaRPr sz="4800" dirty="0">
              <a:solidFill>
                <a:schemeClr val="bg2">
                  <a:lumMod val="10000"/>
                  <a:lumOff val="90000"/>
                </a:schemeClr>
              </a:solidFill>
              <a:latin typeface="Abadi" panose="020B0604020104020204" pitchFamily="34" charset="0"/>
              <a:cs typeface="Tahoma"/>
            </a:endParaRPr>
          </a:p>
          <a:p>
            <a:pPr marL="12700" algn="just">
              <a:lnSpc>
                <a:spcPts val="5590"/>
              </a:lnSpc>
              <a:spcBef>
                <a:spcPts val="40"/>
              </a:spcBef>
            </a:pPr>
            <a:r>
              <a:rPr sz="4800" b="1" spc="-49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Unsur</a:t>
            </a:r>
            <a:r>
              <a:rPr sz="4800" b="1" spc="-20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35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fisik:</a:t>
            </a:r>
            <a:r>
              <a:rPr sz="4800" b="1" spc="-33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0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verbal</a:t>
            </a:r>
            <a:r>
              <a:rPr sz="4800" b="1" spc="-19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09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(lisan),</a:t>
            </a:r>
            <a:r>
              <a:rPr sz="4800" b="1" spc="-57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0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ucapan</a:t>
            </a:r>
            <a:endParaRPr sz="4800" dirty="0">
              <a:solidFill>
                <a:schemeClr val="bg1"/>
              </a:solidFill>
              <a:latin typeface="Abadi" panose="020B0604020104020204" pitchFamily="34" charset="0"/>
              <a:cs typeface="Tahoma"/>
            </a:endParaRPr>
          </a:p>
          <a:p>
            <a:pPr marL="12700" marR="8255" algn="just">
              <a:lnSpc>
                <a:spcPts val="5200"/>
              </a:lnSpc>
              <a:spcBef>
                <a:spcPts val="470"/>
              </a:spcBef>
              <a:tabLst>
                <a:tab pos="1894205" algn="l"/>
                <a:tab pos="2354580" algn="l"/>
                <a:tab pos="10163175" algn="l"/>
              </a:tabLst>
            </a:pPr>
            <a:r>
              <a:rPr sz="4800" b="1" spc="-37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Visual</a:t>
            </a:r>
            <a:r>
              <a:rPr sz="4800" b="1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	</a:t>
            </a:r>
            <a:r>
              <a:rPr sz="4800" b="1" spc="-52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:</a:t>
            </a:r>
            <a:r>
              <a:rPr sz="4800" b="1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	</a:t>
            </a:r>
            <a:r>
              <a:rPr sz="4800" b="1" spc="-45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tanda-</a:t>
            </a:r>
            <a:r>
              <a:rPr sz="4800" b="1" spc="-434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tanda,</a:t>
            </a:r>
            <a:r>
              <a:rPr sz="4800" b="1" spc="57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09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isyarat,</a:t>
            </a:r>
            <a:r>
              <a:rPr sz="4800" b="1" spc="60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ID" sz="4800" b="1" spc="-52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B</a:t>
            </a:r>
            <a:r>
              <a:rPr sz="4800" b="1" spc="-525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ahasa</a:t>
            </a:r>
            <a:r>
              <a:rPr lang="en-US" sz="4800" b="1" spc="-52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84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tubuh</a:t>
            </a:r>
            <a:r>
              <a:rPr sz="4800" b="1" spc="-484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8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(non-</a:t>
            </a:r>
            <a:r>
              <a:rPr sz="4800" b="1" spc="-46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verbal)</a:t>
            </a:r>
            <a:endParaRPr sz="4800" dirty="0">
              <a:solidFill>
                <a:schemeClr val="bg1"/>
              </a:solidFill>
              <a:latin typeface="Abadi" panose="020B0604020104020204" pitchFamily="34" charset="0"/>
              <a:cs typeface="Tahoma"/>
            </a:endParaRPr>
          </a:p>
          <a:p>
            <a:pPr marL="12700" algn="ctr">
              <a:lnSpc>
                <a:spcPct val="100000"/>
              </a:lnSpc>
              <a:spcBef>
                <a:spcPts val="5545"/>
              </a:spcBef>
            </a:pPr>
            <a:r>
              <a:rPr sz="4800" b="1" spc="-56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PENERIMA</a:t>
            </a:r>
            <a:r>
              <a:rPr sz="4800" b="1" spc="-44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84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PESAN</a:t>
            </a:r>
            <a:endParaRPr sz="4800" dirty="0">
              <a:solidFill>
                <a:schemeClr val="bg2">
                  <a:lumMod val="10000"/>
                  <a:lumOff val="90000"/>
                </a:schemeClr>
              </a:solidFill>
              <a:latin typeface="Abadi" panose="020B0604020104020204" pitchFamily="34" charset="0"/>
              <a:cs typeface="Tahoma"/>
            </a:endParaRPr>
          </a:p>
          <a:p>
            <a:pPr marL="12700" marR="5080" algn="just">
              <a:lnSpc>
                <a:spcPct val="92200"/>
              </a:lnSpc>
              <a:spcBef>
                <a:spcPts val="490"/>
              </a:spcBef>
              <a:tabLst>
                <a:tab pos="3553460" algn="l"/>
                <a:tab pos="7130415" algn="l"/>
                <a:tab pos="10166350" algn="l"/>
              </a:tabLst>
            </a:pPr>
            <a:r>
              <a:rPr sz="4800" b="1" spc="-459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Rantai</a:t>
            </a:r>
            <a:r>
              <a:rPr sz="4800" b="1" spc="-204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3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akhir</a:t>
            </a:r>
            <a:r>
              <a:rPr sz="4800" b="1" spc="-21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7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dalam</a:t>
            </a:r>
            <a:r>
              <a:rPr sz="4800" b="1" spc="-19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59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proses</a:t>
            </a:r>
            <a:r>
              <a:rPr sz="4800" b="1" spc="-17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84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komunikasi</a:t>
            </a:r>
            <a:r>
              <a:rPr sz="4800" b="1" spc="-484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endParaRPr lang="en-US" sz="4800" b="1" spc="-484" dirty="0">
              <a:solidFill>
                <a:schemeClr val="bg1"/>
              </a:solidFill>
              <a:latin typeface="Abadi" panose="020B0604020104020204" pitchFamily="34" charset="0"/>
              <a:cs typeface="Tahoma"/>
            </a:endParaRPr>
          </a:p>
          <a:p>
            <a:pPr marL="12700" marR="5080" algn="just">
              <a:lnSpc>
                <a:spcPct val="92200"/>
              </a:lnSpc>
              <a:spcBef>
                <a:spcPts val="490"/>
              </a:spcBef>
              <a:tabLst>
                <a:tab pos="3553460" algn="l"/>
                <a:tab pos="7130415" algn="l"/>
                <a:tab pos="10166350" algn="l"/>
              </a:tabLst>
            </a:pPr>
            <a:r>
              <a:rPr sz="4800" b="1" spc="-1030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T</a:t>
            </a:r>
            <a:r>
              <a:rPr sz="4800" b="1" spc="-475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a</a:t>
            </a:r>
            <a:r>
              <a:rPr sz="4800" b="1" spc="-470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n</a:t>
            </a:r>
            <a:r>
              <a:rPr sz="4800" b="1" spc="-450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g</a:t>
            </a:r>
            <a:r>
              <a:rPr sz="4800" b="1" spc="-480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g</a:t>
            </a:r>
            <a:r>
              <a:rPr sz="4800" b="1" spc="-475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a</a:t>
            </a:r>
            <a:r>
              <a:rPr sz="4800" b="1" spc="-450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p</a:t>
            </a:r>
            <a:r>
              <a:rPr sz="4800" b="1" spc="-495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a</a:t>
            </a:r>
            <a:r>
              <a:rPr sz="4800" b="1" spc="-450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n</a:t>
            </a:r>
            <a:r>
              <a:rPr lang="en-US" sz="4800" b="1" spc="-45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09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komunikan</a:t>
            </a:r>
            <a:r>
              <a:rPr lang="en-US" sz="4800" b="1" spc="-509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75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terhadap</a:t>
            </a:r>
            <a:r>
              <a:rPr sz="4800" b="1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	</a:t>
            </a:r>
            <a:r>
              <a:rPr sz="4800" b="1" spc="-49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pesan </a:t>
            </a:r>
            <a:r>
              <a:rPr sz="4800" b="1" spc="-45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tergantung</a:t>
            </a:r>
            <a:r>
              <a:rPr sz="4800" b="1" spc="-19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3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:</a:t>
            </a:r>
            <a:endParaRPr sz="4800" dirty="0">
              <a:solidFill>
                <a:schemeClr val="bg1"/>
              </a:solidFill>
              <a:latin typeface="Abadi" panose="020B0604020104020204" pitchFamily="34" charset="0"/>
              <a:cs typeface="Tahoma"/>
            </a:endParaRPr>
          </a:p>
          <a:p>
            <a:pPr marL="899160" indent="-441959" algn="just">
              <a:lnSpc>
                <a:spcPts val="5580"/>
              </a:lnSpc>
              <a:buFont typeface="Arial MT"/>
              <a:buChar char="•"/>
              <a:tabLst>
                <a:tab pos="899160" algn="l"/>
              </a:tabLst>
            </a:pPr>
            <a:r>
              <a:rPr sz="4800" b="1" spc="-45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Sikap</a:t>
            </a:r>
            <a:r>
              <a:rPr sz="4800" b="1" spc="-19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8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komunikator</a:t>
            </a:r>
            <a:r>
              <a:rPr sz="4800" b="1" spc="-18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8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saat</a:t>
            </a:r>
            <a:r>
              <a:rPr sz="4800" b="1" spc="-21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8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berkomunikasi</a:t>
            </a:r>
            <a:endParaRPr sz="4800" dirty="0">
              <a:solidFill>
                <a:schemeClr val="bg1"/>
              </a:solidFill>
              <a:latin typeface="Abadi" panose="020B0604020104020204" pitchFamily="34" charset="0"/>
              <a:cs typeface="Tahoma"/>
            </a:endParaRPr>
          </a:p>
          <a:p>
            <a:pPr marL="899160" indent="-441959" algn="just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899160" algn="l"/>
              </a:tabLst>
            </a:pPr>
            <a:r>
              <a:rPr sz="4800" b="1" spc="-50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Cara</a:t>
            </a:r>
            <a:r>
              <a:rPr sz="4800" b="1" spc="-22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5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penafsirannya</a:t>
            </a:r>
            <a:endParaRPr sz="4800" dirty="0">
              <a:solidFill>
                <a:schemeClr val="bg1"/>
              </a:solidFill>
              <a:latin typeface="Abadi" panose="020B0604020104020204" pitchFamily="34" charset="0"/>
              <a:cs typeface="Tahom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724119" y="1137919"/>
            <a:ext cx="563880" cy="7998459"/>
          </a:xfrm>
          <a:custGeom>
            <a:avLst/>
            <a:gdLst/>
            <a:ahLst/>
            <a:cxnLst/>
            <a:rect l="l" t="t" r="r" b="b"/>
            <a:pathLst>
              <a:path w="563880" h="7998459">
                <a:moveTo>
                  <a:pt x="563880" y="0"/>
                </a:moveTo>
                <a:lnTo>
                  <a:pt x="0" y="0"/>
                </a:lnTo>
                <a:lnTo>
                  <a:pt x="0" y="7998459"/>
                </a:lnTo>
                <a:lnTo>
                  <a:pt x="563880" y="7998459"/>
                </a:lnTo>
                <a:lnTo>
                  <a:pt x="563880" y="0"/>
                </a:lnTo>
                <a:close/>
              </a:path>
            </a:pathLst>
          </a:custGeom>
          <a:solidFill>
            <a:srgbClr val="C6C6C6">
              <a:alpha val="4941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0" y="1137919"/>
            <a:ext cx="5166360" cy="7998459"/>
          </a:xfrm>
          <a:prstGeom prst="rect">
            <a:avLst/>
          </a:prstGeom>
          <a:solidFill>
            <a:srgbClr val="C6C6C6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6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865"/>
              </a:spcBef>
            </a:pPr>
            <a:endParaRPr sz="6000">
              <a:latin typeface="Times New Roman"/>
              <a:cs typeface="Times New Roman"/>
            </a:endParaRPr>
          </a:p>
          <a:p>
            <a:pPr marL="497840" marR="812165">
              <a:lnSpc>
                <a:spcPct val="90300"/>
              </a:lnSpc>
              <a:spcBef>
                <a:spcPts val="5"/>
              </a:spcBef>
            </a:pPr>
            <a:r>
              <a:rPr sz="6000" b="1" spc="-645" dirty="0">
                <a:solidFill>
                  <a:srgbClr val="FFFF00"/>
                </a:solidFill>
                <a:latin typeface="Tahoma"/>
                <a:cs typeface="Tahoma"/>
              </a:rPr>
              <a:t>Speaking</a:t>
            </a:r>
            <a:r>
              <a:rPr sz="6000" b="1" spc="-345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6000" b="1" spc="-1830" dirty="0">
                <a:solidFill>
                  <a:srgbClr val="FFFF00"/>
                </a:solidFill>
                <a:latin typeface="Tahoma"/>
                <a:cs typeface="Tahoma"/>
              </a:rPr>
              <a:t>+</a:t>
            </a:r>
            <a:r>
              <a:rPr sz="6000" b="1" spc="-500" dirty="0">
                <a:solidFill>
                  <a:srgbClr val="FFFF00"/>
                </a:solidFill>
                <a:latin typeface="Tahoma"/>
                <a:cs typeface="Tahoma"/>
              </a:rPr>
              <a:t> listening</a:t>
            </a:r>
            <a:r>
              <a:rPr sz="6000" b="1" spc="-335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6000" b="1" spc="-630" dirty="0">
                <a:solidFill>
                  <a:srgbClr val="FFFFFF"/>
                </a:solidFill>
                <a:latin typeface="Tahoma"/>
                <a:cs typeface="Tahoma"/>
              </a:rPr>
              <a:t>: </a:t>
            </a:r>
            <a:r>
              <a:rPr sz="6000" b="1" spc="-1050" dirty="0">
                <a:solidFill>
                  <a:srgbClr val="FFFFFF"/>
                </a:solidFill>
                <a:latin typeface="Tahoma"/>
                <a:cs typeface="Tahoma"/>
              </a:rPr>
              <a:t>V</a:t>
            </a:r>
            <a:r>
              <a:rPr sz="6000" b="1" spc="-57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6000" b="1" spc="-585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6000" b="1" spc="-565" dirty="0">
                <a:solidFill>
                  <a:srgbClr val="FFFFFF"/>
                </a:solidFill>
                <a:latin typeface="Tahoma"/>
                <a:cs typeface="Tahoma"/>
              </a:rPr>
              <a:t>b</a:t>
            </a:r>
            <a:r>
              <a:rPr sz="6000" b="1" spc="-57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6000" b="1" spc="-445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6000" b="1" spc="-6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6000" b="1" spc="-700" dirty="0">
                <a:solidFill>
                  <a:srgbClr val="FFFFFF"/>
                </a:solidFill>
                <a:latin typeface="Tahoma"/>
                <a:cs typeface="Tahoma"/>
              </a:rPr>
              <a:t>communicat </a:t>
            </a:r>
            <a:r>
              <a:rPr sz="6000" b="1" spc="-515" dirty="0">
                <a:solidFill>
                  <a:srgbClr val="FFFFFF"/>
                </a:solidFill>
                <a:latin typeface="Tahoma"/>
                <a:cs typeface="Tahoma"/>
              </a:rPr>
              <a:t>ion</a:t>
            </a:r>
            <a:endParaRPr sz="60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34276" y="1259776"/>
            <a:ext cx="8936355" cy="202057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428625" marR="5080" indent="-416559">
              <a:lnSpc>
                <a:spcPts val="4900"/>
              </a:lnSpc>
              <a:spcBef>
                <a:spcPts val="680"/>
              </a:spcBef>
              <a:buChar char="•"/>
              <a:tabLst>
                <a:tab pos="428625" algn="l"/>
                <a:tab pos="579120" algn="l"/>
              </a:tabLst>
            </a:pPr>
            <a:r>
              <a:rPr sz="4500" dirty="0">
                <a:solidFill>
                  <a:srgbClr val="40B8D2"/>
                </a:solidFill>
                <a:latin typeface="Arial MT"/>
                <a:cs typeface="Arial MT"/>
              </a:rPr>
              <a:t>	</a:t>
            </a:r>
            <a:r>
              <a:rPr sz="4500" b="1" spc="-459" dirty="0">
                <a:latin typeface="Tahoma"/>
                <a:cs typeface="Tahoma"/>
              </a:rPr>
              <a:t>Mendengarkan</a:t>
            </a:r>
            <a:r>
              <a:rPr sz="4500" b="1" spc="-135" dirty="0">
                <a:latin typeface="Tahoma"/>
                <a:cs typeface="Tahoma"/>
              </a:rPr>
              <a:t> </a:t>
            </a:r>
            <a:r>
              <a:rPr sz="4500" b="1" spc="-400" dirty="0">
                <a:latin typeface="Tahoma"/>
                <a:cs typeface="Tahoma"/>
              </a:rPr>
              <a:t>adalah</a:t>
            </a:r>
            <a:r>
              <a:rPr sz="4500" b="1" spc="-175" dirty="0">
                <a:latin typeface="Tahoma"/>
                <a:cs typeface="Tahoma"/>
              </a:rPr>
              <a:t> </a:t>
            </a:r>
            <a:r>
              <a:rPr sz="4500" b="1" spc="-420" dirty="0">
                <a:latin typeface="Tahoma"/>
                <a:cs typeface="Tahoma"/>
              </a:rPr>
              <a:t>proses</a:t>
            </a:r>
            <a:r>
              <a:rPr sz="4500" b="1" spc="-185" dirty="0">
                <a:latin typeface="Tahoma"/>
                <a:cs typeface="Tahoma"/>
              </a:rPr>
              <a:t> </a:t>
            </a:r>
            <a:r>
              <a:rPr sz="4500" b="1" spc="-375" dirty="0">
                <a:latin typeface="Tahoma"/>
                <a:cs typeface="Tahoma"/>
              </a:rPr>
              <a:t>aktif </a:t>
            </a:r>
            <a:r>
              <a:rPr sz="4500" b="1" spc="-470" dirty="0">
                <a:latin typeface="Tahoma"/>
                <a:cs typeface="Tahoma"/>
              </a:rPr>
              <a:t>menerima</a:t>
            </a:r>
            <a:r>
              <a:rPr sz="4500" b="1" spc="-130" dirty="0">
                <a:latin typeface="Tahoma"/>
                <a:cs typeface="Tahoma"/>
              </a:rPr>
              <a:t> </a:t>
            </a:r>
            <a:r>
              <a:rPr sz="4500" b="1" spc="-455" dirty="0">
                <a:latin typeface="Tahoma"/>
                <a:cs typeface="Tahoma"/>
              </a:rPr>
              <a:t>rangsangan</a:t>
            </a:r>
            <a:r>
              <a:rPr sz="4500" b="1" spc="-160" dirty="0">
                <a:latin typeface="Tahoma"/>
                <a:cs typeface="Tahoma"/>
              </a:rPr>
              <a:t> </a:t>
            </a:r>
            <a:r>
              <a:rPr sz="4500" b="1" spc="-355" dirty="0">
                <a:latin typeface="Tahoma"/>
                <a:cs typeface="Tahoma"/>
              </a:rPr>
              <a:t>telinga</a:t>
            </a:r>
            <a:endParaRPr sz="4500">
              <a:latin typeface="Tahoma"/>
              <a:cs typeface="Tahoma"/>
            </a:endParaRPr>
          </a:p>
          <a:p>
            <a:pPr marL="581660" indent="-568960">
              <a:lnSpc>
                <a:spcPts val="5325"/>
              </a:lnSpc>
              <a:buClr>
                <a:srgbClr val="40B8D2"/>
              </a:buClr>
              <a:buFont typeface="Arial MT"/>
              <a:buChar char="•"/>
              <a:tabLst>
                <a:tab pos="581660" algn="l"/>
              </a:tabLst>
            </a:pPr>
            <a:r>
              <a:rPr sz="4500" b="1" spc="-340" dirty="0">
                <a:latin typeface="Tahoma"/>
                <a:cs typeface="Tahoma"/>
              </a:rPr>
              <a:t>Listening</a:t>
            </a:r>
            <a:r>
              <a:rPr sz="4500" b="1" spc="-335" dirty="0">
                <a:latin typeface="Tahoma"/>
                <a:cs typeface="Tahoma"/>
              </a:rPr>
              <a:t> </a:t>
            </a:r>
            <a:r>
              <a:rPr sz="4500" b="1" spc="-445" dirty="0">
                <a:latin typeface="Tahoma"/>
                <a:cs typeface="Tahoma"/>
              </a:rPr>
              <a:t>vs</a:t>
            </a:r>
            <a:r>
              <a:rPr sz="4500" b="1" spc="-204" dirty="0">
                <a:latin typeface="Tahoma"/>
                <a:cs typeface="Tahoma"/>
              </a:rPr>
              <a:t> </a:t>
            </a:r>
            <a:r>
              <a:rPr sz="4500" b="1" spc="-400" dirty="0">
                <a:latin typeface="Tahoma"/>
                <a:cs typeface="Tahoma"/>
              </a:rPr>
              <a:t>hearing</a:t>
            </a:r>
            <a:endParaRPr sz="4500">
              <a:latin typeface="Tahoma"/>
              <a:cs typeface="Tahom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05220" y="3601720"/>
            <a:ext cx="10988040" cy="538988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0" y="1137919"/>
            <a:ext cx="5166360" cy="7998459"/>
          </a:xfrm>
          <a:prstGeom prst="rect">
            <a:avLst/>
          </a:prstGeom>
          <a:solidFill>
            <a:srgbClr val="C6C6C6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6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865"/>
              </a:spcBef>
            </a:pPr>
            <a:endParaRPr sz="6000">
              <a:latin typeface="Times New Roman"/>
              <a:cs typeface="Times New Roman"/>
            </a:endParaRPr>
          </a:p>
          <a:p>
            <a:pPr marL="497840" marR="812165">
              <a:lnSpc>
                <a:spcPct val="90300"/>
              </a:lnSpc>
              <a:spcBef>
                <a:spcPts val="5"/>
              </a:spcBef>
            </a:pPr>
            <a:r>
              <a:rPr sz="6000" b="1" spc="-645" dirty="0">
                <a:solidFill>
                  <a:srgbClr val="FFFF00"/>
                </a:solidFill>
                <a:latin typeface="Tahoma"/>
                <a:cs typeface="Tahoma"/>
              </a:rPr>
              <a:t>Speaking</a:t>
            </a:r>
            <a:r>
              <a:rPr sz="6000" b="1" spc="-345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6000" b="1" spc="-1830" dirty="0">
                <a:solidFill>
                  <a:srgbClr val="FFFF00"/>
                </a:solidFill>
                <a:latin typeface="Tahoma"/>
                <a:cs typeface="Tahoma"/>
              </a:rPr>
              <a:t>+</a:t>
            </a:r>
            <a:r>
              <a:rPr sz="6000" b="1" spc="-500" dirty="0">
                <a:solidFill>
                  <a:srgbClr val="FFFF00"/>
                </a:solidFill>
                <a:latin typeface="Tahoma"/>
                <a:cs typeface="Tahoma"/>
              </a:rPr>
              <a:t> listening</a:t>
            </a:r>
            <a:r>
              <a:rPr sz="6000" b="1" spc="-335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6000" b="1" spc="-630" dirty="0">
                <a:solidFill>
                  <a:srgbClr val="FFFFFF"/>
                </a:solidFill>
                <a:latin typeface="Tahoma"/>
                <a:cs typeface="Tahoma"/>
              </a:rPr>
              <a:t>: </a:t>
            </a:r>
            <a:r>
              <a:rPr sz="6000" b="1" spc="-1050" dirty="0">
                <a:solidFill>
                  <a:srgbClr val="FFFFFF"/>
                </a:solidFill>
                <a:latin typeface="Tahoma"/>
                <a:cs typeface="Tahoma"/>
              </a:rPr>
              <a:t>V</a:t>
            </a:r>
            <a:r>
              <a:rPr sz="6000" b="1" spc="-57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6000" b="1" spc="-585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6000" b="1" spc="-565" dirty="0">
                <a:solidFill>
                  <a:srgbClr val="FFFFFF"/>
                </a:solidFill>
                <a:latin typeface="Tahoma"/>
                <a:cs typeface="Tahoma"/>
              </a:rPr>
              <a:t>b</a:t>
            </a:r>
            <a:r>
              <a:rPr sz="6000" b="1" spc="-57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6000" b="1" spc="-445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6000" b="1" spc="-6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6000" b="1" spc="-700" dirty="0">
                <a:solidFill>
                  <a:srgbClr val="FFFFFF"/>
                </a:solidFill>
                <a:latin typeface="Tahoma"/>
                <a:cs typeface="Tahoma"/>
              </a:rPr>
              <a:t>communicat </a:t>
            </a:r>
            <a:r>
              <a:rPr sz="6000" b="1" spc="-515" dirty="0">
                <a:solidFill>
                  <a:srgbClr val="FFFFFF"/>
                </a:solidFill>
                <a:latin typeface="Tahoma"/>
                <a:cs typeface="Tahoma"/>
              </a:rPr>
              <a:t>ion</a:t>
            </a:r>
            <a:endParaRPr sz="60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492884" y="458868"/>
            <a:ext cx="5664200" cy="711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0" spc="-560" dirty="0"/>
              <a:t>SIFAT</a:t>
            </a:r>
            <a:r>
              <a:rPr sz="4500" spc="-420" dirty="0"/>
              <a:t> </a:t>
            </a:r>
            <a:r>
              <a:rPr sz="4500" spc="-585" dirty="0"/>
              <a:t>BERKOMUNIKASI</a:t>
            </a:r>
            <a:endParaRPr sz="4500" dirty="0"/>
          </a:p>
        </p:txBody>
      </p:sp>
      <p:sp>
        <p:nvSpPr>
          <p:cNvPr id="4" name="object 4"/>
          <p:cNvSpPr txBox="1"/>
          <p:nvPr/>
        </p:nvSpPr>
        <p:spPr>
          <a:xfrm>
            <a:off x="6019800" y="2552700"/>
            <a:ext cx="10363200" cy="1337289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698500" marR="5080" indent="-685800" algn="just">
              <a:lnSpc>
                <a:spcPct val="908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926465" algn="l"/>
              </a:tabLst>
            </a:pPr>
            <a:r>
              <a:rPr sz="4500" spc="-350" dirty="0" err="1">
                <a:latin typeface="Abadi" panose="020B0604020104020204" pitchFamily="34" charset="0"/>
                <a:cs typeface="Tahoma"/>
              </a:rPr>
              <a:t>Asertif</a:t>
            </a:r>
            <a:r>
              <a:rPr lang="en-US" sz="4500" spc="-350" dirty="0">
                <a:latin typeface="Abadi" panose="020B0604020104020204" pitchFamily="34" charset="0"/>
                <a:cs typeface="Tahoma"/>
              </a:rPr>
              <a:t> </a:t>
            </a:r>
            <a:r>
              <a:rPr sz="4500" spc="-350" dirty="0">
                <a:latin typeface="Abadi" panose="020B0604020104020204" pitchFamily="34" charset="0"/>
                <a:cs typeface="Tahoma"/>
              </a:rPr>
              <a:t>:</a:t>
            </a:r>
            <a:r>
              <a:rPr sz="4500" spc="-220" dirty="0">
                <a:latin typeface="Abadi" panose="020B0604020104020204" pitchFamily="34" charset="0"/>
                <a:cs typeface="Tahoma"/>
              </a:rPr>
              <a:t> </a:t>
            </a:r>
            <a:r>
              <a:rPr sz="4500" spc="-395" dirty="0">
                <a:latin typeface="Abadi" panose="020B0604020104020204" pitchFamily="34" charset="0"/>
                <a:cs typeface="Tahoma"/>
              </a:rPr>
              <a:t>berani</a:t>
            </a:r>
            <a:r>
              <a:rPr sz="4500" spc="-245" dirty="0">
                <a:latin typeface="Abadi" panose="020B0604020104020204" pitchFamily="34" charset="0"/>
                <a:cs typeface="Tahoma"/>
              </a:rPr>
              <a:t> </a:t>
            </a:r>
            <a:r>
              <a:rPr sz="4500" spc="-360" dirty="0">
                <a:latin typeface="Abadi" panose="020B0604020104020204" pitchFamily="34" charset="0"/>
                <a:cs typeface="Tahoma"/>
              </a:rPr>
              <a:t>berfikir</a:t>
            </a:r>
            <a:r>
              <a:rPr sz="4500" spc="-215" dirty="0">
                <a:latin typeface="Abadi" panose="020B0604020104020204" pitchFamily="34" charset="0"/>
                <a:cs typeface="Tahoma"/>
              </a:rPr>
              <a:t> </a:t>
            </a:r>
            <a:r>
              <a:rPr sz="4500" spc="-450" dirty="0">
                <a:latin typeface="Abadi" panose="020B0604020104020204" pitchFamily="34" charset="0"/>
                <a:cs typeface="Tahoma"/>
              </a:rPr>
              <a:t>dan</a:t>
            </a:r>
            <a:r>
              <a:rPr sz="4500" spc="-240" dirty="0">
                <a:latin typeface="Abadi" panose="020B0604020104020204" pitchFamily="34" charset="0"/>
                <a:cs typeface="Tahoma"/>
              </a:rPr>
              <a:t> </a:t>
            </a:r>
            <a:r>
              <a:rPr sz="4500" spc="-405" dirty="0">
                <a:latin typeface="Abadi" panose="020B0604020104020204" pitchFamily="34" charset="0"/>
                <a:cs typeface="Tahoma"/>
              </a:rPr>
              <a:t>berani </a:t>
            </a:r>
            <a:r>
              <a:rPr sz="4500" spc="-475" dirty="0">
                <a:latin typeface="Abadi" panose="020B0604020104020204" pitchFamily="34" charset="0"/>
                <a:cs typeface="Tahoma"/>
              </a:rPr>
              <a:t>mempertahankan</a:t>
            </a:r>
            <a:r>
              <a:rPr sz="4500" spc="-335" dirty="0">
                <a:latin typeface="Abadi" panose="020B0604020104020204" pitchFamily="34" charset="0"/>
                <a:cs typeface="Tahoma"/>
              </a:rPr>
              <a:t> </a:t>
            </a:r>
            <a:r>
              <a:rPr sz="4500" spc="-459" dirty="0">
                <a:latin typeface="Abadi" panose="020B0604020104020204" pitchFamily="34" charset="0"/>
                <a:cs typeface="Tahoma"/>
              </a:rPr>
              <a:t>yang</a:t>
            </a:r>
            <a:r>
              <a:rPr sz="4500" spc="-229" dirty="0">
                <a:latin typeface="Abadi" panose="020B0604020104020204" pitchFamily="34" charset="0"/>
                <a:cs typeface="Tahoma"/>
              </a:rPr>
              <a:t> </a:t>
            </a:r>
            <a:r>
              <a:rPr sz="4500" spc="-434" dirty="0">
                <a:latin typeface="Abadi" panose="020B0604020104020204" pitchFamily="34" charset="0"/>
                <a:cs typeface="Tahoma"/>
              </a:rPr>
              <a:t>benar</a:t>
            </a:r>
            <a:r>
              <a:rPr sz="4500" spc="-210" dirty="0">
                <a:latin typeface="Abadi" panose="020B0604020104020204" pitchFamily="34" charset="0"/>
                <a:cs typeface="Tahoma"/>
              </a:rPr>
              <a:t> </a:t>
            </a:r>
            <a:r>
              <a:rPr sz="4500" spc="-470" dirty="0" err="1">
                <a:latin typeface="Abadi" panose="020B0604020104020204" pitchFamily="34" charset="0"/>
                <a:cs typeface="Tahoma"/>
              </a:rPr>
              <a:t>secara</a:t>
            </a:r>
            <a:r>
              <a:rPr sz="4500" spc="-470" dirty="0">
                <a:latin typeface="Abadi" panose="020B0604020104020204" pitchFamily="34" charset="0"/>
                <a:cs typeface="Tahoma"/>
              </a:rPr>
              <a:t> </a:t>
            </a:r>
            <a:r>
              <a:rPr sz="4500" spc="-490" dirty="0" err="1">
                <a:latin typeface="Abadi" panose="020B0604020104020204" pitchFamily="34" charset="0"/>
                <a:cs typeface="Tahoma"/>
              </a:rPr>
              <a:t>meyakinkan</a:t>
            </a:r>
            <a:endParaRPr lang="en-US" sz="4500" spc="-490" dirty="0">
              <a:latin typeface="Abadi" panose="020B0604020104020204" pitchFamily="34" charset="0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19800" y="4152900"/>
            <a:ext cx="10591800" cy="2600712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428625" marR="5080" indent="-416559" algn="just">
              <a:lnSpc>
                <a:spcPts val="4900"/>
              </a:lnSpc>
              <a:spcBef>
                <a:spcPts val="680"/>
              </a:spcBef>
              <a:buFont typeface="Arial MT"/>
              <a:buChar char="•"/>
              <a:tabLst>
                <a:tab pos="428625" algn="l"/>
              </a:tabLst>
            </a:pPr>
            <a:r>
              <a:rPr sz="4500" spc="-415" dirty="0" err="1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Submisif</a:t>
            </a:r>
            <a:r>
              <a:rPr lang="en-US" sz="4500" spc="-41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500" spc="-41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:</a:t>
            </a:r>
            <a:r>
              <a:rPr lang="en-US" sz="4500" spc="-41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500" spc="-409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ragu2,</a:t>
            </a:r>
            <a:r>
              <a:rPr sz="4500" spc="-49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500" spc="-45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cenderung</a:t>
            </a:r>
            <a:r>
              <a:rPr sz="4500" spc="-11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500" spc="-434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setuju</a:t>
            </a:r>
            <a:r>
              <a:rPr sz="4500" spc="-15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500" spc="-484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pada </a:t>
            </a:r>
            <a:r>
              <a:rPr sz="4500" spc="-434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pendapat</a:t>
            </a:r>
            <a:r>
              <a:rPr sz="4500" spc="-18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500" spc="-42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orang</a:t>
            </a:r>
            <a:r>
              <a:rPr sz="4500" spc="-16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500" spc="-32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lain</a:t>
            </a:r>
            <a:endParaRPr sz="4500" dirty="0">
              <a:solidFill>
                <a:schemeClr val="bg2">
                  <a:lumMod val="10000"/>
                  <a:lumOff val="90000"/>
                </a:schemeClr>
              </a:solidFill>
              <a:latin typeface="Abadi" panose="020B0604020104020204" pitchFamily="34" charset="0"/>
              <a:cs typeface="Tahoma"/>
            </a:endParaRPr>
          </a:p>
          <a:p>
            <a:pPr marL="428625" marR="234950" indent="-416559" algn="just">
              <a:lnSpc>
                <a:spcPts val="4900"/>
              </a:lnSpc>
              <a:spcBef>
                <a:spcPts val="5"/>
              </a:spcBef>
              <a:buFont typeface="Arial MT"/>
              <a:buChar char="•"/>
              <a:tabLst>
                <a:tab pos="428625" algn="l"/>
              </a:tabLst>
            </a:pPr>
            <a:r>
              <a:rPr sz="4500" spc="-390" dirty="0" err="1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Agresif</a:t>
            </a:r>
            <a:r>
              <a:rPr lang="en-US" sz="4500" spc="-39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500" spc="-39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:</a:t>
            </a:r>
            <a:r>
              <a:rPr sz="4500" spc="-12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500" spc="-43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dogmatis</a:t>
            </a:r>
            <a:r>
              <a:rPr sz="4500" spc="-16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500" spc="-39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sering</a:t>
            </a:r>
            <a:r>
              <a:rPr sz="4500" spc="-15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500" spc="-39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mengadili </a:t>
            </a:r>
            <a:r>
              <a:rPr sz="4500" spc="-42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orang</a:t>
            </a:r>
            <a:r>
              <a:rPr sz="4500" spc="-20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500" spc="-29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lain,</a:t>
            </a:r>
            <a:r>
              <a:rPr sz="4500" spc="-49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500" spc="-47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menyerang</a:t>
            </a:r>
            <a:r>
              <a:rPr sz="4500" spc="-16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500" spc="-46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secara</a:t>
            </a:r>
            <a:r>
              <a:rPr sz="4500" spc="-13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500" spc="-39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personal</a:t>
            </a:r>
            <a:endParaRPr sz="4500" dirty="0">
              <a:solidFill>
                <a:schemeClr val="bg2">
                  <a:lumMod val="10000"/>
                  <a:lumOff val="90000"/>
                </a:schemeClr>
              </a:solidFill>
              <a:latin typeface="Abadi" panose="020B0604020104020204" pitchFamily="34" charset="0"/>
              <a:cs typeface="Tahom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724119" y="1137919"/>
            <a:ext cx="563880" cy="7998459"/>
          </a:xfrm>
          <a:custGeom>
            <a:avLst/>
            <a:gdLst/>
            <a:ahLst/>
            <a:cxnLst/>
            <a:rect l="l" t="t" r="r" b="b"/>
            <a:pathLst>
              <a:path w="563880" h="7998459">
                <a:moveTo>
                  <a:pt x="563880" y="0"/>
                </a:moveTo>
                <a:lnTo>
                  <a:pt x="0" y="0"/>
                </a:lnTo>
                <a:lnTo>
                  <a:pt x="0" y="7998459"/>
                </a:lnTo>
                <a:lnTo>
                  <a:pt x="563880" y="7998459"/>
                </a:lnTo>
                <a:lnTo>
                  <a:pt x="563880" y="0"/>
                </a:lnTo>
                <a:close/>
              </a:path>
            </a:pathLst>
          </a:custGeom>
          <a:solidFill>
            <a:srgbClr val="C6C6C6">
              <a:alpha val="4941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0" y="1137919"/>
            <a:ext cx="5166360" cy="7998459"/>
          </a:xfrm>
          <a:prstGeom prst="rect">
            <a:avLst/>
          </a:prstGeom>
          <a:solidFill>
            <a:srgbClr val="C6C6C6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5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385"/>
              </a:spcBef>
            </a:pPr>
            <a:endParaRPr sz="5400">
              <a:latin typeface="Times New Roman"/>
              <a:cs typeface="Times New Roman"/>
            </a:endParaRPr>
          </a:p>
          <a:p>
            <a:pPr marL="497840" marR="192405">
              <a:lnSpc>
                <a:spcPts val="5900"/>
              </a:lnSpc>
            </a:pPr>
            <a:r>
              <a:rPr sz="5400" b="1" spc="-108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5400" b="1" spc="-48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5400" b="1" spc="-465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5400" b="1" spc="-355" dirty="0">
                <a:solidFill>
                  <a:srgbClr val="FFFFFF"/>
                </a:solidFill>
                <a:latin typeface="Tahoma"/>
                <a:cs typeface="Tahoma"/>
              </a:rPr>
              <a:t>k</a:t>
            </a:r>
            <a:r>
              <a:rPr sz="5400" b="1" spc="6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5400" b="1" spc="-625" dirty="0">
                <a:solidFill>
                  <a:srgbClr val="FFFFFF"/>
                </a:solidFill>
                <a:latin typeface="Tahoma"/>
                <a:cs typeface="Tahoma"/>
              </a:rPr>
              <a:t>sederhana </a:t>
            </a:r>
            <a:r>
              <a:rPr sz="5400" b="1" spc="-640" dirty="0">
                <a:solidFill>
                  <a:srgbClr val="FFFFFF"/>
                </a:solidFill>
                <a:latin typeface="Tahoma"/>
                <a:cs typeface="Tahoma"/>
              </a:rPr>
              <a:t>untuk </a:t>
            </a:r>
            <a:r>
              <a:rPr sz="5400" b="1" spc="-605" dirty="0">
                <a:solidFill>
                  <a:srgbClr val="FFFFFF"/>
                </a:solidFill>
                <a:latin typeface="Tahoma"/>
                <a:cs typeface="Tahoma"/>
              </a:rPr>
              <a:t>berkomunikasi</a:t>
            </a:r>
            <a:r>
              <a:rPr sz="5400" b="1" spc="-4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5400" b="1" spc="-565" dirty="0">
                <a:solidFill>
                  <a:srgbClr val="FFFFFF"/>
                </a:solidFill>
                <a:latin typeface="Tahoma"/>
                <a:cs typeface="Tahoma"/>
              </a:rPr>
              <a:t>:</a:t>
            </a:r>
            <a:endParaRPr sz="5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11214" y="1859279"/>
            <a:ext cx="10471785" cy="5587427"/>
          </a:xfrm>
          <a:prstGeom prst="rect">
            <a:avLst/>
          </a:prstGeom>
        </p:spPr>
        <p:txBody>
          <a:bodyPr vert="horz" wrap="square" lIns="0" tIns="229870" rIns="0" bIns="0" rtlCol="0">
            <a:spAutoFit/>
          </a:bodyPr>
          <a:lstStyle/>
          <a:p>
            <a:pPr marL="698500" indent="-685800" algn="just">
              <a:lnSpc>
                <a:spcPct val="100000"/>
              </a:lnSpc>
              <a:spcBef>
                <a:spcPts val="1810"/>
              </a:spcBef>
              <a:buClr>
                <a:srgbClr val="40B8D2"/>
              </a:buClr>
              <a:buFont typeface="Arial" panose="020B0604020202020204" pitchFamily="34" charset="0"/>
              <a:buChar char="•"/>
              <a:tabLst>
                <a:tab pos="926465" algn="l"/>
              </a:tabLst>
            </a:pPr>
            <a:r>
              <a:rPr sz="4800" b="1" spc="-509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Lakukan</a:t>
            </a:r>
            <a:r>
              <a:rPr sz="4800" b="1" spc="-17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65" dirty="0" err="1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tatapan</a:t>
            </a:r>
            <a:r>
              <a:rPr sz="4800" b="1" spc="-18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65" dirty="0" err="1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mata</a:t>
            </a:r>
            <a:endParaRPr lang="en-US" sz="4800" dirty="0">
              <a:solidFill>
                <a:schemeClr val="bg2">
                  <a:lumMod val="10000"/>
                  <a:lumOff val="90000"/>
                </a:schemeClr>
              </a:solidFill>
              <a:latin typeface="Abadi" panose="020B0604020104020204" pitchFamily="34" charset="0"/>
              <a:cs typeface="Tahoma"/>
            </a:endParaRPr>
          </a:p>
          <a:p>
            <a:pPr marL="698500" indent="-685800" algn="just">
              <a:lnSpc>
                <a:spcPct val="100000"/>
              </a:lnSpc>
              <a:spcBef>
                <a:spcPts val="1810"/>
              </a:spcBef>
              <a:buClr>
                <a:srgbClr val="40B8D2"/>
              </a:buClr>
              <a:buFont typeface="Arial" panose="020B0604020202020204" pitchFamily="34" charset="0"/>
              <a:buChar char="•"/>
              <a:tabLst>
                <a:tab pos="926465" algn="l"/>
              </a:tabLst>
            </a:pPr>
            <a:r>
              <a:rPr sz="4800" b="1" spc="-525" dirty="0" err="1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Gunakan</a:t>
            </a:r>
            <a:r>
              <a:rPr lang="en-US" sz="4800" b="1" spc="-22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80" dirty="0" err="1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gerakan</a:t>
            </a:r>
            <a:r>
              <a:rPr sz="4800" b="1" spc="-23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6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tangan</a:t>
            </a:r>
            <a:r>
              <a:rPr sz="4800" b="1" spc="-24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0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untuk </a:t>
            </a:r>
            <a:r>
              <a:rPr sz="4800" b="1" spc="-45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menginfokan</a:t>
            </a:r>
            <a:r>
              <a:rPr sz="4800" b="1" spc="-26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350" dirty="0" err="1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hal</a:t>
            </a:r>
            <a:r>
              <a:rPr sz="4800" b="1" spc="-29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09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verbal</a:t>
            </a:r>
            <a:endParaRPr lang="en-US" sz="4800" dirty="0">
              <a:solidFill>
                <a:schemeClr val="bg2">
                  <a:lumMod val="10000"/>
                  <a:lumOff val="90000"/>
                </a:schemeClr>
              </a:solidFill>
              <a:latin typeface="Abadi" panose="020B0604020104020204" pitchFamily="34" charset="0"/>
              <a:cs typeface="Tahoma"/>
            </a:endParaRPr>
          </a:p>
          <a:p>
            <a:pPr marL="698500" indent="-685800" algn="just">
              <a:lnSpc>
                <a:spcPct val="100000"/>
              </a:lnSpc>
              <a:spcBef>
                <a:spcPts val="1810"/>
              </a:spcBef>
              <a:buClr>
                <a:srgbClr val="40B8D2"/>
              </a:buClr>
              <a:buFont typeface="Arial" panose="020B0604020202020204" pitchFamily="34" charset="0"/>
              <a:buChar char="•"/>
              <a:tabLst>
                <a:tab pos="926465" algn="l"/>
              </a:tabLst>
            </a:pPr>
            <a:r>
              <a:rPr sz="4800" b="1" spc="-484" dirty="0" err="1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Bergerak</a:t>
            </a:r>
            <a:r>
              <a:rPr sz="4800" b="1" spc="-32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7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dg</a:t>
            </a:r>
            <a:r>
              <a:rPr sz="4800" b="1" spc="-17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40" dirty="0" err="1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santai</a:t>
            </a:r>
            <a:endParaRPr lang="en-US" sz="4800" dirty="0">
              <a:solidFill>
                <a:schemeClr val="bg2">
                  <a:lumMod val="10000"/>
                  <a:lumOff val="90000"/>
                </a:schemeClr>
              </a:solidFill>
              <a:latin typeface="Abadi" panose="020B0604020104020204" pitchFamily="34" charset="0"/>
              <a:cs typeface="Tahoma"/>
            </a:endParaRPr>
          </a:p>
          <a:p>
            <a:pPr marL="698500" indent="-685800" algn="just">
              <a:lnSpc>
                <a:spcPct val="100000"/>
              </a:lnSpc>
              <a:spcBef>
                <a:spcPts val="1810"/>
              </a:spcBef>
              <a:buClr>
                <a:srgbClr val="40B8D2"/>
              </a:buClr>
              <a:buFont typeface="Arial" panose="020B0604020202020204" pitchFamily="34" charset="0"/>
              <a:buChar char="•"/>
              <a:tabLst>
                <a:tab pos="926465" algn="l"/>
              </a:tabLst>
            </a:pPr>
            <a:r>
              <a:rPr sz="4800" b="1" spc="-365" dirty="0" err="1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Rileks</a:t>
            </a:r>
            <a:r>
              <a:rPr sz="4800" b="1" spc="-24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15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&amp;</a:t>
            </a:r>
            <a:r>
              <a:rPr sz="4800" b="1" spc="-18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2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santai</a:t>
            </a:r>
            <a:r>
              <a:rPr sz="4800" b="1" spc="-26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65" dirty="0" err="1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saat</a:t>
            </a:r>
            <a:r>
              <a:rPr sz="4800" b="1" spc="-24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34" dirty="0" err="1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bicara</a:t>
            </a:r>
            <a:endParaRPr lang="en-US" sz="4800" dirty="0">
              <a:solidFill>
                <a:schemeClr val="bg2">
                  <a:lumMod val="10000"/>
                  <a:lumOff val="90000"/>
                </a:schemeClr>
              </a:solidFill>
              <a:latin typeface="Abadi" panose="020B0604020104020204" pitchFamily="34" charset="0"/>
              <a:cs typeface="Tahoma"/>
            </a:endParaRPr>
          </a:p>
          <a:p>
            <a:pPr marL="698500" indent="-685800" algn="just">
              <a:lnSpc>
                <a:spcPct val="100000"/>
              </a:lnSpc>
              <a:spcBef>
                <a:spcPts val="1810"/>
              </a:spcBef>
              <a:buClr>
                <a:srgbClr val="40B8D2"/>
              </a:buClr>
              <a:buFont typeface="Arial" panose="020B0604020202020204" pitchFamily="34" charset="0"/>
              <a:buChar char="•"/>
              <a:tabLst>
                <a:tab pos="926465" algn="l"/>
              </a:tabLst>
            </a:pPr>
            <a:r>
              <a:rPr sz="4800" b="1" spc="-530" dirty="0" err="1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Perbanyak</a:t>
            </a:r>
            <a:r>
              <a:rPr sz="4800" b="1" spc="-37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6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senyum</a:t>
            </a:r>
            <a:endParaRPr sz="4800" dirty="0">
              <a:solidFill>
                <a:schemeClr val="bg2">
                  <a:lumMod val="10000"/>
                  <a:lumOff val="90000"/>
                </a:schemeClr>
              </a:solidFill>
              <a:latin typeface="Abadi" panose="020B0604020104020204" pitchFamily="34" charset="0"/>
              <a:cs typeface="Tahom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3596923"/>
            <a:ext cx="5166360" cy="3093154"/>
          </a:xfrm>
          <a:prstGeom prst="rect">
            <a:avLst/>
          </a:prstGeom>
          <a:solidFill>
            <a:srgbClr val="C6C6C6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30"/>
              </a:spcBef>
            </a:pPr>
            <a:endParaRPr dirty="0">
              <a:solidFill>
                <a:schemeClr val="bg1"/>
              </a:solidFill>
            </a:endParaRPr>
          </a:p>
          <a:p>
            <a:pPr marL="497840" marR="793750" algn="just">
              <a:lnSpc>
                <a:spcPts val="6000"/>
              </a:lnSpc>
              <a:spcBef>
                <a:spcPts val="5"/>
              </a:spcBef>
              <a:tabLst>
                <a:tab pos="1183005" algn="l"/>
              </a:tabLst>
            </a:pPr>
            <a:r>
              <a:rPr spc="-685" dirty="0" err="1">
                <a:solidFill>
                  <a:schemeClr val="bg1"/>
                </a:solidFill>
              </a:rPr>
              <a:t>Hambatan</a:t>
            </a:r>
            <a:r>
              <a:rPr spc="-685" dirty="0">
                <a:solidFill>
                  <a:schemeClr val="bg1"/>
                </a:solidFill>
              </a:rPr>
              <a:t> </a:t>
            </a:r>
            <a:r>
              <a:rPr spc="-655" dirty="0" err="1">
                <a:solidFill>
                  <a:schemeClr val="bg1"/>
                </a:solidFill>
              </a:rPr>
              <a:t>mendengarka</a:t>
            </a:r>
            <a:r>
              <a:rPr spc="-605" dirty="0" err="1">
                <a:solidFill>
                  <a:schemeClr val="bg1"/>
                </a:solidFill>
              </a:rPr>
              <a:t>n</a:t>
            </a:r>
            <a:r>
              <a:rPr lang="en-US" spc="-605" dirty="0">
                <a:solidFill>
                  <a:schemeClr val="bg1"/>
                </a:solidFill>
              </a:rPr>
              <a:t> </a:t>
            </a:r>
            <a:r>
              <a:rPr spc="-515" dirty="0" err="1">
                <a:solidFill>
                  <a:schemeClr val="bg1"/>
                </a:solidFill>
              </a:rPr>
              <a:t>efektif</a:t>
            </a:r>
            <a:r>
              <a:rPr lang="en-US" spc="-515" dirty="0">
                <a:solidFill>
                  <a:schemeClr val="bg1"/>
                </a:solidFill>
              </a:rPr>
              <a:t> </a:t>
            </a:r>
            <a:r>
              <a:rPr spc="-515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261989" y="3244596"/>
            <a:ext cx="8809355" cy="2967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7200" indent="-44450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457200" algn="l"/>
              </a:tabLst>
            </a:pPr>
            <a:r>
              <a:rPr sz="4800" b="1" spc="-434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Sibuk</a:t>
            </a:r>
            <a:r>
              <a:rPr sz="4800" b="1" spc="-35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8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dengan</a:t>
            </a:r>
            <a:r>
              <a:rPr sz="4800" b="1" spc="-24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30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diri</a:t>
            </a:r>
            <a:r>
              <a:rPr sz="4800" b="1" spc="-21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39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sendiri</a:t>
            </a:r>
            <a:endParaRPr sz="4800" dirty="0">
              <a:solidFill>
                <a:schemeClr val="bg2">
                  <a:lumMod val="10000"/>
                  <a:lumOff val="90000"/>
                </a:schemeClr>
              </a:solidFill>
              <a:latin typeface="Abadi" panose="020B0604020104020204" pitchFamily="34" charset="0"/>
              <a:cs typeface="Tahoma"/>
            </a:endParaRPr>
          </a:p>
          <a:p>
            <a:pPr marL="457200" indent="-444500" algn="just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457200" algn="l"/>
              </a:tabLst>
            </a:pPr>
            <a:r>
              <a:rPr sz="4800" b="1" spc="-459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Sibuk</a:t>
            </a:r>
            <a:r>
              <a:rPr sz="4800" b="1" spc="-34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84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dengan</a:t>
            </a:r>
            <a:r>
              <a:rPr sz="4800" b="1" spc="-20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84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masalah</a:t>
            </a:r>
            <a:r>
              <a:rPr sz="4800" b="1" spc="-19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34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eksternal</a:t>
            </a:r>
            <a:endParaRPr sz="4800" dirty="0">
              <a:solidFill>
                <a:schemeClr val="bg2">
                  <a:lumMod val="10000"/>
                  <a:lumOff val="90000"/>
                </a:schemeClr>
              </a:solidFill>
              <a:latin typeface="Abadi" panose="020B0604020104020204" pitchFamily="34" charset="0"/>
              <a:cs typeface="Tahoma"/>
            </a:endParaRPr>
          </a:p>
          <a:p>
            <a:pPr marL="457200" indent="-444500" algn="just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457200" algn="l"/>
              </a:tabLst>
            </a:pPr>
            <a:r>
              <a:rPr sz="4800" b="1" spc="-45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Faktor</a:t>
            </a:r>
            <a:r>
              <a:rPr sz="4800" b="1" spc="-204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6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kawan-</a:t>
            </a:r>
            <a:r>
              <a:rPr sz="4800" b="1" spc="-509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lawan</a:t>
            </a:r>
            <a:endParaRPr sz="4800" dirty="0">
              <a:solidFill>
                <a:schemeClr val="bg2">
                  <a:lumMod val="10000"/>
                  <a:lumOff val="90000"/>
                </a:schemeClr>
              </a:solidFill>
              <a:latin typeface="Abadi" panose="020B0604020104020204" pitchFamily="34" charset="0"/>
              <a:cs typeface="Tahoma"/>
            </a:endParaRPr>
          </a:p>
          <a:p>
            <a:pPr marL="457200" indent="-444500" algn="just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457200" algn="l"/>
              </a:tabLst>
            </a:pPr>
            <a:r>
              <a:rPr sz="4800" b="1" spc="-45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Mendengar</a:t>
            </a:r>
            <a:r>
              <a:rPr sz="4800" b="1" spc="-35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7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yang</a:t>
            </a:r>
            <a:r>
              <a:rPr sz="4800" b="1" spc="-229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7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diharapkan</a:t>
            </a:r>
            <a:endParaRPr sz="4800" dirty="0">
              <a:solidFill>
                <a:schemeClr val="bg2">
                  <a:lumMod val="10000"/>
                  <a:lumOff val="90000"/>
                </a:schemeClr>
              </a:solidFill>
              <a:latin typeface="Abadi" panose="020B0604020104020204" pitchFamily="34" charset="0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908930" y="1035113"/>
            <a:ext cx="8370570" cy="9251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5900" spc="235" dirty="0">
                <a:latin typeface="Arial"/>
                <a:cs typeface="Arial"/>
              </a:rPr>
              <a:t>KOMUNIKASI</a:t>
            </a:r>
            <a:endParaRPr sz="5900" dirty="0">
              <a:latin typeface="Arial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CB7CC59-D1B3-3148-B264-4C9EAC0DDFB4}"/>
              </a:ext>
            </a:extLst>
          </p:cNvPr>
          <p:cNvSpPr txBox="1"/>
          <p:nvPr/>
        </p:nvSpPr>
        <p:spPr>
          <a:xfrm>
            <a:off x="3352800" y="2767836"/>
            <a:ext cx="1211580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 algn="just">
              <a:buFont typeface="Wingdings" pitchFamily="2" charset="2"/>
              <a:buChar char="Ø"/>
            </a:pPr>
            <a:r>
              <a:rPr lang="en-US" sz="3600" b="1" dirty="0" err="1">
                <a:latin typeface="Abadi" panose="020B0604020104020204" pitchFamily="34" charset="0"/>
                <a:cs typeface="AkayaKanadaka" panose="02010502080401010103" pitchFamily="2" charset="77"/>
              </a:rPr>
              <a:t>Komunikasi</a:t>
            </a:r>
            <a:r>
              <a:rPr lang="en-US" sz="3600" b="1" dirty="0">
                <a:latin typeface="Abadi" panose="020B0604020104020204" pitchFamily="34" charset="0"/>
                <a:cs typeface="AkayaKanadaka" panose="02010502080401010103" pitchFamily="2" charset="77"/>
              </a:rPr>
              <a:t> verbal 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: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Komunikasi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verbal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merupakan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bentuk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komunikasi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yang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dilakukan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secara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lisan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dan tulisan.</a:t>
            </a:r>
          </a:p>
          <a:p>
            <a:pPr algn="just"/>
            <a:endParaRPr lang="en-US" sz="3600" dirty="0">
              <a:latin typeface="Abadi" panose="020B0604020104020204" pitchFamily="34" charset="0"/>
              <a:cs typeface="AkayaKanadaka" panose="02010502080401010103" pitchFamily="2" charset="77"/>
            </a:endParaRPr>
          </a:p>
          <a:p>
            <a:pPr marL="571500" indent="-571500" algn="just">
              <a:buFont typeface="Wingdings" pitchFamily="2" charset="2"/>
              <a:buChar char="Ø"/>
            </a:pPr>
            <a:r>
              <a:rPr lang="en-US" sz="3600" b="1" dirty="0" err="1">
                <a:latin typeface="Abadi" panose="020B0604020104020204" pitchFamily="34" charset="0"/>
                <a:cs typeface="AkayaKanadaka" panose="02010502080401010103" pitchFamily="2" charset="77"/>
              </a:rPr>
              <a:t>Komunikasi</a:t>
            </a:r>
            <a:r>
              <a:rPr lang="en-US" sz="3600" b="1" dirty="0">
                <a:latin typeface="Abadi" panose="020B0604020104020204" pitchFamily="34" charset="0"/>
                <a:cs typeface="AkayaKanadaka" panose="02010502080401010103" pitchFamily="2" charset="77"/>
              </a:rPr>
              <a:t> non verbal 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: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Sedangkan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komunikasi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nonverbal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adalah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komunikasi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yang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dilakukan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selain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menggunakan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lisan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,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atau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dapat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dilakukan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dengan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menggunakan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isyarat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,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dengan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memanfaatkan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gerak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tubuh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,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mimik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,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intonasi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serta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gaya</a:t>
            </a:r>
            <a:r>
              <a:rPr lang="en-US" sz="3600" dirty="0">
                <a:latin typeface="Abadi" panose="020B0604020104020204" pitchFamily="34" charset="0"/>
                <a:cs typeface="AkayaKanadaka" panose="02010502080401010103" pitchFamily="2" charset="77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kayaKanadaka" panose="02010502080401010103" pitchFamily="2" charset="77"/>
              </a:rPr>
              <a:t>bahasa</a:t>
            </a:r>
            <a:endParaRPr lang="en-US" sz="3600" dirty="0">
              <a:latin typeface="Abadi" panose="020B0604020104020204" pitchFamily="34" charset="0"/>
              <a:cs typeface="AkayaKanadaka" panose="02010502080401010103" pitchFamily="2" charset="77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724119" y="1137919"/>
            <a:ext cx="563880" cy="7998459"/>
          </a:xfrm>
          <a:custGeom>
            <a:avLst/>
            <a:gdLst/>
            <a:ahLst/>
            <a:cxnLst/>
            <a:rect l="l" t="t" r="r" b="b"/>
            <a:pathLst>
              <a:path w="563880" h="7998459">
                <a:moveTo>
                  <a:pt x="563880" y="0"/>
                </a:moveTo>
                <a:lnTo>
                  <a:pt x="0" y="0"/>
                </a:lnTo>
                <a:lnTo>
                  <a:pt x="0" y="7998459"/>
                </a:lnTo>
                <a:lnTo>
                  <a:pt x="563880" y="7998459"/>
                </a:lnTo>
                <a:lnTo>
                  <a:pt x="563880" y="0"/>
                </a:lnTo>
                <a:close/>
              </a:path>
            </a:pathLst>
          </a:custGeom>
          <a:solidFill>
            <a:srgbClr val="C6C6C6">
              <a:alpha val="4941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-65744" y="2790925"/>
            <a:ext cx="5638800" cy="3149517"/>
          </a:xfrm>
          <a:prstGeom prst="rect">
            <a:avLst/>
          </a:prstGeom>
          <a:solidFill>
            <a:srgbClr val="C6C6C6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329"/>
              </a:spcBef>
            </a:pPr>
            <a:endParaRPr sz="5400" dirty="0">
              <a:latin typeface="Times New Roman"/>
              <a:cs typeface="Times New Roman"/>
            </a:endParaRPr>
          </a:p>
          <a:p>
            <a:pPr marL="497840" marR="795020" algn="just">
              <a:lnSpc>
                <a:spcPct val="92600"/>
              </a:lnSpc>
              <a:tabLst>
                <a:tab pos="1183640" algn="l"/>
              </a:tabLst>
            </a:pPr>
            <a:r>
              <a:rPr sz="5400" b="1" spc="-685" dirty="0" err="1">
                <a:solidFill>
                  <a:schemeClr val="bg1"/>
                </a:solidFill>
                <a:latin typeface="Tahoma"/>
                <a:cs typeface="Tahoma"/>
              </a:rPr>
              <a:t>Hambatan</a:t>
            </a:r>
            <a:r>
              <a:rPr sz="5400" b="1" spc="-685" dirty="0">
                <a:solidFill>
                  <a:schemeClr val="bg1"/>
                </a:solidFill>
                <a:latin typeface="Tahoma"/>
                <a:cs typeface="Tahoma"/>
              </a:rPr>
              <a:t> </a:t>
            </a:r>
            <a:r>
              <a:rPr sz="5400" b="1" spc="-665" dirty="0" err="1">
                <a:solidFill>
                  <a:schemeClr val="bg1"/>
                </a:solidFill>
                <a:latin typeface="Tahoma"/>
                <a:cs typeface="Tahoma"/>
              </a:rPr>
              <a:t>mendengarka</a:t>
            </a:r>
            <a:r>
              <a:rPr sz="5400" b="1" spc="-570" dirty="0" err="1">
                <a:solidFill>
                  <a:schemeClr val="bg1"/>
                </a:solidFill>
                <a:latin typeface="Tahoma"/>
                <a:cs typeface="Tahoma"/>
              </a:rPr>
              <a:t>n</a:t>
            </a:r>
            <a:r>
              <a:rPr sz="5400" b="1" spc="-500" dirty="0" err="1">
                <a:solidFill>
                  <a:schemeClr val="bg1"/>
                </a:solidFill>
                <a:latin typeface="Tahoma"/>
                <a:cs typeface="Tahoma"/>
              </a:rPr>
              <a:t>efektif</a:t>
            </a:r>
            <a:endParaRPr sz="5400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92810" y="2324100"/>
            <a:ext cx="10591800" cy="40831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9905" indent="-497205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509905" algn="l"/>
              </a:tabLst>
            </a:pPr>
            <a:r>
              <a:rPr sz="5400" b="1" spc="-57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Lingkungan</a:t>
            </a:r>
            <a:r>
              <a:rPr sz="5400" b="1" spc="-42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5400" b="1" spc="-434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fisik</a:t>
            </a:r>
            <a:endParaRPr sz="5400" dirty="0">
              <a:solidFill>
                <a:schemeClr val="bg2">
                  <a:lumMod val="10000"/>
                  <a:lumOff val="90000"/>
                </a:schemeClr>
              </a:solidFill>
              <a:latin typeface="Abadi" panose="020B0604020104020204" pitchFamily="34" charset="0"/>
              <a:cs typeface="Tahoma"/>
            </a:endParaRPr>
          </a:p>
          <a:p>
            <a:pPr marL="510540" marR="5080" indent="-497840" algn="just">
              <a:lnSpc>
                <a:spcPct val="100299"/>
              </a:lnSpc>
              <a:buFont typeface="Arial MT"/>
              <a:buChar char="•"/>
              <a:tabLst>
                <a:tab pos="510540" algn="l"/>
              </a:tabLst>
            </a:pPr>
            <a:r>
              <a:rPr sz="5400" b="1" spc="-50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Masalah</a:t>
            </a:r>
            <a:r>
              <a:rPr sz="5400" b="1" spc="-22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5400" b="1" spc="-53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semantic</a:t>
            </a:r>
            <a:r>
              <a:rPr sz="5400" b="1" spc="-34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5400" b="1" spc="-71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(makna)/ </a:t>
            </a:r>
            <a:r>
              <a:rPr sz="5400" b="1" spc="-58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bahasa</a:t>
            </a:r>
            <a:endParaRPr sz="5400" dirty="0">
              <a:solidFill>
                <a:schemeClr val="bg2">
                  <a:lumMod val="10000"/>
                  <a:lumOff val="90000"/>
                </a:schemeClr>
              </a:solidFill>
              <a:latin typeface="Abadi" panose="020B0604020104020204" pitchFamily="34" charset="0"/>
              <a:cs typeface="Tahoma"/>
            </a:endParaRPr>
          </a:p>
          <a:p>
            <a:pPr marL="510540" marR="400685" indent="-497840" algn="just">
              <a:lnSpc>
                <a:spcPts val="5800"/>
              </a:lnSpc>
              <a:spcBef>
                <a:spcPts val="325"/>
              </a:spcBef>
              <a:buFont typeface="Arial MT"/>
              <a:buChar char="•"/>
              <a:tabLst>
                <a:tab pos="510540" algn="l"/>
                <a:tab pos="3100070" algn="l"/>
              </a:tabLst>
            </a:pPr>
            <a:r>
              <a:rPr sz="5400" b="1" spc="-53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Rintangan</a:t>
            </a:r>
            <a:r>
              <a:rPr sz="5400" b="1" spc="-229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5400" b="1" spc="-44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pribadi</a:t>
            </a:r>
            <a:r>
              <a:rPr sz="5400" b="1" spc="-254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5400" b="1" spc="-59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(kurang </a:t>
            </a:r>
            <a:r>
              <a:rPr sz="5400" b="1" spc="-56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percaya</a:t>
            </a:r>
            <a:r>
              <a:rPr sz="5400" b="1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	</a:t>
            </a:r>
            <a:r>
              <a:rPr sz="5400" b="1" spc="-42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diri)</a:t>
            </a:r>
            <a:endParaRPr sz="5400" dirty="0">
              <a:solidFill>
                <a:schemeClr val="bg2">
                  <a:lumMod val="10000"/>
                  <a:lumOff val="90000"/>
                </a:schemeClr>
              </a:solidFill>
              <a:latin typeface="Abadi" panose="020B0604020104020204" pitchFamily="34" charset="0"/>
              <a:cs typeface="Tahoma"/>
            </a:endParaRPr>
          </a:p>
          <a:p>
            <a:pPr marL="509905" indent="-497205" algn="just">
              <a:lnSpc>
                <a:spcPts val="6180"/>
              </a:lnSpc>
              <a:buFont typeface="Arial MT"/>
              <a:buChar char="•"/>
              <a:tabLst>
                <a:tab pos="509905" algn="l"/>
              </a:tabLst>
            </a:pPr>
            <a:r>
              <a:rPr sz="5400" b="1" spc="-64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Perbedaan</a:t>
            </a:r>
            <a:r>
              <a:rPr sz="5400" b="1" spc="-46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5400" b="1" spc="-67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budaya</a:t>
            </a:r>
            <a:endParaRPr sz="5400" dirty="0">
              <a:solidFill>
                <a:schemeClr val="bg2">
                  <a:lumMod val="10000"/>
                  <a:lumOff val="90000"/>
                </a:schemeClr>
              </a:solidFill>
              <a:latin typeface="Abadi" panose="020B0604020104020204" pitchFamily="34" charset="0"/>
              <a:cs typeface="Tahoma"/>
            </a:endParaRPr>
          </a:p>
          <a:p>
            <a:pPr marL="509905" indent="-497205" algn="just">
              <a:lnSpc>
                <a:spcPct val="100000"/>
              </a:lnSpc>
              <a:spcBef>
                <a:spcPts val="20"/>
              </a:spcBef>
              <a:buFont typeface="Arial MT"/>
              <a:buChar char="•"/>
              <a:tabLst>
                <a:tab pos="509905" algn="l"/>
              </a:tabLst>
            </a:pPr>
            <a:r>
              <a:rPr sz="5400" b="1" spc="-42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Tidak</a:t>
            </a:r>
            <a:r>
              <a:rPr sz="5400" b="1" spc="-44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5400" b="1" spc="-56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ada</a:t>
            </a:r>
            <a:r>
              <a:rPr sz="5400" b="1" spc="-23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5400" b="1" spc="-60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umpan</a:t>
            </a:r>
            <a:r>
              <a:rPr sz="5400" b="1" spc="-260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5400" b="1" spc="-405" dirty="0">
                <a:solidFill>
                  <a:schemeClr val="bg2">
                    <a:lumMod val="10000"/>
                    <a:lumOff val="90000"/>
                  </a:schemeClr>
                </a:solidFill>
                <a:latin typeface="Abadi" panose="020B0604020104020204" pitchFamily="34" charset="0"/>
                <a:cs typeface="Tahoma"/>
              </a:rPr>
              <a:t>balik</a:t>
            </a:r>
            <a:endParaRPr sz="5400" dirty="0">
              <a:solidFill>
                <a:schemeClr val="bg2">
                  <a:lumMod val="10000"/>
                  <a:lumOff val="90000"/>
                </a:schemeClr>
              </a:solidFill>
              <a:latin typeface="Abadi" panose="020B0604020104020204" pitchFamily="34" charset="0"/>
              <a:cs typeface="Tahom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6999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0" y="1137919"/>
            <a:ext cx="5166360" cy="7998459"/>
          </a:xfrm>
          <a:custGeom>
            <a:avLst/>
            <a:gdLst/>
            <a:ahLst/>
            <a:cxnLst/>
            <a:rect l="l" t="t" r="r" b="b"/>
            <a:pathLst>
              <a:path w="5166360" h="7998459">
                <a:moveTo>
                  <a:pt x="5166360" y="0"/>
                </a:moveTo>
                <a:lnTo>
                  <a:pt x="0" y="0"/>
                </a:lnTo>
                <a:lnTo>
                  <a:pt x="0" y="7998459"/>
                </a:lnTo>
                <a:lnTo>
                  <a:pt x="5166360" y="7998459"/>
                </a:lnTo>
                <a:lnTo>
                  <a:pt x="5166360" y="0"/>
                </a:lnTo>
                <a:close/>
              </a:path>
            </a:pathLst>
          </a:custGeom>
          <a:solidFill>
            <a:srgbClr val="C6C6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7724119" y="1137919"/>
            <a:ext cx="563880" cy="7998459"/>
          </a:xfrm>
          <a:custGeom>
            <a:avLst/>
            <a:gdLst/>
            <a:ahLst/>
            <a:cxnLst/>
            <a:rect l="l" t="t" r="r" b="b"/>
            <a:pathLst>
              <a:path w="563880" h="7998459">
                <a:moveTo>
                  <a:pt x="563880" y="0"/>
                </a:moveTo>
                <a:lnTo>
                  <a:pt x="0" y="0"/>
                </a:lnTo>
                <a:lnTo>
                  <a:pt x="0" y="7998459"/>
                </a:lnTo>
                <a:lnTo>
                  <a:pt x="563880" y="7998459"/>
                </a:lnTo>
                <a:lnTo>
                  <a:pt x="563880" y="0"/>
                </a:lnTo>
                <a:close/>
              </a:path>
            </a:pathLst>
          </a:custGeom>
          <a:solidFill>
            <a:srgbClr val="C6C6C6">
              <a:alpha val="4941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85140" y="4216400"/>
            <a:ext cx="3775075" cy="1682114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12700" marR="5080">
              <a:lnSpc>
                <a:spcPts val="6200"/>
              </a:lnSpc>
              <a:spcBef>
                <a:spcPts val="840"/>
              </a:spcBef>
            </a:pPr>
            <a:r>
              <a:rPr sz="5700" b="1" spc="-735" dirty="0">
                <a:solidFill>
                  <a:schemeClr val="bg1"/>
                </a:solidFill>
                <a:latin typeface="Tahoma"/>
                <a:cs typeface="Tahoma"/>
              </a:rPr>
              <a:t>Umpan</a:t>
            </a:r>
            <a:r>
              <a:rPr sz="5700" b="1" spc="-405" dirty="0">
                <a:solidFill>
                  <a:schemeClr val="bg1"/>
                </a:solidFill>
                <a:latin typeface="Tahoma"/>
                <a:cs typeface="Tahoma"/>
              </a:rPr>
              <a:t> </a:t>
            </a:r>
            <a:r>
              <a:rPr sz="5700" b="1" spc="-525" dirty="0">
                <a:solidFill>
                  <a:schemeClr val="bg1"/>
                </a:solidFill>
                <a:latin typeface="Tahoma"/>
                <a:cs typeface="Tahoma"/>
              </a:rPr>
              <a:t>balik </a:t>
            </a:r>
            <a:r>
              <a:rPr sz="5700" b="1" spc="-685" dirty="0">
                <a:solidFill>
                  <a:schemeClr val="bg1"/>
                </a:solidFill>
                <a:latin typeface="Tahoma"/>
                <a:cs typeface="Tahoma"/>
              </a:rPr>
              <a:t>(feedback)</a:t>
            </a:r>
            <a:endParaRPr sz="5700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38190" y="403198"/>
            <a:ext cx="11973560" cy="149919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9100"/>
              </a:lnSpc>
              <a:spcBef>
                <a:spcPts val="100"/>
              </a:spcBef>
              <a:tabLst>
                <a:tab pos="1559560" algn="l"/>
                <a:tab pos="2834640" algn="l"/>
                <a:tab pos="5649595" algn="l"/>
                <a:tab pos="8179434" algn="l"/>
                <a:tab pos="9627870" algn="l"/>
                <a:tab pos="11146790" algn="l"/>
              </a:tabLst>
            </a:pPr>
            <a:r>
              <a:rPr sz="4200" b="1" spc="-31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Misal</a:t>
            </a:r>
            <a:r>
              <a:rPr sz="4200" b="1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	</a:t>
            </a:r>
            <a:r>
              <a:rPr sz="4200" b="1" spc="-42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saat</a:t>
            </a:r>
            <a:r>
              <a:rPr sz="4200" b="1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	</a:t>
            </a:r>
            <a:r>
              <a:rPr sz="4200" b="1" spc="-44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melakukan</a:t>
            </a:r>
            <a:r>
              <a:rPr sz="4200" b="1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	</a:t>
            </a:r>
            <a:r>
              <a:rPr sz="4200" b="1" spc="-36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konseling</a:t>
            </a:r>
            <a:r>
              <a:rPr sz="4200" b="1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	</a:t>
            </a:r>
            <a:r>
              <a:rPr sz="4200" b="1" spc="-375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obat</a:t>
            </a:r>
            <a:r>
              <a:rPr sz="4200" b="1" spc="-37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.</a:t>
            </a:r>
            <a:r>
              <a:rPr lang="en-US" sz="4200" b="1" spc="-37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370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Perlu</a:t>
            </a:r>
            <a:r>
              <a:rPr sz="4200" b="1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	</a:t>
            </a:r>
            <a:r>
              <a:rPr sz="4200" b="1" spc="-46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ada </a:t>
            </a:r>
            <a:r>
              <a:rPr sz="4200" b="1" spc="-32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klarifikasi</a:t>
            </a:r>
            <a:r>
              <a:rPr sz="4200" b="1" spc="-12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36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dari</a:t>
            </a:r>
            <a:r>
              <a:rPr sz="4200" b="1" spc="-24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44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yang</a:t>
            </a:r>
            <a:r>
              <a:rPr sz="4200" b="1" spc="-12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36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kita</a:t>
            </a:r>
            <a:r>
              <a:rPr sz="4200" b="1" spc="-15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44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sampaikan</a:t>
            </a:r>
            <a:r>
              <a:rPr sz="4200" b="1" spc="-445" dirty="0">
                <a:latin typeface="Abadi" panose="020B0604020104020204" pitchFamily="34" charset="0"/>
                <a:cs typeface="Tahoma"/>
              </a:rPr>
              <a:t>.</a:t>
            </a:r>
            <a:endParaRPr sz="4200" dirty="0">
              <a:latin typeface="Abadi" panose="020B0604020104020204" pitchFamily="34" charset="0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55919" y="2275837"/>
            <a:ext cx="11978640" cy="30196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9100"/>
              </a:lnSpc>
              <a:spcBef>
                <a:spcPts val="100"/>
              </a:spcBef>
            </a:pPr>
            <a:r>
              <a:rPr sz="4200" b="1" spc="-434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“Saya</a:t>
            </a:r>
            <a:r>
              <a:rPr lang="en-US" sz="4200" b="1" spc="96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320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ingin</a:t>
            </a:r>
            <a:r>
              <a:rPr lang="en-US" sz="4200" b="1" spc="96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440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memastikan</a:t>
            </a:r>
            <a:r>
              <a:rPr lang="en-US" sz="4200" b="1" spc="969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445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apakah</a:t>
            </a:r>
            <a:r>
              <a:rPr lang="en-US" sz="4200" b="1" spc="96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430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saya</a:t>
            </a:r>
            <a:r>
              <a:rPr lang="en-US" sz="4200" b="1" spc="96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434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sudah</a:t>
            </a:r>
            <a:r>
              <a:rPr lang="en-US" sz="4200" b="1" spc="-434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415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menjelaskan</a:t>
            </a:r>
            <a:r>
              <a:rPr sz="4200" b="1" spc="59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445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semuanya</a:t>
            </a:r>
            <a:r>
              <a:rPr lang="en-US" sz="4200" b="1" spc="63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415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dengan</a:t>
            </a:r>
            <a:r>
              <a:rPr lang="en-US" sz="4200" b="1" spc="63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335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jelas</a:t>
            </a:r>
            <a:r>
              <a:rPr sz="4200" b="1" spc="-33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.</a:t>
            </a:r>
            <a:r>
              <a:rPr lang="en-US" sz="4200" b="1" spc="35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Mohon </a:t>
            </a:r>
            <a:r>
              <a:rPr lang="en-US" sz="4200" b="1" spc="350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untuk</a:t>
            </a:r>
            <a:r>
              <a:rPr lang="en-US" sz="4200" b="1" spc="35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200" b="1" spc="350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bapak</a:t>
            </a:r>
            <a:r>
              <a:rPr lang="en-US" sz="4200" b="1" spc="35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/</a:t>
            </a:r>
            <a:r>
              <a:rPr lang="en-US" sz="4200" b="1" spc="350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ibu</a:t>
            </a:r>
            <a:r>
              <a:rPr lang="en-US" sz="4200" b="1" spc="35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200" b="1" spc="350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untuk</a:t>
            </a:r>
            <a:r>
              <a:rPr lang="en-US" sz="4200" b="1" spc="35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465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merangkum</a:t>
            </a:r>
            <a:r>
              <a:rPr sz="4200" b="1" spc="36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 </a:t>
            </a:r>
            <a:r>
              <a:rPr sz="4200" b="1" spc="-31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hal-</a:t>
            </a:r>
            <a:r>
              <a:rPr sz="4200" b="1" spc="-30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hal</a:t>
            </a:r>
            <a:r>
              <a:rPr sz="4200" b="1" spc="37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 </a:t>
            </a:r>
            <a:r>
              <a:rPr sz="4200" b="1" spc="-36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penting</a:t>
            </a:r>
            <a:r>
              <a:rPr sz="4200" b="1" spc="39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 </a:t>
            </a:r>
            <a:r>
              <a:rPr sz="4200" b="1" spc="-42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yang</a:t>
            </a:r>
            <a:r>
              <a:rPr sz="4200" b="1" spc="38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 </a:t>
            </a:r>
            <a:r>
              <a:rPr sz="4200" b="1" spc="-33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perlu</a:t>
            </a:r>
            <a:r>
              <a:rPr sz="4200" b="1" spc="37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 </a:t>
            </a:r>
            <a:r>
              <a:rPr sz="4200" b="1" spc="-34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diingat </a:t>
            </a:r>
            <a:r>
              <a:rPr sz="4200" b="1" spc="-40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tentang</a:t>
            </a:r>
            <a:r>
              <a:rPr sz="4200" b="1" spc="-12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38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obat</a:t>
            </a:r>
            <a:r>
              <a:rPr sz="4200" b="1" spc="-18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35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ini?”</a:t>
            </a:r>
            <a:endParaRPr sz="4200" dirty="0">
              <a:solidFill>
                <a:schemeClr val="bg1"/>
              </a:solidFill>
              <a:latin typeface="Abadi" panose="020B0604020104020204" pitchFamily="34" charset="0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78144" y="5668956"/>
            <a:ext cx="11975465" cy="3836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9000"/>
              </a:lnSpc>
              <a:spcBef>
                <a:spcPts val="100"/>
              </a:spcBef>
            </a:pPr>
            <a:r>
              <a:rPr sz="4200" b="1" spc="-22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“</a:t>
            </a:r>
            <a:r>
              <a:rPr sz="4200" b="1" spc="-91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T</a:t>
            </a:r>
            <a:r>
              <a:rPr sz="4200" b="1" spc="-31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o</a:t>
            </a:r>
            <a:r>
              <a:rPr sz="4200" b="1" spc="-29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l</a:t>
            </a:r>
            <a:r>
              <a:rPr sz="4200" b="1" spc="-33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o</a:t>
            </a:r>
            <a:r>
              <a:rPr sz="4200" b="1" spc="-33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n</a:t>
            </a:r>
            <a:r>
              <a:rPr sz="4200" b="1" spc="-29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g</a:t>
            </a:r>
            <a:r>
              <a:rPr sz="4200" b="1" spc="54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 </a:t>
            </a:r>
            <a:r>
              <a:rPr sz="4200" b="1" spc="-434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tunjukkan</a:t>
            </a:r>
            <a:r>
              <a:rPr sz="4200" b="1" spc="53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 </a:t>
            </a:r>
            <a:r>
              <a:rPr sz="4200" b="1" spc="-434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pada</a:t>
            </a:r>
            <a:r>
              <a:rPr sz="4200" b="1" spc="55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 </a:t>
            </a:r>
            <a:r>
              <a:rPr sz="4200" b="1" spc="-44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saya</a:t>
            </a:r>
            <a:r>
              <a:rPr sz="4200" b="1" spc="54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 </a:t>
            </a:r>
            <a:r>
              <a:rPr sz="4200" b="1" spc="-434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bagaimana</a:t>
            </a:r>
            <a:r>
              <a:rPr sz="4200" b="1" spc="55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 </a:t>
            </a:r>
            <a:r>
              <a:rPr sz="4200" b="1" spc="-45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anda </a:t>
            </a:r>
            <a:r>
              <a:rPr sz="4200" b="1" spc="-459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menggunakan</a:t>
            </a:r>
            <a:r>
              <a:rPr sz="4200" b="1" spc="-13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33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inhaler</a:t>
            </a:r>
            <a:r>
              <a:rPr sz="4200" b="1" spc="-11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254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ini</a:t>
            </a:r>
            <a:r>
              <a:rPr sz="4200" b="1" spc="-17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38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nanti”</a:t>
            </a:r>
            <a:endParaRPr sz="4200" dirty="0">
              <a:solidFill>
                <a:schemeClr val="bg1"/>
              </a:solidFill>
              <a:latin typeface="Abadi" panose="020B0604020104020204" pitchFamily="34" charset="0"/>
              <a:cs typeface="Tahoma"/>
            </a:endParaRPr>
          </a:p>
          <a:p>
            <a:pPr marL="12700" marR="5715" algn="just">
              <a:lnSpc>
                <a:spcPct val="119100"/>
              </a:lnSpc>
            </a:pPr>
            <a:r>
              <a:rPr sz="4200" b="1" spc="-38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“Penting</a:t>
            </a:r>
            <a:r>
              <a:rPr sz="4200" b="1" spc="919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 </a:t>
            </a:r>
            <a:r>
              <a:rPr sz="4200" b="1" spc="-36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bagi</a:t>
            </a:r>
            <a:r>
              <a:rPr sz="4200" b="1" spc="90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 </a:t>
            </a:r>
            <a:r>
              <a:rPr sz="4200" b="1" spc="-434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saya</a:t>
            </a:r>
            <a:r>
              <a:rPr sz="4200" b="1" spc="91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 </a:t>
            </a:r>
            <a:r>
              <a:rPr sz="4200" b="1" spc="-409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mengetahui</a:t>
            </a:r>
            <a:r>
              <a:rPr sz="4200" b="1" spc="91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 </a:t>
            </a:r>
            <a:r>
              <a:rPr sz="4200" b="1" spc="-49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bahwa</a:t>
            </a:r>
            <a:r>
              <a:rPr sz="4200" b="1" spc="91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 </a:t>
            </a:r>
            <a:r>
              <a:rPr sz="4200" b="1" spc="-459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anda </a:t>
            </a:r>
            <a:r>
              <a:rPr sz="4200" b="1" spc="-484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memahami</a:t>
            </a:r>
            <a:r>
              <a:rPr sz="4200" b="1" spc="30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 </a:t>
            </a:r>
            <a:r>
              <a:rPr sz="4200" b="1" spc="-43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cara</a:t>
            </a:r>
            <a:r>
              <a:rPr sz="4200" b="1" spc="32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 </a:t>
            </a:r>
            <a:r>
              <a:rPr sz="4200" b="1" spc="-42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penggunaan</a:t>
            </a:r>
            <a:r>
              <a:rPr sz="4200" b="1" spc="31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 </a:t>
            </a:r>
            <a:r>
              <a:rPr sz="4200" b="1" spc="-39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obat</a:t>
            </a:r>
            <a:r>
              <a:rPr sz="4200" b="1" spc="31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 </a:t>
            </a:r>
            <a:r>
              <a:rPr sz="4200" b="1" spc="-254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ini.</a:t>
            </a:r>
            <a:r>
              <a:rPr sz="4200" b="1" spc="18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 </a:t>
            </a:r>
            <a:r>
              <a:rPr sz="4200" b="1" spc="-36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Nanti</a:t>
            </a:r>
            <a:r>
              <a:rPr sz="4200" b="1" spc="31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 </a:t>
            </a:r>
            <a:r>
              <a:rPr sz="4200" b="1" spc="-28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di </a:t>
            </a:r>
            <a:r>
              <a:rPr sz="4200" b="1" spc="-45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rumah,</a:t>
            </a:r>
            <a:r>
              <a:rPr sz="4200" b="1" spc="-434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44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bagaimana</a:t>
            </a:r>
            <a:r>
              <a:rPr sz="4200" b="1" spc="-12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45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anda</a:t>
            </a:r>
            <a:r>
              <a:rPr sz="4200" b="1" spc="-15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47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akan</a:t>
            </a:r>
            <a:r>
              <a:rPr sz="4200" b="1" spc="-14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48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memakai</a:t>
            </a:r>
            <a:r>
              <a:rPr sz="4200" b="1" spc="-12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38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obat</a:t>
            </a:r>
            <a:r>
              <a:rPr sz="4200" b="1" spc="-18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200" b="1" spc="-34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ini?”</a:t>
            </a:r>
            <a:endParaRPr sz="4200" dirty="0">
              <a:solidFill>
                <a:schemeClr val="bg1"/>
              </a:solidFill>
              <a:latin typeface="Abadi" panose="020B0604020104020204" pitchFamily="34" charset="0"/>
              <a:cs typeface="Tahom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724119" y="1137919"/>
            <a:ext cx="563880" cy="7998459"/>
          </a:xfrm>
          <a:custGeom>
            <a:avLst/>
            <a:gdLst/>
            <a:ahLst/>
            <a:cxnLst/>
            <a:rect l="l" t="t" r="r" b="b"/>
            <a:pathLst>
              <a:path w="563880" h="7998459">
                <a:moveTo>
                  <a:pt x="563880" y="0"/>
                </a:moveTo>
                <a:lnTo>
                  <a:pt x="0" y="0"/>
                </a:lnTo>
                <a:lnTo>
                  <a:pt x="0" y="7998459"/>
                </a:lnTo>
                <a:lnTo>
                  <a:pt x="563880" y="7998459"/>
                </a:lnTo>
                <a:lnTo>
                  <a:pt x="563880" y="0"/>
                </a:lnTo>
                <a:close/>
              </a:path>
            </a:pathLst>
          </a:custGeom>
          <a:solidFill>
            <a:srgbClr val="C6C6C6">
              <a:alpha val="4941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1265" y="3619500"/>
            <a:ext cx="5638800" cy="2344231"/>
          </a:xfrm>
          <a:prstGeom prst="rect">
            <a:avLst/>
          </a:prstGeom>
          <a:solidFill>
            <a:srgbClr val="C6C6C6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950"/>
              </a:spcBef>
            </a:pPr>
            <a:endParaRPr sz="5400" dirty="0">
              <a:latin typeface="Times New Roman"/>
              <a:cs typeface="Times New Roman"/>
            </a:endParaRPr>
          </a:p>
          <a:p>
            <a:pPr marL="497840" marR="384175" algn="just">
              <a:lnSpc>
                <a:spcPts val="5900"/>
              </a:lnSpc>
            </a:pPr>
            <a:r>
              <a:rPr sz="5400" b="1" spc="-625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Mendengarkan</a:t>
            </a:r>
            <a:r>
              <a:rPr sz="5400" b="1" spc="-62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5400" b="1" spc="-61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dan</a:t>
            </a:r>
            <a:r>
              <a:rPr lang="en-US" sz="5400" b="1" spc="1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5400" b="1" spc="-625" dirty="0" err="1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merespon</a:t>
            </a:r>
            <a:r>
              <a:rPr sz="5400" b="1" spc="-62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5400" b="1" spc="-61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empatik</a:t>
            </a:r>
            <a:endParaRPr sz="5400" dirty="0">
              <a:solidFill>
                <a:schemeClr val="bg1"/>
              </a:solidFill>
              <a:latin typeface="Abadi" panose="020B0604020104020204" pitchFamily="34" charset="0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60066" y="2324100"/>
            <a:ext cx="11103934" cy="4333238"/>
          </a:xfrm>
          <a:prstGeom prst="rect">
            <a:avLst/>
          </a:prstGeom>
        </p:spPr>
        <p:txBody>
          <a:bodyPr vert="horz" wrap="square" lIns="0" tIns="2171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10"/>
              </a:spcBef>
            </a:pPr>
            <a:r>
              <a:rPr sz="5400" b="1" spc="-55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Mendengarkan</a:t>
            </a:r>
            <a:r>
              <a:rPr sz="5400" b="1" spc="-23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5400" b="1" spc="-55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dengan</a:t>
            </a:r>
            <a:r>
              <a:rPr sz="5400" b="1" spc="-229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5400" b="1" spc="-509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baik:</a:t>
            </a:r>
            <a:endParaRPr sz="5400" dirty="0">
              <a:solidFill>
                <a:schemeClr val="bg1"/>
              </a:solidFill>
              <a:latin typeface="Abadi" panose="020B0604020104020204" pitchFamily="34" charset="0"/>
              <a:cs typeface="Tahoma"/>
            </a:endParaRPr>
          </a:p>
          <a:p>
            <a:pPr marL="1008380" marR="1073785" indent="-497840" algn="just">
              <a:lnSpc>
                <a:spcPts val="5800"/>
              </a:lnSpc>
              <a:spcBef>
                <a:spcPts val="2375"/>
              </a:spcBef>
              <a:buFont typeface="Arial MT"/>
              <a:buChar char="•"/>
              <a:tabLst>
                <a:tab pos="1008380" algn="l"/>
              </a:tabLst>
            </a:pPr>
            <a:r>
              <a:rPr sz="5400" b="1" spc="-53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Summarizing:</a:t>
            </a:r>
            <a:r>
              <a:rPr sz="5400" b="1" spc="-21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5400" b="1" spc="-63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merangkum </a:t>
            </a:r>
            <a:r>
              <a:rPr sz="5400" b="1" spc="-50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bagian-</a:t>
            </a:r>
            <a:r>
              <a:rPr sz="5400" b="1" spc="69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5400" b="1" spc="-509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bagian</a:t>
            </a:r>
            <a:r>
              <a:rPr sz="5400" b="1" spc="-229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5400" b="1" spc="-484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penting </a:t>
            </a:r>
            <a:r>
              <a:rPr sz="5400" b="1" spc="-48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informasi</a:t>
            </a:r>
            <a:endParaRPr sz="5400" dirty="0">
              <a:solidFill>
                <a:schemeClr val="bg1"/>
              </a:solidFill>
              <a:latin typeface="Abadi" panose="020B0604020104020204" pitchFamily="34" charset="0"/>
              <a:cs typeface="Tahoma"/>
            </a:endParaRPr>
          </a:p>
          <a:p>
            <a:pPr marL="1008380" marR="5080" indent="-497840" algn="just">
              <a:lnSpc>
                <a:spcPts val="5800"/>
              </a:lnSpc>
              <a:spcBef>
                <a:spcPts val="5"/>
              </a:spcBef>
              <a:buFont typeface="Arial MT"/>
              <a:buChar char="•"/>
              <a:tabLst>
                <a:tab pos="1008380" algn="l"/>
              </a:tabLst>
            </a:pPr>
            <a:r>
              <a:rPr sz="5400" b="1" spc="-51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Paraphrasing:</a:t>
            </a:r>
            <a:r>
              <a:rPr sz="5400" b="1" spc="-24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5400" b="1" spc="-62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memadatkan </a:t>
            </a:r>
            <a:r>
              <a:rPr sz="5400" b="1" spc="-56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aspek-</a:t>
            </a:r>
            <a:r>
              <a:rPr sz="5400" b="1" spc="66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5400" b="1" spc="-55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aspek</a:t>
            </a:r>
            <a:r>
              <a:rPr sz="5400" b="1" spc="-409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5400" b="1" spc="-30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isi</a:t>
            </a:r>
            <a:r>
              <a:rPr sz="5400" b="1" spc="-24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5400" b="1" spc="-550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dan</a:t>
            </a:r>
            <a:r>
              <a:rPr sz="5400" b="1" spc="-23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5400" b="1" spc="-555" dirty="0">
                <a:solidFill>
                  <a:schemeClr val="bg1"/>
                </a:solidFill>
                <a:latin typeface="Abadi" panose="020B0604020104020204" pitchFamily="34" charset="0"/>
                <a:cs typeface="Tahoma"/>
              </a:rPr>
              <a:t>perasaan</a:t>
            </a:r>
            <a:endParaRPr sz="5400" dirty="0">
              <a:solidFill>
                <a:schemeClr val="bg1"/>
              </a:solidFill>
              <a:latin typeface="Abadi" panose="020B0604020104020204" pitchFamily="34" charset="0"/>
              <a:cs typeface="Tahom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533400" y="3924300"/>
            <a:ext cx="4495800" cy="3852337"/>
          </a:xfrm>
          <a:prstGeom prst="rect">
            <a:avLst/>
          </a:prstGeom>
          <a:solidFill>
            <a:srgbClr val="C6C6C6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dirty="0"/>
          </a:p>
          <a:p>
            <a:pPr marL="497840" marR="929005" algn="just">
              <a:lnSpc>
                <a:spcPts val="5800"/>
              </a:lnSpc>
            </a:pPr>
            <a:r>
              <a:rPr spc="-800" dirty="0">
                <a:solidFill>
                  <a:srgbClr val="FFFFFF"/>
                </a:solidFill>
              </a:rPr>
              <a:t>KOMUNIKA</a:t>
            </a:r>
            <a:r>
              <a:rPr lang="en-US" spc="-800" dirty="0">
                <a:solidFill>
                  <a:srgbClr val="FFFFFF"/>
                </a:solidFill>
              </a:rPr>
              <a:t>SI  </a:t>
            </a:r>
            <a:r>
              <a:rPr spc="-635" dirty="0">
                <a:solidFill>
                  <a:srgbClr val="FFFFFF"/>
                </a:solidFill>
              </a:rPr>
              <a:t>N</a:t>
            </a:r>
            <a:r>
              <a:rPr lang="en-ID" spc="-635" dirty="0">
                <a:solidFill>
                  <a:srgbClr val="FFFFFF"/>
                </a:solidFill>
              </a:rPr>
              <a:t>o</a:t>
            </a:r>
            <a:r>
              <a:rPr lang="en-US" spc="-635" dirty="0">
                <a:solidFill>
                  <a:srgbClr val="FFFFFF"/>
                </a:solidFill>
              </a:rPr>
              <a:t>n </a:t>
            </a:r>
            <a:r>
              <a:rPr spc="-635" dirty="0">
                <a:solidFill>
                  <a:srgbClr val="FFFFFF"/>
                </a:solidFill>
              </a:rPr>
              <a:t>VERBAL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24200" y="800100"/>
            <a:ext cx="15163800" cy="8971077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698500" marR="5080" indent="-685800" algn="just">
              <a:lnSpc>
                <a:spcPct val="150000"/>
              </a:lnSpc>
              <a:spcBef>
                <a:spcPts val="655"/>
              </a:spcBef>
              <a:buFont typeface="Arial" panose="020B0604020202020204" pitchFamily="34" charset="0"/>
              <a:buChar char="•"/>
              <a:tabLst>
                <a:tab pos="7592695" algn="l"/>
                <a:tab pos="8255634" algn="l"/>
              </a:tabLst>
            </a:pPr>
            <a:r>
              <a:rPr sz="4800" b="1" spc="-47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Komunikasi</a:t>
            </a:r>
            <a:r>
              <a:rPr sz="4800" b="1" spc="-16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34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nonverbal</a:t>
            </a:r>
            <a:r>
              <a:rPr sz="4800" b="1" spc="-16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3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merupakan</a:t>
            </a:r>
            <a:r>
              <a:rPr sz="4800" b="1" spc="-17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84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komunikasi </a:t>
            </a:r>
            <a:r>
              <a:rPr sz="48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yang</a:t>
            </a:r>
            <a:r>
              <a:rPr sz="4800" b="1" spc="-20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2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menggunakan</a:t>
            </a:r>
            <a:r>
              <a:rPr sz="4800" b="1" spc="-17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0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gerakan</a:t>
            </a:r>
            <a:r>
              <a:rPr sz="4800" b="1" spc="-1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5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tubuh,</a:t>
            </a:r>
            <a:r>
              <a:rPr sz="4800" b="1" spc="-50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09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gerakan </a:t>
            </a:r>
            <a:r>
              <a:rPr sz="4800" b="1" spc="-50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mata,</a:t>
            </a:r>
            <a:r>
              <a:rPr sz="4800" b="1" spc="-54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4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ekspresi</a:t>
            </a:r>
            <a:r>
              <a:rPr sz="4800" b="1" spc="-22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3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wajah, </a:t>
            </a:r>
            <a:r>
              <a:rPr sz="4800" b="1" spc="-47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sosok</a:t>
            </a:r>
            <a:r>
              <a:rPr sz="4800" b="1" spc="-34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5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tubuh,</a:t>
            </a:r>
            <a:r>
              <a:rPr sz="4800" b="1" spc="71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0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penggunaan </a:t>
            </a:r>
            <a:r>
              <a:rPr sz="4800" b="1" spc="-51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jarak</a:t>
            </a:r>
            <a:r>
              <a:rPr sz="4800" b="1" spc="-31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09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(ruang),</a:t>
            </a:r>
            <a:r>
              <a:rPr sz="4800" b="1" spc="-48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kecepatan</a:t>
            </a:r>
            <a:r>
              <a:rPr sz="4800" b="1" spc="-19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2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dan</a:t>
            </a:r>
            <a:r>
              <a:rPr lang="en-US" sz="4800" b="1" spc="-52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59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volume</a:t>
            </a:r>
            <a:r>
              <a:rPr lang="en-US" sz="4800" b="1" spc="-16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4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bicara</a:t>
            </a:r>
            <a:r>
              <a:rPr sz="4800" b="1" spc="-44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, </a:t>
            </a:r>
            <a:r>
              <a:rPr sz="4800" b="1" spc="-51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bahkan</a:t>
            </a:r>
            <a:r>
              <a:rPr sz="4800" b="1" spc="-20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1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juga</a:t>
            </a:r>
            <a:r>
              <a:rPr sz="4800" b="1" spc="-204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6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keheningan</a:t>
            </a:r>
            <a:r>
              <a:rPr sz="4800" b="1" spc="-20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09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untu</a:t>
            </a:r>
            <a:r>
              <a:rPr lang="en-US" sz="4800" b="1" spc="-509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k</a:t>
            </a:r>
            <a:r>
              <a:rPr lang="en-US" sz="4800" b="1" spc="-509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3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menyampaikan</a:t>
            </a:r>
            <a:r>
              <a:rPr sz="4800" b="1" spc="-53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7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pesan</a:t>
            </a:r>
            <a:endParaRPr sz="4800" dirty="0">
              <a:solidFill>
                <a:schemeClr val="bg1">
                  <a:lumMod val="95000"/>
                  <a:lumOff val="5000"/>
                </a:schemeClr>
              </a:solidFill>
              <a:latin typeface="Abadi" panose="020B0604020104020204" pitchFamily="34" charset="0"/>
              <a:cs typeface="Tahoma"/>
            </a:endParaRPr>
          </a:p>
          <a:p>
            <a:pPr marL="899160" marR="247650" indent="-441959" algn="just">
              <a:lnSpc>
                <a:spcPct val="150000"/>
              </a:lnSpc>
              <a:spcBef>
                <a:spcPts val="85"/>
              </a:spcBef>
              <a:buFont typeface="Arial MT"/>
              <a:buChar char="•"/>
              <a:tabLst>
                <a:tab pos="899160" algn="l"/>
                <a:tab pos="2428240" algn="l"/>
                <a:tab pos="3158490" algn="l"/>
              </a:tabLst>
            </a:pPr>
            <a:r>
              <a:rPr sz="4800" b="1" spc="-38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Kira-</a:t>
            </a:r>
            <a:r>
              <a:rPr sz="4800" b="1" spc="-42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kira</a:t>
            </a:r>
            <a:r>
              <a:rPr sz="4800" b="1" spc="-18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38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55</a:t>
            </a:r>
            <a:r>
              <a:rPr sz="4800" b="1" spc="-1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172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%</a:t>
            </a:r>
            <a:r>
              <a:rPr sz="4800" b="1" spc="-1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09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dari</a:t>
            </a:r>
            <a:r>
              <a:rPr sz="4800" b="1" spc="-17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7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makna</a:t>
            </a:r>
            <a:r>
              <a:rPr sz="4800" b="1" spc="-1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9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pesan</a:t>
            </a:r>
            <a:r>
              <a:rPr sz="4800" b="1" spc="-31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1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yang </a:t>
            </a:r>
            <a:r>
              <a:rPr sz="4800" b="1" spc="-44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didapat</a:t>
            </a:r>
            <a:r>
              <a:rPr lang="en-US" sz="4800" b="1" spc="-44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09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dari</a:t>
            </a:r>
            <a:r>
              <a:rPr sz="4800" b="1" spc="-17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59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proses</a:t>
            </a:r>
            <a:r>
              <a:rPr sz="4800" b="1" spc="-20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7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komunikasi</a:t>
            </a:r>
            <a:r>
              <a:rPr sz="4800" b="1" spc="-17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4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merupakan</a:t>
            </a:r>
            <a:r>
              <a:rPr sz="4800" b="1" spc="-54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3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hasil</a:t>
            </a:r>
            <a:r>
              <a:rPr lang="en-US" sz="4800" b="1" spc="-3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4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langsung</a:t>
            </a:r>
            <a:r>
              <a:rPr sz="4800" b="1" spc="-18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09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dari</a:t>
            </a:r>
            <a:r>
              <a:rPr sz="4800" b="1" spc="-17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84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pesan</a:t>
            </a:r>
            <a:r>
              <a:rPr sz="4800" b="1" spc="-19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34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nonverbal,</a:t>
            </a:r>
            <a:endParaRPr sz="4800" dirty="0">
              <a:solidFill>
                <a:schemeClr val="bg1">
                  <a:lumMod val="95000"/>
                  <a:lumOff val="5000"/>
                </a:schemeClr>
              </a:solidFill>
              <a:latin typeface="Abadi" panose="020B0604020104020204" pitchFamily="34" charset="0"/>
              <a:cs typeface="Tahoma"/>
            </a:endParaRPr>
          </a:p>
          <a:p>
            <a:pPr marL="901700" indent="-444500" algn="just">
              <a:lnSpc>
                <a:spcPct val="150000"/>
              </a:lnSpc>
              <a:buFont typeface="Arial MT"/>
              <a:buChar char="•"/>
              <a:tabLst>
                <a:tab pos="901700" algn="l"/>
              </a:tabLst>
            </a:pPr>
            <a:r>
              <a:rPr sz="4800" b="1" spc="-42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Sekitar</a:t>
            </a:r>
            <a:r>
              <a:rPr sz="4800" b="1" spc="-23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37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38</a:t>
            </a:r>
            <a:r>
              <a:rPr sz="4800" b="1" spc="-20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172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%</a:t>
            </a:r>
            <a:r>
              <a:rPr sz="4800" b="1" spc="-18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800" b="1" spc="-18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09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berasal</a:t>
            </a:r>
            <a:r>
              <a:rPr sz="4800" b="1" spc="-229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38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dari</a:t>
            </a:r>
            <a:r>
              <a:rPr sz="4800" b="1" spc="-204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0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isyarat</a:t>
            </a:r>
            <a:r>
              <a:rPr sz="4800" b="1" spc="-3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3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vokal,</a:t>
            </a:r>
            <a:endParaRPr sz="4800" dirty="0">
              <a:solidFill>
                <a:schemeClr val="bg1">
                  <a:lumMod val="95000"/>
                  <a:lumOff val="5000"/>
                </a:schemeClr>
              </a:solidFill>
              <a:latin typeface="Abadi" panose="020B0604020104020204" pitchFamily="34" charset="0"/>
              <a:cs typeface="Tahoma"/>
            </a:endParaRPr>
          </a:p>
          <a:p>
            <a:pPr marL="901700" indent="-444500" algn="just">
              <a:lnSpc>
                <a:spcPct val="150000"/>
              </a:lnSpc>
              <a:spcBef>
                <a:spcPts val="40"/>
              </a:spcBef>
              <a:buFont typeface="Arial MT"/>
              <a:buChar char="•"/>
              <a:tabLst>
                <a:tab pos="901700" algn="l"/>
              </a:tabLst>
            </a:pPr>
            <a:r>
              <a:rPr sz="4800" b="1" spc="-51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Dan</a:t>
            </a:r>
            <a:r>
              <a:rPr sz="4800" b="1" spc="-229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50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hanya</a:t>
            </a:r>
            <a:r>
              <a:rPr sz="4800" b="1" spc="-24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37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7</a:t>
            </a:r>
            <a:r>
              <a:rPr sz="4800" b="1" spc="-45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172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%</a:t>
            </a:r>
            <a:r>
              <a:rPr sz="4800" b="1" spc="-18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800" b="1" spc="-18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0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berasal</a:t>
            </a:r>
            <a:r>
              <a:rPr sz="4800" b="1" spc="-26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38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dari</a:t>
            </a:r>
            <a:r>
              <a:rPr sz="4800" b="1" spc="-22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59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pesan</a:t>
            </a:r>
            <a:r>
              <a:rPr sz="4800" b="1" spc="-340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sz="4800" b="1" spc="-40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verbal.</a:t>
            </a:r>
            <a:endParaRPr sz="4800" dirty="0">
              <a:solidFill>
                <a:schemeClr val="bg1">
                  <a:lumMod val="95000"/>
                  <a:lumOff val="5000"/>
                </a:schemeClr>
              </a:solidFill>
              <a:latin typeface="Abadi" panose="020B0604020104020204" pitchFamily="34" charset="0"/>
              <a:cs typeface="Tahom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724119" y="1137919"/>
            <a:ext cx="563880" cy="7998459"/>
          </a:xfrm>
          <a:custGeom>
            <a:avLst/>
            <a:gdLst/>
            <a:ahLst/>
            <a:cxnLst/>
            <a:rect l="l" t="t" r="r" b="b"/>
            <a:pathLst>
              <a:path w="563880" h="7998459">
                <a:moveTo>
                  <a:pt x="563880" y="0"/>
                </a:moveTo>
                <a:lnTo>
                  <a:pt x="0" y="0"/>
                </a:lnTo>
                <a:lnTo>
                  <a:pt x="0" y="7998459"/>
                </a:lnTo>
                <a:lnTo>
                  <a:pt x="563880" y="7998459"/>
                </a:lnTo>
                <a:lnTo>
                  <a:pt x="563880" y="0"/>
                </a:lnTo>
                <a:close/>
              </a:path>
            </a:pathLst>
          </a:custGeom>
          <a:solidFill>
            <a:srgbClr val="C6C6C6">
              <a:alpha val="4941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0" y="1137919"/>
            <a:ext cx="5166360" cy="5198346"/>
          </a:xfrm>
          <a:prstGeom prst="rect">
            <a:avLst/>
          </a:prstGeom>
          <a:solidFill>
            <a:srgbClr val="C6C6C6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5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5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90"/>
              </a:spcBef>
            </a:pPr>
            <a:endParaRPr sz="5400" dirty="0">
              <a:latin typeface="Times New Roman"/>
              <a:cs typeface="Times New Roman"/>
            </a:endParaRPr>
          </a:p>
          <a:p>
            <a:pPr marL="497840" marR="925194">
              <a:lnSpc>
                <a:spcPct val="89500"/>
              </a:lnSpc>
            </a:pPr>
            <a:r>
              <a:rPr sz="5400" b="1" spc="-790" dirty="0">
                <a:solidFill>
                  <a:schemeClr val="bg1">
                    <a:lumMod val="95000"/>
                    <a:lumOff val="5000"/>
                  </a:schemeClr>
                </a:solidFill>
                <a:latin typeface="Tahoma"/>
                <a:cs typeface="Tahoma"/>
              </a:rPr>
              <a:t>FUNGSI </a:t>
            </a:r>
            <a:r>
              <a:rPr sz="5400" b="1" spc="-800" dirty="0">
                <a:solidFill>
                  <a:schemeClr val="bg1">
                    <a:lumMod val="95000"/>
                    <a:lumOff val="5000"/>
                  </a:schemeClr>
                </a:solidFill>
                <a:latin typeface="Tahoma"/>
                <a:cs typeface="Tahoma"/>
              </a:rPr>
              <a:t>KOMUNIKASI </a:t>
            </a:r>
            <a:r>
              <a:rPr sz="5400" b="1" spc="-635" dirty="0">
                <a:solidFill>
                  <a:schemeClr val="bg1">
                    <a:lumMod val="95000"/>
                    <a:lumOff val="5000"/>
                  </a:schemeClr>
                </a:solidFill>
                <a:latin typeface="Tahoma"/>
                <a:cs typeface="Tahoma"/>
              </a:rPr>
              <a:t>NONVERBAL</a:t>
            </a:r>
            <a:endParaRPr sz="5400" dirty="0">
              <a:solidFill>
                <a:schemeClr val="bg1">
                  <a:lumMod val="95000"/>
                  <a:lumOff val="5000"/>
                </a:schemeClr>
              </a:solidFill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10201" y="1369441"/>
            <a:ext cx="12192000" cy="4508927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698500" marR="270510" indent="-685800" algn="just">
              <a:lnSpc>
                <a:spcPts val="5200"/>
              </a:lnSpc>
              <a:spcBef>
                <a:spcPts val="740"/>
              </a:spcBef>
              <a:buClr>
                <a:srgbClr val="40B8D2"/>
              </a:buClr>
              <a:buFont typeface="Arial" panose="020B0604020202020204" pitchFamily="34" charset="0"/>
              <a:buChar char="•"/>
              <a:tabLst>
                <a:tab pos="926465" algn="l"/>
              </a:tabLst>
            </a:pPr>
            <a:r>
              <a:rPr sz="4800" spc="-509" dirty="0">
                <a:latin typeface="Abadi" panose="020B0604020104020204" pitchFamily="34" charset="0"/>
                <a:cs typeface="Tahoma"/>
              </a:rPr>
              <a:t>Untuk</a:t>
            </a:r>
            <a:r>
              <a:rPr sz="4800" spc="-315" dirty="0">
                <a:latin typeface="Abadi" panose="020B0604020104020204" pitchFamily="34" charset="0"/>
                <a:cs typeface="Tahoma"/>
              </a:rPr>
              <a:t> </a:t>
            </a:r>
            <a:r>
              <a:rPr sz="4800" spc="-500" dirty="0">
                <a:latin typeface="Abadi" panose="020B0604020104020204" pitchFamily="34" charset="0"/>
                <a:cs typeface="Tahoma"/>
              </a:rPr>
              <a:t>memberi</a:t>
            </a:r>
            <a:r>
              <a:rPr sz="4800" spc="-170" dirty="0">
                <a:latin typeface="Abadi" panose="020B0604020104020204" pitchFamily="34" charset="0"/>
                <a:cs typeface="Tahoma"/>
              </a:rPr>
              <a:t> </a:t>
            </a:r>
            <a:r>
              <a:rPr sz="4800" spc="-490" dirty="0">
                <a:latin typeface="Abadi" panose="020B0604020104020204" pitchFamily="34" charset="0"/>
                <a:cs typeface="Tahoma"/>
              </a:rPr>
              <a:t>tekanan</a:t>
            </a:r>
            <a:r>
              <a:rPr sz="4800" spc="-185" dirty="0">
                <a:latin typeface="Abadi" panose="020B0604020104020204" pitchFamily="34" charset="0"/>
                <a:cs typeface="Tahoma"/>
              </a:rPr>
              <a:t> </a:t>
            </a:r>
            <a:r>
              <a:rPr sz="4800" spc="-515" dirty="0" err="1">
                <a:latin typeface="Abadi" panose="020B0604020104020204" pitchFamily="34" charset="0"/>
                <a:cs typeface="Tahoma"/>
              </a:rPr>
              <a:t>ungkapan</a:t>
            </a:r>
            <a:r>
              <a:rPr sz="4800" spc="-515" dirty="0">
                <a:latin typeface="Abadi" panose="020B0604020104020204" pitchFamily="34" charset="0"/>
                <a:cs typeface="Tahoma"/>
              </a:rPr>
              <a:t> </a:t>
            </a:r>
            <a:r>
              <a:rPr sz="4800" spc="-434" dirty="0">
                <a:latin typeface="Abadi" panose="020B0604020104020204" pitchFamily="34" charset="0"/>
                <a:cs typeface="Tahoma"/>
              </a:rPr>
              <a:t>verbal</a:t>
            </a:r>
            <a:endParaRPr lang="en-US" sz="4800" dirty="0">
              <a:latin typeface="Abadi" panose="020B0604020104020204" pitchFamily="34" charset="0"/>
              <a:cs typeface="Tahoma"/>
            </a:endParaRPr>
          </a:p>
          <a:p>
            <a:pPr marL="698500" marR="270510" indent="-685800" algn="just">
              <a:lnSpc>
                <a:spcPts val="5200"/>
              </a:lnSpc>
              <a:spcBef>
                <a:spcPts val="740"/>
              </a:spcBef>
              <a:buClr>
                <a:srgbClr val="40B8D2"/>
              </a:buClr>
              <a:buFont typeface="Arial" panose="020B0604020202020204" pitchFamily="34" charset="0"/>
              <a:buChar char="•"/>
              <a:tabLst>
                <a:tab pos="926465" algn="l"/>
              </a:tabLst>
            </a:pPr>
            <a:r>
              <a:rPr sz="4800" spc="-500" dirty="0" err="1">
                <a:latin typeface="Abadi" panose="020B0604020104020204" pitchFamily="34" charset="0"/>
                <a:cs typeface="Tahoma"/>
              </a:rPr>
              <a:t>Untuk</a:t>
            </a:r>
            <a:r>
              <a:rPr sz="4800" spc="-320" dirty="0">
                <a:latin typeface="Abadi" panose="020B0604020104020204" pitchFamily="34" charset="0"/>
                <a:cs typeface="Tahoma"/>
              </a:rPr>
              <a:t> </a:t>
            </a:r>
            <a:r>
              <a:rPr sz="4800" spc="-445" dirty="0">
                <a:latin typeface="Abadi" panose="020B0604020104020204" pitchFamily="34" charset="0"/>
                <a:cs typeface="Tahoma"/>
              </a:rPr>
              <a:t>melengkapi</a:t>
            </a:r>
            <a:r>
              <a:rPr sz="4800" spc="-210" dirty="0">
                <a:latin typeface="Abadi" panose="020B0604020104020204" pitchFamily="34" charset="0"/>
                <a:cs typeface="Tahoma"/>
              </a:rPr>
              <a:t> </a:t>
            </a:r>
            <a:r>
              <a:rPr sz="4800" spc="-484" dirty="0" err="1">
                <a:latin typeface="Abadi" panose="020B0604020104020204" pitchFamily="34" charset="0"/>
                <a:cs typeface="Tahoma"/>
              </a:rPr>
              <a:t>pesan</a:t>
            </a:r>
            <a:r>
              <a:rPr sz="4800" spc="-295" dirty="0">
                <a:latin typeface="Abadi" panose="020B0604020104020204" pitchFamily="34" charset="0"/>
                <a:cs typeface="Tahoma"/>
              </a:rPr>
              <a:t> </a:t>
            </a:r>
            <a:r>
              <a:rPr sz="4800" spc="-440" dirty="0">
                <a:latin typeface="Abadi" panose="020B0604020104020204" pitchFamily="34" charset="0"/>
                <a:cs typeface="Tahoma"/>
              </a:rPr>
              <a:t>verbal</a:t>
            </a:r>
            <a:endParaRPr lang="en-US" sz="4800" dirty="0">
              <a:latin typeface="Abadi" panose="020B0604020104020204" pitchFamily="34" charset="0"/>
              <a:cs typeface="Tahoma"/>
            </a:endParaRPr>
          </a:p>
          <a:p>
            <a:pPr marL="698500" marR="270510" indent="-685800" algn="just">
              <a:lnSpc>
                <a:spcPts val="5200"/>
              </a:lnSpc>
              <a:spcBef>
                <a:spcPts val="740"/>
              </a:spcBef>
              <a:buClr>
                <a:srgbClr val="40B8D2"/>
              </a:buClr>
              <a:buFont typeface="Arial" panose="020B0604020202020204" pitchFamily="34" charset="0"/>
              <a:buChar char="•"/>
              <a:tabLst>
                <a:tab pos="926465" algn="l"/>
              </a:tabLst>
            </a:pPr>
            <a:r>
              <a:rPr sz="4800" spc="-509" dirty="0" err="1">
                <a:latin typeface="Abadi" panose="020B0604020104020204" pitchFamily="34" charset="0"/>
                <a:cs typeface="Tahoma"/>
              </a:rPr>
              <a:t>Untuk</a:t>
            </a:r>
            <a:r>
              <a:rPr lang="en-US" sz="4800" spc="-335" dirty="0">
                <a:latin typeface="Abadi" panose="020B0604020104020204" pitchFamily="34" charset="0"/>
                <a:cs typeface="Tahoma"/>
              </a:rPr>
              <a:t> </a:t>
            </a:r>
            <a:r>
              <a:rPr sz="4800" spc="-545" dirty="0" err="1">
                <a:latin typeface="Abadi" panose="020B0604020104020204" pitchFamily="34" charset="0"/>
                <a:cs typeface="Tahoma"/>
              </a:rPr>
              <a:t>menunjukkan</a:t>
            </a:r>
            <a:r>
              <a:rPr lang="en-US" sz="4800" spc="-545" dirty="0">
                <a:latin typeface="Abadi" panose="020B0604020104020204" pitchFamily="34" charset="0"/>
                <a:cs typeface="Tahoma"/>
              </a:rPr>
              <a:t> </a:t>
            </a:r>
            <a:r>
              <a:rPr sz="4800" spc="-480" dirty="0" err="1">
                <a:latin typeface="Abadi" panose="020B0604020104020204" pitchFamily="34" charset="0"/>
                <a:cs typeface="Tahoma"/>
              </a:rPr>
              <a:t>kontradiksi</a:t>
            </a:r>
            <a:r>
              <a:rPr sz="4800" spc="-480" dirty="0">
                <a:latin typeface="Abadi" panose="020B0604020104020204" pitchFamily="34" charset="0"/>
                <a:cs typeface="Tahoma"/>
              </a:rPr>
              <a:t>/</a:t>
            </a:r>
            <a:r>
              <a:rPr sz="4800" spc="-480" dirty="0" err="1">
                <a:latin typeface="Abadi" panose="020B0604020104020204" pitchFamily="34" charset="0"/>
                <a:cs typeface="Tahoma"/>
              </a:rPr>
              <a:t>ketidaksetujuan</a:t>
            </a:r>
            <a:endParaRPr lang="en-US" sz="4800" dirty="0">
              <a:latin typeface="Abadi" panose="020B0604020104020204" pitchFamily="34" charset="0"/>
              <a:cs typeface="Tahoma"/>
            </a:endParaRPr>
          </a:p>
          <a:p>
            <a:pPr marL="698500" marR="270510" indent="-685800" algn="just">
              <a:lnSpc>
                <a:spcPts val="5200"/>
              </a:lnSpc>
              <a:spcBef>
                <a:spcPts val="740"/>
              </a:spcBef>
              <a:buClr>
                <a:srgbClr val="40B8D2"/>
              </a:buClr>
              <a:buFont typeface="Arial" panose="020B0604020202020204" pitchFamily="34" charset="0"/>
              <a:buChar char="•"/>
              <a:tabLst>
                <a:tab pos="926465" algn="l"/>
              </a:tabLst>
            </a:pPr>
            <a:r>
              <a:rPr sz="4800" spc="-509" dirty="0" err="1">
                <a:latin typeface="Abadi" panose="020B0604020104020204" pitchFamily="34" charset="0"/>
                <a:cs typeface="Tahoma"/>
              </a:rPr>
              <a:t>Untuk</a:t>
            </a:r>
            <a:r>
              <a:rPr sz="4800" spc="-315" dirty="0">
                <a:latin typeface="Abadi" panose="020B0604020104020204" pitchFamily="34" charset="0"/>
                <a:cs typeface="Tahoma"/>
              </a:rPr>
              <a:t> </a:t>
            </a:r>
            <a:r>
              <a:rPr sz="4800" spc="-509" dirty="0">
                <a:latin typeface="Abadi" panose="020B0604020104020204" pitchFamily="34" charset="0"/>
                <a:cs typeface="Tahoma"/>
              </a:rPr>
              <a:t>mengatur/</a:t>
            </a:r>
            <a:r>
              <a:rPr sz="4800" spc="-509" dirty="0" err="1">
                <a:latin typeface="Abadi" panose="020B0604020104020204" pitchFamily="34" charset="0"/>
                <a:cs typeface="Tahoma"/>
              </a:rPr>
              <a:t>isyarat</a:t>
            </a:r>
            <a:endParaRPr lang="en-US" sz="4800" dirty="0">
              <a:latin typeface="Abadi" panose="020B0604020104020204" pitchFamily="34" charset="0"/>
              <a:cs typeface="Tahoma"/>
            </a:endParaRPr>
          </a:p>
          <a:p>
            <a:pPr marL="698500" marR="270510" indent="-685800" algn="just">
              <a:lnSpc>
                <a:spcPts val="5200"/>
              </a:lnSpc>
              <a:spcBef>
                <a:spcPts val="740"/>
              </a:spcBef>
              <a:buClr>
                <a:srgbClr val="40B8D2"/>
              </a:buClr>
              <a:buFont typeface="Arial" panose="020B0604020202020204" pitchFamily="34" charset="0"/>
              <a:buChar char="•"/>
              <a:tabLst>
                <a:tab pos="926465" algn="l"/>
              </a:tabLst>
            </a:pPr>
            <a:r>
              <a:rPr sz="4800" spc="-500" dirty="0" err="1">
                <a:latin typeface="Abadi" panose="020B0604020104020204" pitchFamily="34" charset="0"/>
                <a:cs typeface="Tahoma"/>
              </a:rPr>
              <a:t>Untuk</a:t>
            </a:r>
            <a:r>
              <a:rPr sz="4800" spc="-315" dirty="0">
                <a:latin typeface="Abadi" panose="020B0604020104020204" pitchFamily="34" charset="0"/>
                <a:cs typeface="Tahoma"/>
              </a:rPr>
              <a:t> </a:t>
            </a:r>
            <a:r>
              <a:rPr sz="4800" spc="-445" dirty="0">
                <a:latin typeface="Abadi" panose="020B0604020104020204" pitchFamily="34" charset="0"/>
                <a:cs typeface="Tahoma"/>
              </a:rPr>
              <a:t>mengulangi</a:t>
            </a:r>
            <a:r>
              <a:rPr sz="4800" spc="-195" dirty="0">
                <a:latin typeface="Abadi" panose="020B0604020104020204" pitchFamily="34" charset="0"/>
                <a:cs typeface="Tahoma"/>
              </a:rPr>
              <a:t> </a:t>
            </a:r>
            <a:r>
              <a:rPr sz="4800" spc="-505" dirty="0" err="1">
                <a:latin typeface="Abadi" panose="020B0604020104020204" pitchFamily="34" charset="0"/>
                <a:cs typeface="Tahoma"/>
              </a:rPr>
              <a:t>ungkapan</a:t>
            </a:r>
            <a:r>
              <a:rPr sz="4800" spc="-310" dirty="0">
                <a:latin typeface="Abadi" panose="020B0604020104020204" pitchFamily="34" charset="0"/>
                <a:cs typeface="Tahoma"/>
              </a:rPr>
              <a:t> </a:t>
            </a:r>
            <a:r>
              <a:rPr sz="4800" spc="-440" dirty="0">
                <a:latin typeface="Abadi" panose="020B0604020104020204" pitchFamily="34" charset="0"/>
                <a:cs typeface="Tahoma"/>
              </a:rPr>
              <a:t>verbal</a:t>
            </a:r>
            <a:endParaRPr lang="en-US" sz="4800" dirty="0">
              <a:latin typeface="Abadi" panose="020B0604020104020204" pitchFamily="34" charset="0"/>
              <a:cs typeface="Tahoma"/>
            </a:endParaRPr>
          </a:p>
          <a:p>
            <a:pPr marL="698500" marR="270510" indent="-685800" algn="just">
              <a:lnSpc>
                <a:spcPts val="5200"/>
              </a:lnSpc>
              <a:spcBef>
                <a:spcPts val="740"/>
              </a:spcBef>
              <a:buClr>
                <a:srgbClr val="40B8D2"/>
              </a:buClr>
              <a:buFont typeface="Arial" panose="020B0604020202020204" pitchFamily="34" charset="0"/>
              <a:buChar char="•"/>
              <a:tabLst>
                <a:tab pos="926465" algn="l"/>
              </a:tabLst>
            </a:pPr>
            <a:r>
              <a:rPr sz="4800" spc="-509" dirty="0" err="1">
                <a:latin typeface="Abadi" panose="020B0604020104020204" pitchFamily="34" charset="0"/>
                <a:cs typeface="Tahoma"/>
              </a:rPr>
              <a:t>Untuk</a:t>
            </a:r>
            <a:r>
              <a:rPr sz="4800" spc="-315" dirty="0">
                <a:latin typeface="Abadi" panose="020B0604020104020204" pitchFamily="34" charset="0"/>
                <a:cs typeface="Tahoma"/>
              </a:rPr>
              <a:t> </a:t>
            </a:r>
            <a:r>
              <a:rPr sz="4800" spc="-475" dirty="0">
                <a:latin typeface="Abadi" panose="020B0604020104020204" pitchFamily="34" charset="0"/>
                <a:cs typeface="Tahoma"/>
              </a:rPr>
              <a:t>menggantikan</a:t>
            </a:r>
            <a:r>
              <a:rPr sz="4800" spc="-180" dirty="0">
                <a:latin typeface="Abadi" panose="020B0604020104020204" pitchFamily="34" charset="0"/>
                <a:cs typeface="Tahoma"/>
              </a:rPr>
              <a:t> </a:t>
            </a:r>
            <a:r>
              <a:rPr sz="4800" spc="-495" dirty="0">
                <a:latin typeface="Abadi" panose="020B0604020104020204" pitchFamily="34" charset="0"/>
                <a:cs typeface="Tahoma"/>
              </a:rPr>
              <a:t>pesan</a:t>
            </a:r>
            <a:r>
              <a:rPr sz="4800" spc="-285" dirty="0">
                <a:latin typeface="Abadi" panose="020B0604020104020204" pitchFamily="34" charset="0"/>
                <a:cs typeface="Tahoma"/>
              </a:rPr>
              <a:t> </a:t>
            </a:r>
            <a:r>
              <a:rPr sz="4800" spc="-434" dirty="0">
                <a:latin typeface="Abadi" panose="020B0604020104020204" pitchFamily="34" charset="0"/>
                <a:cs typeface="Tahoma"/>
              </a:rPr>
              <a:t>verbal</a:t>
            </a:r>
            <a:endParaRPr sz="4800" dirty="0">
              <a:latin typeface="Abadi" panose="020B0604020104020204" pitchFamily="34" charset="0"/>
              <a:cs typeface="Tahom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724119" y="1137919"/>
            <a:ext cx="563880" cy="7998459"/>
          </a:xfrm>
          <a:custGeom>
            <a:avLst/>
            <a:gdLst/>
            <a:ahLst/>
            <a:cxnLst/>
            <a:rect l="l" t="t" r="r" b="b"/>
            <a:pathLst>
              <a:path w="563880" h="7998459">
                <a:moveTo>
                  <a:pt x="563880" y="0"/>
                </a:moveTo>
                <a:lnTo>
                  <a:pt x="0" y="0"/>
                </a:lnTo>
                <a:lnTo>
                  <a:pt x="0" y="7998459"/>
                </a:lnTo>
                <a:lnTo>
                  <a:pt x="563880" y="7998459"/>
                </a:lnTo>
                <a:lnTo>
                  <a:pt x="563880" y="0"/>
                </a:lnTo>
                <a:close/>
              </a:path>
            </a:pathLst>
          </a:custGeom>
          <a:solidFill>
            <a:srgbClr val="C6C6C6">
              <a:alpha val="4941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943600" y="156609"/>
            <a:ext cx="5166360" cy="2243691"/>
          </a:xfrm>
          <a:prstGeom prst="rect">
            <a:avLst/>
          </a:prstGeom>
          <a:solidFill>
            <a:srgbClr val="C6C6C6"/>
          </a:solidFill>
        </p:spPr>
        <p:txBody>
          <a:bodyPr vert="horz" wrap="square" lIns="0" tIns="0" rIns="0" bIns="0" rtlCol="0">
            <a:spAutoFit/>
          </a:bodyPr>
          <a:lstStyle/>
          <a:p>
            <a:pPr marL="497840" marR="906780">
              <a:lnSpc>
                <a:spcPct val="89500"/>
              </a:lnSpc>
            </a:pPr>
            <a:r>
              <a:rPr lang="en-US" sz="5400" b="1" spc="-680" dirty="0">
                <a:solidFill>
                  <a:schemeClr val="bg1">
                    <a:lumMod val="95000"/>
                    <a:lumOff val="5000"/>
                  </a:schemeClr>
                </a:solidFill>
                <a:latin typeface="Tahoma"/>
                <a:cs typeface="Tahoma"/>
              </a:rPr>
              <a:t>JENIS</a:t>
            </a:r>
            <a:r>
              <a:rPr sz="5400" b="1" spc="-680" dirty="0">
                <a:solidFill>
                  <a:schemeClr val="bg1">
                    <a:lumMod val="95000"/>
                    <a:lumOff val="5000"/>
                  </a:schemeClr>
                </a:solidFill>
                <a:latin typeface="Tahoma"/>
                <a:cs typeface="Tahoma"/>
              </a:rPr>
              <a:t> </a:t>
            </a:r>
            <a:r>
              <a:rPr sz="5400" b="1" spc="-785" dirty="0">
                <a:solidFill>
                  <a:schemeClr val="bg1">
                    <a:lumMod val="95000"/>
                    <a:lumOff val="5000"/>
                  </a:schemeClr>
                </a:solidFill>
                <a:latin typeface="Tahoma"/>
                <a:cs typeface="Tahoma"/>
              </a:rPr>
              <a:t>KOMUNIKASI </a:t>
            </a:r>
            <a:r>
              <a:rPr sz="5400" b="1" spc="-620" dirty="0">
                <a:solidFill>
                  <a:schemeClr val="bg1">
                    <a:lumMod val="95000"/>
                    <a:lumOff val="5000"/>
                  </a:schemeClr>
                </a:solidFill>
                <a:latin typeface="Tahoma"/>
                <a:cs typeface="Tahoma"/>
              </a:rPr>
              <a:t>NONVERBAL</a:t>
            </a:r>
            <a:endParaRPr sz="5400" dirty="0">
              <a:solidFill>
                <a:schemeClr val="bg1">
                  <a:lumMod val="95000"/>
                  <a:lumOff val="5000"/>
                </a:schemeClr>
              </a:solidFill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81200" y="2175353"/>
            <a:ext cx="14325600" cy="80312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4659" indent="-441959" algn="just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454659" algn="l"/>
              </a:tabLst>
            </a:pP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Ekspresi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wajah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: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mengungkapkan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keadaan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emosi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seseorang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endParaRPr sz="4400" dirty="0">
              <a:solidFill>
                <a:schemeClr val="bg1">
                  <a:lumMod val="95000"/>
                  <a:lumOff val="5000"/>
                </a:schemeClr>
              </a:solidFill>
              <a:latin typeface="Abadi" panose="020B0604020104020204" pitchFamily="34" charset="0"/>
              <a:cs typeface="Tahoma"/>
            </a:endParaRPr>
          </a:p>
          <a:p>
            <a:pPr marL="454659" indent="-441959" algn="just">
              <a:lnSpc>
                <a:spcPct val="150000"/>
              </a:lnSpc>
              <a:spcBef>
                <a:spcPts val="40"/>
              </a:spcBef>
              <a:buFont typeface="Arial MT"/>
              <a:buChar char="•"/>
              <a:tabLst>
                <a:tab pos="454659" algn="l"/>
              </a:tabLst>
            </a:pP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Gerakan :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Isyarat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mengacu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pada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gerakan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tangan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seperti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melambaikan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tangan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,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menunjuk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,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berjabat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tangan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,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atau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menyilangkan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jari</a:t>
            </a:r>
            <a:endParaRPr lang="en-US" sz="4400" b="1" spc="-455" dirty="0">
              <a:solidFill>
                <a:schemeClr val="bg1">
                  <a:lumMod val="95000"/>
                  <a:lumOff val="5000"/>
                </a:schemeClr>
              </a:solidFill>
              <a:latin typeface="Abadi" panose="020B0604020104020204" pitchFamily="34" charset="0"/>
              <a:cs typeface="Tahoma"/>
            </a:endParaRPr>
          </a:p>
          <a:p>
            <a:pPr marL="454659" indent="-441959" algn="just">
              <a:lnSpc>
                <a:spcPct val="150000"/>
              </a:lnSpc>
              <a:spcBef>
                <a:spcPts val="40"/>
              </a:spcBef>
              <a:buFont typeface="Arial MT"/>
              <a:buChar char="•"/>
              <a:tabLst>
                <a:tab pos="454659" algn="l"/>
              </a:tabLst>
            </a:pP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Paralinguistik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/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suara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:  Nada,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intonasi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,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tinggi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nada, dan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kerasnya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suara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menyampaikan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pesan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yang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mungkin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sesuai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atau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tidak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dengan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bahasa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lisan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.</a:t>
            </a:r>
          </a:p>
          <a:p>
            <a:pPr marL="454659" indent="-441959" algn="just">
              <a:lnSpc>
                <a:spcPct val="150000"/>
              </a:lnSpc>
              <a:spcBef>
                <a:spcPts val="40"/>
              </a:spcBef>
              <a:buFont typeface="Arial MT"/>
              <a:buChar char="•"/>
              <a:tabLst>
                <a:tab pos="454659" algn="l"/>
              </a:tabLst>
            </a:pP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Kontak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mata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: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kontak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mata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merupakan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tanda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rasa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hormat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dan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percaya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5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diri</a:t>
            </a:r>
            <a:r>
              <a:rPr lang="en-US" sz="4400" b="1" spc="-45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.</a:t>
            </a:r>
            <a:endParaRPr sz="4400" dirty="0">
              <a:solidFill>
                <a:schemeClr val="bg1">
                  <a:lumMod val="95000"/>
                  <a:lumOff val="5000"/>
                </a:schemeClr>
              </a:solidFill>
              <a:latin typeface="Abadi" panose="020B0604020104020204" pitchFamily="34" charset="0"/>
              <a:cs typeface="Tahom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5E11B-5D38-D613-0D68-ADA6F5C4C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BEA1EE74-AFBE-77DD-D74E-553D82DD9693}"/>
              </a:ext>
            </a:extLst>
          </p:cNvPr>
          <p:cNvSpPr/>
          <p:nvPr/>
        </p:nvSpPr>
        <p:spPr>
          <a:xfrm>
            <a:off x="17724119" y="1137919"/>
            <a:ext cx="563880" cy="7998459"/>
          </a:xfrm>
          <a:custGeom>
            <a:avLst/>
            <a:gdLst/>
            <a:ahLst/>
            <a:cxnLst/>
            <a:rect l="l" t="t" r="r" b="b"/>
            <a:pathLst>
              <a:path w="563880" h="7998459">
                <a:moveTo>
                  <a:pt x="563880" y="0"/>
                </a:moveTo>
                <a:lnTo>
                  <a:pt x="0" y="0"/>
                </a:lnTo>
                <a:lnTo>
                  <a:pt x="0" y="7998459"/>
                </a:lnTo>
                <a:lnTo>
                  <a:pt x="563880" y="7998459"/>
                </a:lnTo>
                <a:lnTo>
                  <a:pt x="563880" y="0"/>
                </a:lnTo>
                <a:close/>
              </a:path>
            </a:pathLst>
          </a:custGeom>
          <a:solidFill>
            <a:srgbClr val="C6C6C6">
              <a:alpha val="4941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D4B9D4E1-8B95-4970-26DB-7B0E7CC1ED8A}"/>
              </a:ext>
            </a:extLst>
          </p:cNvPr>
          <p:cNvSpPr txBox="1"/>
          <p:nvPr/>
        </p:nvSpPr>
        <p:spPr>
          <a:xfrm>
            <a:off x="5943600" y="156609"/>
            <a:ext cx="5166360" cy="2243691"/>
          </a:xfrm>
          <a:prstGeom prst="rect">
            <a:avLst/>
          </a:prstGeom>
          <a:solidFill>
            <a:srgbClr val="C6C6C6"/>
          </a:solidFill>
        </p:spPr>
        <p:txBody>
          <a:bodyPr vert="horz" wrap="square" lIns="0" tIns="0" rIns="0" bIns="0" rtlCol="0">
            <a:spAutoFit/>
          </a:bodyPr>
          <a:lstStyle/>
          <a:p>
            <a:pPr marL="497840" marR="906780">
              <a:lnSpc>
                <a:spcPct val="89500"/>
              </a:lnSpc>
            </a:pPr>
            <a:r>
              <a:rPr lang="en-US" sz="5400" b="1" spc="-680" dirty="0">
                <a:solidFill>
                  <a:schemeClr val="bg1">
                    <a:lumMod val="95000"/>
                    <a:lumOff val="5000"/>
                  </a:schemeClr>
                </a:solidFill>
                <a:latin typeface="Tahoma"/>
                <a:cs typeface="Tahoma"/>
              </a:rPr>
              <a:t>JENIS</a:t>
            </a:r>
            <a:r>
              <a:rPr sz="5400" b="1" spc="-680" dirty="0">
                <a:solidFill>
                  <a:schemeClr val="bg1">
                    <a:lumMod val="95000"/>
                    <a:lumOff val="5000"/>
                  </a:schemeClr>
                </a:solidFill>
                <a:latin typeface="Tahoma"/>
                <a:cs typeface="Tahoma"/>
              </a:rPr>
              <a:t> </a:t>
            </a:r>
            <a:r>
              <a:rPr sz="5400" b="1" spc="-785" dirty="0">
                <a:solidFill>
                  <a:schemeClr val="bg1">
                    <a:lumMod val="95000"/>
                    <a:lumOff val="5000"/>
                  </a:schemeClr>
                </a:solidFill>
                <a:latin typeface="Tahoma"/>
                <a:cs typeface="Tahoma"/>
              </a:rPr>
              <a:t>KOMUNIKASI </a:t>
            </a:r>
            <a:r>
              <a:rPr sz="5400" b="1" spc="-620" dirty="0">
                <a:solidFill>
                  <a:schemeClr val="bg1">
                    <a:lumMod val="95000"/>
                    <a:lumOff val="5000"/>
                  </a:schemeClr>
                </a:solidFill>
                <a:latin typeface="Tahoma"/>
                <a:cs typeface="Tahoma"/>
              </a:rPr>
              <a:t>NONVERBAL</a:t>
            </a:r>
            <a:endParaRPr sz="5400" dirty="0">
              <a:solidFill>
                <a:schemeClr val="bg1">
                  <a:lumMod val="95000"/>
                  <a:lumOff val="5000"/>
                </a:schemeClr>
              </a:solidFill>
              <a:latin typeface="Tahoma"/>
              <a:cs typeface="Tahoma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53429C35-B585-91BA-577F-A419EE33A20B}"/>
              </a:ext>
            </a:extLst>
          </p:cNvPr>
          <p:cNvSpPr txBox="1"/>
          <p:nvPr/>
        </p:nvSpPr>
        <p:spPr>
          <a:xfrm>
            <a:off x="762000" y="2166750"/>
            <a:ext cx="16230600" cy="79984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4659" indent="-441959" algn="just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454659" algn="l"/>
              </a:tabLst>
            </a:pP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Proksemik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: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mengacu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pada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jarak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fisik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antara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orang-orang,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terlalu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dekat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mjdi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tidak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nyaman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</a:p>
          <a:p>
            <a:pPr marL="454659" indent="-441959" algn="just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454659" algn="l"/>
              </a:tabLst>
            </a:pP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Sentuhan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fisik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/haptic : 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dapat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bersifat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komunikatif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, dan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dapat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menandakan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rasa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nyaman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,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keakraban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,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kehangatan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,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empati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, dan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kedekatan</a:t>
            </a:r>
            <a:endParaRPr lang="en-US" sz="4400" b="1" spc="-495" dirty="0">
              <a:solidFill>
                <a:schemeClr val="bg1">
                  <a:lumMod val="95000"/>
                  <a:lumOff val="5000"/>
                </a:schemeClr>
              </a:solidFill>
              <a:latin typeface="Abadi" panose="020B0604020104020204" pitchFamily="34" charset="0"/>
              <a:cs typeface="Tahoma"/>
            </a:endParaRPr>
          </a:p>
          <a:p>
            <a:pPr marL="454659" indent="-441959" algn="just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454659" algn="l"/>
              </a:tabLst>
            </a:pP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Penampilan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 :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Pakaian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,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gaya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rambut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, tata rias, dan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variabel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penampilan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lainnya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merupakan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media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komunikasi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lainnya</a:t>
            </a:r>
            <a:endParaRPr lang="en-US" sz="4400" b="1" spc="-495" dirty="0">
              <a:solidFill>
                <a:schemeClr val="bg1">
                  <a:lumMod val="95000"/>
                  <a:lumOff val="5000"/>
                </a:schemeClr>
              </a:solidFill>
              <a:latin typeface="Abadi" panose="020B0604020104020204" pitchFamily="34" charset="0"/>
              <a:cs typeface="Tahoma"/>
            </a:endParaRPr>
          </a:p>
          <a:p>
            <a:pPr marL="454659" indent="-441959" algn="just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454659" algn="l"/>
              </a:tabLst>
            </a:pP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Postur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tubuh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: Orang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sering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mengaitkan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postur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tubuh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yang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baik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(bahu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tegak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dan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tulang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belakang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lurus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)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dengan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rasa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percaya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diri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.</a:t>
            </a:r>
            <a:endParaRPr sz="4400" dirty="0">
              <a:solidFill>
                <a:schemeClr val="bg1">
                  <a:lumMod val="95000"/>
                  <a:lumOff val="5000"/>
                </a:schemeClr>
              </a:solidFill>
              <a:latin typeface="Abadi" panose="020B0604020104020204" pitchFamily="34" charset="0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40214488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96A25-8817-5405-2F8B-A9D3B4CF5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44B8B8B-A587-B5BD-BE64-241A42CD3F08}"/>
              </a:ext>
            </a:extLst>
          </p:cNvPr>
          <p:cNvSpPr/>
          <p:nvPr/>
        </p:nvSpPr>
        <p:spPr>
          <a:xfrm>
            <a:off x="17724119" y="1137919"/>
            <a:ext cx="563880" cy="7998459"/>
          </a:xfrm>
          <a:custGeom>
            <a:avLst/>
            <a:gdLst/>
            <a:ahLst/>
            <a:cxnLst/>
            <a:rect l="l" t="t" r="r" b="b"/>
            <a:pathLst>
              <a:path w="563880" h="7998459">
                <a:moveTo>
                  <a:pt x="563880" y="0"/>
                </a:moveTo>
                <a:lnTo>
                  <a:pt x="0" y="0"/>
                </a:lnTo>
                <a:lnTo>
                  <a:pt x="0" y="7998459"/>
                </a:lnTo>
                <a:lnTo>
                  <a:pt x="563880" y="7998459"/>
                </a:lnTo>
                <a:lnTo>
                  <a:pt x="563880" y="0"/>
                </a:lnTo>
                <a:close/>
              </a:path>
            </a:pathLst>
          </a:custGeom>
          <a:solidFill>
            <a:srgbClr val="C6C6C6">
              <a:alpha val="4941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1BA1A1C3-B4C4-779F-1610-3DE3453A5F44}"/>
              </a:ext>
            </a:extLst>
          </p:cNvPr>
          <p:cNvSpPr txBox="1"/>
          <p:nvPr/>
        </p:nvSpPr>
        <p:spPr>
          <a:xfrm>
            <a:off x="5943600" y="156609"/>
            <a:ext cx="5166360" cy="2243691"/>
          </a:xfrm>
          <a:prstGeom prst="rect">
            <a:avLst/>
          </a:prstGeom>
          <a:solidFill>
            <a:srgbClr val="C6C6C6"/>
          </a:solidFill>
        </p:spPr>
        <p:txBody>
          <a:bodyPr vert="horz" wrap="square" lIns="0" tIns="0" rIns="0" bIns="0" rtlCol="0">
            <a:spAutoFit/>
          </a:bodyPr>
          <a:lstStyle/>
          <a:p>
            <a:pPr marL="497840" marR="906780">
              <a:lnSpc>
                <a:spcPct val="89500"/>
              </a:lnSpc>
            </a:pPr>
            <a:r>
              <a:rPr lang="en-US" sz="5400" b="1" spc="-680" dirty="0">
                <a:solidFill>
                  <a:schemeClr val="bg1">
                    <a:lumMod val="95000"/>
                    <a:lumOff val="5000"/>
                  </a:schemeClr>
                </a:solidFill>
                <a:latin typeface="Tahoma"/>
                <a:cs typeface="Tahoma"/>
              </a:rPr>
              <a:t>JENIS</a:t>
            </a:r>
            <a:r>
              <a:rPr sz="5400" b="1" spc="-680" dirty="0">
                <a:solidFill>
                  <a:schemeClr val="bg1">
                    <a:lumMod val="95000"/>
                    <a:lumOff val="5000"/>
                  </a:schemeClr>
                </a:solidFill>
                <a:latin typeface="Tahoma"/>
                <a:cs typeface="Tahoma"/>
              </a:rPr>
              <a:t> </a:t>
            </a:r>
            <a:r>
              <a:rPr sz="5400" b="1" spc="-785" dirty="0">
                <a:solidFill>
                  <a:schemeClr val="bg1">
                    <a:lumMod val="95000"/>
                    <a:lumOff val="5000"/>
                  </a:schemeClr>
                </a:solidFill>
                <a:latin typeface="Tahoma"/>
                <a:cs typeface="Tahoma"/>
              </a:rPr>
              <a:t>KOMUNIKASI </a:t>
            </a:r>
            <a:r>
              <a:rPr sz="5400" b="1" spc="-620" dirty="0">
                <a:solidFill>
                  <a:schemeClr val="bg1">
                    <a:lumMod val="95000"/>
                    <a:lumOff val="5000"/>
                  </a:schemeClr>
                </a:solidFill>
                <a:latin typeface="Tahoma"/>
                <a:cs typeface="Tahoma"/>
              </a:rPr>
              <a:t>NONVERBAL</a:t>
            </a:r>
            <a:endParaRPr sz="5400" dirty="0">
              <a:solidFill>
                <a:schemeClr val="bg1">
                  <a:lumMod val="95000"/>
                  <a:lumOff val="5000"/>
                </a:schemeClr>
              </a:solidFill>
              <a:latin typeface="Tahoma"/>
              <a:cs typeface="Tahoma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727878FC-BC14-5532-6E7A-334D71305E58}"/>
              </a:ext>
            </a:extLst>
          </p:cNvPr>
          <p:cNvSpPr txBox="1"/>
          <p:nvPr/>
        </p:nvSpPr>
        <p:spPr>
          <a:xfrm>
            <a:off x="762000" y="3110818"/>
            <a:ext cx="16230600" cy="602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4659" indent="-441959" algn="just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454659" algn="l"/>
              </a:tabLst>
            </a:pP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Kronemik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: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mengacu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pada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hubungan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antara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waktu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dan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komunikasi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.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Kronemik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mencakup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ketepatan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waktu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,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pengecekan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waktu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, dan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penggunaan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waktu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.  Misal : org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yg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sering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terlambat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sbg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orang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yg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tidak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teratur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/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tidak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sopan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</a:p>
          <a:p>
            <a:pPr marL="454659" indent="-441959" algn="just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454659" algn="l"/>
              </a:tabLst>
            </a:pP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Respon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fisiologis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: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Respons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ini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meliputi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respons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otomatis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,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seperti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berkeringat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,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wajah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memerah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,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merinding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,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suara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gemetar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,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atau</a:t>
            </a:r>
            <a:r>
              <a:rPr lang="en-US" sz="4400" b="1" spc="-495" dirty="0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 </a:t>
            </a:r>
            <a:r>
              <a:rPr lang="en-US" sz="4400" b="1" spc="-495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badi" panose="020B0604020104020204" pitchFamily="34" charset="0"/>
                <a:cs typeface="Tahoma"/>
              </a:rPr>
              <a:t>menangis</a:t>
            </a:r>
            <a:endParaRPr lang="en-US" sz="4400" b="1" spc="-495" dirty="0">
              <a:solidFill>
                <a:schemeClr val="bg1">
                  <a:lumMod val="95000"/>
                  <a:lumOff val="5000"/>
                </a:schemeClr>
              </a:solidFill>
              <a:latin typeface="Abadi" panose="020B0604020104020204" pitchFamily="34" charset="0"/>
              <a:cs typeface="Tahoma"/>
            </a:endParaRPr>
          </a:p>
          <a:p>
            <a:pPr marL="12700" algn="just">
              <a:lnSpc>
                <a:spcPct val="150000"/>
              </a:lnSpc>
              <a:spcBef>
                <a:spcPts val="100"/>
              </a:spcBef>
              <a:tabLst>
                <a:tab pos="454659" algn="l"/>
              </a:tabLst>
            </a:pPr>
            <a:endParaRPr lang="en-US" sz="4400" b="1" spc="-495" dirty="0">
              <a:solidFill>
                <a:schemeClr val="bg1">
                  <a:lumMod val="95000"/>
                  <a:lumOff val="5000"/>
                </a:schemeClr>
              </a:solidFill>
              <a:latin typeface="Abadi" panose="020B0604020104020204" pitchFamily="34" charset="0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4218617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724119" y="1137919"/>
            <a:ext cx="563880" cy="7998459"/>
          </a:xfrm>
          <a:custGeom>
            <a:avLst/>
            <a:gdLst/>
            <a:ahLst/>
            <a:cxnLst/>
            <a:rect l="l" t="t" r="r" b="b"/>
            <a:pathLst>
              <a:path w="563880" h="7998459">
                <a:moveTo>
                  <a:pt x="563880" y="0"/>
                </a:moveTo>
                <a:lnTo>
                  <a:pt x="0" y="0"/>
                </a:lnTo>
                <a:lnTo>
                  <a:pt x="0" y="7998459"/>
                </a:lnTo>
                <a:lnTo>
                  <a:pt x="563880" y="7998459"/>
                </a:lnTo>
                <a:lnTo>
                  <a:pt x="563880" y="0"/>
                </a:lnTo>
                <a:close/>
              </a:path>
            </a:pathLst>
          </a:custGeom>
          <a:solidFill>
            <a:srgbClr val="C6C6C6">
              <a:alpha val="4941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0" y="1137919"/>
            <a:ext cx="5166360" cy="7998459"/>
          </a:xfrm>
          <a:prstGeom prst="rect">
            <a:avLst/>
          </a:prstGeom>
          <a:solidFill>
            <a:srgbClr val="C6C6C6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5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455"/>
              </a:spcBef>
            </a:pPr>
            <a:endParaRPr sz="5400">
              <a:latin typeface="Times New Roman"/>
              <a:cs typeface="Times New Roman"/>
            </a:endParaRPr>
          </a:p>
          <a:p>
            <a:pPr marL="497840" marR="770255">
              <a:lnSpc>
                <a:spcPct val="89500"/>
              </a:lnSpc>
            </a:pPr>
            <a:r>
              <a:rPr sz="5400" b="1" spc="-69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5400" b="1" spc="-68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5400" b="1" spc="-925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5400" b="1" spc="-117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5400" b="1" spc="-68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5400" b="1" spc="-69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5400" b="1" spc="-705" dirty="0">
                <a:solidFill>
                  <a:srgbClr val="FFFFFF"/>
                </a:solidFill>
                <a:latin typeface="Tahoma"/>
                <a:cs typeface="Tahoma"/>
              </a:rPr>
              <a:t>G</a:t>
            </a:r>
            <a:r>
              <a:rPr sz="5400" b="1" spc="-565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5400" b="1" spc="-7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5400" b="1" spc="-670" dirty="0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sz="5400" b="1" spc="-67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5400" b="1" spc="-680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5400" b="1" spc="-725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5400" b="1" spc="-680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5400" b="1" spc="-670" dirty="0">
                <a:solidFill>
                  <a:srgbClr val="FFFFFF"/>
                </a:solidFill>
                <a:latin typeface="Tahoma"/>
                <a:cs typeface="Tahoma"/>
              </a:rPr>
              <a:t>G</a:t>
            </a:r>
            <a:r>
              <a:rPr sz="5400" b="1" spc="-860" dirty="0">
                <a:solidFill>
                  <a:srgbClr val="FFFFFF"/>
                </a:solidFill>
                <a:latin typeface="Tahoma"/>
                <a:cs typeface="Tahoma"/>
              </a:rPr>
              <a:t>K</a:t>
            </a:r>
            <a:r>
              <a:rPr sz="5400" b="1" spc="-113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5400" b="1" spc="-650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5400" b="1" spc="-550" dirty="0">
                <a:solidFill>
                  <a:srgbClr val="FFFFFF"/>
                </a:solidFill>
                <a:latin typeface="Tahoma"/>
                <a:cs typeface="Tahoma"/>
              </a:rPr>
              <a:t>K</a:t>
            </a:r>
            <a:r>
              <a:rPr sz="5400" b="1" spc="-7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5400" b="1" spc="-615" dirty="0">
                <a:solidFill>
                  <a:srgbClr val="FFFFFF"/>
                </a:solidFill>
                <a:latin typeface="Tahoma"/>
                <a:cs typeface="Tahoma"/>
              </a:rPr>
              <a:t>AN </a:t>
            </a:r>
            <a:r>
              <a:rPr sz="5400" b="1" spc="-620" dirty="0">
                <a:solidFill>
                  <a:srgbClr val="FFFFFF"/>
                </a:solidFill>
                <a:latin typeface="Tahoma"/>
                <a:cs typeface="Tahoma"/>
              </a:rPr>
              <a:t>KEMAMPUAN </a:t>
            </a:r>
            <a:r>
              <a:rPr sz="5400" b="1" spc="-800" dirty="0">
                <a:solidFill>
                  <a:srgbClr val="FFFFFF"/>
                </a:solidFill>
                <a:latin typeface="Tahoma"/>
                <a:cs typeface="Tahoma"/>
              </a:rPr>
              <a:t>KOMUNIKASI </a:t>
            </a:r>
            <a:r>
              <a:rPr sz="5400" b="1" spc="-635" dirty="0">
                <a:solidFill>
                  <a:srgbClr val="FFFFFF"/>
                </a:solidFill>
                <a:latin typeface="Tahoma"/>
                <a:cs typeface="Tahoma"/>
              </a:rPr>
              <a:t>NONVERBAL</a:t>
            </a:r>
            <a:endParaRPr sz="5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10200" y="723901"/>
            <a:ext cx="10744200" cy="9135156"/>
          </a:xfrm>
          <a:prstGeom prst="rect">
            <a:avLst/>
          </a:prstGeom>
        </p:spPr>
        <p:txBody>
          <a:bodyPr vert="horz" wrap="square" lIns="0" tIns="113665" rIns="0" bIns="0" rtlCol="0">
            <a:spAutoFit/>
          </a:bodyPr>
          <a:lstStyle/>
          <a:p>
            <a:pPr marL="12700">
              <a:lnSpc>
                <a:spcPct val="150000"/>
              </a:lnSpc>
              <a:spcBef>
                <a:spcPts val="895"/>
              </a:spcBef>
            </a:pPr>
            <a:r>
              <a:rPr sz="4800" spc="-440" dirty="0">
                <a:solidFill>
                  <a:srgbClr val="FF0000"/>
                </a:solidFill>
                <a:latin typeface="Tahoma"/>
                <a:cs typeface="Tahoma"/>
              </a:rPr>
              <a:t>Sebagai</a:t>
            </a:r>
            <a:r>
              <a:rPr sz="4800" spc="-2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4800" spc="-409" dirty="0">
                <a:solidFill>
                  <a:srgbClr val="FF0000"/>
                </a:solidFill>
                <a:latin typeface="Tahoma"/>
                <a:cs typeface="Tahoma"/>
              </a:rPr>
              <a:t>pengirim</a:t>
            </a:r>
            <a:r>
              <a:rPr sz="4800" spc="-2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4800" spc="-470" dirty="0">
                <a:solidFill>
                  <a:srgbClr val="FF0000"/>
                </a:solidFill>
                <a:latin typeface="Tahoma"/>
                <a:cs typeface="Tahoma"/>
              </a:rPr>
              <a:t>pesan</a:t>
            </a:r>
            <a:endParaRPr sz="4800" dirty="0">
              <a:latin typeface="Tahoma"/>
              <a:cs typeface="Tahoma"/>
            </a:endParaRPr>
          </a:p>
          <a:p>
            <a:pPr marL="901700" indent="-444500">
              <a:lnSpc>
                <a:spcPct val="150000"/>
              </a:lnSpc>
              <a:spcBef>
                <a:spcPts val="795"/>
              </a:spcBef>
              <a:buFont typeface="Arial MT"/>
              <a:buChar char="•"/>
              <a:tabLst>
                <a:tab pos="901700" algn="l"/>
              </a:tabLst>
            </a:pPr>
            <a:r>
              <a:rPr sz="4800" spc="-500" dirty="0">
                <a:latin typeface="Tahoma"/>
                <a:cs typeface="Tahoma"/>
              </a:rPr>
              <a:t>Lakukan</a:t>
            </a:r>
            <a:r>
              <a:rPr sz="4800" spc="-235" dirty="0">
                <a:latin typeface="Tahoma"/>
                <a:cs typeface="Tahoma"/>
              </a:rPr>
              <a:t> </a:t>
            </a:r>
            <a:r>
              <a:rPr sz="4800" spc="-480" dirty="0">
                <a:latin typeface="Tahoma"/>
                <a:cs typeface="Tahoma"/>
              </a:rPr>
              <a:t>dengan</a:t>
            </a:r>
            <a:r>
              <a:rPr sz="4800" spc="-220" dirty="0">
                <a:latin typeface="Tahoma"/>
                <a:cs typeface="Tahoma"/>
              </a:rPr>
              <a:t> </a:t>
            </a:r>
            <a:r>
              <a:rPr sz="4800" spc="-400" dirty="0">
                <a:latin typeface="Tahoma"/>
                <a:cs typeface="Tahoma"/>
              </a:rPr>
              <a:t>jelas</a:t>
            </a:r>
            <a:endParaRPr sz="4800" dirty="0">
              <a:latin typeface="Tahoma"/>
              <a:cs typeface="Tahoma"/>
            </a:endParaRPr>
          </a:p>
          <a:p>
            <a:pPr marL="899160" marR="5080" indent="-441959" algn="just">
              <a:lnSpc>
                <a:spcPct val="150000"/>
              </a:lnSpc>
              <a:spcBef>
                <a:spcPts val="470"/>
              </a:spcBef>
              <a:buFont typeface="Arial MT"/>
              <a:buChar char="•"/>
              <a:tabLst>
                <a:tab pos="899160" algn="l"/>
              </a:tabLst>
            </a:pPr>
            <a:r>
              <a:rPr sz="4800" spc="-450" dirty="0">
                <a:latin typeface="Tahoma"/>
                <a:cs typeface="Tahoma"/>
              </a:rPr>
              <a:t>Pastikan</a:t>
            </a:r>
            <a:r>
              <a:rPr sz="4800" spc="-235" dirty="0">
                <a:latin typeface="Tahoma"/>
                <a:cs typeface="Tahoma"/>
              </a:rPr>
              <a:t> </a:t>
            </a:r>
            <a:r>
              <a:rPr sz="4800" spc="-490" dirty="0">
                <a:latin typeface="Tahoma"/>
                <a:cs typeface="Tahoma"/>
              </a:rPr>
              <a:t>mendapat</a:t>
            </a:r>
            <a:r>
              <a:rPr sz="4800" spc="-240" dirty="0">
                <a:latin typeface="Tahoma"/>
                <a:cs typeface="Tahoma"/>
              </a:rPr>
              <a:t> </a:t>
            </a:r>
            <a:r>
              <a:rPr sz="4800" spc="-415" dirty="0">
                <a:latin typeface="Tahoma"/>
                <a:cs typeface="Tahoma"/>
              </a:rPr>
              <a:t>perhatian</a:t>
            </a:r>
            <a:r>
              <a:rPr sz="4800" spc="-235" dirty="0">
                <a:latin typeface="Tahoma"/>
                <a:cs typeface="Tahoma"/>
              </a:rPr>
              <a:t> </a:t>
            </a:r>
            <a:r>
              <a:rPr sz="4800" spc="-415" dirty="0">
                <a:latin typeface="Tahoma"/>
                <a:cs typeface="Tahoma"/>
              </a:rPr>
              <a:t>dari </a:t>
            </a:r>
            <a:r>
              <a:rPr sz="4800" spc="-470" dirty="0">
                <a:latin typeface="Tahoma"/>
                <a:cs typeface="Tahoma"/>
              </a:rPr>
              <a:t>lawan</a:t>
            </a:r>
            <a:r>
              <a:rPr sz="4800" spc="-220" dirty="0">
                <a:latin typeface="Tahoma"/>
                <a:cs typeface="Tahoma"/>
              </a:rPr>
              <a:t> </a:t>
            </a:r>
            <a:r>
              <a:rPr sz="4800" spc="-430" dirty="0">
                <a:latin typeface="Tahoma"/>
                <a:cs typeface="Tahoma"/>
              </a:rPr>
              <a:t>bicara</a:t>
            </a:r>
            <a:endParaRPr sz="4800" dirty="0">
              <a:latin typeface="Tahoma"/>
              <a:cs typeface="Tahoma"/>
            </a:endParaRPr>
          </a:p>
          <a:p>
            <a:pPr marL="901700" indent="-444500">
              <a:lnSpc>
                <a:spcPct val="150000"/>
              </a:lnSpc>
              <a:buFont typeface="Arial MT"/>
              <a:buChar char="•"/>
              <a:tabLst>
                <a:tab pos="901700" algn="l"/>
              </a:tabLst>
            </a:pPr>
            <a:r>
              <a:rPr sz="4800" spc="-470" dirty="0">
                <a:latin typeface="Tahoma"/>
                <a:cs typeface="Tahoma"/>
              </a:rPr>
              <a:t>Jelaskan</a:t>
            </a:r>
            <a:r>
              <a:rPr sz="4800" spc="-260" dirty="0">
                <a:latin typeface="Tahoma"/>
                <a:cs typeface="Tahoma"/>
              </a:rPr>
              <a:t> </a:t>
            </a:r>
            <a:r>
              <a:rPr sz="4800" spc="-310" dirty="0">
                <a:latin typeface="Tahoma"/>
                <a:cs typeface="Tahoma"/>
              </a:rPr>
              <a:t>istilah</a:t>
            </a:r>
            <a:r>
              <a:rPr sz="4800" spc="-250" dirty="0">
                <a:latin typeface="Tahoma"/>
                <a:cs typeface="Tahoma"/>
              </a:rPr>
              <a:t> </a:t>
            </a:r>
            <a:r>
              <a:rPr sz="4800" spc="-409" dirty="0">
                <a:latin typeface="Tahoma"/>
                <a:cs typeface="Tahoma"/>
              </a:rPr>
              <a:t>teknis</a:t>
            </a:r>
            <a:endParaRPr sz="4800" dirty="0">
              <a:latin typeface="Tahoma"/>
              <a:cs typeface="Tahoma"/>
            </a:endParaRPr>
          </a:p>
          <a:p>
            <a:pPr marL="901700" indent="-444500">
              <a:lnSpc>
                <a:spcPct val="150000"/>
              </a:lnSpc>
              <a:spcBef>
                <a:spcPts val="40"/>
              </a:spcBef>
              <a:buFont typeface="Arial MT"/>
              <a:buChar char="•"/>
              <a:tabLst>
                <a:tab pos="901700" algn="l"/>
              </a:tabLst>
            </a:pPr>
            <a:r>
              <a:rPr sz="4800" spc="-465" dirty="0">
                <a:latin typeface="Tahoma"/>
                <a:cs typeface="Tahoma"/>
              </a:rPr>
              <a:t>Sesuaikan</a:t>
            </a:r>
            <a:r>
              <a:rPr sz="4800" spc="-260" dirty="0">
                <a:latin typeface="Tahoma"/>
                <a:cs typeface="Tahoma"/>
              </a:rPr>
              <a:t> </a:t>
            </a:r>
            <a:r>
              <a:rPr sz="4800" spc="-480" dirty="0">
                <a:latin typeface="Tahoma"/>
                <a:cs typeface="Tahoma"/>
              </a:rPr>
              <a:t>dengan</a:t>
            </a:r>
            <a:r>
              <a:rPr sz="4800" spc="-229" dirty="0">
                <a:latin typeface="Tahoma"/>
                <a:cs typeface="Tahoma"/>
              </a:rPr>
              <a:t> </a:t>
            </a:r>
            <a:r>
              <a:rPr sz="4800" spc="-459" dirty="0">
                <a:latin typeface="Tahoma"/>
                <a:cs typeface="Tahoma"/>
              </a:rPr>
              <a:t>pesan</a:t>
            </a:r>
            <a:r>
              <a:rPr sz="4800" spc="-335" dirty="0">
                <a:latin typeface="Tahoma"/>
                <a:cs typeface="Tahoma"/>
              </a:rPr>
              <a:t> </a:t>
            </a:r>
            <a:r>
              <a:rPr sz="4800" spc="-409" dirty="0">
                <a:latin typeface="Tahoma"/>
                <a:cs typeface="Tahoma"/>
              </a:rPr>
              <a:t>verbal</a:t>
            </a:r>
            <a:endParaRPr sz="4800" dirty="0">
              <a:latin typeface="Tahoma"/>
              <a:cs typeface="Tahoma"/>
            </a:endParaRPr>
          </a:p>
          <a:p>
            <a:pPr marL="899160" marR="1116965" indent="-441959" algn="just">
              <a:lnSpc>
                <a:spcPct val="150000"/>
              </a:lnSpc>
              <a:spcBef>
                <a:spcPts val="470"/>
              </a:spcBef>
              <a:buFont typeface="Arial MT"/>
              <a:buChar char="•"/>
              <a:tabLst>
                <a:tab pos="899160" algn="l"/>
                <a:tab pos="3064510" algn="l"/>
              </a:tabLst>
            </a:pPr>
            <a:r>
              <a:rPr sz="4800" spc="-470" dirty="0">
                <a:latin typeface="Tahoma"/>
                <a:cs typeface="Tahoma"/>
              </a:rPr>
              <a:t>Sesuaikan</a:t>
            </a:r>
            <a:r>
              <a:rPr sz="4800" spc="-240" dirty="0">
                <a:latin typeface="Tahoma"/>
                <a:cs typeface="Tahoma"/>
              </a:rPr>
              <a:t> </a:t>
            </a:r>
            <a:r>
              <a:rPr sz="4800" spc="-480" dirty="0">
                <a:latin typeface="Tahoma"/>
                <a:cs typeface="Tahoma"/>
              </a:rPr>
              <a:t>dengan</a:t>
            </a:r>
            <a:r>
              <a:rPr sz="4800" spc="-220" dirty="0">
                <a:latin typeface="Tahoma"/>
                <a:cs typeface="Tahoma"/>
              </a:rPr>
              <a:t> </a:t>
            </a:r>
            <a:r>
              <a:rPr sz="4800" spc="-365" dirty="0">
                <a:latin typeface="Tahoma"/>
                <a:cs typeface="Tahoma"/>
              </a:rPr>
              <a:t>situasi</a:t>
            </a:r>
            <a:r>
              <a:rPr sz="4800" spc="-240" dirty="0">
                <a:latin typeface="Tahoma"/>
                <a:cs typeface="Tahoma"/>
              </a:rPr>
              <a:t> </a:t>
            </a:r>
            <a:r>
              <a:rPr sz="4800" spc="-525" dirty="0">
                <a:latin typeface="Tahoma"/>
                <a:cs typeface="Tahoma"/>
              </a:rPr>
              <a:t>dan </a:t>
            </a:r>
            <a:r>
              <a:rPr sz="4800" spc="-409" dirty="0" err="1">
                <a:latin typeface="Tahoma"/>
                <a:cs typeface="Tahoma"/>
              </a:rPr>
              <a:t>kondisi</a:t>
            </a:r>
            <a:r>
              <a:rPr lang="en-US" sz="4800" spc="-409" dirty="0">
                <a:latin typeface="Tahoma"/>
                <a:cs typeface="Tahoma"/>
              </a:rPr>
              <a:t> </a:t>
            </a:r>
            <a:r>
              <a:rPr sz="4800" spc="-459" dirty="0" err="1">
                <a:latin typeface="Tahoma"/>
                <a:cs typeface="Tahoma"/>
              </a:rPr>
              <a:t>penerima</a:t>
            </a:r>
            <a:endParaRPr sz="48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0" y="1137919"/>
            <a:ext cx="5166360" cy="7998459"/>
          </a:xfrm>
          <a:prstGeom prst="rect">
            <a:avLst/>
          </a:prstGeom>
          <a:solidFill>
            <a:srgbClr val="C6C6C6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5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455"/>
              </a:spcBef>
            </a:pPr>
            <a:endParaRPr sz="5400">
              <a:latin typeface="Times New Roman"/>
              <a:cs typeface="Times New Roman"/>
            </a:endParaRPr>
          </a:p>
          <a:p>
            <a:pPr marL="497840" marR="770255">
              <a:lnSpc>
                <a:spcPct val="89500"/>
              </a:lnSpc>
            </a:pPr>
            <a:r>
              <a:rPr sz="5400" b="1" spc="-69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5400" b="1" spc="-68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5400" b="1" spc="-925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5400" b="1" spc="-117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5400" b="1" spc="-68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5400" b="1" spc="-69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5400" b="1" spc="-705" dirty="0">
                <a:solidFill>
                  <a:srgbClr val="FFFFFF"/>
                </a:solidFill>
                <a:latin typeface="Tahoma"/>
                <a:cs typeface="Tahoma"/>
              </a:rPr>
              <a:t>G</a:t>
            </a:r>
            <a:r>
              <a:rPr sz="5400" b="1" spc="-565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5400" b="1" spc="-7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5400" b="1" spc="-670" dirty="0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sz="5400" b="1" spc="-67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5400" b="1" spc="-680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5400" b="1" spc="-725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5400" b="1" spc="-680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5400" b="1" spc="-670" dirty="0">
                <a:solidFill>
                  <a:srgbClr val="FFFFFF"/>
                </a:solidFill>
                <a:latin typeface="Tahoma"/>
                <a:cs typeface="Tahoma"/>
              </a:rPr>
              <a:t>G</a:t>
            </a:r>
            <a:r>
              <a:rPr sz="5400" b="1" spc="-860" dirty="0">
                <a:solidFill>
                  <a:srgbClr val="FFFFFF"/>
                </a:solidFill>
                <a:latin typeface="Tahoma"/>
                <a:cs typeface="Tahoma"/>
              </a:rPr>
              <a:t>K</a:t>
            </a:r>
            <a:r>
              <a:rPr sz="5400" b="1" spc="-113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5400" b="1" spc="-650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5400" b="1" spc="-550" dirty="0">
                <a:solidFill>
                  <a:srgbClr val="FFFFFF"/>
                </a:solidFill>
                <a:latin typeface="Tahoma"/>
                <a:cs typeface="Tahoma"/>
              </a:rPr>
              <a:t>K</a:t>
            </a:r>
            <a:r>
              <a:rPr sz="5400" b="1" spc="-7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5400" b="1" spc="-615" dirty="0">
                <a:solidFill>
                  <a:srgbClr val="FFFFFF"/>
                </a:solidFill>
                <a:latin typeface="Tahoma"/>
                <a:cs typeface="Tahoma"/>
              </a:rPr>
              <a:t>AN </a:t>
            </a:r>
            <a:r>
              <a:rPr sz="5400" b="1" spc="-620" dirty="0">
                <a:solidFill>
                  <a:srgbClr val="FFFFFF"/>
                </a:solidFill>
                <a:latin typeface="Tahoma"/>
                <a:cs typeface="Tahoma"/>
              </a:rPr>
              <a:t>KEMAMPUAN </a:t>
            </a:r>
            <a:r>
              <a:rPr sz="5400" b="1" spc="-800" dirty="0">
                <a:solidFill>
                  <a:srgbClr val="FFFFFF"/>
                </a:solidFill>
                <a:latin typeface="Tahoma"/>
                <a:cs typeface="Tahoma"/>
              </a:rPr>
              <a:t>KOMUNIKASI </a:t>
            </a:r>
            <a:r>
              <a:rPr sz="5400" b="1" spc="-635" dirty="0">
                <a:solidFill>
                  <a:srgbClr val="FFFFFF"/>
                </a:solidFill>
                <a:latin typeface="Tahoma"/>
                <a:cs typeface="Tahoma"/>
              </a:rPr>
              <a:t>NONVERBAL</a:t>
            </a:r>
            <a:endParaRPr sz="54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911215" y="983932"/>
            <a:ext cx="635571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440" dirty="0">
                <a:solidFill>
                  <a:srgbClr val="FF0000"/>
                </a:solidFill>
              </a:rPr>
              <a:t>Sebagai</a:t>
            </a:r>
            <a:r>
              <a:rPr sz="4800" spc="-229" dirty="0">
                <a:solidFill>
                  <a:srgbClr val="FF0000"/>
                </a:solidFill>
              </a:rPr>
              <a:t> </a:t>
            </a:r>
            <a:r>
              <a:rPr sz="4800" spc="-459" dirty="0">
                <a:solidFill>
                  <a:srgbClr val="FF0000"/>
                </a:solidFill>
              </a:rPr>
              <a:t>penerima</a:t>
            </a:r>
            <a:r>
              <a:rPr sz="4800" spc="-260" dirty="0">
                <a:solidFill>
                  <a:srgbClr val="FF0000"/>
                </a:solidFill>
              </a:rPr>
              <a:t> </a:t>
            </a:r>
            <a:r>
              <a:rPr sz="4800" spc="-470" dirty="0">
                <a:solidFill>
                  <a:srgbClr val="FF0000"/>
                </a:solidFill>
              </a:rPr>
              <a:t>pesan</a:t>
            </a:r>
            <a:endParaRPr sz="4800"/>
          </a:p>
        </p:txBody>
      </p:sp>
      <p:sp>
        <p:nvSpPr>
          <p:cNvPr id="4" name="object 4"/>
          <p:cNvSpPr txBox="1"/>
          <p:nvPr/>
        </p:nvSpPr>
        <p:spPr>
          <a:xfrm>
            <a:off x="5715000" y="2095500"/>
            <a:ext cx="11172189" cy="4057521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454659" marR="5080" indent="-441959" algn="just">
              <a:lnSpc>
                <a:spcPts val="5200"/>
              </a:lnSpc>
              <a:spcBef>
                <a:spcPts val="740"/>
              </a:spcBef>
              <a:buFont typeface="Arial MT"/>
              <a:buChar char="•"/>
              <a:tabLst>
                <a:tab pos="454659" algn="l"/>
              </a:tabLst>
            </a:pPr>
            <a:r>
              <a:rPr sz="4800" spc="-455" dirty="0">
                <a:latin typeface="Tahoma"/>
                <a:cs typeface="Tahoma"/>
              </a:rPr>
              <a:t>Mendorong</a:t>
            </a:r>
            <a:r>
              <a:rPr sz="4800" spc="-180" dirty="0">
                <a:latin typeface="Tahoma"/>
                <a:cs typeface="Tahoma"/>
              </a:rPr>
              <a:t> </a:t>
            </a:r>
            <a:r>
              <a:rPr sz="4800" spc="-425" dirty="0">
                <a:latin typeface="Tahoma"/>
                <a:cs typeface="Tahoma"/>
              </a:rPr>
              <a:t>pengirim</a:t>
            </a:r>
            <a:r>
              <a:rPr sz="4800" spc="-215" dirty="0">
                <a:latin typeface="Tahoma"/>
                <a:cs typeface="Tahoma"/>
              </a:rPr>
              <a:t> </a:t>
            </a:r>
            <a:r>
              <a:rPr sz="4800" spc="-500" dirty="0">
                <a:latin typeface="Tahoma"/>
                <a:cs typeface="Tahoma"/>
              </a:rPr>
              <a:t>untuk</a:t>
            </a:r>
            <a:r>
              <a:rPr sz="4800" spc="-340" dirty="0">
                <a:latin typeface="Tahoma"/>
                <a:cs typeface="Tahoma"/>
              </a:rPr>
              <a:t> </a:t>
            </a:r>
            <a:r>
              <a:rPr sz="4800" spc="-455" dirty="0">
                <a:latin typeface="Tahoma"/>
                <a:cs typeface="Tahoma"/>
              </a:rPr>
              <a:t>berbicara </a:t>
            </a:r>
            <a:r>
              <a:rPr sz="4800" spc="-495" dirty="0">
                <a:latin typeface="Tahoma"/>
                <a:cs typeface="Tahoma"/>
              </a:rPr>
              <a:t>terbuka</a:t>
            </a:r>
            <a:endParaRPr sz="4800" dirty="0">
              <a:latin typeface="Tahoma"/>
              <a:cs typeface="Tahoma"/>
            </a:endParaRPr>
          </a:p>
          <a:p>
            <a:pPr marL="454659" marR="29845" indent="-441959" algn="just">
              <a:lnSpc>
                <a:spcPts val="5200"/>
              </a:lnSpc>
              <a:buFont typeface="Arial MT"/>
              <a:buChar char="•"/>
              <a:tabLst>
                <a:tab pos="454659" algn="l"/>
              </a:tabLst>
            </a:pPr>
            <a:r>
              <a:rPr sz="4800" spc="-505" dirty="0">
                <a:latin typeface="Tahoma"/>
                <a:cs typeface="Tahoma"/>
              </a:rPr>
              <a:t>Dengarkan</a:t>
            </a:r>
            <a:r>
              <a:rPr sz="4800" spc="-180" dirty="0">
                <a:latin typeface="Tahoma"/>
                <a:cs typeface="Tahoma"/>
              </a:rPr>
              <a:t> </a:t>
            </a:r>
            <a:r>
              <a:rPr sz="4800" spc="-484" dirty="0">
                <a:latin typeface="Tahoma"/>
                <a:cs typeface="Tahoma"/>
              </a:rPr>
              <a:t>dengan</a:t>
            </a:r>
            <a:r>
              <a:rPr sz="4800" spc="-200" dirty="0">
                <a:latin typeface="Tahoma"/>
                <a:cs typeface="Tahoma"/>
              </a:rPr>
              <a:t> </a:t>
            </a:r>
            <a:r>
              <a:rPr sz="4800" spc="-420" dirty="0">
                <a:latin typeface="Tahoma"/>
                <a:cs typeface="Tahoma"/>
              </a:rPr>
              <a:t>baik,</a:t>
            </a:r>
            <a:r>
              <a:rPr sz="4800" spc="-540" dirty="0">
                <a:latin typeface="Tahoma"/>
                <a:cs typeface="Tahoma"/>
              </a:rPr>
              <a:t> </a:t>
            </a:r>
            <a:r>
              <a:rPr sz="4800" spc="-509" dirty="0">
                <a:latin typeface="Tahoma"/>
                <a:cs typeface="Tahoma"/>
              </a:rPr>
              <a:t>jangan </a:t>
            </a:r>
            <a:r>
              <a:rPr sz="4800" spc="-484" dirty="0">
                <a:latin typeface="Tahoma"/>
                <a:cs typeface="Tahoma"/>
              </a:rPr>
              <a:t>menghakimi</a:t>
            </a:r>
            <a:r>
              <a:rPr sz="4800" spc="-175" dirty="0">
                <a:latin typeface="Tahoma"/>
                <a:cs typeface="Tahoma"/>
              </a:rPr>
              <a:t> </a:t>
            </a:r>
            <a:r>
              <a:rPr sz="4800" spc="-484" dirty="0">
                <a:latin typeface="Tahoma"/>
                <a:cs typeface="Tahoma"/>
              </a:rPr>
              <a:t>atau</a:t>
            </a:r>
            <a:r>
              <a:rPr sz="4800" spc="-210" dirty="0">
                <a:latin typeface="Tahoma"/>
                <a:cs typeface="Tahoma"/>
              </a:rPr>
              <a:t> </a:t>
            </a:r>
            <a:r>
              <a:rPr sz="4800" spc="-484" dirty="0">
                <a:latin typeface="Tahoma"/>
                <a:cs typeface="Tahoma"/>
              </a:rPr>
              <a:t>menyimpulkan</a:t>
            </a:r>
            <a:r>
              <a:rPr sz="4800" spc="-175" dirty="0">
                <a:latin typeface="Tahoma"/>
                <a:cs typeface="Tahoma"/>
              </a:rPr>
              <a:t> </a:t>
            </a:r>
            <a:r>
              <a:rPr sz="4800" spc="-350" dirty="0">
                <a:latin typeface="Tahoma"/>
                <a:cs typeface="Tahoma"/>
              </a:rPr>
              <a:t>dini</a:t>
            </a:r>
            <a:endParaRPr sz="4800" dirty="0">
              <a:latin typeface="Tahoma"/>
              <a:cs typeface="Tahoma"/>
            </a:endParaRPr>
          </a:p>
          <a:p>
            <a:pPr marL="454659" indent="-441959" algn="just">
              <a:lnSpc>
                <a:spcPts val="5125"/>
              </a:lnSpc>
              <a:buFont typeface="Arial MT"/>
              <a:buChar char="•"/>
              <a:tabLst>
                <a:tab pos="454659" algn="l"/>
              </a:tabLst>
            </a:pPr>
            <a:r>
              <a:rPr sz="4800" spc="-484" dirty="0">
                <a:latin typeface="Tahoma"/>
                <a:cs typeface="Tahoma"/>
              </a:rPr>
              <a:t>Pertimbangkan</a:t>
            </a:r>
            <a:r>
              <a:rPr sz="4800" spc="-320" dirty="0">
                <a:latin typeface="Tahoma"/>
                <a:cs typeface="Tahoma"/>
              </a:rPr>
              <a:t> </a:t>
            </a:r>
            <a:r>
              <a:rPr sz="4800" spc="-480" dirty="0">
                <a:latin typeface="Tahoma"/>
                <a:cs typeface="Tahoma"/>
              </a:rPr>
              <a:t>perbedaan</a:t>
            </a:r>
            <a:r>
              <a:rPr sz="4800" spc="-320" dirty="0">
                <a:latin typeface="Tahoma"/>
                <a:cs typeface="Tahoma"/>
              </a:rPr>
              <a:t> </a:t>
            </a:r>
            <a:r>
              <a:rPr sz="4800" spc="-455" dirty="0">
                <a:latin typeface="Tahoma"/>
                <a:cs typeface="Tahoma"/>
              </a:rPr>
              <a:t>kultur,</a:t>
            </a:r>
            <a:r>
              <a:rPr lang="en-ID" sz="4800" b="1" spc="-430" dirty="0">
                <a:latin typeface="Tahoma"/>
                <a:cs typeface="Tahoma"/>
              </a:rPr>
              <a:t> </a:t>
            </a:r>
            <a:r>
              <a:rPr lang="en-ID" sz="4800" spc="-430" dirty="0" err="1">
                <a:latin typeface="Tahoma"/>
                <a:cs typeface="Tahoma"/>
              </a:rPr>
              <a:t>jenis</a:t>
            </a:r>
            <a:r>
              <a:rPr lang="en-ID" sz="4800" dirty="0">
                <a:latin typeface="Tahoma"/>
                <a:cs typeface="Tahoma"/>
              </a:rPr>
              <a:t>	</a:t>
            </a:r>
            <a:r>
              <a:rPr lang="en-ID" sz="4800" spc="-445" dirty="0" err="1">
                <a:latin typeface="Tahoma"/>
                <a:cs typeface="Tahoma"/>
              </a:rPr>
              <a:t>kelamin</a:t>
            </a:r>
            <a:r>
              <a:rPr lang="en-ID" sz="4800" spc="-305" dirty="0">
                <a:latin typeface="Tahoma"/>
                <a:cs typeface="Tahoma"/>
              </a:rPr>
              <a:t> </a:t>
            </a:r>
            <a:r>
              <a:rPr lang="en-ID" sz="4800" spc="-525" dirty="0">
                <a:latin typeface="Tahoma"/>
                <a:cs typeface="Tahoma"/>
              </a:rPr>
              <a:t>dan</a:t>
            </a:r>
            <a:r>
              <a:rPr lang="en-ID" sz="4800" dirty="0">
                <a:latin typeface="Tahoma"/>
                <a:cs typeface="Tahoma"/>
              </a:rPr>
              <a:t>	</a:t>
            </a:r>
            <a:r>
              <a:rPr lang="en-ID" sz="4800" spc="-495" dirty="0" err="1">
                <a:latin typeface="Tahoma"/>
                <a:cs typeface="Tahoma"/>
              </a:rPr>
              <a:t>spek</a:t>
            </a:r>
            <a:r>
              <a:rPr lang="en-ID" sz="4800" spc="-420" dirty="0">
                <a:latin typeface="Tahoma"/>
                <a:cs typeface="Tahoma"/>
              </a:rPr>
              <a:t> </a:t>
            </a:r>
            <a:r>
              <a:rPr lang="en-ID" sz="4800" spc="-390" dirty="0" err="1">
                <a:latin typeface="Tahoma"/>
                <a:cs typeface="Tahoma"/>
              </a:rPr>
              <a:t>individu</a:t>
            </a:r>
            <a:endParaRPr lang="en-ID" sz="4800" dirty="0">
              <a:latin typeface="Tahoma"/>
              <a:cs typeface="Tahoma"/>
            </a:endParaRPr>
          </a:p>
          <a:p>
            <a:pPr marL="454659" indent="-441959" algn="just">
              <a:lnSpc>
                <a:spcPts val="5125"/>
              </a:lnSpc>
              <a:buFont typeface="Arial MT"/>
              <a:buChar char="•"/>
              <a:tabLst>
                <a:tab pos="454659" algn="l"/>
              </a:tabLst>
            </a:pPr>
            <a:endParaRPr sz="4800" dirty="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15001" y="5726648"/>
            <a:ext cx="1037082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1959" indent="-441959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441959" algn="l"/>
              </a:tabLst>
            </a:pPr>
            <a:r>
              <a:rPr sz="4800" spc="-450" dirty="0">
                <a:latin typeface="Tahoma"/>
                <a:cs typeface="Tahoma"/>
              </a:rPr>
              <a:t>Perhatikan</a:t>
            </a:r>
            <a:r>
              <a:rPr sz="4800" spc="-270" dirty="0">
                <a:latin typeface="Tahoma"/>
                <a:cs typeface="Tahoma"/>
              </a:rPr>
              <a:t> </a:t>
            </a:r>
            <a:r>
              <a:rPr sz="4800" spc="-540" dirty="0">
                <a:latin typeface="Tahoma"/>
                <a:cs typeface="Tahoma"/>
              </a:rPr>
              <a:t>semua</a:t>
            </a:r>
            <a:r>
              <a:rPr sz="4800" spc="-210" dirty="0">
                <a:latin typeface="Tahoma"/>
                <a:cs typeface="Tahoma"/>
              </a:rPr>
              <a:t> </a:t>
            </a:r>
            <a:r>
              <a:rPr sz="4800" spc="-555" dirty="0">
                <a:latin typeface="Tahoma"/>
                <a:cs typeface="Tahoma"/>
              </a:rPr>
              <a:t>makna</a:t>
            </a:r>
            <a:r>
              <a:rPr sz="4800" spc="-229" dirty="0">
                <a:latin typeface="Tahoma"/>
                <a:cs typeface="Tahoma"/>
              </a:rPr>
              <a:t> </a:t>
            </a:r>
            <a:r>
              <a:rPr sz="4800" spc="-434" dirty="0">
                <a:latin typeface="Tahoma"/>
                <a:cs typeface="Tahoma"/>
              </a:rPr>
              <a:t>nonverbal</a:t>
            </a:r>
            <a:endParaRPr sz="4800" dirty="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15000" y="6584141"/>
            <a:ext cx="11172189" cy="756920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454659" marR="5080" indent="-441959" algn="just">
              <a:lnSpc>
                <a:spcPts val="5200"/>
              </a:lnSpc>
              <a:spcBef>
                <a:spcPts val="740"/>
              </a:spcBef>
              <a:buFont typeface="Arial MT"/>
              <a:buChar char="•"/>
              <a:tabLst>
                <a:tab pos="454659" algn="l"/>
                <a:tab pos="2478405" algn="l"/>
              </a:tabLst>
            </a:pPr>
            <a:r>
              <a:rPr sz="4800" spc="-420" dirty="0">
                <a:latin typeface="Tahoma"/>
                <a:cs typeface="Tahoma"/>
              </a:rPr>
              <a:t>Evaluasi</a:t>
            </a:r>
            <a:r>
              <a:rPr sz="4800" spc="-180" dirty="0">
                <a:latin typeface="Tahoma"/>
                <a:cs typeface="Tahoma"/>
              </a:rPr>
              <a:t> </a:t>
            </a:r>
            <a:r>
              <a:rPr sz="4800" spc="-425" dirty="0">
                <a:latin typeface="Tahoma"/>
                <a:cs typeface="Tahoma"/>
              </a:rPr>
              <a:t>persepsi</a:t>
            </a:r>
            <a:r>
              <a:rPr sz="4800" spc="-180" dirty="0">
                <a:latin typeface="Tahoma"/>
                <a:cs typeface="Tahoma"/>
              </a:rPr>
              <a:t> </a:t>
            </a:r>
            <a:r>
              <a:rPr sz="4800" spc="-509" dirty="0">
                <a:latin typeface="Tahoma"/>
                <a:cs typeface="Tahoma"/>
              </a:rPr>
              <a:t>anda</a:t>
            </a:r>
            <a:r>
              <a:rPr sz="4800" spc="-210" dirty="0">
                <a:latin typeface="Tahoma"/>
                <a:cs typeface="Tahoma"/>
              </a:rPr>
              <a:t> </a:t>
            </a:r>
            <a:r>
              <a:rPr sz="4800" spc="-484" dirty="0">
                <a:latin typeface="Tahoma"/>
                <a:cs typeface="Tahoma"/>
              </a:rPr>
              <a:t>terhadap </a:t>
            </a:r>
            <a:r>
              <a:rPr sz="4800" spc="-585" dirty="0">
                <a:latin typeface="Tahoma"/>
                <a:cs typeface="Tahoma"/>
              </a:rPr>
              <a:t>makna</a:t>
            </a:r>
            <a:r>
              <a:rPr sz="4800" dirty="0">
                <a:latin typeface="Tahoma"/>
                <a:cs typeface="Tahoma"/>
              </a:rPr>
              <a:t>	</a:t>
            </a:r>
            <a:r>
              <a:rPr sz="4800" spc="-505" dirty="0">
                <a:latin typeface="Tahoma"/>
                <a:cs typeface="Tahoma"/>
              </a:rPr>
              <a:t>pesan</a:t>
            </a:r>
            <a:endParaRPr sz="48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1B25-6E1D-6156-E88F-88578D222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5250" y="723900"/>
            <a:ext cx="11937497" cy="1066800"/>
          </a:xfrm>
        </p:spPr>
        <p:txBody>
          <a:bodyPr/>
          <a:lstStyle/>
          <a:p>
            <a:pPr algn="ctr"/>
            <a:r>
              <a:rPr lang="en-US" dirty="0"/>
              <a:t>Tujuan </a:t>
            </a:r>
            <a:r>
              <a:rPr lang="en-US" dirty="0" err="1"/>
              <a:t>Komunikasi</a:t>
            </a:r>
            <a:r>
              <a:rPr lang="en-US" dirty="0"/>
              <a:t> Verbal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8E301-FBB2-B9B6-2BBF-20E767B85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790" y="2827929"/>
            <a:ext cx="13422418" cy="6246987"/>
          </a:xfrm>
        </p:spPr>
        <p:txBody>
          <a:bodyPr>
            <a:normAutofit/>
          </a:bodyPr>
          <a:lstStyle/>
          <a:p>
            <a:pPr algn="just"/>
            <a:r>
              <a:rPr lang="en-ID" sz="4800" dirty="0" err="1">
                <a:latin typeface="Abadi" panose="020B0604020104020204" pitchFamily="34" charset="0"/>
              </a:rPr>
              <a:t>mengungkapkan</a:t>
            </a:r>
            <a:r>
              <a:rPr lang="en-ID" sz="4800" dirty="0">
                <a:latin typeface="Abadi" panose="020B0604020104020204" pitchFamily="34" charset="0"/>
              </a:rPr>
              <a:t> </a:t>
            </a:r>
            <a:r>
              <a:rPr lang="en-ID" sz="4800" dirty="0" err="1">
                <a:latin typeface="Abadi" panose="020B0604020104020204" pitchFamily="34" charset="0"/>
              </a:rPr>
              <a:t>perasaan</a:t>
            </a:r>
            <a:r>
              <a:rPr lang="en-ID" sz="4800" dirty="0">
                <a:latin typeface="Abadi" panose="020B0604020104020204" pitchFamily="34" charset="0"/>
              </a:rPr>
              <a:t>, </a:t>
            </a:r>
            <a:r>
              <a:rPr lang="en-ID" sz="4800" dirty="0" err="1">
                <a:latin typeface="Abadi" panose="020B0604020104020204" pitchFamily="34" charset="0"/>
              </a:rPr>
              <a:t>emosi</a:t>
            </a:r>
            <a:r>
              <a:rPr lang="en-ID" sz="4800" dirty="0">
                <a:latin typeface="Abadi" panose="020B0604020104020204" pitchFamily="34" charset="0"/>
              </a:rPr>
              <a:t>, </a:t>
            </a:r>
            <a:r>
              <a:rPr lang="en-ID" sz="4800" dirty="0" err="1">
                <a:latin typeface="Abadi" panose="020B0604020104020204" pitchFamily="34" charset="0"/>
              </a:rPr>
              <a:t>pemikiran</a:t>
            </a:r>
            <a:r>
              <a:rPr lang="en-ID" sz="4800" dirty="0">
                <a:latin typeface="Abadi" panose="020B0604020104020204" pitchFamily="34" charset="0"/>
              </a:rPr>
              <a:t>, </a:t>
            </a:r>
            <a:r>
              <a:rPr lang="en-ID" sz="4800" dirty="0" err="1">
                <a:latin typeface="Abadi" panose="020B0604020104020204" pitchFamily="34" charset="0"/>
              </a:rPr>
              <a:t>gagasan</a:t>
            </a:r>
            <a:r>
              <a:rPr lang="en-ID" sz="4800" dirty="0">
                <a:latin typeface="Abadi" panose="020B0604020104020204" pitchFamily="34" charset="0"/>
              </a:rPr>
              <a:t>, </a:t>
            </a:r>
            <a:r>
              <a:rPr lang="en-ID" sz="4800" dirty="0" err="1">
                <a:latin typeface="Abadi" panose="020B0604020104020204" pitchFamily="34" charset="0"/>
              </a:rPr>
              <a:t>atau</a:t>
            </a:r>
            <a:r>
              <a:rPr lang="en-ID" sz="4800" dirty="0">
                <a:latin typeface="Abadi" panose="020B0604020104020204" pitchFamily="34" charset="0"/>
              </a:rPr>
              <a:t> </a:t>
            </a:r>
            <a:r>
              <a:rPr lang="en-ID" sz="4800" dirty="0" err="1">
                <a:latin typeface="Abadi" panose="020B0604020104020204" pitchFamily="34" charset="0"/>
              </a:rPr>
              <a:t>maksud</a:t>
            </a:r>
            <a:r>
              <a:rPr lang="en-ID" sz="4800" dirty="0">
                <a:latin typeface="Abadi" panose="020B0604020104020204" pitchFamily="34" charset="0"/>
              </a:rPr>
              <a:t> </a:t>
            </a:r>
            <a:r>
              <a:rPr lang="en-ID" sz="4800" dirty="0" err="1">
                <a:latin typeface="Abadi" panose="020B0604020104020204" pitchFamily="34" charset="0"/>
              </a:rPr>
              <a:t>mereka</a:t>
            </a:r>
            <a:r>
              <a:rPr lang="en-ID" sz="4800" dirty="0">
                <a:latin typeface="Abadi" panose="020B0604020104020204" pitchFamily="34" charset="0"/>
              </a:rPr>
              <a:t>, </a:t>
            </a:r>
            <a:r>
              <a:rPr lang="en-ID" sz="4800" dirty="0" err="1">
                <a:latin typeface="Abadi" panose="020B0604020104020204" pitchFamily="34" charset="0"/>
              </a:rPr>
              <a:t>menyampaikan</a:t>
            </a:r>
            <a:r>
              <a:rPr lang="en-ID" sz="4800" dirty="0">
                <a:latin typeface="Abadi" panose="020B0604020104020204" pitchFamily="34" charset="0"/>
              </a:rPr>
              <a:t> </a:t>
            </a:r>
            <a:r>
              <a:rPr lang="en-ID" sz="4800" dirty="0" err="1">
                <a:latin typeface="Abadi" panose="020B0604020104020204" pitchFamily="34" charset="0"/>
              </a:rPr>
              <a:t>fakta</a:t>
            </a:r>
            <a:r>
              <a:rPr lang="en-ID" sz="4800" dirty="0">
                <a:latin typeface="Abadi" panose="020B0604020104020204" pitchFamily="34" charset="0"/>
              </a:rPr>
              <a:t>, data, dan </a:t>
            </a:r>
            <a:r>
              <a:rPr lang="en-ID" sz="4800" dirty="0" err="1">
                <a:latin typeface="Abadi" panose="020B0604020104020204" pitchFamily="34" charset="0"/>
              </a:rPr>
              <a:t>informasi</a:t>
            </a:r>
            <a:r>
              <a:rPr lang="en-ID" sz="4800" dirty="0">
                <a:latin typeface="Abadi" panose="020B0604020104020204" pitchFamily="34" charset="0"/>
              </a:rPr>
              <a:t> </a:t>
            </a:r>
            <a:r>
              <a:rPr lang="en-ID" sz="4800" dirty="0" err="1">
                <a:latin typeface="Abadi" panose="020B0604020104020204" pitchFamily="34" charset="0"/>
              </a:rPr>
              <a:t>serta</a:t>
            </a:r>
            <a:r>
              <a:rPr lang="en-ID" sz="4800" dirty="0">
                <a:latin typeface="Abadi" panose="020B0604020104020204" pitchFamily="34" charset="0"/>
              </a:rPr>
              <a:t> </a:t>
            </a:r>
            <a:r>
              <a:rPr lang="en-ID" sz="4800" dirty="0" err="1">
                <a:latin typeface="Abadi" panose="020B0604020104020204" pitchFamily="34" charset="0"/>
              </a:rPr>
              <a:t>menjelaskannya</a:t>
            </a:r>
            <a:r>
              <a:rPr lang="en-ID" sz="4800" dirty="0">
                <a:latin typeface="Abadi" panose="020B0604020104020204" pitchFamily="34" charset="0"/>
              </a:rPr>
              <a:t>, </a:t>
            </a:r>
            <a:r>
              <a:rPr lang="en-ID" sz="4800" dirty="0" err="1">
                <a:latin typeface="Abadi" panose="020B0604020104020204" pitchFamily="34" charset="0"/>
              </a:rPr>
              <a:t>saling</a:t>
            </a:r>
            <a:r>
              <a:rPr lang="en-ID" sz="4800" dirty="0">
                <a:latin typeface="Abadi" panose="020B0604020104020204" pitchFamily="34" charset="0"/>
              </a:rPr>
              <a:t> </a:t>
            </a:r>
            <a:r>
              <a:rPr lang="en-ID" sz="4800" dirty="0" err="1">
                <a:latin typeface="Abadi" panose="020B0604020104020204" pitchFamily="34" charset="0"/>
              </a:rPr>
              <a:t>bertukar</a:t>
            </a:r>
            <a:r>
              <a:rPr lang="en-ID" sz="4800" dirty="0">
                <a:latin typeface="Abadi" panose="020B0604020104020204" pitchFamily="34" charset="0"/>
              </a:rPr>
              <a:t> </a:t>
            </a:r>
            <a:r>
              <a:rPr lang="en-ID" sz="4800" dirty="0" err="1">
                <a:latin typeface="Abadi" panose="020B0604020104020204" pitchFamily="34" charset="0"/>
              </a:rPr>
              <a:t>perasaan</a:t>
            </a:r>
            <a:r>
              <a:rPr lang="en-ID" sz="4800" dirty="0">
                <a:latin typeface="Abadi" panose="020B0604020104020204" pitchFamily="34" charset="0"/>
              </a:rPr>
              <a:t> dan </a:t>
            </a:r>
            <a:r>
              <a:rPr lang="en-ID" sz="4800" dirty="0" err="1">
                <a:latin typeface="Abadi" panose="020B0604020104020204" pitchFamily="34" charset="0"/>
              </a:rPr>
              <a:t>pemikiran</a:t>
            </a:r>
            <a:r>
              <a:rPr lang="en-ID" sz="4800" dirty="0">
                <a:latin typeface="Abadi" panose="020B0604020104020204" pitchFamily="34" charset="0"/>
              </a:rPr>
              <a:t>, </a:t>
            </a:r>
            <a:r>
              <a:rPr lang="en-ID" sz="4800" dirty="0" err="1">
                <a:latin typeface="Abadi" panose="020B0604020104020204" pitchFamily="34" charset="0"/>
              </a:rPr>
              <a:t>saling</a:t>
            </a:r>
            <a:r>
              <a:rPr lang="en-ID" sz="4800" dirty="0">
                <a:latin typeface="Abadi" panose="020B0604020104020204" pitchFamily="34" charset="0"/>
              </a:rPr>
              <a:t> </a:t>
            </a:r>
            <a:r>
              <a:rPr lang="en-ID" sz="4800" dirty="0" err="1">
                <a:latin typeface="Abadi" panose="020B0604020104020204" pitchFamily="34" charset="0"/>
              </a:rPr>
              <a:t>berdebat</a:t>
            </a:r>
            <a:r>
              <a:rPr lang="en-ID" sz="4800" dirty="0">
                <a:latin typeface="Abadi" panose="020B0604020104020204" pitchFamily="34" charset="0"/>
              </a:rPr>
              <a:t>, dan </a:t>
            </a:r>
            <a:r>
              <a:rPr lang="en-ID" sz="4800" dirty="0" err="1">
                <a:latin typeface="Abadi" panose="020B0604020104020204" pitchFamily="34" charset="0"/>
              </a:rPr>
              <a:t>bertengkar</a:t>
            </a:r>
            <a:endParaRPr lang="en-US" sz="4800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1946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724119" y="1137919"/>
            <a:ext cx="563880" cy="7998459"/>
          </a:xfrm>
          <a:custGeom>
            <a:avLst/>
            <a:gdLst/>
            <a:ahLst/>
            <a:cxnLst/>
            <a:rect l="l" t="t" r="r" b="b"/>
            <a:pathLst>
              <a:path w="563880" h="7998459">
                <a:moveTo>
                  <a:pt x="563880" y="0"/>
                </a:moveTo>
                <a:lnTo>
                  <a:pt x="0" y="0"/>
                </a:lnTo>
                <a:lnTo>
                  <a:pt x="0" y="7998459"/>
                </a:lnTo>
                <a:lnTo>
                  <a:pt x="563880" y="7998459"/>
                </a:lnTo>
                <a:lnTo>
                  <a:pt x="563880" y="0"/>
                </a:lnTo>
                <a:close/>
              </a:path>
            </a:pathLst>
          </a:custGeom>
          <a:solidFill>
            <a:srgbClr val="C6C6C6">
              <a:alpha val="4941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0" y="1137919"/>
            <a:ext cx="5166360" cy="7998459"/>
          </a:xfrm>
          <a:prstGeom prst="rect">
            <a:avLst/>
          </a:prstGeom>
          <a:solidFill>
            <a:srgbClr val="C6C6C6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5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5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95"/>
              </a:spcBef>
            </a:pPr>
            <a:endParaRPr sz="5400">
              <a:latin typeface="Times New Roman"/>
              <a:cs typeface="Times New Roman"/>
            </a:endParaRPr>
          </a:p>
          <a:p>
            <a:pPr marL="342900" marR="1171575">
              <a:lnSpc>
                <a:spcPct val="100400"/>
              </a:lnSpc>
            </a:pPr>
            <a:r>
              <a:rPr sz="5400" b="1" spc="-535" dirty="0">
                <a:latin typeface="Tahoma"/>
                <a:cs typeface="Tahoma"/>
              </a:rPr>
              <a:t>TUGAS </a:t>
            </a:r>
            <a:r>
              <a:rPr sz="5400" b="1" spc="-645" dirty="0">
                <a:latin typeface="Tahoma"/>
                <a:cs typeface="Tahoma"/>
              </a:rPr>
              <a:t>PRESENTASI</a:t>
            </a:r>
            <a:endParaRPr sz="5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11215" y="1484248"/>
            <a:ext cx="9742805" cy="332549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299"/>
              </a:lnSpc>
              <a:spcBef>
                <a:spcPts val="80"/>
              </a:spcBef>
            </a:pPr>
            <a:r>
              <a:rPr sz="5400" b="1" spc="-450" dirty="0">
                <a:latin typeface="Tahoma"/>
                <a:cs typeface="Tahoma"/>
              </a:rPr>
              <a:t>Buatlah</a:t>
            </a:r>
            <a:r>
              <a:rPr sz="5400" b="1" spc="-290" dirty="0">
                <a:latin typeface="Tahoma"/>
                <a:cs typeface="Tahoma"/>
              </a:rPr>
              <a:t> </a:t>
            </a:r>
            <a:r>
              <a:rPr sz="5400" b="1" spc="-495" dirty="0">
                <a:latin typeface="Tahoma"/>
                <a:cs typeface="Tahoma"/>
              </a:rPr>
              <a:t>skenario</a:t>
            </a:r>
            <a:r>
              <a:rPr sz="5400" b="1" spc="-290" dirty="0">
                <a:latin typeface="Tahoma"/>
                <a:cs typeface="Tahoma"/>
              </a:rPr>
              <a:t> </a:t>
            </a:r>
            <a:r>
              <a:rPr sz="5400" b="1" spc="-515" dirty="0">
                <a:latin typeface="Tahoma"/>
                <a:cs typeface="Tahoma"/>
              </a:rPr>
              <a:t>antara </a:t>
            </a:r>
            <a:r>
              <a:rPr sz="5400" b="1" spc="-535" dirty="0">
                <a:latin typeface="Tahoma"/>
                <a:cs typeface="Tahoma"/>
              </a:rPr>
              <a:t>apoteker/farmasis</a:t>
            </a:r>
            <a:r>
              <a:rPr sz="5400" b="1" spc="-295" dirty="0">
                <a:latin typeface="Tahoma"/>
                <a:cs typeface="Tahoma"/>
              </a:rPr>
              <a:t> </a:t>
            </a:r>
            <a:r>
              <a:rPr sz="5400" b="1" spc="-540" dirty="0">
                <a:latin typeface="Tahoma"/>
                <a:cs typeface="Tahoma"/>
              </a:rPr>
              <a:t>dengan</a:t>
            </a:r>
            <a:r>
              <a:rPr sz="5400" b="1" spc="-260" dirty="0">
                <a:latin typeface="Tahoma"/>
                <a:cs typeface="Tahoma"/>
              </a:rPr>
              <a:t> </a:t>
            </a:r>
            <a:r>
              <a:rPr sz="5400" b="1" spc="-484" dirty="0">
                <a:latin typeface="Tahoma"/>
                <a:cs typeface="Tahoma"/>
              </a:rPr>
              <a:t>pasien </a:t>
            </a:r>
            <a:r>
              <a:rPr sz="5400" b="1" spc="-540" dirty="0">
                <a:latin typeface="Tahoma"/>
                <a:cs typeface="Tahoma"/>
              </a:rPr>
              <a:t>dengan</a:t>
            </a:r>
            <a:r>
              <a:rPr sz="5400" b="1" spc="-270" dirty="0">
                <a:latin typeface="Tahoma"/>
                <a:cs typeface="Tahoma"/>
              </a:rPr>
              <a:t> </a:t>
            </a:r>
            <a:r>
              <a:rPr sz="5400" b="1" spc="-560" dirty="0">
                <a:latin typeface="Tahoma"/>
                <a:cs typeface="Tahoma"/>
              </a:rPr>
              <a:t>kasus</a:t>
            </a:r>
            <a:r>
              <a:rPr sz="5400" b="1" spc="-290" dirty="0">
                <a:latin typeface="Tahoma"/>
                <a:cs typeface="Tahoma"/>
              </a:rPr>
              <a:t> </a:t>
            </a:r>
            <a:r>
              <a:rPr sz="5400" b="1" spc="-505" dirty="0">
                <a:latin typeface="Tahoma"/>
                <a:cs typeface="Tahoma"/>
              </a:rPr>
              <a:t>seputar</a:t>
            </a:r>
            <a:r>
              <a:rPr sz="5400" b="1" spc="-280" dirty="0">
                <a:latin typeface="Tahoma"/>
                <a:cs typeface="Tahoma"/>
              </a:rPr>
              <a:t> </a:t>
            </a:r>
            <a:r>
              <a:rPr sz="5400" b="1" spc="-545" dirty="0">
                <a:latin typeface="Tahoma"/>
                <a:cs typeface="Tahoma"/>
              </a:rPr>
              <a:t>kesehatan </a:t>
            </a:r>
            <a:r>
              <a:rPr sz="5400" b="1" spc="-520" dirty="0">
                <a:latin typeface="Tahoma"/>
                <a:cs typeface="Tahoma"/>
              </a:rPr>
              <a:t>atau</a:t>
            </a:r>
            <a:r>
              <a:rPr sz="5400" b="1" spc="-265" dirty="0">
                <a:latin typeface="Tahoma"/>
                <a:cs typeface="Tahoma"/>
              </a:rPr>
              <a:t> </a:t>
            </a:r>
            <a:r>
              <a:rPr sz="5400" b="1" spc="-509" dirty="0">
                <a:latin typeface="Tahoma"/>
                <a:cs typeface="Tahoma"/>
              </a:rPr>
              <a:t>pengobatan.</a:t>
            </a:r>
            <a:endParaRPr sz="54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11215" y="5612447"/>
            <a:ext cx="10506075" cy="3326129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299"/>
              </a:lnSpc>
              <a:spcBef>
                <a:spcPts val="80"/>
              </a:spcBef>
            </a:pPr>
            <a:r>
              <a:rPr sz="5400" b="1" spc="-1019" dirty="0">
                <a:latin typeface="Tahoma"/>
                <a:cs typeface="Tahoma"/>
              </a:rPr>
              <a:t>T</a:t>
            </a:r>
            <a:r>
              <a:rPr sz="5400" b="1" spc="-400" dirty="0">
                <a:latin typeface="Tahoma"/>
                <a:cs typeface="Tahoma"/>
              </a:rPr>
              <a:t>ulisk</a:t>
            </a:r>
            <a:r>
              <a:rPr sz="5400" b="1" spc="-430" dirty="0">
                <a:latin typeface="Tahoma"/>
                <a:cs typeface="Tahoma"/>
              </a:rPr>
              <a:t>a</a:t>
            </a:r>
            <a:r>
              <a:rPr sz="5400" b="1" spc="-400" dirty="0">
                <a:latin typeface="Tahoma"/>
                <a:cs typeface="Tahoma"/>
              </a:rPr>
              <a:t>n</a:t>
            </a:r>
            <a:r>
              <a:rPr sz="5400" b="1" spc="-285" dirty="0">
                <a:latin typeface="Tahoma"/>
                <a:cs typeface="Tahoma"/>
              </a:rPr>
              <a:t> </a:t>
            </a:r>
            <a:r>
              <a:rPr sz="5400" b="1" spc="-525" dirty="0">
                <a:latin typeface="Tahoma"/>
                <a:cs typeface="Tahoma"/>
              </a:rPr>
              <a:t>secara</a:t>
            </a:r>
            <a:r>
              <a:rPr sz="5400" b="1" spc="-290" dirty="0">
                <a:latin typeface="Tahoma"/>
                <a:cs typeface="Tahoma"/>
              </a:rPr>
              <a:t> </a:t>
            </a:r>
            <a:r>
              <a:rPr sz="5400" b="1" spc="-385" dirty="0">
                <a:latin typeface="Tahoma"/>
                <a:cs typeface="Tahoma"/>
              </a:rPr>
              <a:t>rinci</a:t>
            </a:r>
            <a:r>
              <a:rPr sz="5400" b="1" spc="-260" dirty="0">
                <a:latin typeface="Tahoma"/>
                <a:cs typeface="Tahoma"/>
              </a:rPr>
              <a:t> </a:t>
            </a:r>
            <a:r>
              <a:rPr sz="5400" b="1" spc="-530" dirty="0">
                <a:latin typeface="Tahoma"/>
                <a:cs typeface="Tahoma"/>
              </a:rPr>
              <a:t>komunikasi </a:t>
            </a:r>
            <a:r>
              <a:rPr sz="5400" b="1" spc="-450" dirty="0">
                <a:latin typeface="Tahoma"/>
                <a:cs typeface="Tahoma"/>
              </a:rPr>
              <a:t>verbal</a:t>
            </a:r>
            <a:r>
              <a:rPr sz="5400" b="1" spc="-250" dirty="0">
                <a:latin typeface="Tahoma"/>
                <a:cs typeface="Tahoma"/>
              </a:rPr>
              <a:t> </a:t>
            </a:r>
            <a:r>
              <a:rPr sz="5400" b="1" spc="-540" dirty="0">
                <a:latin typeface="Tahoma"/>
                <a:cs typeface="Tahoma"/>
              </a:rPr>
              <a:t>dan</a:t>
            </a:r>
            <a:r>
              <a:rPr sz="5400" b="1" spc="-240" dirty="0">
                <a:latin typeface="Tahoma"/>
                <a:cs typeface="Tahoma"/>
              </a:rPr>
              <a:t> </a:t>
            </a:r>
            <a:r>
              <a:rPr sz="5400" b="1" spc="-445" dirty="0">
                <a:latin typeface="Tahoma"/>
                <a:cs typeface="Tahoma"/>
              </a:rPr>
              <a:t>jenis</a:t>
            </a:r>
            <a:r>
              <a:rPr sz="5400" b="1" spc="-275" dirty="0">
                <a:latin typeface="Tahoma"/>
                <a:cs typeface="Tahoma"/>
              </a:rPr>
              <a:t> </a:t>
            </a:r>
            <a:r>
              <a:rPr sz="5400" b="1" spc="-515" dirty="0">
                <a:latin typeface="Tahoma"/>
                <a:cs typeface="Tahoma"/>
              </a:rPr>
              <a:t>non</a:t>
            </a:r>
            <a:r>
              <a:rPr sz="5400" b="1" spc="-360" dirty="0">
                <a:latin typeface="Tahoma"/>
                <a:cs typeface="Tahoma"/>
              </a:rPr>
              <a:t> </a:t>
            </a:r>
            <a:r>
              <a:rPr sz="5400" b="1" spc="-450" dirty="0">
                <a:latin typeface="Tahoma"/>
                <a:cs typeface="Tahoma"/>
              </a:rPr>
              <a:t>verbal</a:t>
            </a:r>
            <a:r>
              <a:rPr sz="5400" b="1" spc="-370" dirty="0">
                <a:latin typeface="Tahoma"/>
                <a:cs typeface="Tahoma"/>
              </a:rPr>
              <a:t> </a:t>
            </a:r>
            <a:r>
              <a:rPr sz="5400" b="1" spc="-585" dirty="0">
                <a:latin typeface="Tahoma"/>
                <a:cs typeface="Tahoma"/>
              </a:rPr>
              <a:t>yang </a:t>
            </a:r>
            <a:r>
              <a:rPr sz="5400" b="1" spc="-515" dirty="0">
                <a:latin typeface="Tahoma"/>
                <a:cs typeface="Tahoma"/>
              </a:rPr>
              <a:t>digunakan</a:t>
            </a:r>
            <a:r>
              <a:rPr sz="5400" b="1" spc="-280" dirty="0">
                <a:latin typeface="Tahoma"/>
                <a:cs typeface="Tahoma"/>
              </a:rPr>
              <a:t> </a:t>
            </a:r>
            <a:r>
              <a:rPr sz="5400" b="1" spc="-500" dirty="0">
                <a:latin typeface="Tahoma"/>
                <a:cs typeface="Tahoma"/>
              </a:rPr>
              <a:t>dalam</a:t>
            </a:r>
            <a:r>
              <a:rPr sz="5400" b="1" spc="-254" dirty="0">
                <a:latin typeface="Tahoma"/>
                <a:cs typeface="Tahoma"/>
              </a:rPr>
              <a:t> </a:t>
            </a:r>
            <a:r>
              <a:rPr sz="5400" b="1" spc="-440" dirty="0">
                <a:latin typeface="Tahoma"/>
                <a:cs typeface="Tahoma"/>
              </a:rPr>
              <a:t>setiap</a:t>
            </a:r>
            <a:r>
              <a:rPr sz="5400" b="1" spc="-290" dirty="0">
                <a:latin typeface="Tahoma"/>
                <a:cs typeface="Tahoma"/>
              </a:rPr>
              <a:t> </a:t>
            </a:r>
            <a:r>
              <a:rPr sz="5400" b="1" spc="-555" dirty="0">
                <a:latin typeface="Tahoma"/>
                <a:cs typeface="Tahoma"/>
              </a:rPr>
              <a:t>percakapan </a:t>
            </a:r>
            <a:r>
              <a:rPr sz="5400" b="1" spc="-355" dirty="0">
                <a:latin typeface="Tahoma"/>
                <a:cs typeface="Tahoma"/>
              </a:rPr>
              <a:t>di</a:t>
            </a:r>
            <a:r>
              <a:rPr sz="5400" b="1" spc="-250" dirty="0">
                <a:latin typeface="Tahoma"/>
                <a:cs typeface="Tahoma"/>
              </a:rPr>
              <a:t> </a:t>
            </a:r>
            <a:r>
              <a:rPr sz="5400" b="1" spc="-495" dirty="0">
                <a:latin typeface="Tahoma"/>
                <a:cs typeface="Tahoma"/>
              </a:rPr>
              <a:t>skenario</a:t>
            </a:r>
            <a:r>
              <a:rPr sz="5400" b="1" spc="-305" dirty="0">
                <a:latin typeface="Tahoma"/>
                <a:cs typeface="Tahoma"/>
              </a:rPr>
              <a:t> </a:t>
            </a:r>
            <a:r>
              <a:rPr sz="5400" b="1" spc="-505" dirty="0">
                <a:latin typeface="Tahoma"/>
                <a:cs typeface="Tahoma"/>
              </a:rPr>
              <a:t>tsb</a:t>
            </a:r>
            <a:endParaRPr sz="5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40473" rIns="0" bIns="0" rtlCol="0">
            <a:spAutoFit/>
          </a:bodyPr>
          <a:lstStyle/>
          <a:p>
            <a:pPr marL="833119">
              <a:lnSpc>
                <a:spcPct val="100000"/>
              </a:lnSpc>
              <a:spcBef>
                <a:spcPts val="100"/>
              </a:spcBef>
            </a:pPr>
            <a:r>
              <a:rPr spc="-580" dirty="0"/>
              <a:t>TERIMA</a:t>
            </a:r>
            <a:r>
              <a:rPr spc="-505" dirty="0"/>
              <a:t> </a:t>
            </a:r>
            <a:r>
              <a:rPr spc="-705" dirty="0"/>
              <a:t>KASIH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AA897-8117-73E8-FB3D-69F942575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verbal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468DF-3916-64B2-2CCD-451530A1F8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1. Bahasa : lamb</a:t>
            </a:r>
            <a:r>
              <a:rPr lang="en-ID" dirty="0"/>
              <a:t>ang </a:t>
            </a:r>
            <a:r>
              <a:rPr lang="en-ID" dirty="0" err="1"/>
              <a:t>bahasa</a:t>
            </a:r>
            <a:r>
              <a:rPr lang="en-ID" dirty="0"/>
              <a:t> yang </a:t>
            </a:r>
            <a:r>
              <a:rPr lang="en-ID" dirty="0" err="1"/>
              <a:t>dipergunakan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Bahasa verbal,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berupa</a:t>
            </a:r>
            <a:r>
              <a:rPr lang="en-ID" dirty="0"/>
              <a:t> </a:t>
            </a:r>
            <a:r>
              <a:rPr lang="en-ID" dirty="0" err="1"/>
              <a:t>lisan</a:t>
            </a:r>
            <a:r>
              <a:rPr lang="en-ID" dirty="0"/>
              <a:t>, </a:t>
            </a:r>
            <a:r>
              <a:rPr lang="en-ID" dirty="0" err="1"/>
              <a:t>tertulis</a:t>
            </a:r>
            <a:r>
              <a:rPr lang="en-ID" dirty="0"/>
              <a:t> pada </a:t>
            </a:r>
            <a:r>
              <a:rPr lang="en-ID" dirty="0" err="1"/>
              <a:t>kertas</a:t>
            </a:r>
            <a:r>
              <a:rPr lang="en-ID" dirty="0"/>
              <a:t>, </a:t>
            </a:r>
            <a:r>
              <a:rPr lang="en-ID" dirty="0" err="1"/>
              <a:t>ataupun</a:t>
            </a:r>
            <a:r>
              <a:rPr lang="en-ID" dirty="0"/>
              <a:t> </a:t>
            </a:r>
            <a:r>
              <a:rPr lang="en-ID" dirty="0" err="1"/>
              <a:t>elektronik</a:t>
            </a:r>
            <a:endParaRPr lang="en-US" dirty="0"/>
          </a:p>
          <a:p>
            <a:pPr algn="just"/>
            <a:r>
              <a:rPr lang="en-US" dirty="0"/>
              <a:t>2. Kata : </a:t>
            </a:r>
            <a:r>
              <a:rPr lang="en-ID" dirty="0" err="1"/>
              <a:t>melambangkan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mewakili</a:t>
            </a:r>
            <a:r>
              <a:rPr lang="en-ID" dirty="0"/>
              <a:t> </a:t>
            </a:r>
            <a:r>
              <a:rPr lang="en-ID" dirty="0" err="1"/>
              <a:t>sesuatu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, </a:t>
            </a:r>
            <a:r>
              <a:rPr lang="en-ID" dirty="0" err="1"/>
              <a:t>entah</a:t>
            </a:r>
            <a:r>
              <a:rPr lang="en-ID" dirty="0"/>
              <a:t> orang, </a:t>
            </a:r>
            <a:r>
              <a:rPr lang="en-ID" dirty="0" err="1"/>
              <a:t>barang</a:t>
            </a:r>
            <a:r>
              <a:rPr lang="en-ID" dirty="0"/>
              <a:t>, </a:t>
            </a:r>
            <a:r>
              <a:rPr lang="en-ID" dirty="0" err="1"/>
              <a:t>kejadian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keadaan</a:t>
            </a:r>
            <a:r>
              <a:rPr lang="en-ID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99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140390C0-115E-F392-58FA-F5BD43688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 sz="4800" b="1"/>
              <a:t>Karakteristik Komunikasi Verbal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2A9C79A9-6CDB-A989-2234-1049BB18F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0800" y="3078174"/>
            <a:ext cx="13264408" cy="5996742"/>
          </a:xfrm>
        </p:spPr>
        <p:txBody>
          <a:bodyPr/>
          <a:lstStyle/>
          <a:p>
            <a:pPr marL="742950" indent="-742950" algn="just">
              <a:buFont typeface="+mj-lt"/>
              <a:buAutoNum type="arabicPeriod"/>
            </a:pPr>
            <a:r>
              <a:rPr lang="en-ID" altLang="en-US" sz="4200" b="1" dirty="0">
                <a:solidFill>
                  <a:srgbClr val="FF0000"/>
                </a:solidFill>
                <a:cs typeface="Aharoni" panose="02010803020104030203" pitchFamily="2" charset="-79"/>
              </a:rPr>
              <a:t>Jelas dan </a:t>
            </a:r>
            <a:r>
              <a:rPr lang="en-ID" altLang="en-US" sz="4200" b="1" dirty="0" err="1">
                <a:solidFill>
                  <a:srgbClr val="FF0000"/>
                </a:solidFill>
                <a:cs typeface="Aharoni" panose="02010803020104030203" pitchFamily="2" charset="-79"/>
              </a:rPr>
              <a:t>Ringkas</a:t>
            </a:r>
            <a:endParaRPr lang="en-ID" altLang="en-US" sz="4200" b="1" dirty="0">
              <a:solidFill>
                <a:srgbClr val="FF0000"/>
              </a:solidFill>
              <a:cs typeface="Aharoni" panose="02010803020104030203" pitchFamily="2" charset="-79"/>
            </a:endParaRPr>
          </a:p>
          <a:p>
            <a:pPr marL="0" indent="0" algn="just">
              <a:buNone/>
            </a:pPr>
            <a:r>
              <a:rPr lang="en-ID" altLang="en-US" sz="4200" dirty="0" err="1">
                <a:cs typeface="Aharoni" panose="02010803020104030203" pitchFamily="2" charset="-79"/>
              </a:rPr>
              <a:t>Berlangsung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sederhana</a:t>
            </a:r>
            <a:r>
              <a:rPr lang="en-ID" altLang="en-US" sz="4200" dirty="0">
                <a:cs typeface="Aharoni" panose="02010803020104030203" pitchFamily="2" charset="-79"/>
              </a:rPr>
              <a:t>, </a:t>
            </a:r>
            <a:r>
              <a:rPr lang="en-ID" altLang="en-US" sz="4200" dirty="0" err="1">
                <a:cs typeface="Aharoni" panose="02010803020104030203" pitchFamily="2" charset="-79"/>
              </a:rPr>
              <a:t>pendek</a:t>
            </a:r>
            <a:r>
              <a:rPr lang="en-ID" altLang="en-US" sz="4200" dirty="0">
                <a:cs typeface="Aharoni" panose="02010803020104030203" pitchFamily="2" charset="-79"/>
              </a:rPr>
              <a:t> dan </a:t>
            </a:r>
            <a:r>
              <a:rPr lang="en-ID" altLang="en-US" sz="4200" dirty="0" err="1">
                <a:cs typeface="Aharoni" panose="02010803020104030203" pitchFamily="2" charset="-79"/>
              </a:rPr>
              <a:t>langsung</a:t>
            </a:r>
            <a:r>
              <a:rPr lang="en-ID" altLang="en-US" sz="4200" dirty="0">
                <a:cs typeface="Aharoni" panose="02010803020104030203" pitchFamily="2" charset="-79"/>
              </a:rPr>
              <a:t>. </a:t>
            </a:r>
            <a:r>
              <a:rPr lang="sv-SE" altLang="en-US" sz="4200" dirty="0" err="1">
                <a:cs typeface="Aharoni" panose="02010803020104030203" pitchFamily="2" charset="-79"/>
              </a:rPr>
              <a:t>Berbicara</a:t>
            </a:r>
            <a:r>
              <a:rPr lang="sv-SE" altLang="en-US" sz="4200" dirty="0">
                <a:cs typeface="Aharoni" panose="02010803020104030203" pitchFamily="2" charset="-79"/>
              </a:rPr>
              <a:t> </a:t>
            </a:r>
            <a:r>
              <a:rPr lang="sv-SE" altLang="en-US" sz="4200" dirty="0" err="1">
                <a:cs typeface="Aharoni" panose="02010803020104030203" pitchFamily="2" charset="-79"/>
              </a:rPr>
              <a:t>secara</a:t>
            </a:r>
            <a:r>
              <a:rPr lang="sv-SE" altLang="en-US" sz="4200" dirty="0">
                <a:cs typeface="Aharoni" panose="02010803020104030203" pitchFamily="2" charset="-79"/>
              </a:rPr>
              <a:t> </a:t>
            </a:r>
            <a:r>
              <a:rPr lang="sv-SE" altLang="en-US" sz="4200" dirty="0" err="1">
                <a:cs typeface="Aharoni" panose="02010803020104030203" pitchFamily="2" charset="-79"/>
              </a:rPr>
              <a:t>lambat</a:t>
            </a:r>
            <a:r>
              <a:rPr lang="sv-SE" altLang="en-US" sz="4200" dirty="0">
                <a:cs typeface="Aharoni" panose="02010803020104030203" pitchFamily="2" charset="-79"/>
              </a:rPr>
              <a:t> dan </a:t>
            </a:r>
            <a:r>
              <a:rPr lang="sv-SE" altLang="en-US" sz="4200" dirty="0" err="1">
                <a:cs typeface="Aharoni" panose="02010803020104030203" pitchFamily="2" charset="-79"/>
              </a:rPr>
              <a:t>pengucapan</a:t>
            </a:r>
            <a:r>
              <a:rPr lang="sv-SE" altLang="en-US" sz="4200" dirty="0">
                <a:cs typeface="Aharoni" panose="02010803020104030203" pitchFamily="2" charset="-79"/>
              </a:rPr>
              <a:t> yang </a:t>
            </a:r>
            <a:r>
              <a:rPr lang="sv-SE" altLang="en-US" sz="4200" dirty="0" err="1">
                <a:cs typeface="Aharoni" panose="02010803020104030203" pitchFamily="2" charset="-79"/>
              </a:rPr>
              <a:t>jelas</a:t>
            </a:r>
            <a:r>
              <a:rPr lang="sv-SE" altLang="en-US" sz="4200" dirty="0">
                <a:cs typeface="Aharoni" panose="02010803020104030203" pitchFamily="2" charset="-79"/>
              </a:rPr>
              <a:t> akan </a:t>
            </a:r>
            <a:r>
              <a:rPr lang="sv-SE" altLang="en-US" sz="4200" dirty="0" err="1">
                <a:cs typeface="Aharoni" panose="02010803020104030203" pitchFamily="2" charset="-79"/>
              </a:rPr>
              <a:t>membuat</a:t>
            </a:r>
            <a:r>
              <a:rPr lang="sv-SE" altLang="en-US" sz="4200" dirty="0">
                <a:cs typeface="Aharoni" panose="02010803020104030203" pitchFamily="2" charset="-79"/>
              </a:rPr>
              <a:t> </a:t>
            </a:r>
            <a:r>
              <a:rPr lang="sv-SE" altLang="en-US" sz="4200" dirty="0" err="1">
                <a:cs typeface="Aharoni" panose="02010803020104030203" pitchFamily="2" charset="-79"/>
              </a:rPr>
              <a:t>kata</a:t>
            </a:r>
            <a:r>
              <a:rPr lang="sv-SE" altLang="en-US" sz="4200" dirty="0">
                <a:cs typeface="Aharoni" panose="02010803020104030203" pitchFamily="2" charset="-79"/>
              </a:rPr>
              <a:t> </a:t>
            </a:r>
            <a:r>
              <a:rPr lang="sv-SE" altLang="en-US" sz="4200" dirty="0" err="1">
                <a:cs typeface="Aharoni" panose="02010803020104030203" pitchFamily="2" charset="-79"/>
              </a:rPr>
              <a:t>tersebut</a:t>
            </a:r>
            <a:r>
              <a:rPr lang="sv-SE" altLang="en-US" sz="4200" dirty="0">
                <a:cs typeface="Aharoni" panose="02010803020104030203" pitchFamily="2" charset="-79"/>
              </a:rPr>
              <a:t> </a:t>
            </a:r>
            <a:r>
              <a:rPr lang="sv-SE" altLang="en-US" sz="4200" dirty="0" err="1">
                <a:cs typeface="Aharoni" panose="02010803020104030203" pitchFamily="2" charset="-79"/>
              </a:rPr>
              <a:t>makin</a:t>
            </a:r>
            <a:r>
              <a:rPr lang="sv-SE" altLang="en-US" sz="4200" dirty="0">
                <a:cs typeface="Aharoni" panose="02010803020104030203" pitchFamily="2" charset="-79"/>
              </a:rPr>
              <a:t> </a:t>
            </a:r>
            <a:r>
              <a:rPr lang="sv-SE" altLang="en-US" sz="4200" dirty="0" err="1">
                <a:cs typeface="Aharoni" panose="02010803020104030203" pitchFamily="2" charset="-79"/>
              </a:rPr>
              <a:t>mudah</a:t>
            </a:r>
            <a:r>
              <a:rPr lang="sv-SE" altLang="en-US" sz="4200" dirty="0">
                <a:cs typeface="Aharoni" panose="02010803020104030203" pitchFamily="2" charset="-79"/>
              </a:rPr>
              <a:t> </a:t>
            </a:r>
            <a:r>
              <a:rPr lang="sv-SE" altLang="en-US" sz="4200" dirty="0" err="1">
                <a:cs typeface="Aharoni" panose="02010803020104030203" pitchFamily="2" charset="-79"/>
              </a:rPr>
              <a:t>dipahami</a:t>
            </a:r>
            <a:r>
              <a:rPr lang="sv-SE" altLang="en-US" dirty="0"/>
              <a:t>.</a:t>
            </a:r>
            <a:endParaRPr lang="en-ID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A6CFA8AA-3558-BED8-D37E-E8BFE4114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altLang="en-US"/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382A3A53-19F3-E1EE-3969-268D0DE83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ID" altLang="en-US" sz="4200" dirty="0">
                <a:latin typeface="Aharoni" panose="02010803020104030203" pitchFamily="2" charset="-79"/>
                <a:cs typeface="Aharoni" panose="02010803020104030203" pitchFamily="2" charset="-79"/>
              </a:rPr>
              <a:t>2.</a:t>
            </a:r>
            <a:r>
              <a:rPr lang="id-ID" altLang="en-US" sz="42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altLang="en-US" sz="4200" b="1" dirty="0" err="1">
                <a:solidFill>
                  <a:srgbClr val="FF0000"/>
                </a:solidFill>
                <a:cs typeface="Aharoni" panose="02010803020104030203" pitchFamily="2" charset="-79"/>
              </a:rPr>
              <a:t>Mendengarkan</a:t>
            </a:r>
            <a:r>
              <a:rPr lang="en-ID" altLang="en-US" sz="4200" b="1" dirty="0">
                <a:solidFill>
                  <a:srgbClr val="FF0000"/>
                </a:solidFill>
                <a:cs typeface="Aharoni" panose="02010803020104030203" pitchFamily="2" charset="-79"/>
              </a:rPr>
              <a:t> dan </a:t>
            </a:r>
            <a:r>
              <a:rPr lang="en-ID" altLang="en-US" sz="4200" b="1" dirty="0" err="1">
                <a:solidFill>
                  <a:srgbClr val="FF0000"/>
                </a:solidFill>
                <a:cs typeface="Aharoni" panose="02010803020104030203" pitchFamily="2" charset="-79"/>
              </a:rPr>
              <a:t>membaca</a:t>
            </a:r>
            <a:endParaRPr lang="en-ID" altLang="en-US" sz="4200" b="1" dirty="0">
              <a:solidFill>
                <a:srgbClr val="FF0000"/>
              </a:solidFill>
              <a:cs typeface="Aharoni" panose="02010803020104030203" pitchFamily="2" charset="-79"/>
            </a:endParaRPr>
          </a:p>
          <a:p>
            <a:pPr algn="just"/>
            <a:r>
              <a:rPr lang="en-ID" altLang="en-US" sz="4200" dirty="0" err="1">
                <a:cs typeface="Aharoni" panose="02010803020104030203" pitchFamily="2" charset="-79"/>
              </a:rPr>
              <a:t>Mendengar</a:t>
            </a:r>
            <a:r>
              <a:rPr lang="en-ID" altLang="en-US" sz="4200" dirty="0">
                <a:cs typeface="Aharoni" panose="02010803020104030203" pitchFamily="2" charset="-79"/>
              </a:rPr>
              <a:t> dan </a:t>
            </a:r>
            <a:r>
              <a:rPr lang="en-ID" altLang="en-US" sz="4200" dirty="0" err="1">
                <a:cs typeface="Aharoni" panose="02010803020104030203" pitchFamily="2" charset="-79"/>
              </a:rPr>
              <a:t>mendengarkan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adalah</a:t>
            </a:r>
            <a:r>
              <a:rPr lang="en-ID" altLang="en-US" sz="4200" dirty="0">
                <a:cs typeface="Aharoni" panose="02010803020104030203" pitchFamily="2" charset="-79"/>
              </a:rPr>
              <a:t> dua </a:t>
            </a:r>
            <a:r>
              <a:rPr lang="en-ID" altLang="en-US" sz="4200" dirty="0" err="1">
                <a:cs typeface="Aharoni" panose="02010803020104030203" pitchFamily="2" charset="-79"/>
              </a:rPr>
              <a:t>hal</a:t>
            </a:r>
            <a:r>
              <a:rPr lang="en-ID" altLang="en-US" sz="4200" dirty="0">
                <a:cs typeface="Aharoni" panose="02010803020104030203" pitchFamily="2" charset="-79"/>
              </a:rPr>
              <a:t> yang </a:t>
            </a:r>
            <a:r>
              <a:rPr lang="en-ID" altLang="en-US" sz="4200" dirty="0" err="1">
                <a:cs typeface="Aharoni" panose="02010803020104030203" pitchFamily="2" charset="-79"/>
              </a:rPr>
              <a:t>berbeda</a:t>
            </a:r>
            <a:r>
              <a:rPr lang="en-ID" altLang="en-US" sz="4200" dirty="0">
                <a:cs typeface="Aharoni" panose="02010803020104030203" pitchFamily="2" charset="-79"/>
              </a:rPr>
              <a:t>. </a:t>
            </a:r>
          </a:p>
          <a:p>
            <a:pPr algn="just"/>
            <a:r>
              <a:rPr lang="en-ID" altLang="en-US" sz="4200" dirty="0" err="1">
                <a:cs typeface="Aharoni" panose="02010803020104030203" pitchFamily="2" charset="-79"/>
              </a:rPr>
              <a:t>Mendengar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mengandung</a:t>
            </a:r>
            <a:r>
              <a:rPr lang="en-ID" altLang="en-US" sz="4200" dirty="0">
                <a:cs typeface="Aharoni" panose="02010803020104030203" pitchFamily="2" charset="-79"/>
              </a:rPr>
              <a:t> arti </a:t>
            </a:r>
            <a:r>
              <a:rPr lang="en-ID" altLang="en-US" sz="4200" dirty="0" err="1">
                <a:cs typeface="Aharoni" panose="02010803020104030203" pitchFamily="2" charset="-79"/>
              </a:rPr>
              <a:t>hanya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mengambil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getaran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bunyi</a:t>
            </a:r>
            <a:r>
              <a:rPr lang="en-ID" altLang="en-US" sz="4200" dirty="0">
                <a:cs typeface="Aharoni" panose="02010803020104030203" pitchFamily="2" charset="-79"/>
              </a:rPr>
              <a:t>, </a:t>
            </a:r>
            <a:r>
              <a:rPr lang="en-ID" altLang="en-US" sz="4200" dirty="0" err="1">
                <a:cs typeface="Aharoni" panose="02010803020104030203" pitchFamily="2" charset="-79"/>
              </a:rPr>
              <a:t>sedangkan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mendengarkan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adalah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mengambil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makna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dari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apa</a:t>
            </a:r>
            <a:r>
              <a:rPr lang="en-ID" altLang="en-US" sz="4200" dirty="0">
                <a:cs typeface="Aharoni" panose="02010803020104030203" pitchFamily="2" charset="-79"/>
              </a:rPr>
              <a:t> yang </a:t>
            </a:r>
            <a:r>
              <a:rPr lang="en-ID" altLang="en-US" sz="4200" dirty="0" err="1">
                <a:cs typeface="Aharoni" panose="02010803020104030203" pitchFamily="2" charset="-79"/>
              </a:rPr>
              <a:t>didengar</a:t>
            </a:r>
            <a:r>
              <a:rPr lang="en-ID" altLang="en-US" sz="4200" dirty="0">
                <a:cs typeface="Aharoni" panose="02010803020104030203" pitchFamily="2" charset="-79"/>
              </a:rPr>
              <a:t> (</a:t>
            </a:r>
            <a:r>
              <a:rPr lang="en-ID" altLang="en-US" sz="4200" dirty="0" err="1">
                <a:cs typeface="Aharoni" panose="02010803020104030203" pitchFamily="2" charset="-79"/>
              </a:rPr>
              <a:t>melibatkan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unsur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mendengar</a:t>
            </a:r>
            <a:r>
              <a:rPr lang="en-ID" altLang="en-US" sz="4200" dirty="0">
                <a:cs typeface="Aharoni" panose="02010803020104030203" pitchFamily="2" charset="-79"/>
              </a:rPr>
              <a:t>, </a:t>
            </a:r>
            <a:r>
              <a:rPr lang="en-ID" altLang="en-US" sz="4200" dirty="0" err="1">
                <a:cs typeface="Aharoni" panose="02010803020104030203" pitchFamily="2" charset="-79"/>
              </a:rPr>
              <a:t>memperhatikan</a:t>
            </a:r>
            <a:r>
              <a:rPr lang="en-ID" altLang="en-US" sz="4200" dirty="0">
                <a:cs typeface="Aharoni" panose="02010803020104030203" pitchFamily="2" charset="-79"/>
              </a:rPr>
              <a:t>, </a:t>
            </a:r>
            <a:r>
              <a:rPr lang="en-ID" altLang="en-US" sz="4200" dirty="0" err="1">
                <a:cs typeface="Aharoni" panose="02010803020104030203" pitchFamily="2" charset="-79"/>
              </a:rPr>
              <a:t>memahami</a:t>
            </a:r>
            <a:r>
              <a:rPr lang="en-ID" altLang="en-US" sz="4200" dirty="0">
                <a:cs typeface="Aharoni" panose="02010803020104030203" pitchFamily="2" charset="-79"/>
              </a:rPr>
              <a:t> dan </a:t>
            </a:r>
            <a:r>
              <a:rPr lang="en-ID" altLang="en-US" sz="4200" dirty="0" err="1">
                <a:cs typeface="Aharoni" panose="02010803020104030203" pitchFamily="2" charset="-79"/>
              </a:rPr>
              <a:t>mengingat</a:t>
            </a:r>
            <a:r>
              <a:rPr lang="en-ID" altLang="en-US" sz="4200" dirty="0">
                <a:cs typeface="Aharoni" panose="02010803020104030203" pitchFamily="2" charset="-79"/>
              </a:rPr>
              <a:t>)</a:t>
            </a:r>
          </a:p>
          <a:p>
            <a:pPr algn="just"/>
            <a:r>
              <a:rPr lang="en-ID" altLang="en-US" sz="4200" dirty="0" err="1">
                <a:cs typeface="Aharoni" panose="02010803020104030203" pitchFamily="2" charset="-79"/>
              </a:rPr>
              <a:t>Membaca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adalah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satu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cara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untuk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mendapatkan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informasi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dari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sesuatu</a:t>
            </a:r>
            <a:r>
              <a:rPr lang="en-ID" altLang="en-US" sz="4200" dirty="0">
                <a:cs typeface="Aharoni" panose="02010803020104030203" pitchFamily="2" charset="-79"/>
              </a:rPr>
              <a:t> yang </a:t>
            </a:r>
            <a:r>
              <a:rPr lang="en-ID" altLang="en-US" sz="4200" dirty="0" err="1">
                <a:cs typeface="Aharoni" panose="02010803020104030203" pitchFamily="2" charset="-79"/>
              </a:rPr>
              <a:t>ditulis</a:t>
            </a:r>
            <a:r>
              <a:rPr lang="en-ID" altLang="en-US" sz="4200" dirty="0">
                <a:cs typeface="Aharoni" panose="02010803020104030203" pitchFamily="2" charset="-79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62016CFB-8596-A157-9579-0486C91CE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1800" y="411957"/>
            <a:ext cx="12344400" cy="685800"/>
          </a:xfrm>
        </p:spPr>
        <p:txBody>
          <a:bodyPr>
            <a:normAutofit fontScale="90000"/>
          </a:bodyPr>
          <a:lstStyle/>
          <a:p>
            <a:endParaRPr lang="en-ID" altLang="en-US"/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75AAD907-B309-18C7-19DF-DA328C1DA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1800" y="1371601"/>
            <a:ext cx="13182600" cy="781764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D" altLang="en-US" sz="3900" b="1" dirty="0">
                <a:solidFill>
                  <a:srgbClr val="FF0000"/>
                </a:solidFill>
              </a:rPr>
              <a:t>4. </a:t>
            </a:r>
            <a:r>
              <a:rPr lang="en-ID" altLang="en-US" sz="3900" b="1" dirty="0" err="1">
                <a:solidFill>
                  <a:srgbClr val="FF0000"/>
                </a:solidFill>
              </a:rPr>
              <a:t>Intonasi</a:t>
            </a:r>
            <a:r>
              <a:rPr lang="en-ID" altLang="en-US" sz="3900" dirty="0">
                <a:solidFill>
                  <a:srgbClr val="FF0000"/>
                </a:solidFill>
              </a:rPr>
              <a:t>. </a:t>
            </a:r>
            <a:endParaRPr lang="id-ID" altLang="en-US" sz="3900" dirty="0">
              <a:solidFill>
                <a:srgbClr val="FF0000"/>
              </a:solidFill>
            </a:endParaRPr>
          </a:p>
          <a:p>
            <a:pPr algn="just"/>
            <a:r>
              <a:rPr lang="en-ID" altLang="en-US" sz="4200" dirty="0" err="1">
                <a:latin typeface="Abadi" panose="020B0604020104020204" pitchFamily="34" charset="0"/>
                <a:cs typeface="Aharoni" panose="02010803020104030203" pitchFamily="2" charset="-79"/>
              </a:rPr>
              <a:t>Seorang</a:t>
            </a:r>
            <a:r>
              <a:rPr lang="en-ID" altLang="en-US" sz="4200" dirty="0"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latin typeface="Abadi" panose="020B0604020104020204" pitchFamily="34" charset="0"/>
                <a:cs typeface="Aharoni" panose="02010803020104030203" pitchFamily="2" charset="-79"/>
              </a:rPr>
              <a:t>komunikator</a:t>
            </a:r>
            <a:r>
              <a:rPr lang="en-ID" altLang="en-US" sz="4200" dirty="0"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latin typeface="Abadi" panose="020B0604020104020204" pitchFamily="34" charset="0"/>
                <a:cs typeface="Aharoni" panose="02010803020104030203" pitchFamily="2" charset="-79"/>
              </a:rPr>
              <a:t>mampu</a:t>
            </a:r>
            <a:r>
              <a:rPr lang="en-ID" altLang="en-US" sz="4200" dirty="0"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latin typeface="Abadi" panose="020B0604020104020204" pitchFamily="34" charset="0"/>
                <a:cs typeface="Aharoni" panose="02010803020104030203" pitchFamily="2" charset="-79"/>
              </a:rPr>
              <a:t>mempengaruhi</a:t>
            </a:r>
            <a:r>
              <a:rPr lang="en-ID" altLang="en-US" sz="4200" dirty="0">
                <a:latin typeface="Abadi" panose="020B0604020104020204" pitchFamily="34" charset="0"/>
                <a:cs typeface="Aharoni" panose="02010803020104030203" pitchFamily="2" charset="-79"/>
              </a:rPr>
              <a:t> arti </a:t>
            </a:r>
            <a:r>
              <a:rPr lang="en-ID" altLang="en-US" sz="4200" dirty="0" err="1">
                <a:latin typeface="Abadi" panose="020B0604020104020204" pitchFamily="34" charset="0"/>
                <a:cs typeface="Aharoni" panose="02010803020104030203" pitchFamily="2" charset="-79"/>
              </a:rPr>
              <a:t>pesan</a:t>
            </a:r>
            <a:r>
              <a:rPr lang="en-ID" altLang="en-US" sz="4200" dirty="0"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latin typeface="Abadi" panose="020B0604020104020204" pitchFamily="34" charset="0"/>
                <a:cs typeface="Aharoni" panose="02010803020104030203" pitchFamily="2" charset="-79"/>
              </a:rPr>
              <a:t>melalui</a:t>
            </a:r>
            <a:r>
              <a:rPr lang="en-ID" altLang="en-US" sz="4200" dirty="0">
                <a:latin typeface="Abadi" panose="020B0604020104020204" pitchFamily="34" charset="0"/>
                <a:cs typeface="Aharoni" panose="02010803020104030203" pitchFamily="2" charset="-79"/>
              </a:rPr>
              <a:t> nada </a:t>
            </a:r>
            <a:r>
              <a:rPr lang="en-ID" altLang="en-US" sz="4200" dirty="0" err="1">
                <a:latin typeface="Abadi" panose="020B0604020104020204" pitchFamily="34" charset="0"/>
                <a:cs typeface="Aharoni" panose="02010803020104030203" pitchFamily="2" charset="-79"/>
              </a:rPr>
              <a:t>suara</a:t>
            </a:r>
            <a:r>
              <a:rPr lang="en-ID" altLang="en-US" sz="4200" dirty="0">
                <a:latin typeface="Abadi" panose="020B0604020104020204" pitchFamily="34" charset="0"/>
                <a:cs typeface="Aharoni" panose="02010803020104030203" pitchFamily="2" charset="-79"/>
              </a:rPr>
              <a:t> yang </a:t>
            </a:r>
            <a:r>
              <a:rPr lang="en-ID" altLang="en-US" sz="4200" dirty="0" err="1">
                <a:latin typeface="Abadi" panose="020B0604020104020204" pitchFamily="34" charset="0"/>
                <a:cs typeface="Aharoni" panose="02010803020104030203" pitchFamily="2" charset="-79"/>
              </a:rPr>
              <a:t>dikirimkan</a:t>
            </a:r>
            <a:r>
              <a:rPr lang="en-ID" altLang="en-US" sz="4200" dirty="0">
                <a:latin typeface="Abadi" panose="020B0604020104020204" pitchFamily="34" charset="0"/>
                <a:cs typeface="Aharoni" panose="02010803020104030203" pitchFamily="2" charset="-79"/>
              </a:rPr>
              <a:t>.</a:t>
            </a:r>
          </a:p>
          <a:p>
            <a:pPr algn="just"/>
            <a:r>
              <a:rPr lang="en-ID" altLang="en-US" sz="4200" dirty="0">
                <a:latin typeface="Abadi" panose="020B0604020104020204" pitchFamily="34" charset="0"/>
                <a:cs typeface="Aharoni" panose="02010803020104030203" pitchFamily="2" charset="-79"/>
              </a:rPr>
              <a:t>Emosi sangat </a:t>
            </a:r>
            <a:r>
              <a:rPr lang="en-ID" altLang="en-US" sz="4200" dirty="0" err="1">
                <a:latin typeface="Abadi" panose="020B0604020104020204" pitchFamily="34" charset="0"/>
                <a:cs typeface="Aharoni" panose="02010803020104030203" pitchFamily="2" charset="-79"/>
              </a:rPr>
              <a:t>berperan</a:t>
            </a:r>
            <a:r>
              <a:rPr lang="en-ID" altLang="en-US" sz="4200" dirty="0"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latin typeface="Abadi" panose="020B0604020104020204" pitchFamily="34" charset="0"/>
                <a:cs typeface="Aharoni" panose="02010803020104030203" pitchFamily="2" charset="-79"/>
              </a:rPr>
              <a:t>dalam</a:t>
            </a:r>
            <a:r>
              <a:rPr lang="en-ID" altLang="en-US" sz="4200" dirty="0">
                <a:latin typeface="Abadi" panose="020B0604020104020204" pitchFamily="34" charset="0"/>
                <a:cs typeface="Aharoni" panose="02010803020104030203" pitchFamily="2" charset="-79"/>
              </a:rPr>
              <a:t> nada </a:t>
            </a:r>
            <a:r>
              <a:rPr lang="en-ID" altLang="en-US" sz="4200" dirty="0" err="1">
                <a:latin typeface="Abadi" panose="020B0604020104020204" pitchFamily="34" charset="0"/>
                <a:cs typeface="Aharoni" panose="02010803020104030203" pitchFamily="2" charset="-79"/>
              </a:rPr>
              <a:t>suara</a:t>
            </a:r>
            <a:r>
              <a:rPr lang="en-ID" altLang="en-US" sz="4200" dirty="0"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latin typeface="Abadi" panose="020B0604020104020204" pitchFamily="34" charset="0"/>
                <a:cs typeface="Aharoni" panose="02010803020104030203" pitchFamily="2" charset="-79"/>
              </a:rPr>
              <a:t>ini</a:t>
            </a:r>
            <a:r>
              <a:rPr lang="en-ID" altLang="en-US" sz="4200" dirty="0">
                <a:latin typeface="Abadi" panose="020B0604020104020204" pitchFamily="34" charset="0"/>
                <a:cs typeface="Aharoni" panose="02010803020104030203" pitchFamily="2" charset="-79"/>
              </a:rPr>
              <a:t>. </a:t>
            </a:r>
            <a:endParaRPr lang="id-ID" altLang="en-US" sz="4200" dirty="0"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id-ID" altLang="en-US" sz="4200" b="1" dirty="0">
                <a:solidFill>
                  <a:srgbClr val="FF0000"/>
                </a:solidFill>
                <a:cs typeface="Aharoni" panose="02010803020104030203" pitchFamily="2" charset="-79"/>
              </a:rPr>
              <a:t>5. </a:t>
            </a:r>
            <a:r>
              <a:rPr lang="en-ID" altLang="en-US" sz="4200" b="1" dirty="0" err="1">
                <a:solidFill>
                  <a:srgbClr val="FF0000"/>
                </a:solidFill>
                <a:cs typeface="Aharoni" panose="02010803020104030203" pitchFamily="2" charset="-79"/>
              </a:rPr>
              <a:t>Kecepatan</a:t>
            </a:r>
            <a:r>
              <a:rPr lang="en-ID" altLang="en-US" sz="4200" b="1" dirty="0">
                <a:solidFill>
                  <a:srgbClr val="FF0000"/>
                </a:solidFill>
                <a:cs typeface="Aharoni" panose="02010803020104030203" pitchFamily="2" charset="-79"/>
              </a:rPr>
              <a:t> </a:t>
            </a:r>
            <a:r>
              <a:rPr lang="en-ID" altLang="en-US" sz="4200" b="1" dirty="0" err="1">
                <a:solidFill>
                  <a:srgbClr val="FF0000"/>
                </a:solidFill>
                <a:cs typeface="Aharoni" panose="02010803020104030203" pitchFamily="2" charset="-79"/>
              </a:rPr>
              <a:t>berbicara</a:t>
            </a:r>
            <a:endParaRPr lang="en-ID" altLang="en-US" sz="4200" b="1" dirty="0">
              <a:solidFill>
                <a:srgbClr val="FF0000"/>
              </a:solidFill>
              <a:cs typeface="Aharoni" panose="02010803020104030203" pitchFamily="2" charset="-79"/>
            </a:endParaRPr>
          </a:p>
          <a:p>
            <a:pPr algn="just"/>
            <a:r>
              <a:rPr lang="en-ID" altLang="en-US" sz="4200" dirty="0" err="1">
                <a:cs typeface="Aharoni" panose="02010803020104030203" pitchFamily="2" charset="-79"/>
              </a:rPr>
              <a:t>Keberhasilan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komunikasi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dipengaruhi</a:t>
            </a:r>
            <a:r>
              <a:rPr lang="en-ID" altLang="en-US" sz="4200" dirty="0">
                <a:cs typeface="Aharoni" panose="02010803020104030203" pitchFamily="2" charset="-79"/>
              </a:rPr>
              <a:t> juga oleh </a:t>
            </a:r>
            <a:r>
              <a:rPr lang="en-ID" altLang="en-US" sz="4200" dirty="0" err="1">
                <a:cs typeface="Aharoni" panose="02010803020104030203" pitchFamily="2" charset="-79"/>
              </a:rPr>
              <a:t>kecepatan</a:t>
            </a:r>
            <a:r>
              <a:rPr lang="en-ID" altLang="en-US" sz="4200" dirty="0">
                <a:cs typeface="Aharoni" panose="02010803020104030203" pitchFamily="2" charset="-79"/>
              </a:rPr>
              <a:t> dan tempo </a:t>
            </a:r>
            <a:r>
              <a:rPr lang="en-ID" altLang="en-US" sz="4200" dirty="0" err="1">
                <a:cs typeface="Aharoni" panose="02010803020104030203" pitchFamily="2" charset="-79"/>
              </a:rPr>
              <a:t>bicara</a:t>
            </a:r>
            <a:r>
              <a:rPr lang="en-ID" altLang="en-US" sz="4200" dirty="0">
                <a:cs typeface="Aharoni" panose="02010803020104030203" pitchFamily="2" charset="-79"/>
              </a:rPr>
              <a:t> yang </a:t>
            </a:r>
            <a:r>
              <a:rPr lang="en-ID" altLang="en-US" sz="4200" dirty="0" err="1">
                <a:cs typeface="Aharoni" panose="02010803020104030203" pitchFamily="2" charset="-79"/>
              </a:rPr>
              <a:t>tepat</a:t>
            </a:r>
            <a:r>
              <a:rPr lang="en-ID" altLang="en-US" sz="4200" dirty="0">
                <a:cs typeface="Aharoni" panose="02010803020104030203" pitchFamily="2" charset="-79"/>
              </a:rPr>
              <a:t>. </a:t>
            </a:r>
          </a:p>
          <a:p>
            <a:pPr algn="just"/>
            <a:r>
              <a:rPr lang="en-ID" altLang="en-US" sz="4200" dirty="0">
                <a:cs typeface="Aharoni" panose="02010803020104030203" pitchFamily="2" charset="-79"/>
              </a:rPr>
              <a:t>Kesan </a:t>
            </a:r>
            <a:r>
              <a:rPr lang="en-ID" altLang="en-US" sz="4200" dirty="0" err="1">
                <a:cs typeface="Aharoni" panose="02010803020104030203" pitchFamily="2" charset="-79"/>
              </a:rPr>
              <a:t>menyembunyikan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sesuatu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dapat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timbul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bila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dalam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pembicaraan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ada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pengalihan</a:t>
            </a:r>
            <a:r>
              <a:rPr lang="en-ID" altLang="en-US" sz="4200" dirty="0">
                <a:cs typeface="Aharoni" panose="02010803020104030203" pitchFamily="2" charset="-79"/>
              </a:rPr>
              <a:t> yang </a:t>
            </a:r>
            <a:r>
              <a:rPr lang="en-ID" altLang="en-US" sz="4200" dirty="0" err="1">
                <a:cs typeface="Aharoni" panose="02010803020104030203" pitchFamily="2" charset="-79"/>
              </a:rPr>
              <a:t>cepat</a:t>
            </a:r>
            <a:r>
              <a:rPr lang="en-ID" altLang="en-US" sz="4200" dirty="0">
                <a:cs typeface="Aharoni" panose="02010803020104030203" pitchFamily="2" charset="-79"/>
              </a:rPr>
              <a:t> pada </a:t>
            </a:r>
            <a:r>
              <a:rPr lang="en-ID" altLang="en-US" sz="4200" dirty="0" err="1">
                <a:cs typeface="Aharoni" panose="02010803020104030203" pitchFamily="2" charset="-79"/>
              </a:rPr>
              <a:t>pokok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pembicaraan</a:t>
            </a:r>
            <a:endParaRPr lang="en-ID" altLang="en-US" sz="4200" dirty="0">
              <a:cs typeface="Aharoni" panose="02010803020104030203" pitchFamily="2" charset="-79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8E9133F7-4A39-92C7-7A36-6DBD5143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altLang="en-US" dirty="0"/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F26AF0F6-E5AD-7F07-51CE-9CAD99B1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altLang="en-US" sz="4200" b="1" dirty="0">
                <a:solidFill>
                  <a:srgbClr val="FF0000"/>
                </a:solidFill>
                <a:cs typeface="Aharoni" panose="02010803020104030203" pitchFamily="2" charset="-79"/>
              </a:rPr>
              <a:t>6. </a:t>
            </a:r>
            <a:r>
              <a:rPr lang="en-ID" altLang="en-US" sz="4200" b="1" dirty="0" err="1">
                <a:solidFill>
                  <a:srgbClr val="FF0000"/>
                </a:solidFill>
                <a:cs typeface="Aharoni" panose="02010803020104030203" pitchFamily="2" charset="-79"/>
              </a:rPr>
              <a:t>Humor</a:t>
            </a:r>
            <a:r>
              <a:rPr lang="en-ID" altLang="en-US" sz="4200" b="1" dirty="0">
                <a:solidFill>
                  <a:srgbClr val="FF0000"/>
                </a:solidFill>
                <a:cs typeface="Aharoni" panose="02010803020104030203" pitchFamily="2" charset="-79"/>
              </a:rPr>
              <a:t>.      </a:t>
            </a:r>
            <a:endParaRPr lang="id-ID" altLang="en-US" sz="4200" b="1" dirty="0">
              <a:solidFill>
                <a:srgbClr val="FF0000"/>
              </a:solidFill>
              <a:cs typeface="Aharoni" panose="02010803020104030203" pitchFamily="2" charset="-79"/>
            </a:endParaRPr>
          </a:p>
          <a:p>
            <a:pPr algn="just"/>
            <a:r>
              <a:rPr lang="en-ID" altLang="en-US" sz="4200" dirty="0" err="1">
                <a:cs typeface="Aharoni" panose="02010803020104030203" pitchFamily="2" charset="-79"/>
              </a:rPr>
              <a:t>Humor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dapat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meningkatkan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keberhasilan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dalam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memberikan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dukungan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emosi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terhadap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lawan</a:t>
            </a:r>
            <a:r>
              <a:rPr lang="en-ID" altLang="en-US" sz="4200" dirty="0">
                <a:cs typeface="Aharoni" panose="02010803020104030203" pitchFamily="2" charset="-79"/>
              </a:rPr>
              <a:t> </a:t>
            </a:r>
            <a:r>
              <a:rPr lang="en-ID" altLang="en-US" sz="4200" dirty="0" err="1">
                <a:cs typeface="Aharoni" panose="02010803020104030203" pitchFamily="2" charset="-79"/>
              </a:rPr>
              <a:t>bicara</a:t>
            </a:r>
            <a:r>
              <a:rPr lang="en-ID" altLang="en-US" sz="4200" dirty="0">
                <a:cs typeface="Aharoni" panose="02010803020104030203" pitchFamily="2" charset="-79"/>
              </a:rPr>
              <a:t>. </a:t>
            </a:r>
            <a:endParaRPr lang="en-ID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3238500"/>
            <a:ext cx="4343400" cy="3046988"/>
          </a:xfrm>
          <a:prstGeom prst="rect">
            <a:avLst/>
          </a:prstGeom>
          <a:solidFill>
            <a:srgbClr val="C6C6C6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90"/>
              </a:spcBef>
            </a:pPr>
            <a:r>
              <a:rPr lang="en-US" sz="6600" dirty="0">
                <a:latin typeface="Abadi" panose="020B0604020104020204" pitchFamily="34" charset="0"/>
                <a:cs typeface="Times New Roman"/>
              </a:rPr>
              <a:t>Jenis </a:t>
            </a:r>
            <a:r>
              <a:rPr lang="en-US" sz="6600" dirty="0" err="1">
                <a:latin typeface="Abadi" panose="020B0604020104020204" pitchFamily="34" charset="0"/>
                <a:cs typeface="Times New Roman"/>
              </a:rPr>
              <a:t>Komunikasi</a:t>
            </a:r>
            <a:r>
              <a:rPr lang="en-US" sz="6600" dirty="0">
                <a:latin typeface="Abadi" panose="020B0604020104020204" pitchFamily="34" charset="0"/>
                <a:cs typeface="Times New Roman"/>
              </a:rPr>
              <a:t> Verbal </a:t>
            </a:r>
            <a:endParaRPr sz="6600" dirty="0">
              <a:latin typeface="Abadi" panose="020B0604020104020204" pitchFamily="34" charset="0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75200" y="495300"/>
            <a:ext cx="13030200" cy="111440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55700" indent="-1143000" algn="just">
              <a:lnSpc>
                <a:spcPct val="100000"/>
              </a:lnSpc>
              <a:spcBef>
                <a:spcPts val="100"/>
              </a:spcBef>
              <a:buAutoNum type="arabicPeriod"/>
            </a:pPr>
            <a:r>
              <a:rPr lang="en-US" sz="6000" b="1" spc="-430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Berbicara</a:t>
            </a:r>
            <a:r>
              <a:rPr lang="en-US" sz="6000" b="1" spc="-430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dan </a:t>
            </a:r>
            <a:r>
              <a:rPr lang="en-US" sz="6000" b="1" spc="-430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menulis</a:t>
            </a:r>
            <a:endParaRPr lang="en-US" sz="6000" b="1" spc="-430" dirty="0">
              <a:solidFill>
                <a:srgbClr val="00B0F0"/>
              </a:solidFill>
              <a:latin typeface="AkayaKanadaka" panose="02010502080401010103" pitchFamily="2" charset="77"/>
              <a:cs typeface="AkayaKanadaka" panose="02010502080401010103" pitchFamily="2" charset="77"/>
            </a:endParaRPr>
          </a:p>
          <a:p>
            <a:pPr marL="1155700" indent="-1143000" algn="just">
              <a:spcBef>
                <a:spcPts val="100"/>
              </a:spcBef>
              <a:buFontTx/>
              <a:buAutoNum type="arabicPeriod"/>
            </a:pPr>
            <a:r>
              <a:rPr lang="en-ID" altLang="en-US" sz="6000" b="1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Perbendaharaan</a:t>
            </a:r>
            <a:r>
              <a:rPr lang="en-ID" altLang="en-US" sz="6000" b="1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kata (kata </a:t>
            </a:r>
            <a:r>
              <a:rPr lang="en-ID" altLang="en-US" sz="6000" b="1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yg</a:t>
            </a:r>
            <a:r>
              <a:rPr lang="en-ID" altLang="en-US" sz="6000" b="1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</a:t>
            </a:r>
            <a:r>
              <a:rPr lang="en-ID" altLang="en-US" sz="6000" b="1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mudah</a:t>
            </a:r>
            <a:r>
              <a:rPr lang="en-ID" altLang="en-US" sz="6000" b="1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</a:t>
            </a:r>
            <a:r>
              <a:rPr lang="en-ID" altLang="en-US" sz="6000" b="1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dipahami</a:t>
            </a:r>
            <a:r>
              <a:rPr lang="en-ID" altLang="en-US" sz="6000" b="1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/</a:t>
            </a:r>
            <a:r>
              <a:rPr lang="en-ID" altLang="en-US" sz="6000" b="1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mengerti</a:t>
            </a:r>
            <a:r>
              <a:rPr lang="en-ID" altLang="en-US" sz="6000" b="1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---- </a:t>
            </a:r>
            <a:r>
              <a:rPr lang="en-ID" altLang="en-US" sz="6000" b="1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keberhasilan</a:t>
            </a:r>
            <a:r>
              <a:rPr lang="en-ID" altLang="en-US" sz="6000" b="1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</a:t>
            </a:r>
            <a:r>
              <a:rPr lang="en-ID" altLang="en-US" sz="6000" b="1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komunikasi</a:t>
            </a:r>
            <a:r>
              <a:rPr lang="en-ID" altLang="en-US" sz="6000" b="1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)</a:t>
            </a:r>
          </a:p>
          <a:p>
            <a:pPr marL="1155700" indent="-1143000" algn="just">
              <a:spcBef>
                <a:spcPts val="100"/>
              </a:spcBef>
              <a:buFontTx/>
              <a:buAutoNum type="arabicPeriod"/>
            </a:pPr>
            <a:r>
              <a:rPr lang="en-ID" altLang="en-US" sz="6000" b="1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Arti </a:t>
            </a:r>
            <a:r>
              <a:rPr lang="en-ID" altLang="en-US" sz="6000" b="1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konotatif</a:t>
            </a:r>
            <a:r>
              <a:rPr lang="en-ID" altLang="en-US" sz="6000" b="1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dan denotative (</a:t>
            </a:r>
            <a:r>
              <a:rPr lang="en-ID" altLang="en-US" sz="6000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konotatif</a:t>
            </a:r>
            <a:r>
              <a:rPr lang="en-ID" altLang="en-US" sz="6000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</a:t>
            </a:r>
            <a:r>
              <a:rPr lang="en-ID" altLang="en-US" sz="6000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adalah</a:t>
            </a:r>
            <a:r>
              <a:rPr lang="en-ID" altLang="en-US" sz="6000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</a:t>
            </a:r>
            <a:r>
              <a:rPr lang="en-ID" altLang="en-US" sz="6000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pikiran</a:t>
            </a:r>
            <a:r>
              <a:rPr lang="en-ID" altLang="en-US" sz="6000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, </a:t>
            </a:r>
            <a:r>
              <a:rPr lang="en-ID" altLang="en-US" sz="6000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perasaan</a:t>
            </a:r>
            <a:r>
              <a:rPr lang="en-ID" altLang="en-US" sz="6000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</a:t>
            </a:r>
            <a:r>
              <a:rPr lang="en-ID" altLang="en-US" sz="6000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atau</a:t>
            </a:r>
            <a:r>
              <a:rPr lang="en-ID" altLang="en-US" sz="6000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ide yang </a:t>
            </a:r>
            <a:r>
              <a:rPr lang="en-ID" altLang="en-US" sz="6000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terdapat</a:t>
            </a:r>
            <a:r>
              <a:rPr lang="en-ID" altLang="en-US" sz="6000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</a:t>
            </a:r>
            <a:r>
              <a:rPr lang="en-ID" altLang="en-US" sz="6000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dalam</a:t>
            </a:r>
            <a:r>
              <a:rPr lang="en-ID" altLang="en-US" sz="6000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</a:t>
            </a:r>
            <a:r>
              <a:rPr lang="en-ID" altLang="en-US" sz="6000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suatu</a:t>
            </a:r>
            <a:r>
              <a:rPr lang="en-ID" altLang="en-US" sz="6000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kata, </a:t>
            </a:r>
            <a:r>
              <a:rPr lang="en-ID" altLang="en-US" sz="6000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sedangkan</a:t>
            </a:r>
            <a:r>
              <a:rPr lang="en-ID" altLang="en-US" sz="6000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denotative </a:t>
            </a:r>
            <a:r>
              <a:rPr lang="en-ID" altLang="en-US" sz="6000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adalah</a:t>
            </a:r>
            <a:r>
              <a:rPr lang="en-ID" altLang="en-US" sz="6000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</a:t>
            </a:r>
            <a:r>
              <a:rPr lang="en-ID" altLang="en-US" sz="6000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memberikan</a:t>
            </a:r>
            <a:r>
              <a:rPr lang="en-ID" altLang="en-US" sz="6000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</a:t>
            </a:r>
            <a:r>
              <a:rPr lang="en-ID" altLang="en-US" sz="6000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pengertian</a:t>
            </a:r>
            <a:r>
              <a:rPr lang="en-ID" altLang="en-US" sz="6000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yang </a:t>
            </a:r>
            <a:r>
              <a:rPr lang="en-ID" altLang="en-US" sz="6000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sama</a:t>
            </a:r>
            <a:r>
              <a:rPr lang="en-ID" altLang="en-US" sz="6000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</a:t>
            </a:r>
            <a:r>
              <a:rPr lang="en-ID" altLang="en-US" sz="6000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terhadap</a:t>
            </a:r>
            <a:r>
              <a:rPr lang="en-ID" altLang="en-US" sz="6000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 kata yang </a:t>
            </a:r>
            <a:r>
              <a:rPr lang="en-ID" altLang="en-US" sz="6000" dirty="0" err="1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digunakan</a:t>
            </a:r>
            <a:r>
              <a:rPr lang="en-ID" altLang="en-US" sz="6000" dirty="0">
                <a:solidFill>
                  <a:srgbClr val="00B0F0"/>
                </a:solidFill>
                <a:latin typeface="AkayaKanadaka" panose="02010502080401010103" pitchFamily="2" charset="77"/>
                <a:cs typeface="AkayaKanadaka" panose="02010502080401010103" pitchFamily="2" charset="77"/>
              </a:rPr>
              <a:t>)</a:t>
            </a:r>
          </a:p>
          <a:p>
            <a:pPr marL="1155700" indent="-1143000" algn="just">
              <a:spcBef>
                <a:spcPts val="100"/>
              </a:spcBef>
              <a:buFontTx/>
              <a:buAutoNum type="arabicPeriod"/>
            </a:pPr>
            <a:endParaRPr lang="en-ID" altLang="en-US" sz="6000" b="1" dirty="0">
              <a:solidFill>
                <a:srgbClr val="00B0F0"/>
              </a:solidFill>
              <a:latin typeface="AkayaKanadaka" panose="02010502080401010103" pitchFamily="2" charset="77"/>
              <a:cs typeface="AkayaKanadaka" panose="02010502080401010103" pitchFamily="2" charset="77"/>
            </a:endParaRPr>
          </a:p>
          <a:p>
            <a:pPr marL="1155700" indent="-1143000" algn="just">
              <a:lnSpc>
                <a:spcPct val="100000"/>
              </a:lnSpc>
              <a:spcBef>
                <a:spcPts val="100"/>
              </a:spcBef>
              <a:buAutoNum type="arabicPeriod"/>
            </a:pPr>
            <a:endParaRPr lang="en-US" sz="6000" b="1" spc="-500" dirty="0">
              <a:solidFill>
                <a:srgbClr val="40B8D2"/>
              </a:solidFill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310</TotalTime>
  <Words>1321</Words>
  <Application>Microsoft Macintosh PowerPoint</Application>
  <PresentationFormat>Custom</PresentationFormat>
  <Paragraphs>197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2" baseType="lpstr">
      <vt:lpstr>Abadi</vt:lpstr>
      <vt:lpstr>Aharoni</vt:lpstr>
      <vt:lpstr>AkayaKanadaka</vt:lpstr>
      <vt:lpstr>Arial</vt:lpstr>
      <vt:lpstr>Arial MT</vt:lpstr>
      <vt:lpstr>MS Shell Dlg 2</vt:lpstr>
      <vt:lpstr>Tahoma</vt:lpstr>
      <vt:lpstr>Times New Roman</vt:lpstr>
      <vt:lpstr>Wingdings</vt:lpstr>
      <vt:lpstr>Wingdings 3</vt:lpstr>
      <vt:lpstr>Madison</vt:lpstr>
      <vt:lpstr>KOMUNIKASI VERBAL DAN NON VERBAL</vt:lpstr>
      <vt:lpstr>KOMUNIKASI</vt:lpstr>
      <vt:lpstr>Tujuan Komunikasi Verbal </vt:lpstr>
      <vt:lpstr>Unsur penting komunikasi verbal </vt:lpstr>
      <vt:lpstr>Karakteristik Komunikasi Verbal</vt:lpstr>
      <vt:lpstr>PowerPoint Presentation</vt:lpstr>
      <vt:lpstr>PowerPoint Presentation</vt:lpstr>
      <vt:lpstr>PowerPoint Presentation</vt:lpstr>
      <vt:lpstr>PowerPoint Presentation</vt:lpstr>
      <vt:lpstr>1. Sarana berinteraksi dengan orang lain 2. Transmisi informasi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SIFAT BERKOMUNIKASI</vt:lpstr>
      <vt:lpstr>PowerPoint Presentation</vt:lpstr>
      <vt:lpstr> Hambatan mendengarkan efektif :</vt:lpstr>
      <vt:lpstr>PowerPoint Presentation</vt:lpstr>
      <vt:lpstr>PowerPoint Presentation</vt:lpstr>
      <vt:lpstr>PowerPoint Presentation</vt:lpstr>
      <vt:lpstr>  KOMUNIKASI  Non VERBAL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Sebagai penerima pesan</vt:lpstr>
      <vt:lpstr>PowerPoint Presentation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KOMUNIKASI VERBAL dan NON VERBAL</dc:title>
  <dc:creator>tetie herlina</dc:creator>
  <cp:lastModifiedBy>nasriyahchotijatun</cp:lastModifiedBy>
  <cp:revision>39</cp:revision>
  <dcterms:created xsi:type="dcterms:W3CDTF">2025-03-17T04:48:58Z</dcterms:created>
  <dcterms:modified xsi:type="dcterms:W3CDTF">2025-03-17T21:30:40Z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2024-04-16T00:00:00Z</vt:filetime>
  </property>
  <property fmtid="{D5CDD505-2E9C-101B-9397-08002B2CF9AE}" pid="3" name="Creator">
    <vt:lpwstr>Microsoft® PowerPoint® 2021</vt:lpwstr>
  </property>
  <property fmtid="{D5CDD505-2E9C-101B-9397-08002B2CF9AE}" pid="4" name="LastSaved">
    <vt:filetime>2025-03-17T00:00:00Z</vt:filetime>
  </property>
  <property fmtid="{D5CDD505-2E9C-101B-9397-08002B2CF9AE}" pid="5" name="Producer">
    <vt:lpwstr>Microsoft® PowerPoint® 2021</vt:lpwstr>
  </property>
</Properties>
</file>