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67" r:id="rId3"/>
    <p:sldId id="314" r:id="rId4"/>
    <p:sldId id="279" r:id="rId5"/>
    <p:sldId id="281" r:id="rId6"/>
    <p:sldId id="282" r:id="rId7"/>
    <p:sldId id="321" r:id="rId8"/>
    <p:sldId id="315" r:id="rId9"/>
    <p:sldId id="316" r:id="rId10"/>
    <p:sldId id="317" r:id="rId11"/>
    <p:sldId id="318" r:id="rId12"/>
    <p:sldId id="319" r:id="rId13"/>
    <p:sldId id="322" r:id="rId14"/>
    <p:sldId id="320" r:id="rId15"/>
    <p:sldId id="259" r:id="rId16"/>
    <p:sldId id="260" r:id="rId17"/>
    <p:sldId id="261" r:id="rId18"/>
    <p:sldId id="262" r:id="rId19"/>
    <p:sldId id="263" r:id="rId20"/>
    <p:sldId id="265" r:id="rId21"/>
    <p:sldId id="266" r:id="rId22"/>
    <p:sldId id="323"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1550" y="5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F065F-5F93-45F1-BC35-EBBD008627EB}" type="datetimeFigureOut">
              <a:rPr lang="en-ID" smtClean="0"/>
              <a:t>28/05/2024</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044DA-1A71-439D-927E-415AB2DAD03F}" type="slidenum">
              <a:rPr lang="en-ID" smtClean="0"/>
              <a:t>‹#›</a:t>
            </a:fld>
            <a:endParaRPr lang="en-ID"/>
          </a:p>
        </p:txBody>
      </p:sp>
    </p:spTree>
    <p:extLst>
      <p:ext uri="{BB962C8B-B14F-4D97-AF65-F5344CB8AC3E}">
        <p14:creationId xmlns:p14="http://schemas.microsoft.com/office/powerpoint/2010/main" val="250088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CD1312EE-B3E8-CA8D-A799-6F179AF5D8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B37C2227-3863-DA43-817F-A9ADA21D86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44D5252D-4466-B518-DD26-8406B4DE14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7A7F87-9648-42A7-8F9C-8013BDAD1C08}" type="slidenum">
              <a:rPr lang="id-ID" altLang="en-US" smtClean="0"/>
              <a:pPr>
                <a:spcBef>
                  <a:spcPct val="0"/>
                </a:spcBef>
              </a:pPr>
              <a:t>8</a:t>
            </a:fld>
            <a:endParaRPr lang="id-ID"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3D93-609E-0AC5-EDFC-B9148A2FF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0348E155-4C36-342D-5D9A-5D04627FEC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7F9B8F6C-6EEA-FD76-8D2F-0810E07475B6}"/>
              </a:ext>
            </a:extLst>
          </p:cNvPr>
          <p:cNvSpPr>
            <a:spLocks noGrp="1"/>
          </p:cNvSpPr>
          <p:nvPr>
            <p:ph type="dt" sz="half" idx="10"/>
          </p:nvPr>
        </p:nvSpPr>
        <p:spPr/>
        <p:txBody>
          <a:bodyPr/>
          <a:lstStyle/>
          <a:p>
            <a:fld id="{94F51D6F-9A5B-4CBA-A90B-37165AA8D199}" type="datetimeFigureOut">
              <a:rPr lang="en-ID" smtClean="0"/>
              <a:t>28/05/2024</a:t>
            </a:fld>
            <a:endParaRPr lang="en-ID"/>
          </a:p>
        </p:txBody>
      </p:sp>
      <p:sp>
        <p:nvSpPr>
          <p:cNvPr id="5" name="Footer Placeholder 4">
            <a:extLst>
              <a:ext uri="{FF2B5EF4-FFF2-40B4-BE49-F238E27FC236}">
                <a16:creationId xmlns:a16="http://schemas.microsoft.com/office/drawing/2014/main" id="{45F4F3DD-9D19-FBEA-EC87-486BE3C0C10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DEBF0A9-3B03-5B40-1595-6E7BB08E0F4C}"/>
              </a:ext>
            </a:extLst>
          </p:cNvPr>
          <p:cNvSpPr>
            <a:spLocks noGrp="1"/>
          </p:cNvSpPr>
          <p:nvPr>
            <p:ph type="sldNum" sz="quarter" idx="12"/>
          </p:nvPr>
        </p:nvSpPr>
        <p:spPr/>
        <p:txBody>
          <a:bodyPr/>
          <a:lstStyle/>
          <a:p>
            <a:fld id="{5E4BA07D-E84A-40D4-9790-DCD6B18D56DB}" type="slidenum">
              <a:rPr lang="en-ID" smtClean="0"/>
              <a:t>‹#›</a:t>
            </a:fld>
            <a:endParaRPr lang="en-ID"/>
          </a:p>
        </p:txBody>
      </p:sp>
    </p:spTree>
    <p:extLst>
      <p:ext uri="{BB962C8B-B14F-4D97-AF65-F5344CB8AC3E}">
        <p14:creationId xmlns:p14="http://schemas.microsoft.com/office/powerpoint/2010/main" val="103321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C8C84-27B7-7C97-E317-775999107AB5}"/>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71FD962F-F3FA-6D00-3655-F4EA28AFE6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582D62A-4391-24D7-A4A7-22C276A661E8}"/>
              </a:ext>
            </a:extLst>
          </p:cNvPr>
          <p:cNvSpPr>
            <a:spLocks noGrp="1"/>
          </p:cNvSpPr>
          <p:nvPr>
            <p:ph type="dt" sz="half" idx="10"/>
          </p:nvPr>
        </p:nvSpPr>
        <p:spPr/>
        <p:txBody>
          <a:bodyPr/>
          <a:lstStyle/>
          <a:p>
            <a:fld id="{94F51D6F-9A5B-4CBA-A90B-37165AA8D199}" type="datetimeFigureOut">
              <a:rPr lang="en-ID" smtClean="0"/>
              <a:t>28/05/2024</a:t>
            </a:fld>
            <a:endParaRPr lang="en-ID"/>
          </a:p>
        </p:txBody>
      </p:sp>
      <p:sp>
        <p:nvSpPr>
          <p:cNvPr id="5" name="Footer Placeholder 4">
            <a:extLst>
              <a:ext uri="{FF2B5EF4-FFF2-40B4-BE49-F238E27FC236}">
                <a16:creationId xmlns:a16="http://schemas.microsoft.com/office/drawing/2014/main" id="{E2CCFA0F-FD96-4F70-3BCE-8D5F2538AFD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AFFA75C-8B11-3374-6BDE-6C43358AAF70}"/>
              </a:ext>
            </a:extLst>
          </p:cNvPr>
          <p:cNvSpPr>
            <a:spLocks noGrp="1"/>
          </p:cNvSpPr>
          <p:nvPr>
            <p:ph type="sldNum" sz="quarter" idx="12"/>
          </p:nvPr>
        </p:nvSpPr>
        <p:spPr/>
        <p:txBody>
          <a:bodyPr/>
          <a:lstStyle/>
          <a:p>
            <a:fld id="{5E4BA07D-E84A-40D4-9790-DCD6B18D56DB}" type="slidenum">
              <a:rPr lang="en-ID" smtClean="0"/>
              <a:t>‹#›</a:t>
            </a:fld>
            <a:endParaRPr lang="en-ID"/>
          </a:p>
        </p:txBody>
      </p:sp>
    </p:spTree>
    <p:extLst>
      <p:ext uri="{BB962C8B-B14F-4D97-AF65-F5344CB8AC3E}">
        <p14:creationId xmlns:p14="http://schemas.microsoft.com/office/powerpoint/2010/main" val="62215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85E212-D3D0-4A93-9C97-7F698BF7A1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17A72A82-4327-4A0B-5028-8D7F971A97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BFACB3B-DA5F-284E-7CE8-75CF571CBA30}"/>
              </a:ext>
            </a:extLst>
          </p:cNvPr>
          <p:cNvSpPr>
            <a:spLocks noGrp="1"/>
          </p:cNvSpPr>
          <p:nvPr>
            <p:ph type="dt" sz="half" idx="10"/>
          </p:nvPr>
        </p:nvSpPr>
        <p:spPr/>
        <p:txBody>
          <a:bodyPr/>
          <a:lstStyle/>
          <a:p>
            <a:fld id="{94F51D6F-9A5B-4CBA-A90B-37165AA8D199}" type="datetimeFigureOut">
              <a:rPr lang="en-ID" smtClean="0"/>
              <a:t>28/05/2024</a:t>
            </a:fld>
            <a:endParaRPr lang="en-ID"/>
          </a:p>
        </p:txBody>
      </p:sp>
      <p:sp>
        <p:nvSpPr>
          <p:cNvPr id="5" name="Footer Placeholder 4">
            <a:extLst>
              <a:ext uri="{FF2B5EF4-FFF2-40B4-BE49-F238E27FC236}">
                <a16:creationId xmlns:a16="http://schemas.microsoft.com/office/drawing/2014/main" id="{7545B898-E282-CA79-C317-A423745DADA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E9FB664-4BB0-813E-99C2-88A266B71CD6}"/>
              </a:ext>
            </a:extLst>
          </p:cNvPr>
          <p:cNvSpPr>
            <a:spLocks noGrp="1"/>
          </p:cNvSpPr>
          <p:nvPr>
            <p:ph type="sldNum" sz="quarter" idx="12"/>
          </p:nvPr>
        </p:nvSpPr>
        <p:spPr/>
        <p:txBody>
          <a:bodyPr/>
          <a:lstStyle/>
          <a:p>
            <a:fld id="{5E4BA07D-E84A-40D4-9790-DCD6B18D56DB}" type="slidenum">
              <a:rPr lang="en-ID" smtClean="0"/>
              <a:t>‹#›</a:t>
            </a:fld>
            <a:endParaRPr lang="en-ID"/>
          </a:p>
        </p:txBody>
      </p:sp>
    </p:spTree>
    <p:extLst>
      <p:ext uri="{BB962C8B-B14F-4D97-AF65-F5344CB8AC3E}">
        <p14:creationId xmlns:p14="http://schemas.microsoft.com/office/powerpoint/2010/main" val="258056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DAF4E-F643-4CEE-2747-12797EC827BF}"/>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0B933B0-4CBD-9ECF-A56C-610B129D71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2F8476B-6BC1-F2C9-64A6-163762C8A742}"/>
              </a:ext>
            </a:extLst>
          </p:cNvPr>
          <p:cNvSpPr>
            <a:spLocks noGrp="1"/>
          </p:cNvSpPr>
          <p:nvPr>
            <p:ph type="dt" sz="half" idx="10"/>
          </p:nvPr>
        </p:nvSpPr>
        <p:spPr/>
        <p:txBody>
          <a:bodyPr/>
          <a:lstStyle/>
          <a:p>
            <a:fld id="{94F51D6F-9A5B-4CBA-A90B-37165AA8D199}" type="datetimeFigureOut">
              <a:rPr lang="en-ID" smtClean="0"/>
              <a:t>28/05/2024</a:t>
            </a:fld>
            <a:endParaRPr lang="en-ID"/>
          </a:p>
        </p:txBody>
      </p:sp>
      <p:sp>
        <p:nvSpPr>
          <p:cNvPr id="5" name="Footer Placeholder 4">
            <a:extLst>
              <a:ext uri="{FF2B5EF4-FFF2-40B4-BE49-F238E27FC236}">
                <a16:creationId xmlns:a16="http://schemas.microsoft.com/office/drawing/2014/main" id="{2C904A1C-6C11-80AD-6EC1-C86A2D6696B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A168FF6-8893-057F-12B8-6BAB92DFDED5}"/>
              </a:ext>
            </a:extLst>
          </p:cNvPr>
          <p:cNvSpPr>
            <a:spLocks noGrp="1"/>
          </p:cNvSpPr>
          <p:nvPr>
            <p:ph type="sldNum" sz="quarter" idx="12"/>
          </p:nvPr>
        </p:nvSpPr>
        <p:spPr/>
        <p:txBody>
          <a:bodyPr/>
          <a:lstStyle/>
          <a:p>
            <a:fld id="{5E4BA07D-E84A-40D4-9790-DCD6B18D56DB}" type="slidenum">
              <a:rPr lang="en-ID" smtClean="0"/>
              <a:t>‹#›</a:t>
            </a:fld>
            <a:endParaRPr lang="en-ID"/>
          </a:p>
        </p:txBody>
      </p:sp>
    </p:spTree>
    <p:extLst>
      <p:ext uri="{BB962C8B-B14F-4D97-AF65-F5344CB8AC3E}">
        <p14:creationId xmlns:p14="http://schemas.microsoft.com/office/powerpoint/2010/main" val="279344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1A09B-38F6-BC5E-53A5-829CFFCA74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B321C0D0-2605-A570-8C32-4F973ECD81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9AF2C8-2832-B908-7F22-F8DABCDB7D0E}"/>
              </a:ext>
            </a:extLst>
          </p:cNvPr>
          <p:cNvSpPr>
            <a:spLocks noGrp="1"/>
          </p:cNvSpPr>
          <p:nvPr>
            <p:ph type="dt" sz="half" idx="10"/>
          </p:nvPr>
        </p:nvSpPr>
        <p:spPr/>
        <p:txBody>
          <a:bodyPr/>
          <a:lstStyle/>
          <a:p>
            <a:fld id="{94F51D6F-9A5B-4CBA-A90B-37165AA8D199}" type="datetimeFigureOut">
              <a:rPr lang="en-ID" smtClean="0"/>
              <a:t>28/05/2024</a:t>
            </a:fld>
            <a:endParaRPr lang="en-ID"/>
          </a:p>
        </p:txBody>
      </p:sp>
      <p:sp>
        <p:nvSpPr>
          <p:cNvPr id="5" name="Footer Placeholder 4">
            <a:extLst>
              <a:ext uri="{FF2B5EF4-FFF2-40B4-BE49-F238E27FC236}">
                <a16:creationId xmlns:a16="http://schemas.microsoft.com/office/drawing/2014/main" id="{F97BF82E-B9A7-9167-99B1-2C0AE34AE52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F74078E-2EE2-C3F9-7F18-00F2E719F9B9}"/>
              </a:ext>
            </a:extLst>
          </p:cNvPr>
          <p:cNvSpPr>
            <a:spLocks noGrp="1"/>
          </p:cNvSpPr>
          <p:nvPr>
            <p:ph type="sldNum" sz="quarter" idx="12"/>
          </p:nvPr>
        </p:nvSpPr>
        <p:spPr/>
        <p:txBody>
          <a:bodyPr/>
          <a:lstStyle/>
          <a:p>
            <a:fld id="{5E4BA07D-E84A-40D4-9790-DCD6B18D56DB}" type="slidenum">
              <a:rPr lang="en-ID" smtClean="0"/>
              <a:t>‹#›</a:t>
            </a:fld>
            <a:endParaRPr lang="en-ID"/>
          </a:p>
        </p:txBody>
      </p:sp>
    </p:spTree>
    <p:extLst>
      <p:ext uri="{BB962C8B-B14F-4D97-AF65-F5344CB8AC3E}">
        <p14:creationId xmlns:p14="http://schemas.microsoft.com/office/powerpoint/2010/main" val="119365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11D0D-D874-7259-5302-AE1ACFAAAA3A}"/>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037ED45-4173-F7FC-DDCE-E8EDD34A92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256B6184-6752-542A-149B-E6FAD842A9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06509789-58EF-C78C-AB48-C8B9506A05C1}"/>
              </a:ext>
            </a:extLst>
          </p:cNvPr>
          <p:cNvSpPr>
            <a:spLocks noGrp="1"/>
          </p:cNvSpPr>
          <p:nvPr>
            <p:ph type="dt" sz="half" idx="10"/>
          </p:nvPr>
        </p:nvSpPr>
        <p:spPr/>
        <p:txBody>
          <a:bodyPr/>
          <a:lstStyle/>
          <a:p>
            <a:fld id="{94F51D6F-9A5B-4CBA-A90B-37165AA8D199}" type="datetimeFigureOut">
              <a:rPr lang="en-ID" smtClean="0"/>
              <a:t>28/05/2024</a:t>
            </a:fld>
            <a:endParaRPr lang="en-ID"/>
          </a:p>
        </p:txBody>
      </p:sp>
      <p:sp>
        <p:nvSpPr>
          <p:cNvPr id="6" name="Footer Placeholder 5">
            <a:extLst>
              <a:ext uri="{FF2B5EF4-FFF2-40B4-BE49-F238E27FC236}">
                <a16:creationId xmlns:a16="http://schemas.microsoft.com/office/drawing/2014/main" id="{F8C00CEF-CD7C-0CE1-179C-425AAB87D93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73FA4BFB-9CF3-0096-FB8F-ABE0AA4E6313}"/>
              </a:ext>
            </a:extLst>
          </p:cNvPr>
          <p:cNvSpPr>
            <a:spLocks noGrp="1"/>
          </p:cNvSpPr>
          <p:nvPr>
            <p:ph type="sldNum" sz="quarter" idx="12"/>
          </p:nvPr>
        </p:nvSpPr>
        <p:spPr/>
        <p:txBody>
          <a:bodyPr/>
          <a:lstStyle/>
          <a:p>
            <a:fld id="{5E4BA07D-E84A-40D4-9790-DCD6B18D56DB}" type="slidenum">
              <a:rPr lang="en-ID" smtClean="0"/>
              <a:t>‹#›</a:t>
            </a:fld>
            <a:endParaRPr lang="en-ID"/>
          </a:p>
        </p:txBody>
      </p:sp>
    </p:spTree>
    <p:extLst>
      <p:ext uri="{BB962C8B-B14F-4D97-AF65-F5344CB8AC3E}">
        <p14:creationId xmlns:p14="http://schemas.microsoft.com/office/powerpoint/2010/main" val="172562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6D9AD-6346-E76A-FA72-3397241B0946}"/>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3BFD2BD1-A574-C1C6-FB31-39CA96504D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1CC296-5313-7E5B-BA9D-1DE6F5B365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92DD6E0A-DD2F-B121-CDB6-4DD079831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0A28E2-5EA4-7FD7-C58C-DC50911EC4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C064150D-3E7A-4758-4A1C-5C675A2A741C}"/>
              </a:ext>
            </a:extLst>
          </p:cNvPr>
          <p:cNvSpPr>
            <a:spLocks noGrp="1"/>
          </p:cNvSpPr>
          <p:nvPr>
            <p:ph type="dt" sz="half" idx="10"/>
          </p:nvPr>
        </p:nvSpPr>
        <p:spPr/>
        <p:txBody>
          <a:bodyPr/>
          <a:lstStyle/>
          <a:p>
            <a:fld id="{94F51D6F-9A5B-4CBA-A90B-37165AA8D199}" type="datetimeFigureOut">
              <a:rPr lang="en-ID" smtClean="0"/>
              <a:t>28/05/2024</a:t>
            </a:fld>
            <a:endParaRPr lang="en-ID"/>
          </a:p>
        </p:txBody>
      </p:sp>
      <p:sp>
        <p:nvSpPr>
          <p:cNvPr id="8" name="Footer Placeholder 7">
            <a:extLst>
              <a:ext uri="{FF2B5EF4-FFF2-40B4-BE49-F238E27FC236}">
                <a16:creationId xmlns:a16="http://schemas.microsoft.com/office/drawing/2014/main" id="{8D9446A4-CA2E-6624-AAD8-C6912E60277C}"/>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943E7235-F555-33D8-CCD0-88329C94B8C4}"/>
              </a:ext>
            </a:extLst>
          </p:cNvPr>
          <p:cNvSpPr>
            <a:spLocks noGrp="1"/>
          </p:cNvSpPr>
          <p:nvPr>
            <p:ph type="sldNum" sz="quarter" idx="12"/>
          </p:nvPr>
        </p:nvSpPr>
        <p:spPr/>
        <p:txBody>
          <a:bodyPr/>
          <a:lstStyle/>
          <a:p>
            <a:fld id="{5E4BA07D-E84A-40D4-9790-DCD6B18D56DB}" type="slidenum">
              <a:rPr lang="en-ID" smtClean="0"/>
              <a:t>‹#›</a:t>
            </a:fld>
            <a:endParaRPr lang="en-ID"/>
          </a:p>
        </p:txBody>
      </p:sp>
    </p:spTree>
    <p:extLst>
      <p:ext uri="{BB962C8B-B14F-4D97-AF65-F5344CB8AC3E}">
        <p14:creationId xmlns:p14="http://schemas.microsoft.com/office/powerpoint/2010/main" val="397514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820BD-F3F6-4DCD-8DBC-3C646D103E03}"/>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90403B66-E9AF-E14B-C352-080832AAB867}"/>
              </a:ext>
            </a:extLst>
          </p:cNvPr>
          <p:cNvSpPr>
            <a:spLocks noGrp="1"/>
          </p:cNvSpPr>
          <p:nvPr>
            <p:ph type="dt" sz="half" idx="10"/>
          </p:nvPr>
        </p:nvSpPr>
        <p:spPr/>
        <p:txBody>
          <a:bodyPr/>
          <a:lstStyle/>
          <a:p>
            <a:fld id="{94F51D6F-9A5B-4CBA-A90B-37165AA8D199}" type="datetimeFigureOut">
              <a:rPr lang="en-ID" smtClean="0"/>
              <a:t>28/05/2024</a:t>
            </a:fld>
            <a:endParaRPr lang="en-ID"/>
          </a:p>
        </p:txBody>
      </p:sp>
      <p:sp>
        <p:nvSpPr>
          <p:cNvPr id="4" name="Footer Placeholder 3">
            <a:extLst>
              <a:ext uri="{FF2B5EF4-FFF2-40B4-BE49-F238E27FC236}">
                <a16:creationId xmlns:a16="http://schemas.microsoft.com/office/drawing/2014/main" id="{22EE1777-3DF7-0916-01BA-6A0353239588}"/>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C9075BA6-FB90-A3DC-F0CE-9649C77F93CC}"/>
              </a:ext>
            </a:extLst>
          </p:cNvPr>
          <p:cNvSpPr>
            <a:spLocks noGrp="1"/>
          </p:cNvSpPr>
          <p:nvPr>
            <p:ph type="sldNum" sz="quarter" idx="12"/>
          </p:nvPr>
        </p:nvSpPr>
        <p:spPr/>
        <p:txBody>
          <a:bodyPr/>
          <a:lstStyle/>
          <a:p>
            <a:fld id="{5E4BA07D-E84A-40D4-9790-DCD6B18D56DB}" type="slidenum">
              <a:rPr lang="en-ID" smtClean="0"/>
              <a:t>‹#›</a:t>
            </a:fld>
            <a:endParaRPr lang="en-ID"/>
          </a:p>
        </p:txBody>
      </p:sp>
    </p:spTree>
    <p:extLst>
      <p:ext uri="{BB962C8B-B14F-4D97-AF65-F5344CB8AC3E}">
        <p14:creationId xmlns:p14="http://schemas.microsoft.com/office/powerpoint/2010/main" val="331868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454943-D41E-0F58-AB16-06CA61EFE1F2}"/>
              </a:ext>
            </a:extLst>
          </p:cNvPr>
          <p:cNvSpPr>
            <a:spLocks noGrp="1"/>
          </p:cNvSpPr>
          <p:nvPr>
            <p:ph type="dt" sz="half" idx="10"/>
          </p:nvPr>
        </p:nvSpPr>
        <p:spPr/>
        <p:txBody>
          <a:bodyPr/>
          <a:lstStyle/>
          <a:p>
            <a:fld id="{94F51D6F-9A5B-4CBA-A90B-37165AA8D199}" type="datetimeFigureOut">
              <a:rPr lang="en-ID" smtClean="0"/>
              <a:t>28/05/2024</a:t>
            </a:fld>
            <a:endParaRPr lang="en-ID"/>
          </a:p>
        </p:txBody>
      </p:sp>
      <p:sp>
        <p:nvSpPr>
          <p:cNvPr id="3" name="Footer Placeholder 2">
            <a:extLst>
              <a:ext uri="{FF2B5EF4-FFF2-40B4-BE49-F238E27FC236}">
                <a16:creationId xmlns:a16="http://schemas.microsoft.com/office/drawing/2014/main" id="{F47B07B8-24CB-5FFA-8DD0-420489B818F0}"/>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B9D11CB4-1CA2-2F96-A6F7-8040E773FF59}"/>
              </a:ext>
            </a:extLst>
          </p:cNvPr>
          <p:cNvSpPr>
            <a:spLocks noGrp="1"/>
          </p:cNvSpPr>
          <p:nvPr>
            <p:ph type="sldNum" sz="quarter" idx="12"/>
          </p:nvPr>
        </p:nvSpPr>
        <p:spPr/>
        <p:txBody>
          <a:bodyPr/>
          <a:lstStyle/>
          <a:p>
            <a:fld id="{5E4BA07D-E84A-40D4-9790-DCD6B18D56DB}" type="slidenum">
              <a:rPr lang="en-ID" smtClean="0"/>
              <a:t>‹#›</a:t>
            </a:fld>
            <a:endParaRPr lang="en-ID"/>
          </a:p>
        </p:txBody>
      </p:sp>
    </p:spTree>
    <p:extLst>
      <p:ext uri="{BB962C8B-B14F-4D97-AF65-F5344CB8AC3E}">
        <p14:creationId xmlns:p14="http://schemas.microsoft.com/office/powerpoint/2010/main" val="3849391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D700-0939-9A2A-0D4A-CCC1FA06EA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2EB5F9B6-12F4-6821-6C78-F42FCE4A91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40F9E13E-8B4F-A834-1FA2-F0D536FF6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D55678-EE7A-E265-DB21-8DD22750780B}"/>
              </a:ext>
            </a:extLst>
          </p:cNvPr>
          <p:cNvSpPr>
            <a:spLocks noGrp="1"/>
          </p:cNvSpPr>
          <p:nvPr>
            <p:ph type="dt" sz="half" idx="10"/>
          </p:nvPr>
        </p:nvSpPr>
        <p:spPr/>
        <p:txBody>
          <a:bodyPr/>
          <a:lstStyle/>
          <a:p>
            <a:fld id="{94F51D6F-9A5B-4CBA-A90B-37165AA8D199}" type="datetimeFigureOut">
              <a:rPr lang="en-ID" smtClean="0"/>
              <a:t>28/05/2024</a:t>
            </a:fld>
            <a:endParaRPr lang="en-ID"/>
          </a:p>
        </p:txBody>
      </p:sp>
      <p:sp>
        <p:nvSpPr>
          <p:cNvPr id="6" name="Footer Placeholder 5">
            <a:extLst>
              <a:ext uri="{FF2B5EF4-FFF2-40B4-BE49-F238E27FC236}">
                <a16:creationId xmlns:a16="http://schemas.microsoft.com/office/drawing/2014/main" id="{733EC010-4C83-9EF1-B7FC-C6DB2A4D1DDB}"/>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2859879-A992-FA46-81B0-A60B1265E073}"/>
              </a:ext>
            </a:extLst>
          </p:cNvPr>
          <p:cNvSpPr>
            <a:spLocks noGrp="1"/>
          </p:cNvSpPr>
          <p:nvPr>
            <p:ph type="sldNum" sz="quarter" idx="12"/>
          </p:nvPr>
        </p:nvSpPr>
        <p:spPr/>
        <p:txBody>
          <a:bodyPr/>
          <a:lstStyle/>
          <a:p>
            <a:fld id="{5E4BA07D-E84A-40D4-9790-DCD6B18D56DB}" type="slidenum">
              <a:rPr lang="en-ID" smtClean="0"/>
              <a:t>‹#›</a:t>
            </a:fld>
            <a:endParaRPr lang="en-ID"/>
          </a:p>
        </p:txBody>
      </p:sp>
    </p:spTree>
    <p:extLst>
      <p:ext uri="{BB962C8B-B14F-4D97-AF65-F5344CB8AC3E}">
        <p14:creationId xmlns:p14="http://schemas.microsoft.com/office/powerpoint/2010/main" val="272859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8C7B-664D-017D-7F35-3412CA6DC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C75B7A13-485C-BACC-346D-CD9CC53B93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BD49A2ED-5977-1638-BA11-C5DA5C633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0A49D3-D5A0-31C8-BA83-F5E7B33E8F25}"/>
              </a:ext>
            </a:extLst>
          </p:cNvPr>
          <p:cNvSpPr>
            <a:spLocks noGrp="1"/>
          </p:cNvSpPr>
          <p:nvPr>
            <p:ph type="dt" sz="half" idx="10"/>
          </p:nvPr>
        </p:nvSpPr>
        <p:spPr/>
        <p:txBody>
          <a:bodyPr/>
          <a:lstStyle/>
          <a:p>
            <a:fld id="{94F51D6F-9A5B-4CBA-A90B-37165AA8D199}" type="datetimeFigureOut">
              <a:rPr lang="en-ID" smtClean="0"/>
              <a:t>28/05/2024</a:t>
            </a:fld>
            <a:endParaRPr lang="en-ID"/>
          </a:p>
        </p:txBody>
      </p:sp>
      <p:sp>
        <p:nvSpPr>
          <p:cNvPr id="6" name="Footer Placeholder 5">
            <a:extLst>
              <a:ext uri="{FF2B5EF4-FFF2-40B4-BE49-F238E27FC236}">
                <a16:creationId xmlns:a16="http://schemas.microsoft.com/office/drawing/2014/main" id="{185B57F5-ECFA-65F3-48F0-97CB653DC842}"/>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39425388-0AEA-441B-7A9A-24007382E7DB}"/>
              </a:ext>
            </a:extLst>
          </p:cNvPr>
          <p:cNvSpPr>
            <a:spLocks noGrp="1"/>
          </p:cNvSpPr>
          <p:nvPr>
            <p:ph type="sldNum" sz="quarter" idx="12"/>
          </p:nvPr>
        </p:nvSpPr>
        <p:spPr/>
        <p:txBody>
          <a:bodyPr/>
          <a:lstStyle/>
          <a:p>
            <a:fld id="{5E4BA07D-E84A-40D4-9790-DCD6B18D56DB}" type="slidenum">
              <a:rPr lang="en-ID" smtClean="0"/>
              <a:t>‹#›</a:t>
            </a:fld>
            <a:endParaRPr lang="en-ID"/>
          </a:p>
        </p:txBody>
      </p:sp>
    </p:spTree>
    <p:extLst>
      <p:ext uri="{BB962C8B-B14F-4D97-AF65-F5344CB8AC3E}">
        <p14:creationId xmlns:p14="http://schemas.microsoft.com/office/powerpoint/2010/main" val="105709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B1C318-3491-EFB2-39A5-A81CB20170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61F3C552-1B0B-2ACB-03AE-D0B00012F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B9BE18D-D9CB-01A3-8BCF-3FB73518C2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51D6F-9A5B-4CBA-A90B-37165AA8D199}" type="datetimeFigureOut">
              <a:rPr lang="en-ID" smtClean="0"/>
              <a:t>28/05/2024</a:t>
            </a:fld>
            <a:endParaRPr lang="en-ID"/>
          </a:p>
        </p:txBody>
      </p:sp>
      <p:sp>
        <p:nvSpPr>
          <p:cNvPr id="5" name="Footer Placeholder 4">
            <a:extLst>
              <a:ext uri="{FF2B5EF4-FFF2-40B4-BE49-F238E27FC236}">
                <a16:creationId xmlns:a16="http://schemas.microsoft.com/office/drawing/2014/main" id="{FF21FEBC-3A96-3E0B-8745-9FB29EACB6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524DFF86-0D0B-FB07-4000-7C8B496222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BA07D-E84A-40D4-9790-DCD6B18D56DB}" type="slidenum">
              <a:rPr lang="en-ID" smtClean="0"/>
              <a:t>‹#›</a:t>
            </a:fld>
            <a:endParaRPr lang="en-ID"/>
          </a:p>
        </p:txBody>
      </p:sp>
    </p:spTree>
    <p:extLst>
      <p:ext uri="{BB962C8B-B14F-4D97-AF65-F5344CB8AC3E}">
        <p14:creationId xmlns:p14="http://schemas.microsoft.com/office/powerpoint/2010/main" val="2191246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Goal%204.ppt" TargetMode="Externa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hyperlink" Target="Goal%206.ppt" TargetMode="External"/><Relationship Id="rId2" Type="http://schemas.openxmlformats.org/officeDocument/2006/relationships/hyperlink" Target="Goal%201.ppt" TargetMode="External"/><Relationship Id="rId1" Type="http://schemas.openxmlformats.org/officeDocument/2006/relationships/slideLayout" Target="../slideLayouts/slideLayout7.xml"/><Relationship Id="rId6" Type="http://schemas.openxmlformats.org/officeDocument/2006/relationships/hyperlink" Target="Goal%203.ppt"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Goal%205.ppt" TargetMode="External"/><Relationship Id="rId4" Type="http://schemas.openxmlformats.org/officeDocument/2006/relationships/hyperlink" Target="Goal%202.ppt"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86200"/>
            <a:ext cx="9144000" cy="1828800"/>
          </a:xfrm>
        </p:spPr>
        <p:txBody>
          <a:bodyPr>
            <a:normAutofit fontScale="90000"/>
          </a:bodyPr>
          <a:lstStyle/>
          <a:p>
            <a:pPr algn="ctr"/>
            <a:r>
              <a:rPr lang="fi-FI" sz="2800" b="1" dirty="0">
                <a:latin typeface="Arial" panose="020B0604020202020204" pitchFamily="34" charset="0"/>
                <a:cs typeface="Arial" panose="020B0604020202020204" pitchFamily="34" charset="0"/>
              </a:rPr>
              <a:t>KOMUNIKASI EFEKTIF PADA PELAYANAN KESEHATAN </a:t>
            </a:r>
            <a:br>
              <a:rPr lang="en-US" sz="2800" b="1" dirty="0">
                <a:solidFill>
                  <a:schemeClr val="tx2"/>
                </a:solidFill>
                <a:latin typeface="Arial" pitchFamily="34" charset="0"/>
                <a:cs typeface="Arial" pitchFamily="34" charset="0"/>
              </a:rPr>
            </a:br>
            <a:br>
              <a:rPr lang="en-US" sz="2800" b="1" dirty="0">
                <a:solidFill>
                  <a:schemeClr val="tx2"/>
                </a:solidFill>
                <a:latin typeface="Arial" pitchFamily="34" charset="0"/>
                <a:cs typeface="Arial" pitchFamily="34" charset="0"/>
              </a:rPr>
            </a:br>
            <a:r>
              <a:rPr lang="en-US" sz="1800" b="1" dirty="0">
                <a:solidFill>
                  <a:schemeClr val="tx2"/>
                </a:solidFill>
                <a:latin typeface="Arial" pitchFamily="34" charset="0"/>
                <a:cs typeface="Arial" pitchFamily="34" charset="0"/>
              </a:rPr>
              <a:t>Oleh :</a:t>
            </a:r>
            <a:br>
              <a:rPr lang="en-US" sz="1800" b="1" dirty="0">
                <a:solidFill>
                  <a:schemeClr val="tx2"/>
                </a:solidFill>
                <a:latin typeface="Arial" pitchFamily="34" charset="0"/>
                <a:cs typeface="Arial" pitchFamily="34" charset="0"/>
              </a:rPr>
            </a:br>
            <a:r>
              <a:rPr lang="en-US" sz="1800" b="1" dirty="0" err="1">
                <a:solidFill>
                  <a:schemeClr val="tx2"/>
                </a:solidFill>
                <a:latin typeface="Arial" pitchFamily="34" charset="0"/>
                <a:cs typeface="Arial" pitchFamily="34" charset="0"/>
              </a:rPr>
              <a:t>Taukhit</a:t>
            </a:r>
            <a:r>
              <a:rPr lang="en-US" sz="1800" b="1" dirty="0">
                <a:solidFill>
                  <a:schemeClr val="tx2"/>
                </a:solidFill>
                <a:latin typeface="Arial" pitchFamily="34" charset="0"/>
                <a:cs typeface="Arial" pitchFamily="34" charset="0"/>
              </a:rPr>
              <a:t>.,S.</a:t>
            </a:r>
            <a:r>
              <a:rPr lang="en-US" sz="1800" b="1" dirty="0" err="1">
                <a:solidFill>
                  <a:schemeClr val="tx2"/>
                </a:solidFill>
                <a:latin typeface="Arial" pitchFamily="34" charset="0"/>
                <a:cs typeface="Arial" pitchFamily="34" charset="0"/>
              </a:rPr>
              <a:t>Kep</a:t>
            </a:r>
            <a:r>
              <a:rPr lang="en-US" sz="1800" b="1" dirty="0">
                <a:solidFill>
                  <a:schemeClr val="tx2"/>
                </a:solidFill>
                <a:latin typeface="Arial" pitchFamily="34" charset="0"/>
                <a:cs typeface="Arial" pitchFamily="34" charset="0"/>
              </a:rPr>
              <a:t>.,Ns.,</a:t>
            </a:r>
            <a:r>
              <a:rPr lang="en-US" sz="1800" b="1" dirty="0" err="1">
                <a:solidFill>
                  <a:schemeClr val="tx2"/>
                </a:solidFill>
                <a:latin typeface="Arial" pitchFamily="34" charset="0"/>
                <a:cs typeface="Arial" pitchFamily="34" charset="0"/>
              </a:rPr>
              <a:t>M.Kep</a:t>
            </a:r>
            <a:br>
              <a:rPr lang="en-US" sz="2000" b="1" dirty="0">
                <a:solidFill>
                  <a:schemeClr val="tx2"/>
                </a:solidFill>
              </a:rPr>
            </a:br>
            <a:endParaRPr lang="en-US" sz="2000" b="1" dirty="0">
              <a:solidFill>
                <a:schemeClr val="tx2"/>
              </a:solidFill>
            </a:endParaRP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62" t="6395" r="60717" b="77160"/>
          <a:stretch/>
        </p:blipFill>
        <p:spPr bwMode="auto">
          <a:xfrm>
            <a:off x="8957949" y="160106"/>
            <a:ext cx="3352240" cy="139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0" y="6096000"/>
            <a:ext cx="9144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erpopuler 34+ Cartoon Rumah Sakit">
            <a:extLst>
              <a:ext uri="{FF2B5EF4-FFF2-40B4-BE49-F238E27FC236}">
                <a16:creationId xmlns:a16="http://schemas.microsoft.com/office/drawing/2014/main" id="{86A8E7C7-2C66-ED89-A0B4-6862BF8CF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126" y="628650"/>
            <a:ext cx="4352925"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786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87436E-39A9-43D4-0C1D-01DFC4A48B45}"/>
              </a:ext>
            </a:extLst>
          </p:cNvPr>
          <p:cNvSpPr txBox="1"/>
          <p:nvPr/>
        </p:nvSpPr>
        <p:spPr>
          <a:xfrm>
            <a:off x="961053" y="1548882"/>
            <a:ext cx="10646229" cy="4031873"/>
          </a:xfrm>
          <a:prstGeom prst="rect">
            <a:avLst/>
          </a:prstGeom>
          <a:solidFill>
            <a:schemeClr val="accent2"/>
          </a:solidFill>
        </p:spPr>
        <p:txBody>
          <a:bodyPr wrap="square">
            <a:spAutoFit/>
          </a:bodyPr>
          <a:lstStyle/>
          <a:p>
            <a:pPr algn="l"/>
            <a:r>
              <a:rPr lang="en-ID" sz="3200" b="0" i="0" dirty="0" err="1">
                <a:solidFill>
                  <a:srgbClr val="2B2C28"/>
                </a:solidFill>
                <a:effectLst/>
                <a:latin typeface="Hind Vadodara" panose="02000000000000000000" pitchFamily="2" charset="0"/>
              </a:rPr>
              <a:t>Seberapa</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penting</a:t>
            </a:r>
            <a:r>
              <a:rPr lang="en-ID" sz="3200" b="0" i="0" dirty="0">
                <a:solidFill>
                  <a:srgbClr val="2B2C28"/>
                </a:solidFill>
                <a:effectLst/>
                <a:latin typeface="Hind Vadodara" panose="02000000000000000000" pitchFamily="2" charset="0"/>
              </a:rPr>
              <a:t> CPPT?</a:t>
            </a:r>
          </a:p>
          <a:p>
            <a:pPr algn="l"/>
            <a:endParaRPr lang="en-ID" sz="3200" b="0" i="0" dirty="0">
              <a:solidFill>
                <a:srgbClr val="2B2C28"/>
              </a:solidFill>
              <a:effectLst/>
              <a:latin typeface="Hind Vadodara" panose="02000000000000000000" pitchFamily="2" charset="0"/>
            </a:endParaRPr>
          </a:p>
          <a:p>
            <a:pPr algn="l">
              <a:buFont typeface="Arial" panose="020B0604020202020204" pitchFamily="34" charset="0"/>
              <a:buChar char="•"/>
            </a:pPr>
            <a:r>
              <a:rPr lang="en-ID" sz="3200" b="0" i="0" dirty="0" err="1">
                <a:solidFill>
                  <a:srgbClr val="2B2C28"/>
                </a:solidFill>
                <a:effectLst/>
                <a:latin typeface="Hind Vadodara" panose="02000000000000000000" pitchFamily="2" charset="0"/>
              </a:rPr>
              <a:t>Dapat</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dijadikan</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bukti</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bahwa</a:t>
            </a:r>
            <a:r>
              <a:rPr lang="en-ID" sz="3200" b="0" i="0" dirty="0">
                <a:solidFill>
                  <a:srgbClr val="2B2C28"/>
                </a:solidFill>
                <a:effectLst/>
                <a:latin typeface="Hind Vadodara" panose="02000000000000000000" pitchFamily="2" charset="0"/>
              </a:rPr>
              <a:t> Professional </a:t>
            </a:r>
            <a:r>
              <a:rPr lang="en-ID" sz="3200" b="0" i="0" dirty="0" err="1">
                <a:solidFill>
                  <a:srgbClr val="2B2C28"/>
                </a:solidFill>
                <a:effectLst/>
                <a:latin typeface="Hind Vadodara" panose="02000000000000000000" pitchFamily="2" charset="0"/>
              </a:rPr>
              <a:t>Pemberi</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Asuhan</a:t>
            </a:r>
            <a:r>
              <a:rPr lang="en-ID" sz="3200" b="0" i="0" dirty="0">
                <a:solidFill>
                  <a:srgbClr val="2B2C28"/>
                </a:solidFill>
                <a:effectLst/>
                <a:latin typeface="Hind Vadodara" panose="02000000000000000000" pitchFamily="2" charset="0"/>
              </a:rPr>
              <a:t> (PPA) </a:t>
            </a:r>
            <a:r>
              <a:rPr lang="en-ID" sz="3200" b="0" i="0" dirty="0" err="1">
                <a:solidFill>
                  <a:srgbClr val="2B2C28"/>
                </a:solidFill>
                <a:effectLst/>
                <a:latin typeface="Hind Vadodara" panose="02000000000000000000" pitchFamily="2" charset="0"/>
              </a:rPr>
              <a:t>telah</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melaksanakan</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kewajibannya</a:t>
            </a:r>
            <a:endParaRPr lang="en-ID" sz="3200" b="0" i="0" dirty="0">
              <a:solidFill>
                <a:srgbClr val="2B2C28"/>
              </a:solidFill>
              <a:effectLst/>
              <a:latin typeface="Hind Vadodara" panose="02000000000000000000" pitchFamily="2" charset="0"/>
            </a:endParaRPr>
          </a:p>
          <a:p>
            <a:pPr algn="l">
              <a:buFont typeface="Arial" panose="020B0604020202020204" pitchFamily="34" charset="0"/>
              <a:buChar char="•"/>
            </a:pPr>
            <a:r>
              <a:rPr lang="en-ID" sz="3200" b="0" i="0" dirty="0" err="1">
                <a:solidFill>
                  <a:srgbClr val="2B2C28"/>
                </a:solidFill>
                <a:effectLst/>
                <a:latin typeface="Hind Vadodara" panose="02000000000000000000" pitchFamily="2" charset="0"/>
              </a:rPr>
              <a:t>Sebagai</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konsekuensi</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pelaksanaan</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Manajemen</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Pelayanan</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Pasien</a:t>
            </a:r>
            <a:r>
              <a:rPr lang="en-ID" sz="3200" b="0" i="0" dirty="0">
                <a:solidFill>
                  <a:srgbClr val="2B2C28"/>
                </a:solidFill>
                <a:effectLst/>
                <a:latin typeface="Hind Vadodara" panose="02000000000000000000" pitchFamily="2" charset="0"/>
              </a:rPr>
              <a:t> (MPP)</a:t>
            </a:r>
          </a:p>
          <a:p>
            <a:pPr algn="l">
              <a:buFont typeface="Arial" panose="020B0604020202020204" pitchFamily="34" charset="0"/>
              <a:buChar char="•"/>
            </a:pPr>
            <a:r>
              <a:rPr lang="en-ID" sz="3200" b="0" i="0" dirty="0" err="1">
                <a:solidFill>
                  <a:srgbClr val="2B2C28"/>
                </a:solidFill>
                <a:effectLst/>
                <a:latin typeface="Hind Vadodara" panose="02000000000000000000" pitchFamily="2" charset="0"/>
              </a:rPr>
              <a:t>Setiap</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asuhan</a:t>
            </a:r>
            <a:r>
              <a:rPr lang="en-ID" sz="3200" b="0" i="0" dirty="0">
                <a:solidFill>
                  <a:srgbClr val="2B2C28"/>
                </a:solidFill>
                <a:effectLst/>
                <a:latin typeface="Hind Vadodara" panose="02000000000000000000" pitchFamily="2" charset="0"/>
              </a:rPr>
              <a:t> yang </a:t>
            </a:r>
            <a:r>
              <a:rPr lang="en-ID" sz="3200" b="0" i="0" dirty="0" err="1">
                <a:solidFill>
                  <a:srgbClr val="2B2C28"/>
                </a:solidFill>
                <a:effectLst/>
                <a:latin typeface="Hind Vadodara" panose="02000000000000000000" pitchFamily="2" charset="0"/>
              </a:rPr>
              <a:t>diberikan</a:t>
            </a:r>
            <a:r>
              <a:rPr lang="en-ID" sz="3200" b="0" i="0" dirty="0">
                <a:solidFill>
                  <a:srgbClr val="2B2C28"/>
                </a:solidFill>
                <a:effectLst/>
                <a:latin typeface="Hind Vadodara" panose="02000000000000000000" pitchFamily="2" charset="0"/>
              </a:rPr>
              <a:t> oleh PPA </a:t>
            </a:r>
            <a:r>
              <a:rPr lang="en-ID" sz="3200" b="0" i="0" dirty="0" err="1">
                <a:solidFill>
                  <a:srgbClr val="2B2C28"/>
                </a:solidFill>
                <a:effectLst/>
                <a:latin typeface="Hind Vadodara" panose="02000000000000000000" pitchFamily="2" charset="0"/>
              </a:rPr>
              <a:t>ke</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pasien</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harus</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didokumentasikan</a:t>
            </a:r>
            <a:r>
              <a:rPr lang="en-ID" sz="3200" b="0" i="0" dirty="0">
                <a:solidFill>
                  <a:srgbClr val="2B2C28"/>
                </a:solidFill>
                <a:effectLst/>
                <a:latin typeface="Hind Vadodara" panose="02000000000000000000" pitchFamily="2" charset="0"/>
              </a:rPr>
              <a:t> dan </a:t>
            </a:r>
            <a:r>
              <a:rPr lang="en-ID" sz="3200" b="0" i="0" dirty="0" err="1">
                <a:solidFill>
                  <a:srgbClr val="2B2C28"/>
                </a:solidFill>
                <a:effectLst/>
                <a:latin typeface="Hind Vadodara" panose="02000000000000000000" pitchFamily="2" charset="0"/>
              </a:rPr>
              <a:t>terintegritas</a:t>
            </a:r>
            <a:endParaRPr lang="en-ID" sz="3200" b="0" i="0" dirty="0">
              <a:solidFill>
                <a:srgbClr val="2B2C28"/>
              </a:solidFill>
              <a:effectLst/>
              <a:latin typeface="Hind Vadodara" panose="02000000000000000000" pitchFamily="2" charset="0"/>
            </a:endParaRPr>
          </a:p>
        </p:txBody>
      </p:sp>
    </p:spTree>
    <p:extLst>
      <p:ext uri="{BB962C8B-B14F-4D97-AF65-F5344CB8AC3E}">
        <p14:creationId xmlns:p14="http://schemas.microsoft.com/office/powerpoint/2010/main" val="2285714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47EE2E-55AA-57EF-F444-9DE44B588B49}"/>
              </a:ext>
            </a:extLst>
          </p:cNvPr>
          <p:cNvSpPr txBox="1"/>
          <p:nvPr/>
        </p:nvSpPr>
        <p:spPr>
          <a:xfrm>
            <a:off x="1315615" y="1305342"/>
            <a:ext cx="10254343" cy="5170646"/>
          </a:xfrm>
          <a:prstGeom prst="rect">
            <a:avLst/>
          </a:prstGeom>
          <a:solidFill>
            <a:schemeClr val="accent2"/>
          </a:solidFill>
        </p:spPr>
        <p:txBody>
          <a:bodyPr wrap="square">
            <a:spAutoFit/>
          </a:bodyPr>
          <a:lstStyle/>
          <a:p>
            <a:pPr algn="l"/>
            <a:r>
              <a:rPr lang="en-ID" b="1" i="0" dirty="0">
                <a:solidFill>
                  <a:srgbClr val="2B2C28"/>
                </a:solidFill>
                <a:effectLst/>
                <a:latin typeface="Poppins" panose="00000500000000000000" pitchFamily="2" charset="0"/>
              </a:rPr>
              <a:t>Cara </a:t>
            </a:r>
            <a:r>
              <a:rPr lang="en-ID" b="1" i="0" dirty="0" err="1">
                <a:solidFill>
                  <a:srgbClr val="2B2C28"/>
                </a:solidFill>
                <a:effectLst/>
                <a:latin typeface="Poppins" panose="00000500000000000000" pitchFamily="2" charset="0"/>
              </a:rPr>
              <a:t>Pembuatan</a:t>
            </a:r>
            <a:r>
              <a:rPr lang="en-ID" b="1" i="0" dirty="0">
                <a:solidFill>
                  <a:srgbClr val="2B2C28"/>
                </a:solidFill>
                <a:effectLst/>
                <a:latin typeface="Poppins" panose="00000500000000000000" pitchFamily="2" charset="0"/>
              </a:rPr>
              <a:t> CPPT</a:t>
            </a:r>
          </a:p>
          <a:p>
            <a:pPr algn="l"/>
            <a:endParaRPr lang="en-ID" sz="2400" b="1" i="0" dirty="0">
              <a:solidFill>
                <a:srgbClr val="2B2C28"/>
              </a:solidFill>
              <a:effectLst/>
              <a:latin typeface="Poppins" panose="00000500000000000000" pitchFamily="2" charset="0"/>
            </a:endParaRPr>
          </a:p>
          <a:p>
            <a:pPr algn="l"/>
            <a:r>
              <a:rPr lang="en-ID" sz="2400" b="0" i="0" dirty="0">
                <a:solidFill>
                  <a:srgbClr val="2B2C28"/>
                </a:solidFill>
                <a:effectLst/>
                <a:latin typeface="Hind Vadodara" panose="02000000000000000000" pitchFamily="2" charset="0"/>
              </a:rPr>
              <a:t>Cara </a:t>
            </a:r>
            <a:r>
              <a:rPr lang="en-ID" sz="2400" b="0" i="0" dirty="0" err="1">
                <a:solidFill>
                  <a:srgbClr val="2B2C28"/>
                </a:solidFill>
                <a:effectLst/>
                <a:latin typeface="Hind Vadodara" panose="02000000000000000000" pitchFamily="2" charset="0"/>
              </a:rPr>
              <a:t>penulisan</a:t>
            </a:r>
            <a:r>
              <a:rPr lang="en-ID" sz="2400" b="0" i="0" dirty="0">
                <a:solidFill>
                  <a:srgbClr val="2B2C28"/>
                </a:solidFill>
                <a:effectLst/>
                <a:latin typeface="Hind Vadodara" panose="02000000000000000000" pitchFamily="2" charset="0"/>
              </a:rPr>
              <a:t> data di CPPT </a:t>
            </a:r>
            <a:r>
              <a:rPr lang="en-ID" sz="2400" b="0" i="0" dirty="0" err="1">
                <a:solidFill>
                  <a:srgbClr val="2B2C28"/>
                </a:solidFill>
                <a:effectLst/>
                <a:latin typeface="Hind Vadodara" panose="02000000000000000000" pitchFamily="2" charset="0"/>
              </a:rPr>
              <a:t>harus</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sesuai</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dengan</a:t>
            </a:r>
            <a:r>
              <a:rPr lang="en-ID" sz="2400" b="0" i="0" dirty="0">
                <a:solidFill>
                  <a:srgbClr val="2B2C28"/>
                </a:solidFill>
                <a:effectLst/>
                <a:latin typeface="Hind Vadodara" panose="02000000000000000000" pitchFamily="2" charset="0"/>
              </a:rPr>
              <a:t> format </a:t>
            </a:r>
            <a:r>
              <a:rPr lang="en-ID" sz="2400" b="0" i="1" dirty="0">
                <a:solidFill>
                  <a:srgbClr val="2B2C28"/>
                </a:solidFill>
                <a:effectLst/>
                <a:latin typeface="Hind Vadodara" panose="02000000000000000000" pitchFamily="2" charset="0"/>
              </a:rPr>
              <a:t>problem oriented</a:t>
            </a:r>
            <a:r>
              <a:rPr lang="en-ID" sz="2400" b="0" i="0" dirty="0">
                <a:solidFill>
                  <a:srgbClr val="2B2C28"/>
                </a:solidFill>
                <a:effectLst/>
                <a:latin typeface="Hind Vadodara" panose="02000000000000000000" pitchFamily="2" charset="0"/>
              </a:rPr>
              <a:t> dan di </a:t>
            </a:r>
            <a:r>
              <a:rPr lang="en-ID" sz="2400" b="0" i="0" dirty="0" err="1">
                <a:solidFill>
                  <a:srgbClr val="2B2C28"/>
                </a:solidFill>
                <a:effectLst/>
                <a:latin typeface="Hind Vadodara" panose="02000000000000000000" pitchFamily="2" charset="0"/>
              </a:rPr>
              <a:t>kenal</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dengan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metode</a:t>
            </a:r>
            <a:r>
              <a:rPr lang="en-ID" sz="2400" b="0" i="0" dirty="0">
                <a:solidFill>
                  <a:srgbClr val="2B2C28"/>
                </a:solidFill>
                <a:effectLst/>
                <a:latin typeface="Hind Vadodara" panose="02000000000000000000" pitchFamily="2" charset="0"/>
              </a:rPr>
              <a:t> SOAP, </a:t>
            </a:r>
            <a:r>
              <a:rPr lang="en-ID" sz="2400" b="0" i="0" dirty="0" err="1">
                <a:solidFill>
                  <a:srgbClr val="2B2C28"/>
                </a:solidFill>
                <a:effectLst/>
                <a:latin typeface="Hind Vadodara" panose="02000000000000000000" pitchFamily="2" charset="0"/>
              </a:rPr>
              <a:t>yaitu</a:t>
            </a:r>
            <a:r>
              <a:rPr lang="en-ID" sz="2400" b="0" i="0" dirty="0">
                <a:solidFill>
                  <a:srgbClr val="2B2C28"/>
                </a:solidFill>
                <a:effectLst/>
                <a:latin typeface="Hind Vadodara" panose="02000000000000000000" pitchFamily="2" charset="0"/>
              </a:rPr>
              <a:t>:</a:t>
            </a:r>
          </a:p>
          <a:p>
            <a:pPr algn="l"/>
            <a:endParaRPr lang="en-ID" sz="2400" b="0" i="0" dirty="0">
              <a:solidFill>
                <a:srgbClr val="2B2C28"/>
              </a:solidFill>
              <a:effectLst/>
              <a:latin typeface="Hind Vadodara" panose="02000000000000000000" pitchFamily="2" charset="0"/>
            </a:endParaRPr>
          </a:p>
          <a:p>
            <a:pPr algn="l">
              <a:buFont typeface="Arial" panose="020B0604020202020204" pitchFamily="34" charset="0"/>
              <a:buChar char="•"/>
            </a:pPr>
            <a:r>
              <a:rPr lang="en-ID" sz="2400" b="0" i="1" dirty="0">
                <a:solidFill>
                  <a:srgbClr val="2B2C28"/>
                </a:solidFill>
                <a:effectLst/>
                <a:latin typeface="Hind Vadodara" panose="02000000000000000000" pitchFamily="2" charset="0"/>
              </a:rPr>
              <a:t>Subjective</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Informasi</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berupa</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ungkapan</a:t>
            </a:r>
            <a:r>
              <a:rPr lang="en-ID" sz="2400" b="0" i="0" dirty="0">
                <a:solidFill>
                  <a:srgbClr val="2B2C28"/>
                </a:solidFill>
                <a:effectLst/>
                <a:latin typeface="Hind Vadodara" panose="02000000000000000000" pitchFamily="2" charset="0"/>
              </a:rPr>
              <a:t> yang di </a:t>
            </a:r>
            <a:r>
              <a:rPr lang="en-ID" sz="2400" b="0" i="0" dirty="0" err="1">
                <a:solidFill>
                  <a:srgbClr val="2B2C28"/>
                </a:solidFill>
                <a:effectLst/>
                <a:latin typeface="Hind Vadodara" panose="02000000000000000000" pitchFamily="2" charset="0"/>
              </a:rPr>
              <a:t>terima</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dari</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klien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setelah</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diberikan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tindakan</a:t>
            </a:r>
            <a:r>
              <a:rPr lang="en-ID" sz="2400" b="0" i="0" dirty="0">
                <a:solidFill>
                  <a:srgbClr val="2B2C28"/>
                </a:solidFill>
                <a:effectLst/>
                <a:latin typeface="Hind Vadodara" panose="02000000000000000000" pitchFamily="2" charset="0"/>
              </a:rPr>
              <a:t>.</a:t>
            </a:r>
          </a:p>
          <a:p>
            <a:pPr algn="l">
              <a:buFont typeface="Arial" panose="020B0604020202020204" pitchFamily="34" charset="0"/>
              <a:buChar char="•"/>
            </a:pPr>
            <a:r>
              <a:rPr lang="en-ID" sz="2400" b="0" i="1" dirty="0">
                <a:solidFill>
                  <a:srgbClr val="2B2C28"/>
                </a:solidFill>
                <a:effectLst/>
                <a:latin typeface="Hind Vadodara" panose="02000000000000000000" pitchFamily="2" charset="0"/>
              </a:rPr>
              <a:t>Objective</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Informasi</a:t>
            </a:r>
            <a:r>
              <a:rPr lang="en-ID" sz="2400" b="0" i="0" dirty="0">
                <a:solidFill>
                  <a:srgbClr val="2B2C28"/>
                </a:solidFill>
                <a:effectLst/>
                <a:latin typeface="Hind Vadodara" panose="02000000000000000000" pitchFamily="2" charset="0"/>
              </a:rPr>
              <a:t> yang di </a:t>
            </a:r>
            <a:r>
              <a:rPr lang="en-ID" sz="2400" b="0" i="0" dirty="0" err="1">
                <a:solidFill>
                  <a:srgbClr val="2B2C28"/>
                </a:solidFill>
                <a:effectLst/>
                <a:latin typeface="Hind Vadodara" panose="02000000000000000000" pitchFamily="2" charset="0"/>
              </a:rPr>
              <a:t>dapat</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dalam</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bentuk</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hasil</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pengamatan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penilaian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pengukuran</a:t>
            </a:r>
            <a:r>
              <a:rPr lang="en-ID" sz="2400" b="0" i="0" dirty="0">
                <a:solidFill>
                  <a:srgbClr val="2B2C28"/>
                </a:solidFill>
                <a:effectLst/>
                <a:latin typeface="Hind Vadodara" panose="02000000000000000000" pitchFamily="2" charset="0"/>
              </a:rPr>
              <a:t> yang </a:t>
            </a:r>
            <a:r>
              <a:rPr lang="en-ID" sz="2400" b="0" i="0" dirty="0" err="1">
                <a:solidFill>
                  <a:srgbClr val="2B2C28"/>
                </a:solidFill>
                <a:effectLst/>
                <a:latin typeface="Hind Vadodara" panose="02000000000000000000" pitchFamily="2" charset="0"/>
              </a:rPr>
              <a:t>diberi</a:t>
            </a:r>
            <a:r>
              <a:rPr lang="en-ID" sz="2400" b="0" i="0" dirty="0">
                <a:solidFill>
                  <a:srgbClr val="2B2C28"/>
                </a:solidFill>
                <a:effectLst/>
                <a:latin typeface="Hind Vadodara" panose="02000000000000000000" pitchFamily="2" charset="0"/>
              </a:rPr>
              <a:t> oleh </a:t>
            </a:r>
            <a:r>
              <a:rPr lang="en-ID" sz="2400" b="0" i="0" dirty="0" err="1">
                <a:solidFill>
                  <a:srgbClr val="2B2C28"/>
                </a:solidFill>
                <a:effectLst/>
                <a:latin typeface="Hind Vadodara" panose="02000000000000000000" pitchFamily="2" charset="0"/>
              </a:rPr>
              <a:t>perawat</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setelah</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tindakan</a:t>
            </a:r>
            <a:r>
              <a:rPr lang="en-ID" sz="2400" b="0" i="0" dirty="0">
                <a:solidFill>
                  <a:srgbClr val="2B2C28"/>
                </a:solidFill>
                <a:effectLst/>
                <a:latin typeface="Hind Vadodara" panose="02000000000000000000" pitchFamily="2" charset="0"/>
              </a:rPr>
              <a:t>.</a:t>
            </a:r>
          </a:p>
          <a:p>
            <a:pPr algn="l">
              <a:buFont typeface="Arial" panose="020B0604020202020204" pitchFamily="34" charset="0"/>
              <a:buChar char="•"/>
            </a:pPr>
            <a:r>
              <a:rPr lang="en-ID" sz="2400" b="0" i="1" dirty="0">
                <a:solidFill>
                  <a:srgbClr val="2B2C28"/>
                </a:solidFill>
                <a:effectLst/>
                <a:latin typeface="Hind Vadodara" panose="02000000000000000000" pitchFamily="2" charset="0"/>
              </a:rPr>
              <a:t>Assessment</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Membandingkan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antara</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informasi</a:t>
            </a:r>
            <a:r>
              <a:rPr lang="en-ID" sz="2400" b="0" i="0" dirty="0">
                <a:solidFill>
                  <a:srgbClr val="2B2C28"/>
                </a:solidFill>
                <a:effectLst/>
                <a:latin typeface="Hind Vadodara" panose="02000000000000000000" pitchFamily="2" charset="0"/>
              </a:rPr>
              <a:t> subjective dan objective </a:t>
            </a:r>
            <a:r>
              <a:rPr lang="en-ID" sz="2400" b="0" i="0" dirty="0" err="1">
                <a:solidFill>
                  <a:srgbClr val="2B2C28"/>
                </a:solidFill>
                <a:effectLst/>
                <a:latin typeface="Hind Vadodara" panose="02000000000000000000" pitchFamily="2" charset="0"/>
              </a:rPr>
              <a:t>dengan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tujuan</a:t>
            </a:r>
            <a:r>
              <a:rPr lang="en-ID" sz="2400" b="0" i="0" dirty="0">
                <a:solidFill>
                  <a:srgbClr val="2B2C28"/>
                </a:solidFill>
                <a:effectLst/>
                <a:latin typeface="Hind Vadodara" panose="02000000000000000000" pitchFamily="2" charset="0"/>
              </a:rPr>
              <a:t> &amp; </a:t>
            </a:r>
            <a:r>
              <a:rPr lang="en-ID" sz="2400" b="0" i="0" dirty="0" err="1">
                <a:solidFill>
                  <a:srgbClr val="2B2C28"/>
                </a:solidFill>
                <a:effectLst/>
                <a:latin typeface="Hind Vadodara" panose="02000000000000000000" pitchFamily="2" charset="0"/>
              </a:rPr>
              <a:t>kriteria</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hasil</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Kemudian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terbentuk</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kesimpulan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jika</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masalah</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teratasi</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atau</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teratasi</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sebagian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atau</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tidak</a:t>
            </a:r>
            <a:r>
              <a:rPr lang="en-ID" sz="2400" b="0" i="0" dirty="0">
                <a:solidFill>
                  <a:srgbClr val="2B2C28"/>
                </a:solidFill>
                <a:effectLst/>
                <a:latin typeface="Hind Vadodara" panose="02000000000000000000" pitchFamily="2" charset="0"/>
              </a:rPr>
              <a:t>.</a:t>
            </a:r>
          </a:p>
          <a:p>
            <a:pPr algn="l">
              <a:buFont typeface="Arial" panose="020B0604020202020204" pitchFamily="34" charset="0"/>
              <a:buChar char="•"/>
            </a:pPr>
            <a:r>
              <a:rPr lang="en-ID" sz="2400" b="0" i="1" dirty="0">
                <a:solidFill>
                  <a:srgbClr val="2B2C28"/>
                </a:solidFill>
                <a:effectLst/>
                <a:latin typeface="Hind Vadodara" panose="02000000000000000000" pitchFamily="2" charset="0"/>
              </a:rPr>
              <a:t>Plan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Rencana</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keperawatan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lanjutan</a:t>
            </a:r>
            <a:r>
              <a:rPr lang="en-ID" sz="2400" b="0" i="0" dirty="0">
                <a:solidFill>
                  <a:srgbClr val="2B2C28"/>
                </a:solidFill>
                <a:effectLst/>
                <a:latin typeface="Hind Vadodara" panose="02000000000000000000" pitchFamily="2" charset="0"/>
              </a:rPr>
              <a:t> yang </a:t>
            </a:r>
            <a:r>
              <a:rPr lang="en-ID" sz="2400" b="0" i="0" dirty="0" err="1">
                <a:solidFill>
                  <a:srgbClr val="2B2C28"/>
                </a:solidFill>
                <a:effectLst/>
                <a:latin typeface="Hind Vadodara" panose="02000000000000000000" pitchFamily="2" charset="0"/>
              </a:rPr>
              <a:t>akan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dilakukan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berdasarkan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hasil</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analisa</a:t>
            </a:r>
            <a:endParaRPr lang="en-ID" sz="2400" b="0" i="0" dirty="0">
              <a:solidFill>
                <a:srgbClr val="2B2C28"/>
              </a:solidFill>
              <a:effectLst/>
              <a:latin typeface="Hind Vadodara" panose="02000000000000000000" pitchFamily="2" charset="0"/>
            </a:endParaRPr>
          </a:p>
        </p:txBody>
      </p:sp>
    </p:spTree>
    <p:extLst>
      <p:ext uri="{BB962C8B-B14F-4D97-AF65-F5344CB8AC3E}">
        <p14:creationId xmlns:p14="http://schemas.microsoft.com/office/powerpoint/2010/main" val="1046308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rm Catatan Perkembangan Pasien Terintegrasi CPPT RS SS">
            <a:extLst>
              <a:ext uri="{FF2B5EF4-FFF2-40B4-BE49-F238E27FC236}">
                <a16:creationId xmlns:a16="http://schemas.microsoft.com/office/drawing/2014/main" id="{D67D2E0E-387D-81C6-99ED-E1296B76E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300" y="0"/>
            <a:ext cx="4851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695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6D6357-3D97-0037-5B83-A66E5364C493}"/>
              </a:ext>
            </a:extLst>
          </p:cNvPr>
          <p:cNvSpPr txBox="1"/>
          <p:nvPr/>
        </p:nvSpPr>
        <p:spPr>
          <a:xfrm>
            <a:off x="1073020" y="4236298"/>
            <a:ext cx="10273004" cy="923330"/>
          </a:xfrm>
          <a:prstGeom prst="rect">
            <a:avLst/>
          </a:prstGeom>
          <a:noFill/>
        </p:spPr>
        <p:txBody>
          <a:bodyPr wrap="square">
            <a:spAutoFit/>
          </a:bodyPr>
          <a:lstStyle/>
          <a:p>
            <a:pPr algn="l"/>
            <a:r>
              <a:rPr lang="en-ID" b="1" i="0" dirty="0">
                <a:solidFill>
                  <a:srgbClr val="0F0F0F"/>
                </a:solidFill>
                <a:effectLst/>
                <a:highlight>
                  <a:srgbClr val="FFFFFF"/>
                </a:highlight>
                <a:latin typeface="Roboto" panose="02000000000000000000" pitchFamily="2" charset="0"/>
              </a:rPr>
              <a:t>CATATAN PERKEMBANGAN PASIEN TERINTEGRASI (CPPT) BERDASARKAN STANDAR KEMENKES (STARKES) TAHUN 2022</a:t>
            </a:r>
          </a:p>
          <a:p>
            <a:pPr algn="l"/>
            <a:r>
              <a:rPr lang="en-ID" b="1" i="0" dirty="0">
                <a:solidFill>
                  <a:srgbClr val="0F0F0F"/>
                </a:solidFill>
                <a:effectLst/>
                <a:highlight>
                  <a:srgbClr val="FFFFFF"/>
                </a:highlight>
                <a:latin typeface="Roboto" panose="02000000000000000000" pitchFamily="2" charset="0"/>
              </a:rPr>
              <a:t>https://www.youtube.com/watch?v=Sb989U93c3s</a:t>
            </a:r>
          </a:p>
        </p:txBody>
      </p:sp>
      <p:pic>
        <p:nvPicPr>
          <p:cNvPr id="5" name="Picture 4">
            <a:extLst>
              <a:ext uri="{FF2B5EF4-FFF2-40B4-BE49-F238E27FC236}">
                <a16:creationId xmlns:a16="http://schemas.microsoft.com/office/drawing/2014/main" id="{D2989CA9-C23A-1AA1-8B0E-0C905E847668}"/>
              </a:ext>
            </a:extLst>
          </p:cNvPr>
          <p:cNvPicPr>
            <a:picLocks noChangeAspect="1"/>
          </p:cNvPicPr>
          <p:nvPr/>
        </p:nvPicPr>
        <p:blipFill rotWithShape="1">
          <a:blip r:embed="rId2"/>
          <a:srcRect l="6199" t="16462" r="31582" b="6395"/>
          <a:stretch/>
        </p:blipFill>
        <p:spPr>
          <a:xfrm>
            <a:off x="3413547" y="317241"/>
            <a:ext cx="5364905" cy="3741576"/>
          </a:xfrm>
          <a:prstGeom prst="rect">
            <a:avLst/>
          </a:prstGeom>
        </p:spPr>
      </p:pic>
    </p:spTree>
    <p:extLst>
      <p:ext uri="{BB962C8B-B14F-4D97-AF65-F5344CB8AC3E}">
        <p14:creationId xmlns:p14="http://schemas.microsoft.com/office/powerpoint/2010/main" val="3491970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88A8CE5C-8039-D5DD-9A16-6C1A722F0191}"/>
              </a:ext>
            </a:extLst>
          </p:cNvPr>
          <p:cNvSpPr txBox="1"/>
          <p:nvPr/>
        </p:nvSpPr>
        <p:spPr>
          <a:xfrm>
            <a:off x="3412363" y="3390900"/>
            <a:ext cx="8685035" cy="1217000"/>
          </a:xfrm>
          <a:prstGeom prst="rect">
            <a:avLst/>
          </a:prstGeom>
          <a:solidFill>
            <a:schemeClr val="accent6">
              <a:lumMod val="75000"/>
            </a:schemeClr>
          </a:solidFill>
        </p:spPr>
        <p:txBody>
          <a:bodyPr wrap="square" lIns="0" tIns="0" rIns="0" bIns="0" rtlCol="0" anchor="t">
            <a:spAutoFit/>
          </a:bodyPr>
          <a:lstStyle/>
          <a:p>
            <a:pPr algn="ctr">
              <a:lnSpc>
                <a:spcPts val="4853"/>
              </a:lnSpc>
            </a:pPr>
            <a:endParaRPr sz="1200" dirty="0"/>
          </a:p>
          <a:p>
            <a:pPr algn="ctr">
              <a:lnSpc>
                <a:spcPts val="4853"/>
              </a:lnSpc>
            </a:pPr>
            <a:r>
              <a:rPr lang="en-US" sz="3466" dirty="0" err="1">
                <a:solidFill>
                  <a:schemeClr val="bg1"/>
                </a:solidFill>
                <a:latin typeface="Lilita One"/>
              </a:rPr>
              <a:t>Komunikasi</a:t>
            </a:r>
            <a:r>
              <a:rPr lang="en-US" sz="3466" dirty="0">
                <a:solidFill>
                  <a:schemeClr val="bg1"/>
                </a:solidFill>
                <a:latin typeface="Lilita One"/>
              </a:rPr>
              <a:t> pada </a:t>
            </a:r>
            <a:r>
              <a:rPr lang="en-US" sz="3466" dirty="0" err="1">
                <a:solidFill>
                  <a:schemeClr val="bg1"/>
                </a:solidFill>
                <a:latin typeface="Lilita One"/>
              </a:rPr>
              <a:t>Pasien</a:t>
            </a:r>
            <a:r>
              <a:rPr lang="en-US" sz="3466" dirty="0">
                <a:solidFill>
                  <a:schemeClr val="bg1"/>
                </a:solidFill>
                <a:latin typeface="Lilita One"/>
              </a:rPr>
              <a:t> </a:t>
            </a:r>
            <a:r>
              <a:rPr lang="en-US" sz="3466" dirty="0" err="1">
                <a:solidFill>
                  <a:schemeClr val="bg1"/>
                </a:solidFill>
                <a:latin typeface="Lilita One"/>
              </a:rPr>
              <a:t>Komplain</a:t>
            </a:r>
            <a:r>
              <a:rPr lang="en-US" sz="3466" dirty="0">
                <a:solidFill>
                  <a:schemeClr val="bg1"/>
                </a:solidFill>
                <a:latin typeface="Lilita One"/>
              </a:rPr>
              <a:t> </a:t>
            </a:r>
          </a:p>
        </p:txBody>
      </p:sp>
      <p:pic>
        <p:nvPicPr>
          <p:cNvPr id="11266" name="Picture 2" descr="Blog Sribu : 8 Tips Ampuh Menangani Komplain Customer">
            <a:extLst>
              <a:ext uri="{FF2B5EF4-FFF2-40B4-BE49-F238E27FC236}">
                <a16:creationId xmlns:a16="http://schemas.microsoft.com/office/drawing/2014/main" id="{63D5863F-F2FD-9459-6C89-D951B8DD3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735" y="770780"/>
            <a:ext cx="4572000"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599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6157944"/>
            <a:ext cx="12196484" cy="835190"/>
            <a:chOff x="0" y="0"/>
            <a:chExt cx="4818364" cy="329952"/>
          </a:xfrm>
        </p:grpSpPr>
        <p:sp>
          <p:nvSpPr>
            <p:cNvPr id="5" name="Freeform 5"/>
            <p:cNvSpPr/>
            <p:nvPr/>
          </p:nvSpPr>
          <p:spPr>
            <a:xfrm>
              <a:off x="0" y="0"/>
              <a:ext cx="4818364" cy="329952"/>
            </a:xfrm>
            <a:custGeom>
              <a:avLst/>
              <a:gdLst/>
              <a:ahLst/>
              <a:cxnLst/>
              <a:rect l="l" t="t" r="r" b="b"/>
              <a:pathLst>
                <a:path w="4818364" h="329952">
                  <a:moveTo>
                    <a:pt x="0" y="0"/>
                  </a:moveTo>
                  <a:lnTo>
                    <a:pt x="4818364" y="0"/>
                  </a:lnTo>
                  <a:lnTo>
                    <a:pt x="4818364" y="329952"/>
                  </a:lnTo>
                  <a:lnTo>
                    <a:pt x="0" y="329952"/>
                  </a:lnTo>
                  <a:close/>
                </a:path>
              </a:pathLst>
            </a:custGeom>
            <a:solidFill>
              <a:srgbClr val="253439"/>
            </a:solidFill>
          </p:spPr>
        </p:sp>
        <p:sp>
          <p:nvSpPr>
            <p:cNvPr id="6" name="TextBox 6"/>
            <p:cNvSpPr txBox="1"/>
            <p:nvPr/>
          </p:nvSpPr>
          <p:spPr>
            <a:xfrm>
              <a:off x="0" y="-38100"/>
              <a:ext cx="4818364" cy="368052"/>
            </a:xfrm>
            <a:prstGeom prst="rect">
              <a:avLst/>
            </a:prstGeom>
          </p:spPr>
          <p:txBody>
            <a:bodyPr lIns="33867" tIns="33867" rIns="33867" bIns="33867" rtlCol="0" anchor="ctr"/>
            <a:lstStyle/>
            <a:p>
              <a:pPr algn="ctr">
                <a:lnSpc>
                  <a:spcPts val="1773"/>
                </a:lnSpc>
              </a:pPr>
              <a:endParaRPr sz="1200"/>
            </a:p>
          </p:txBody>
        </p:sp>
      </p:grpSp>
      <p:sp>
        <p:nvSpPr>
          <p:cNvPr id="7" name="TextBox 7"/>
          <p:cNvSpPr txBox="1"/>
          <p:nvPr/>
        </p:nvSpPr>
        <p:spPr>
          <a:xfrm>
            <a:off x="962818" y="37677"/>
            <a:ext cx="8685035" cy="1200906"/>
          </a:xfrm>
          <a:prstGeom prst="rect">
            <a:avLst/>
          </a:prstGeom>
        </p:spPr>
        <p:txBody>
          <a:bodyPr wrap="square" lIns="0" tIns="0" rIns="0" bIns="0" rtlCol="0" anchor="t">
            <a:spAutoFit/>
          </a:bodyPr>
          <a:lstStyle/>
          <a:p>
            <a:pPr algn="ctr">
              <a:lnSpc>
                <a:spcPts val="4853"/>
              </a:lnSpc>
            </a:pPr>
            <a:endParaRPr sz="1200" dirty="0"/>
          </a:p>
          <a:p>
            <a:pPr>
              <a:lnSpc>
                <a:spcPts val="4853"/>
              </a:lnSpc>
            </a:pPr>
            <a:r>
              <a:rPr lang="en-US" sz="3466" dirty="0" err="1">
                <a:solidFill>
                  <a:srgbClr val="000000"/>
                </a:solidFill>
                <a:latin typeface="Lilita One"/>
              </a:rPr>
              <a:t>Penyebab</a:t>
            </a:r>
            <a:r>
              <a:rPr lang="en-US" sz="3466" dirty="0">
                <a:solidFill>
                  <a:srgbClr val="000000"/>
                </a:solidFill>
                <a:latin typeface="Lilita One"/>
              </a:rPr>
              <a:t> </a:t>
            </a:r>
            <a:r>
              <a:rPr lang="en-US" sz="3466" dirty="0" err="1">
                <a:solidFill>
                  <a:srgbClr val="000000"/>
                </a:solidFill>
                <a:latin typeface="Lilita One"/>
              </a:rPr>
              <a:t>terjadinya</a:t>
            </a:r>
            <a:r>
              <a:rPr lang="en-US" sz="3466" dirty="0">
                <a:solidFill>
                  <a:srgbClr val="000000"/>
                </a:solidFill>
                <a:latin typeface="Lilita One"/>
              </a:rPr>
              <a:t> </a:t>
            </a:r>
            <a:r>
              <a:rPr lang="en-US" sz="3466" dirty="0" err="1">
                <a:solidFill>
                  <a:srgbClr val="000000"/>
                </a:solidFill>
                <a:latin typeface="Lilita One"/>
              </a:rPr>
              <a:t>komplain</a:t>
            </a:r>
            <a:endParaRPr lang="en-US" sz="3466" dirty="0">
              <a:solidFill>
                <a:srgbClr val="000000"/>
              </a:solidFill>
              <a:latin typeface="Lilita One"/>
            </a:endParaRPr>
          </a:p>
        </p:txBody>
      </p:sp>
      <p:sp>
        <p:nvSpPr>
          <p:cNvPr id="8" name="TextBox 8"/>
          <p:cNvSpPr txBox="1"/>
          <p:nvPr/>
        </p:nvSpPr>
        <p:spPr>
          <a:xfrm>
            <a:off x="685800" y="1578029"/>
            <a:ext cx="9781504" cy="2797304"/>
          </a:xfrm>
          <a:prstGeom prst="rect">
            <a:avLst/>
          </a:prstGeom>
        </p:spPr>
        <p:txBody>
          <a:bodyPr lIns="0" tIns="0" rIns="0" bIns="0" rtlCol="0" anchor="t">
            <a:spAutoFit/>
          </a:bodyPr>
          <a:lstStyle/>
          <a:p>
            <a:pPr>
              <a:lnSpc>
                <a:spcPts val="2231"/>
              </a:lnSpc>
            </a:pPr>
            <a:endParaRPr lang="en-US" sz="2000" dirty="0">
              <a:solidFill>
                <a:srgbClr val="000000"/>
              </a:solidFill>
              <a:latin typeface="Arimo"/>
            </a:endParaRPr>
          </a:p>
          <a:p>
            <a:pPr>
              <a:lnSpc>
                <a:spcPts val="2231"/>
              </a:lnSpc>
            </a:pPr>
            <a:r>
              <a:rPr lang="en-US" sz="2000" dirty="0">
                <a:solidFill>
                  <a:srgbClr val="000000"/>
                </a:solidFill>
                <a:latin typeface="Arimo"/>
              </a:rPr>
              <a:t>a. </a:t>
            </a:r>
            <a:r>
              <a:rPr lang="en-US" sz="2000" dirty="0" err="1">
                <a:solidFill>
                  <a:srgbClr val="000000"/>
                </a:solidFill>
                <a:latin typeface="Arimo"/>
              </a:rPr>
              <a:t>Pelayanan</a:t>
            </a:r>
            <a:r>
              <a:rPr lang="en-US" sz="2000" dirty="0">
                <a:solidFill>
                  <a:srgbClr val="000000"/>
                </a:solidFill>
                <a:latin typeface="Arimo"/>
              </a:rPr>
              <a:t> yang </a:t>
            </a:r>
            <a:r>
              <a:rPr lang="en-US" sz="2000" dirty="0" err="1">
                <a:solidFill>
                  <a:srgbClr val="000000"/>
                </a:solidFill>
                <a:latin typeface="Arimo"/>
              </a:rPr>
              <a:t>diharapkan</a:t>
            </a:r>
            <a:r>
              <a:rPr lang="en-US" sz="2000" dirty="0">
                <a:solidFill>
                  <a:srgbClr val="000000"/>
                </a:solidFill>
                <a:latin typeface="Arimo"/>
              </a:rPr>
              <a:t> </a:t>
            </a:r>
            <a:r>
              <a:rPr lang="en-US" sz="2000" dirty="0" err="1">
                <a:solidFill>
                  <a:srgbClr val="000000"/>
                </a:solidFill>
                <a:latin typeface="Arimo"/>
              </a:rPr>
              <a:t>dari</a:t>
            </a:r>
            <a:r>
              <a:rPr lang="en-US" sz="2000" dirty="0">
                <a:solidFill>
                  <a:srgbClr val="000000"/>
                </a:solidFill>
                <a:latin typeface="Arimo"/>
              </a:rPr>
              <a:t> </a:t>
            </a:r>
            <a:r>
              <a:rPr lang="en-US" sz="2000" dirty="0" err="1">
                <a:solidFill>
                  <a:srgbClr val="000000"/>
                </a:solidFill>
                <a:latin typeface="Arimo"/>
              </a:rPr>
              <a:t>kita</a:t>
            </a:r>
            <a:r>
              <a:rPr lang="en-US" sz="2000" dirty="0">
                <a:solidFill>
                  <a:srgbClr val="000000"/>
                </a:solidFill>
                <a:latin typeface="Arimo"/>
              </a:rPr>
              <a:t> </a:t>
            </a:r>
            <a:r>
              <a:rPr lang="en-US" sz="2000" dirty="0" err="1">
                <a:solidFill>
                  <a:srgbClr val="000000"/>
                </a:solidFill>
                <a:latin typeface="Arimo"/>
              </a:rPr>
              <a:t>tidak</a:t>
            </a:r>
            <a:r>
              <a:rPr lang="en-US" sz="2000" dirty="0">
                <a:solidFill>
                  <a:srgbClr val="000000"/>
                </a:solidFill>
                <a:latin typeface="Arimo"/>
              </a:rPr>
              <a:t> </a:t>
            </a:r>
            <a:r>
              <a:rPr lang="en-US" sz="2000" dirty="0" err="1">
                <a:solidFill>
                  <a:srgbClr val="000000"/>
                </a:solidFill>
                <a:latin typeface="Arimo"/>
              </a:rPr>
              <a:t>seperti</a:t>
            </a:r>
            <a:r>
              <a:rPr lang="en-US" sz="2000" dirty="0">
                <a:solidFill>
                  <a:srgbClr val="000000"/>
                </a:solidFill>
                <a:latin typeface="Arimo"/>
              </a:rPr>
              <a:t> yang </a:t>
            </a:r>
            <a:r>
              <a:rPr lang="en-US" sz="2000" dirty="0" err="1">
                <a:solidFill>
                  <a:srgbClr val="000000"/>
                </a:solidFill>
                <a:latin typeface="Arimo"/>
              </a:rPr>
              <a:t>mereka</a:t>
            </a:r>
            <a:r>
              <a:rPr lang="en-US" sz="2000" dirty="0">
                <a:solidFill>
                  <a:srgbClr val="000000"/>
                </a:solidFill>
                <a:latin typeface="Arimo"/>
              </a:rPr>
              <a:t> </a:t>
            </a:r>
            <a:r>
              <a:rPr lang="en-US" sz="2000" dirty="0" err="1">
                <a:solidFill>
                  <a:srgbClr val="000000"/>
                </a:solidFill>
                <a:latin typeface="Arimo"/>
              </a:rPr>
              <a:t>harapkan</a:t>
            </a:r>
            <a:r>
              <a:rPr lang="en-US" sz="2000" dirty="0">
                <a:solidFill>
                  <a:srgbClr val="000000"/>
                </a:solidFill>
                <a:latin typeface="Arimo"/>
              </a:rPr>
              <a:t>.</a:t>
            </a:r>
          </a:p>
          <a:p>
            <a:pPr>
              <a:lnSpc>
                <a:spcPts val="2231"/>
              </a:lnSpc>
            </a:pPr>
            <a:r>
              <a:rPr lang="en-US" sz="2000" dirty="0">
                <a:solidFill>
                  <a:srgbClr val="000000"/>
                </a:solidFill>
                <a:latin typeface="Arimo"/>
              </a:rPr>
              <a:t>b. </a:t>
            </a:r>
            <a:r>
              <a:rPr lang="en-US" sz="2000" dirty="0" err="1">
                <a:solidFill>
                  <a:srgbClr val="000000"/>
                </a:solidFill>
                <a:latin typeface="Arimo"/>
              </a:rPr>
              <a:t>Mereka</a:t>
            </a:r>
            <a:r>
              <a:rPr lang="en-US" sz="2000" dirty="0">
                <a:solidFill>
                  <a:srgbClr val="000000"/>
                </a:solidFill>
                <a:latin typeface="Arimo"/>
              </a:rPr>
              <a:t> </a:t>
            </a:r>
            <a:r>
              <a:rPr lang="en-US" sz="2000" dirty="0" err="1">
                <a:solidFill>
                  <a:srgbClr val="000000"/>
                </a:solidFill>
                <a:latin typeface="Arimo"/>
              </a:rPr>
              <a:t>diacuhkan</a:t>
            </a:r>
            <a:r>
              <a:rPr lang="en-US" sz="2000" dirty="0">
                <a:solidFill>
                  <a:srgbClr val="000000"/>
                </a:solidFill>
                <a:latin typeface="Arimo"/>
              </a:rPr>
              <a:t>, </a:t>
            </a:r>
            <a:r>
              <a:rPr lang="en-US" sz="2000" dirty="0" err="1">
                <a:solidFill>
                  <a:srgbClr val="000000"/>
                </a:solidFill>
                <a:latin typeface="Arimo"/>
              </a:rPr>
              <a:t>misalnya</a:t>
            </a:r>
            <a:r>
              <a:rPr lang="en-US" sz="2000" dirty="0">
                <a:solidFill>
                  <a:srgbClr val="000000"/>
                </a:solidFill>
                <a:latin typeface="Arimo"/>
              </a:rPr>
              <a:t> </a:t>
            </a:r>
            <a:r>
              <a:rPr lang="en-US" sz="2000" dirty="0" err="1">
                <a:solidFill>
                  <a:srgbClr val="000000"/>
                </a:solidFill>
                <a:latin typeface="Arimo"/>
              </a:rPr>
              <a:t>dibiarkan</a:t>
            </a:r>
            <a:r>
              <a:rPr lang="en-US" sz="2000" dirty="0">
                <a:solidFill>
                  <a:srgbClr val="000000"/>
                </a:solidFill>
                <a:latin typeface="Arimo"/>
              </a:rPr>
              <a:t> </a:t>
            </a:r>
            <a:r>
              <a:rPr lang="en-US" sz="2000" dirty="0" err="1">
                <a:solidFill>
                  <a:srgbClr val="000000"/>
                </a:solidFill>
                <a:latin typeface="Arimo"/>
              </a:rPr>
              <a:t>menunggu</a:t>
            </a:r>
            <a:r>
              <a:rPr lang="en-US" sz="2000" dirty="0">
                <a:solidFill>
                  <a:srgbClr val="000000"/>
                </a:solidFill>
                <a:latin typeface="Arimo"/>
              </a:rPr>
              <a:t> </a:t>
            </a:r>
            <a:r>
              <a:rPr lang="en-US" sz="2000" dirty="0" err="1">
                <a:solidFill>
                  <a:srgbClr val="000000"/>
                </a:solidFill>
                <a:latin typeface="Arimo"/>
              </a:rPr>
              <a:t>tanpa</a:t>
            </a:r>
            <a:r>
              <a:rPr lang="en-US" sz="2000" dirty="0">
                <a:solidFill>
                  <a:srgbClr val="000000"/>
                </a:solidFill>
                <a:latin typeface="Arimo"/>
              </a:rPr>
              <a:t> </a:t>
            </a:r>
            <a:r>
              <a:rPr lang="en-US" sz="2000" dirty="0" err="1">
                <a:solidFill>
                  <a:srgbClr val="000000"/>
                </a:solidFill>
                <a:latin typeface="Arimo"/>
              </a:rPr>
              <a:t>penjelasan</a:t>
            </a:r>
            <a:endParaRPr lang="en-US" sz="2000" dirty="0">
              <a:solidFill>
                <a:srgbClr val="000000"/>
              </a:solidFill>
              <a:latin typeface="Arimo"/>
            </a:endParaRPr>
          </a:p>
          <a:p>
            <a:pPr>
              <a:lnSpc>
                <a:spcPts val="2231"/>
              </a:lnSpc>
            </a:pPr>
            <a:r>
              <a:rPr lang="en-US" sz="2000" dirty="0">
                <a:solidFill>
                  <a:srgbClr val="000000"/>
                </a:solidFill>
                <a:latin typeface="Arimo"/>
              </a:rPr>
              <a:t>c. </a:t>
            </a:r>
            <a:r>
              <a:rPr lang="en-US" sz="2000" dirty="0" err="1">
                <a:solidFill>
                  <a:srgbClr val="000000"/>
                </a:solidFill>
                <a:latin typeface="Arimo"/>
              </a:rPr>
              <a:t>Tidak</a:t>
            </a:r>
            <a:r>
              <a:rPr lang="en-US" sz="2000" dirty="0">
                <a:solidFill>
                  <a:srgbClr val="000000"/>
                </a:solidFill>
                <a:latin typeface="Arimo"/>
              </a:rPr>
              <a:t> </a:t>
            </a:r>
            <a:r>
              <a:rPr lang="en-US" sz="2000" dirty="0" err="1">
                <a:solidFill>
                  <a:srgbClr val="000000"/>
                </a:solidFill>
                <a:latin typeface="Arimo"/>
              </a:rPr>
              <a:t>ada</a:t>
            </a:r>
            <a:r>
              <a:rPr lang="en-US" sz="2000" dirty="0">
                <a:solidFill>
                  <a:srgbClr val="000000"/>
                </a:solidFill>
                <a:latin typeface="Arimo"/>
              </a:rPr>
              <a:t> yang </a:t>
            </a:r>
            <a:r>
              <a:rPr lang="en-US" sz="2000" dirty="0" err="1">
                <a:solidFill>
                  <a:srgbClr val="000000"/>
                </a:solidFill>
                <a:latin typeface="Arimo"/>
              </a:rPr>
              <a:t>mau</a:t>
            </a:r>
            <a:r>
              <a:rPr lang="en-US" sz="2000" dirty="0">
                <a:solidFill>
                  <a:srgbClr val="000000"/>
                </a:solidFill>
                <a:latin typeface="Arimo"/>
              </a:rPr>
              <a:t> </a:t>
            </a:r>
            <a:r>
              <a:rPr lang="en-US" sz="2000" dirty="0" err="1">
                <a:solidFill>
                  <a:srgbClr val="000000"/>
                </a:solidFill>
                <a:latin typeface="Arimo"/>
              </a:rPr>
              <a:t>mendengarkan</a:t>
            </a:r>
            <a:r>
              <a:rPr lang="en-US" sz="2000" dirty="0">
                <a:solidFill>
                  <a:srgbClr val="000000"/>
                </a:solidFill>
                <a:latin typeface="Arimo"/>
              </a:rPr>
              <a:t>.</a:t>
            </a:r>
          </a:p>
          <a:p>
            <a:pPr>
              <a:lnSpc>
                <a:spcPts val="2231"/>
              </a:lnSpc>
            </a:pPr>
            <a:r>
              <a:rPr lang="en-US" sz="2000" dirty="0">
                <a:solidFill>
                  <a:srgbClr val="000000"/>
                </a:solidFill>
                <a:latin typeface="Arimo"/>
              </a:rPr>
              <a:t>d. </a:t>
            </a:r>
            <a:r>
              <a:rPr lang="en-US" sz="2000" dirty="0" err="1">
                <a:solidFill>
                  <a:srgbClr val="000000"/>
                </a:solidFill>
                <a:latin typeface="Arimo"/>
              </a:rPr>
              <a:t>Seseorang</a:t>
            </a:r>
            <a:r>
              <a:rPr lang="en-US" sz="2000" dirty="0">
                <a:solidFill>
                  <a:srgbClr val="000000"/>
                </a:solidFill>
                <a:latin typeface="Arimo"/>
              </a:rPr>
              <a:t> </a:t>
            </a:r>
            <a:r>
              <a:rPr lang="en-US" sz="2000" dirty="0" err="1">
                <a:solidFill>
                  <a:srgbClr val="000000"/>
                </a:solidFill>
                <a:latin typeface="Arimo"/>
              </a:rPr>
              <a:t>berlaku</a:t>
            </a:r>
            <a:r>
              <a:rPr lang="en-US" sz="2000" dirty="0">
                <a:solidFill>
                  <a:srgbClr val="000000"/>
                </a:solidFill>
                <a:latin typeface="Arimo"/>
              </a:rPr>
              <a:t> </a:t>
            </a:r>
            <a:r>
              <a:rPr lang="en-US" sz="2000" dirty="0" err="1">
                <a:solidFill>
                  <a:srgbClr val="000000"/>
                </a:solidFill>
                <a:latin typeface="Arimo"/>
              </a:rPr>
              <a:t>tidak</a:t>
            </a:r>
            <a:r>
              <a:rPr lang="en-US" sz="2000" dirty="0">
                <a:solidFill>
                  <a:srgbClr val="000000"/>
                </a:solidFill>
                <a:latin typeface="Arimo"/>
              </a:rPr>
              <a:t> </a:t>
            </a:r>
            <a:r>
              <a:rPr lang="en-US" sz="2000" dirty="0" err="1">
                <a:solidFill>
                  <a:srgbClr val="000000"/>
                </a:solidFill>
                <a:latin typeface="Arimo"/>
              </a:rPr>
              <a:t>sopan</a:t>
            </a:r>
            <a:r>
              <a:rPr lang="en-US" sz="2000" dirty="0">
                <a:solidFill>
                  <a:srgbClr val="000000"/>
                </a:solidFill>
                <a:latin typeface="Arimo"/>
              </a:rPr>
              <a:t> </a:t>
            </a:r>
            <a:r>
              <a:rPr lang="en-US" sz="2000" dirty="0" err="1">
                <a:solidFill>
                  <a:srgbClr val="000000"/>
                </a:solidFill>
                <a:latin typeface="Arimo"/>
              </a:rPr>
              <a:t>atau</a:t>
            </a:r>
            <a:r>
              <a:rPr lang="en-US" sz="2000" dirty="0">
                <a:solidFill>
                  <a:srgbClr val="000000"/>
                </a:solidFill>
                <a:latin typeface="Arimo"/>
              </a:rPr>
              <a:t> </a:t>
            </a:r>
            <a:r>
              <a:rPr lang="en-US" sz="2000" dirty="0" err="1">
                <a:solidFill>
                  <a:srgbClr val="000000"/>
                </a:solidFill>
                <a:latin typeface="Arimo"/>
              </a:rPr>
              <a:t>tidak</a:t>
            </a:r>
            <a:r>
              <a:rPr lang="en-US" sz="2000" dirty="0">
                <a:solidFill>
                  <a:srgbClr val="000000"/>
                </a:solidFill>
                <a:latin typeface="Arimo"/>
              </a:rPr>
              <a:t> </a:t>
            </a:r>
            <a:r>
              <a:rPr lang="en-US" sz="2000" dirty="0" err="1">
                <a:solidFill>
                  <a:srgbClr val="000000"/>
                </a:solidFill>
                <a:latin typeface="Arimo"/>
              </a:rPr>
              <a:t>membantu</a:t>
            </a:r>
            <a:r>
              <a:rPr lang="en-US" sz="2000" dirty="0">
                <a:solidFill>
                  <a:srgbClr val="000000"/>
                </a:solidFill>
                <a:latin typeface="Arimo"/>
              </a:rPr>
              <a:t> </a:t>
            </a:r>
            <a:r>
              <a:rPr lang="en-US" sz="2000" dirty="0" err="1">
                <a:solidFill>
                  <a:srgbClr val="000000"/>
                </a:solidFill>
                <a:latin typeface="Arimo"/>
              </a:rPr>
              <a:t>terhadap</a:t>
            </a:r>
            <a:r>
              <a:rPr lang="en-US" sz="2000" dirty="0">
                <a:solidFill>
                  <a:srgbClr val="000000"/>
                </a:solidFill>
                <a:latin typeface="Arimo"/>
              </a:rPr>
              <a:t> </a:t>
            </a:r>
            <a:r>
              <a:rPr lang="en-US" sz="2000" dirty="0" err="1">
                <a:solidFill>
                  <a:srgbClr val="000000"/>
                </a:solidFill>
                <a:latin typeface="Arimo"/>
              </a:rPr>
              <a:t>mereka</a:t>
            </a:r>
            <a:endParaRPr lang="en-US" sz="2000" dirty="0">
              <a:solidFill>
                <a:srgbClr val="000000"/>
              </a:solidFill>
              <a:latin typeface="Arimo"/>
            </a:endParaRPr>
          </a:p>
          <a:p>
            <a:pPr>
              <a:lnSpc>
                <a:spcPts val="2231"/>
              </a:lnSpc>
            </a:pPr>
            <a:r>
              <a:rPr lang="en-US" sz="2000" dirty="0">
                <a:solidFill>
                  <a:srgbClr val="000000"/>
                </a:solidFill>
                <a:latin typeface="Arimo"/>
              </a:rPr>
              <a:t>e. </a:t>
            </a:r>
            <a:r>
              <a:rPr lang="en-US" sz="2000" dirty="0" err="1">
                <a:solidFill>
                  <a:srgbClr val="000000"/>
                </a:solidFill>
                <a:latin typeface="Arimo"/>
              </a:rPr>
              <a:t>Tidak</a:t>
            </a:r>
            <a:r>
              <a:rPr lang="en-US" sz="2000" dirty="0">
                <a:solidFill>
                  <a:srgbClr val="000000"/>
                </a:solidFill>
                <a:latin typeface="Arimo"/>
              </a:rPr>
              <a:t> </a:t>
            </a:r>
            <a:r>
              <a:rPr lang="en-US" sz="2000" dirty="0" err="1">
                <a:solidFill>
                  <a:srgbClr val="000000"/>
                </a:solidFill>
                <a:latin typeface="Arimo"/>
              </a:rPr>
              <a:t>ada</a:t>
            </a:r>
            <a:r>
              <a:rPr lang="en-US" sz="2000" dirty="0">
                <a:solidFill>
                  <a:srgbClr val="000000"/>
                </a:solidFill>
                <a:latin typeface="Arimo"/>
              </a:rPr>
              <a:t> yang </a:t>
            </a:r>
            <a:r>
              <a:rPr lang="en-US" sz="2000" dirty="0" err="1">
                <a:solidFill>
                  <a:srgbClr val="000000"/>
                </a:solidFill>
                <a:latin typeface="Arimo"/>
              </a:rPr>
              <a:t>mau</a:t>
            </a:r>
            <a:r>
              <a:rPr lang="en-US" sz="2000" dirty="0">
                <a:solidFill>
                  <a:srgbClr val="000000"/>
                </a:solidFill>
                <a:latin typeface="Arimo"/>
              </a:rPr>
              <a:t> </a:t>
            </a:r>
            <a:r>
              <a:rPr lang="en-US" sz="2000" dirty="0" err="1">
                <a:solidFill>
                  <a:srgbClr val="000000"/>
                </a:solidFill>
                <a:latin typeface="Arimo"/>
              </a:rPr>
              <a:t>bertanggung</a:t>
            </a:r>
            <a:r>
              <a:rPr lang="en-US" sz="2000" dirty="0">
                <a:solidFill>
                  <a:srgbClr val="000000"/>
                </a:solidFill>
                <a:latin typeface="Arimo"/>
              </a:rPr>
              <a:t> </a:t>
            </a:r>
            <a:r>
              <a:rPr lang="en-US" sz="2000" dirty="0" err="1">
                <a:solidFill>
                  <a:srgbClr val="000000"/>
                </a:solidFill>
                <a:latin typeface="Arimo"/>
              </a:rPr>
              <a:t>jawab</a:t>
            </a:r>
            <a:r>
              <a:rPr lang="en-US" sz="2000" dirty="0">
                <a:solidFill>
                  <a:srgbClr val="000000"/>
                </a:solidFill>
                <a:latin typeface="Arimo"/>
              </a:rPr>
              <a:t> </a:t>
            </a:r>
            <a:r>
              <a:rPr lang="en-US" sz="2000" dirty="0" err="1">
                <a:solidFill>
                  <a:srgbClr val="000000"/>
                </a:solidFill>
                <a:latin typeface="Arimo"/>
              </a:rPr>
              <a:t>untuk</a:t>
            </a:r>
            <a:r>
              <a:rPr lang="en-US" sz="2000" dirty="0">
                <a:solidFill>
                  <a:srgbClr val="000000"/>
                </a:solidFill>
                <a:latin typeface="Arimo"/>
              </a:rPr>
              <a:t> </a:t>
            </a:r>
            <a:r>
              <a:rPr lang="en-US" sz="2000" dirty="0" err="1">
                <a:solidFill>
                  <a:srgbClr val="000000"/>
                </a:solidFill>
                <a:latin typeface="Arimo"/>
              </a:rPr>
              <a:t>suatu</a:t>
            </a:r>
            <a:r>
              <a:rPr lang="en-US" sz="2000" dirty="0">
                <a:solidFill>
                  <a:srgbClr val="000000"/>
                </a:solidFill>
                <a:latin typeface="Arimo"/>
              </a:rPr>
              <a:t> </a:t>
            </a:r>
            <a:r>
              <a:rPr lang="en-US" sz="2000" dirty="0" err="1">
                <a:solidFill>
                  <a:srgbClr val="000000"/>
                </a:solidFill>
                <a:latin typeface="Arimo"/>
              </a:rPr>
              <a:t>kesalahan</a:t>
            </a:r>
            <a:r>
              <a:rPr lang="en-US" sz="2000" dirty="0">
                <a:solidFill>
                  <a:srgbClr val="000000"/>
                </a:solidFill>
                <a:latin typeface="Arimo"/>
              </a:rPr>
              <a:t>.</a:t>
            </a:r>
          </a:p>
          <a:p>
            <a:pPr>
              <a:lnSpc>
                <a:spcPts val="2231"/>
              </a:lnSpc>
            </a:pPr>
            <a:r>
              <a:rPr lang="en-US" sz="2000" dirty="0">
                <a:solidFill>
                  <a:srgbClr val="000000"/>
                </a:solidFill>
                <a:latin typeface="Arimo"/>
              </a:rPr>
              <a:t>f. Ada </a:t>
            </a:r>
            <a:r>
              <a:rPr lang="en-US" sz="2000" dirty="0" err="1">
                <a:solidFill>
                  <a:srgbClr val="000000"/>
                </a:solidFill>
                <a:latin typeface="Arimo"/>
              </a:rPr>
              <a:t>kegagalan</a:t>
            </a:r>
            <a:r>
              <a:rPr lang="en-US" sz="2000" dirty="0">
                <a:solidFill>
                  <a:srgbClr val="000000"/>
                </a:solidFill>
                <a:latin typeface="Arimo"/>
              </a:rPr>
              <a:t> </a:t>
            </a:r>
            <a:r>
              <a:rPr lang="en-US" sz="2000" dirty="0" err="1">
                <a:solidFill>
                  <a:srgbClr val="000000"/>
                </a:solidFill>
                <a:latin typeface="Arimo"/>
              </a:rPr>
              <a:t>komunikasi</a:t>
            </a:r>
            <a:r>
              <a:rPr lang="en-US" sz="2000" dirty="0">
                <a:solidFill>
                  <a:srgbClr val="000000"/>
                </a:solidFill>
                <a:latin typeface="Arimo"/>
              </a:rPr>
              <a:t>, </a:t>
            </a:r>
            <a:r>
              <a:rPr lang="en-US" sz="2000" dirty="0" err="1">
                <a:solidFill>
                  <a:srgbClr val="000000"/>
                </a:solidFill>
                <a:latin typeface="Arimo"/>
              </a:rPr>
              <a:t>dll</a:t>
            </a:r>
            <a:endParaRPr lang="en-US" sz="2000" dirty="0">
              <a:solidFill>
                <a:srgbClr val="000000"/>
              </a:solidFill>
              <a:latin typeface="Arimo"/>
            </a:endParaRPr>
          </a:p>
          <a:p>
            <a:pPr>
              <a:lnSpc>
                <a:spcPts val="2231"/>
              </a:lnSpc>
            </a:pPr>
            <a:endParaRPr lang="en-US" sz="2000" dirty="0">
              <a:solidFill>
                <a:srgbClr val="000000"/>
              </a:solidFill>
              <a:latin typeface="Arimo"/>
            </a:endParaRPr>
          </a:p>
          <a:p>
            <a:pPr>
              <a:lnSpc>
                <a:spcPts val="2231"/>
              </a:lnSpc>
            </a:pPr>
            <a:endParaRPr lang="en-US" sz="2000" dirty="0">
              <a:solidFill>
                <a:srgbClr val="000000"/>
              </a:solidFill>
              <a:latin typeface="Arimo"/>
            </a:endParaRPr>
          </a:p>
          <a:p>
            <a:pPr>
              <a:lnSpc>
                <a:spcPts val="2231"/>
              </a:lnSpc>
            </a:pPr>
            <a:endParaRPr lang="en-US" sz="2000" dirty="0">
              <a:solidFill>
                <a:srgbClr val="000000"/>
              </a:solidFill>
              <a:latin typeface="Arim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66799" y="0"/>
            <a:ext cx="9772793" cy="6858000"/>
            <a:chOff x="0" y="0"/>
            <a:chExt cx="3860856" cy="2709333"/>
          </a:xfrm>
          <a:solidFill>
            <a:schemeClr val="accent2"/>
          </a:solidFill>
        </p:grpSpPr>
        <p:sp>
          <p:nvSpPr>
            <p:cNvPr id="3" name="Freeform 3"/>
            <p:cNvSpPr/>
            <p:nvPr/>
          </p:nvSpPr>
          <p:spPr>
            <a:xfrm>
              <a:off x="0" y="0"/>
              <a:ext cx="3860857" cy="2709333"/>
            </a:xfrm>
            <a:custGeom>
              <a:avLst/>
              <a:gdLst/>
              <a:ahLst/>
              <a:cxnLst/>
              <a:rect l="l" t="t" r="r" b="b"/>
              <a:pathLst>
                <a:path w="3860857" h="2709333">
                  <a:moveTo>
                    <a:pt x="0" y="0"/>
                  </a:moveTo>
                  <a:lnTo>
                    <a:pt x="3860857" y="0"/>
                  </a:lnTo>
                  <a:lnTo>
                    <a:pt x="3860857" y="2709333"/>
                  </a:lnTo>
                  <a:lnTo>
                    <a:pt x="0" y="2709333"/>
                  </a:lnTo>
                  <a:close/>
                </a:path>
              </a:pathLst>
            </a:custGeom>
            <a:grpFill/>
          </p:spPr>
        </p:sp>
        <p:sp>
          <p:nvSpPr>
            <p:cNvPr id="4" name="TextBox 4"/>
            <p:cNvSpPr txBox="1"/>
            <p:nvPr/>
          </p:nvSpPr>
          <p:spPr>
            <a:xfrm>
              <a:off x="0" y="19050"/>
              <a:ext cx="3860856" cy="2690283"/>
            </a:xfrm>
            <a:prstGeom prst="rect">
              <a:avLst/>
            </a:prstGeom>
            <a:grpFill/>
          </p:spPr>
          <p:txBody>
            <a:bodyPr lIns="33867" tIns="33867" rIns="33867" bIns="33867" rtlCol="0" anchor="ctr"/>
            <a:lstStyle/>
            <a:p>
              <a:pPr algn="ctr">
                <a:lnSpc>
                  <a:spcPts val="1506"/>
                </a:lnSpc>
              </a:pPr>
              <a:endParaRPr sz="1200"/>
            </a:p>
          </p:txBody>
        </p:sp>
      </p:grpSp>
      <p:sp>
        <p:nvSpPr>
          <p:cNvPr id="6" name="TextBox 6"/>
          <p:cNvSpPr txBox="1"/>
          <p:nvPr/>
        </p:nvSpPr>
        <p:spPr>
          <a:xfrm>
            <a:off x="3269477" y="38536"/>
            <a:ext cx="8922523" cy="1232389"/>
          </a:xfrm>
          <a:prstGeom prst="rect">
            <a:avLst/>
          </a:prstGeom>
        </p:spPr>
        <p:txBody>
          <a:bodyPr lIns="0" tIns="0" rIns="0" bIns="0" rtlCol="0" anchor="t">
            <a:spAutoFit/>
          </a:bodyPr>
          <a:lstStyle/>
          <a:p>
            <a:pPr>
              <a:lnSpc>
                <a:spcPts val="3287"/>
              </a:lnSpc>
            </a:pPr>
            <a:endParaRPr sz="1200"/>
          </a:p>
          <a:p>
            <a:pPr>
              <a:lnSpc>
                <a:spcPts val="3287"/>
              </a:lnSpc>
            </a:pPr>
            <a:r>
              <a:rPr lang="en-US" sz="2348">
                <a:solidFill>
                  <a:srgbClr val="FFFFFF"/>
                </a:solidFill>
                <a:latin typeface="Lilita One"/>
              </a:rPr>
              <a:t>Sedangkan ada beberapa penyebab komplain di Instansi Kesehatan Beberapa di antaranya meliputi:</a:t>
            </a:r>
          </a:p>
        </p:txBody>
      </p:sp>
      <p:sp>
        <p:nvSpPr>
          <p:cNvPr id="7" name="TextBox 7"/>
          <p:cNvSpPr txBox="1"/>
          <p:nvPr/>
        </p:nvSpPr>
        <p:spPr>
          <a:xfrm>
            <a:off x="3541984" y="1217135"/>
            <a:ext cx="6484768" cy="5306261"/>
          </a:xfrm>
          <a:prstGeom prst="rect">
            <a:avLst/>
          </a:prstGeom>
        </p:spPr>
        <p:txBody>
          <a:bodyPr lIns="0" tIns="0" rIns="0" bIns="0" rtlCol="0" anchor="t">
            <a:spAutoFit/>
          </a:bodyPr>
          <a:lstStyle/>
          <a:p>
            <a:pPr>
              <a:lnSpc>
                <a:spcPts val="2629"/>
              </a:lnSpc>
            </a:pPr>
            <a:endParaRPr sz="1200" dirty="0"/>
          </a:p>
          <a:p>
            <a:pPr>
              <a:lnSpc>
                <a:spcPts val="2629"/>
              </a:lnSpc>
            </a:pPr>
            <a:r>
              <a:rPr lang="en-US" sz="1877" dirty="0">
                <a:solidFill>
                  <a:srgbClr val="FFFFFF"/>
                </a:solidFill>
                <a:latin typeface="Arimo"/>
              </a:rPr>
              <a:t>a. </a:t>
            </a:r>
            <a:r>
              <a:rPr lang="en-US" sz="1877" dirty="0" err="1">
                <a:solidFill>
                  <a:srgbClr val="FFFFFF"/>
                </a:solidFill>
                <a:latin typeface="Arimo"/>
              </a:rPr>
              <a:t>Kualitas</a:t>
            </a:r>
            <a:r>
              <a:rPr lang="en-US" sz="1877" dirty="0">
                <a:solidFill>
                  <a:srgbClr val="FFFFFF"/>
                </a:solidFill>
                <a:latin typeface="Arimo"/>
              </a:rPr>
              <a:t> </a:t>
            </a:r>
            <a:r>
              <a:rPr lang="en-US" sz="1877" dirty="0" err="1">
                <a:solidFill>
                  <a:srgbClr val="FFFFFF"/>
                </a:solidFill>
                <a:latin typeface="Arimo"/>
              </a:rPr>
              <a:t>pelayanan</a:t>
            </a:r>
            <a:r>
              <a:rPr lang="en-US" sz="1877" dirty="0">
                <a:solidFill>
                  <a:srgbClr val="FFFFFF"/>
                </a:solidFill>
                <a:latin typeface="Arimo"/>
              </a:rPr>
              <a:t> yang </a:t>
            </a:r>
            <a:r>
              <a:rPr lang="en-US" sz="1877" dirty="0" err="1">
                <a:solidFill>
                  <a:srgbClr val="FFFFFF"/>
                </a:solidFill>
                <a:latin typeface="Arimo"/>
              </a:rPr>
              <a:t>kurang</a:t>
            </a:r>
            <a:r>
              <a:rPr lang="en-US" sz="1877" dirty="0">
                <a:solidFill>
                  <a:srgbClr val="FFFFFF"/>
                </a:solidFill>
                <a:latin typeface="Arimo"/>
              </a:rPr>
              <a:t> </a:t>
            </a:r>
            <a:r>
              <a:rPr lang="en-US" sz="1877" dirty="0" err="1">
                <a:solidFill>
                  <a:srgbClr val="FFFFFF"/>
                </a:solidFill>
                <a:latin typeface="Arimo"/>
              </a:rPr>
              <a:t>memuaskan</a:t>
            </a:r>
            <a:endParaRPr lang="en-US" sz="1877" dirty="0">
              <a:solidFill>
                <a:srgbClr val="FFFFFF"/>
              </a:solidFill>
              <a:latin typeface="Arimo"/>
            </a:endParaRPr>
          </a:p>
          <a:p>
            <a:pPr>
              <a:lnSpc>
                <a:spcPts val="2629"/>
              </a:lnSpc>
            </a:pPr>
            <a:r>
              <a:rPr lang="en-US" sz="1877" dirty="0">
                <a:solidFill>
                  <a:srgbClr val="FFFFFF"/>
                </a:solidFill>
                <a:latin typeface="Arimo"/>
              </a:rPr>
              <a:t>(Hal </a:t>
            </a:r>
            <a:r>
              <a:rPr lang="en-US" sz="1877" dirty="0" err="1">
                <a:solidFill>
                  <a:srgbClr val="FFFFFF"/>
                </a:solidFill>
                <a:latin typeface="Arimo"/>
              </a:rPr>
              <a:t>ini</a:t>
            </a:r>
            <a:r>
              <a:rPr lang="en-US" sz="1877" dirty="0">
                <a:solidFill>
                  <a:srgbClr val="FFFFFF"/>
                </a:solidFill>
                <a:latin typeface="Arimo"/>
              </a:rPr>
              <a:t> </a:t>
            </a:r>
            <a:r>
              <a:rPr lang="en-US" sz="1877" dirty="0" err="1">
                <a:solidFill>
                  <a:srgbClr val="FFFFFF"/>
                </a:solidFill>
                <a:latin typeface="Arimo"/>
              </a:rPr>
              <a:t>bisa</a:t>
            </a:r>
            <a:r>
              <a:rPr lang="en-US" sz="1877" dirty="0">
                <a:solidFill>
                  <a:srgbClr val="FFFFFF"/>
                </a:solidFill>
                <a:latin typeface="Arimo"/>
              </a:rPr>
              <a:t> </a:t>
            </a:r>
            <a:r>
              <a:rPr lang="en-US" sz="1877" dirty="0" err="1">
                <a:solidFill>
                  <a:srgbClr val="FFFFFF"/>
                </a:solidFill>
                <a:latin typeface="Arimo"/>
              </a:rPr>
              <a:t>termasuk</a:t>
            </a:r>
            <a:r>
              <a:rPr lang="en-US" sz="1877" dirty="0">
                <a:solidFill>
                  <a:srgbClr val="FFFFFF"/>
                </a:solidFill>
                <a:latin typeface="Arimo"/>
              </a:rPr>
              <a:t> </a:t>
            </a:r>
            <a:r>
              <a:rPr lang="en-US" sz="1877" dirty="0" err="1">
                <a:solidFill>
                  <a:srgbClr val="FFFFFF"/>
                </a:solidFill>
                <a:latin typeface="Arimo"/>
              </a:rPr>
              <a:t>keterlambatan</a:t>
            </a:r>
            <a:r>
              <a:rPr lang="en-US" sz="1877" dirty="0">
                <a:solidFill>
                  <a:srgbClr val="FFFFFF"/>
                </a:solidFill>
                <a:latin typeface="Arimo"/>
              </a:rPr>
              <a:t> </a:t>
            </a:r>
            <a:r>
              <a:rPr lang="en-US" sz="1877" dirty="0" err="1">
                <a:solidFill>
                  <a:srgbClr val="FFFFFF"/>
                </a:solidFill>
                <a:latin typeface="Arimo"/>
              </a:rPr>
              <a:t>dalam</a:t>
            </a:r>
            <a:r>
              <a:rPr lang="en-US" sz="1877" dirty="0">
                <a:solidFill>
                  <a:srgbClr val="FFFFFF"/>
                </a:solidFill>
                <a:latin typeface="Arimo"/>
              </a:rPr>
              <a:t> </a:t>
            </a:r>
            <a:r>
              <a:rPr lang="en-US" sz="1877" dirty="0" err="1">
                <a:solidFill>
                  <a:srgbClr val="FFFFFF"/>
                </a:solidFill>
                <a:latin typeface="Arimo"/>
              </a:rPr>
              <a:t>pelayanan</a:t>
            </a:r>
            <a:r>
              <a:rPr lang="en-US" sz="1877" dirty="0">
                <a:solidFill>
                  <a:srgbClr val="FFFFFF"/>
                </a:solidFill>
                <a:latin typeface="Arimo"/>
              </a:rPr>
              <a:t>, </a:t>
            </a:r>
            <a:r>
              <a:rPr lang="en-US" sz="1877" dirty="0" err="1">
                <a:solidFill>
                  <a:srgbClr val="FFFFFF"/>
                </a:solidFill>
                <a:latin typeface="Arimo"/>
              </a:rPr>
              <a:t>kurangnya</a:t>
            </a:r>
            <a:r>
              <a:rPr lang="en-US" sz="1877" dirty="0">
                <a:solidFill>
                  <a:srgbClr val="FFFFFF"/>
                </a:solidFill>
                <a:latin typeface="Arimo"/>
              </a:rPr>
              <a:t> </a:t>
            </a:r>
            <a:r>
              <a:rPr lang="en-US" sz="1877" dirty="0" err="1">
                <a:solidFill>
                  <a:srgbClr val="FFFFFF"/>
                </a:solidFill>
                <a:latin typeface="Arimo"/>
              </a:rPr>
              <a:t>perhatian</a:t>
            </a:r>
            <a:r>
              <a:rPr lang="en-US" sz="1877" dirty="0">
                <a:solidFill>
                  <a:srgbClr val="FFFFFF"/>
                </a:solidFill>
                <a:latin typeface="Arimo"/>
              </a:rPr>
              <a:t> </a:t>
            </a:r>
            <a:r>
              <a:rPr lang="en-US" sz="1877" dirty="0" err="1">
                <a:solidFill>
                  <a:srgbClr val="FFFFFF"/>
                </a:solidFill>
                <a:latin typeface="Arimo"/>
              </a:rPr>
              <a:t>atau</a:t>
            </a:r>
            <a:r>
              <a:rPr lang="en-US" sz="1877" dirty="0">
                <a:solidFill>
                  <a:srgbClr val="FFFFFF"/>
                </a:solidFill>
                <a:latin typeface="Arimo"/>
              </a:rPr>
              <a:t> </a:t>
            </a:r>
            <a:r>
              <a:rPr lang="en-US" sz="1877" dirty="0" err="1">
                <a:solidFill>
                  <a:srgbClr val="FFFFFF"/>
                </a:solidFill>
                <a:latin typeface="Arimo"/>
              </a:rPr>
              <a:t>empati</a:t>
            </a:r>
            <a:r>
              <a:rPr lang="en-US" sz="1877" dirty="0">
                <a:solidFill>
                  <a:srgbClr val="FFFFFF"/>
                </a:solidFill>
                <a:latin typeface="Arimo"/>
              </a:rPr>
              <a:t> </a:t>
            </a:r>
            <a:r>
              <a:rPr lang="en-US" sz="1877" dirty="0" err="1">
                <a:solidFill>
                  <a:srgbClr val="FFFFFF"/>
                </a:solidFill>
                <a:latin typeface="Arimo"/>
              </a:rPr>
              <a:t>dari</a:t>
            </a:r>
            <a:r>
              <a:rPr lang="en-US" sz="1877" dirty="0">
                <a:solidFill>
                  <a:srgbClr val="FFFFFF"/>
                </a:solidFill>
                <a:latin typeface="Arimo"/>
              </a:rPr>
              <a:t> </a:t>
            </a:r>
            <a:r>
              <a:rPr lang="en-US" sz="1877" dirty="0" err="1">
                <a:solidFill>
                  <a:srgbClr val="FFFFFF"/>
                </a:solidFill>
                <a:latin typeface="Arimo"/>
              </a:rPr>
              <a:t>tenaga</a:t>
            </a:r>
            <a:r>
              <a:rPr lang="en-US" sz="1877" dirty="0">
                <a:solidFill>
                  <a:srgbClr val="FFFFFF"/>
                </a:solidFill>
                <a:latin typeface="Arimo"/>
              </a:rPr>
              <a:t> </a:t>
            </a:r>
            <a:r>
              <a:rPr lang="en-US" sz="1877" dirty="0" err="1">
                <a:solidFill>
                  <a:srgbClr val="FFFFFF"/>
                </a:solidFill>
                <a:latin typeface="Arimo"/>
              </a:rPr>
              <a:t>kesehatan</a:t>
            </a:r>
            <a:r>
              <a:rPr lang="en-US" sz="1877" dirty="0">
                <a:solidFill>
                  <a:srgbClr val="FFFFFF"/>
                </a:solidFill>
                <a:latin typeface="Arimo"/>
              </a:rPr>
              <a:t>, </a:t>
            </a:r>
            <a:r>
              <a:rPr lang="en-US" sz="1877" dirty="0" err="1">
                <a:solidFill>
                  <a:srgbClr val="FFFFFF"/>
                </a:solidFill>
                <a:latin typeface="Arimo"/>
              </a:rPr>
              <a:t>atau</a:t>
            </a:r>
            <a:r>
              <a:rPr lang="en-US" sz="1877" dirty="0">
                <a:solidFill>
                  <a:srgbClr val="FFFFFF"/>
                </a:solidFill>
                <a:latin typeface="Arimo"/>
              </a:rPr>
              <a:t> </a:t>
            </a:r>
            <a:r>
              <a:rPr lang="en-US" sz="1877" dirty="0" err="1">
                <a:solidFill>
                  <a:srgbClr val="FFFFFF"/>
                </a:solidFill>
                <a:latin typeface="Arimo"/>
              </a:rPr>
              <a:t>ketidakjelasan</a:t>
            </a:r>
            <a:r>
              <a:rPr lang="en-US" sz="1877" dirty="0">
                <a:solidFill>
                  <a:srgbClr val="FFFFFF"/>
                </a:solidFill>
                <a:latin typeface="Arimo"/>
              </a:rPr>
              <a:t> </a:t>
            </a:r>
            <a:r>
              <a:rPr lang="en-US" sz="1877" dirty="0" err="1">
                <a:solidFill>
                  <a:srgbClr val="FFFFFF"/>
                </a:solidFill>
                <a:latin typeface="Arimo"/>
              </a:rPr>
              <a:t>dalam</a:t>
            </a:r>
            <a:r>
              <a:rPr lang="en-US" sz="1877" dirty="0">
                <a:solidFill>
                  <a:srgbClr val="FFFFFF"/>
                </a:solidFill>
                <a:latin typeface="Arimo"/>
              </a:rPr>
              <a:t> </a:t>
            </a:r>
            <a:r>
              <a:rPr lang="en-US" sz="1877" dirty="0" err="1">
                <a:solidFill>
                  <a:srgbClr val="FFFFFF"/>
                </a:solidFill>
                <a:latin typeface="Arimo"/>
              </a:rPr>
              <a:t>komunikasi</a:t>
            </a:r>
            <a:r>
              <a:rPr lang="en-US" sz="1877" dirty="0">
                <a:solidFill>
                  <a:srgbClr val="FFFFFF"/>
                </a:solidFill>
                <a:latin typeface="Arimo"/>
              </a:rPr>
              <a:t>.)</a:t>
            </a:r>
          </a:p>
          <a:p>
            <a:pPr>
              <a:lnSpc>
                <a:spcPts val="2629"/>
              </a:lnSpc>
            </a:pPr>
            <a:endParaRPr lang="en-US" sz="1877" dirty="0">
              <a:solidFill>
                <a:srgbClr val="FFFFFF"/>
              </a:solidFill>
              <a:latin typeface="Arimo"/>
            </a:endParaRPr>
          </a:p>
          <a:p>
            <a:pPr>
              <a:lnSpc>
                <a:spcPts val="2629"/>
              </a:lnSpc>
            </a:pPr>
            <a:r>
              <a:rPr lang="en-US" sz="1877" dirty="0">
                <a:solidFill>
                  <a:srgbClr val="FFFFFF"/>
                </a:solidFill>
                <a:latin typeface="Arimo"/>
              </a:rPr>
              <a:t>b. </a:t>
            </a:r>
            <a:r>
              <a:rPr lang="en-US" sz="1877" dirty="0" err="1">
                <a:solidFill>
                  <a:srgbClr val="FFFFFF"/>
                </a:solidFill>
                <a:latin typeface="Arimo"/>
              </a:rPr>
              <a:t>Kesalahan</a:t>
            </a:r>
            <a:r>
              <a:rPr lang="en-US" sz="1877" dirty="0">
                <a:solidFill>
                  <a:srgbClr val="FFFFFF"/>
                </a:solidFill>
                <a:latin typeface="Arimo"/>
              </a:rPr>
              <a:t> </a:t>
            </a:r>
            <a:r>
              <a:rPr lang="en-US" sz="1877" dirty="0" err="1">
                <a:solidFill>
                  <a:srgbClr val="FFFFFF"/>
                </a:solidFill>
                <a:latin typeface="Arimo"/>
              </a:rPr>
              <a:t>dalam</a:t>
            </a:r>
            <a:r>
              <a:rPr lang="en-US" sz="1877" dirty="0">
                <a:solidFill>
                  <a:srgbClr val="FFFFFF"/>
                </a:solidFill>
                <a:latin typeface="Arimo"/>
              </a:rPr>
              <a:t> </a:t>
            </a:r>
            <a:r>
              <a:rPr lang="en-US" sz="1877" dirty="0" err="1">
                <a:solidFill>
                  <a:srgbClr val="FFFFFF"/>
                </a:solidFill>
                <a:latin typeface="Arimo"/>
              </a:rPr>
              <a:t>diagnosa</a:t>
            </a:r>
            <a:r>
              <a:rPr lang="en-US" sz="1877" dirty="0">
                <a:solidFill>
                  <a:srgbClr val="FFFFFF"/>
                </a:solidFill>
                <a:latin typeface="Arimo"/>
              </a:rPr>
              <a:t> </a:t>
            </a:r>
            <a:r>
              <a:rPr lang="en-US" sz="1877" dirty="0" err="1">
                <a:solidFill>
                  <a:srgbClr val="FFFFFF"/>
                </a:solidFill>
                <a:latin typeface="Arimo"/>
              </a:rPr>
              <a:t>atau</a:t>
            </a:r>
            <a:r>
              <a:rPr lang="en-US" sz="1877" dirty="0">
                <a:solidFill>
                  <a:srgbClr val="FFFFFF"/>
                </a:solidFill>
                <a:latin typeface="Arimo"/>
              </a:rPr>
              <a:t> </a:t>
            </a:r>
            <a:r>
              <a:rPr lang="en-US" sz="1877" dirty="0" err="1">
                <a:solidFill>
                  <a:srgbClr val="FFFFFF"/>
                </a:solidFill>
                <a:latin typeface="Arimo"/>
              </a:rPr>
              <a:t>perawatan</a:t>
            </a:r>
            <a:r>
              <a:rPr lang="en-US" sz="1877" dirty="0">
                <a:solidFill>
                  <a:srgbClr val="FFFFFF"/>
                </a:solidFill>
                <a:latin typeface="Arimo"/>
              </a:rPr>
              <a:t> </a:t>
            </a:r>
          </a:p>
          <a:p>
            <a:pPr>
              <a:lnSpc>
                <a:spcPts val="2629"/>
              </a:lnSpc>
            </a:pPr>
            <a:r>
              <a:rPr lang="en-US" sz="1877" dirty="0">
                <a:solidFill>
                  <a:srgbClr val="FFFFFF"/>
                </a:solidFill>
                <a:latin typeface="Arimo"/>
              </a:rPr>
              <a:t>(Jika </a:t>
            </a:r>
            <a:r>
              <a:rPr lang="en-US" sz="1877" dirty="0" err="1">
                <a:solidFill>
                  <a:srgbClr val="FFFFFF"/>
                </a:solidFill>
                <a:latin typeface="Arimo"/>
              </a:rPr>
              <a:t>terjadi</a:t>
            </a:r>
            <a:r>
              <a:rPr lang="en-US" sz="1877" dirty="0">
                <a:solidFill>
                  <a:srgbClr val="FFFFFF"/>
                </a:solidFill>
                <a:latin typeface="Arimo"/>
              </a:rPr>
              <a:t> </a:t>
            </a:r>
            <a:r>
              <a:rPr lang="en-US" sz="1877" dirty="0" err="1">
                <a:solidFill>
                  <a:srgbClr val="FFFFFF"/>
                </a:solidFill>
                <a:latin typeface="Arimo"/>
              </a:rPr>
              <a:t>kesalahan</a:t>
            </a:r>
            <a:r>
              <a:rPr lang="en-US" sz="1877" dirty="0">
                <a:solidFill>
                  <a:srgbClr val="FFFFFF"/>
                </a:solidFill>
                <a:latin typeface="Arimo"/>
              </a:rPr>
              <a:t> </a:t>
            </a:r>
            <a:r>
              <a:rPr lang="en-US" sz="1877" dirty="0" err="1">
                <a:solidFill>
                  <a:srgbClr val="FFFFFF"/>
                </a:solidFill>
                <a:latin typeface="Arimo"/>
              </a:rPr>
              <a:t>dalam</a:t>
            </a:r>
            <a:r>
              <a:rPr lang="en-US" sz="1877" dirty="0">
                <a:solidFill>
                  <a:srgbClr val="FFFFFF"/>
                </a:solidFill>
                <a:latin typeface="Arimo"/>
              </a:rPr>
              <a:t> </a:t>
            </a:r>
            <a:r>
              <a:rPr lang="en-US" sz="1877" dirty="0" err="1">
                <a:solidFill>
                  <a:srgbClr val="FFFFFF"/>
                </a:solidFill>
                <a:latin typeface="Arimo"/>
              </a:rPr>
              <a:t>diagnosa</a:t>
            </a:r>
            <a:r>
              <a:rPr lang="en-US" sz="1877" dirty="0">
                <a:solidFill>
                  <a:srgbClr val="FFFFFF"/>
                </a:solidFill>
                <a:latin typeface="Arimo"/>
              </a:rPr>
              <a:t> </a:t>
            </a:r>
            <a:r>
              <a:rPr lang="en-US" sz="1877" dirty="0" err="1">
                <a:solidFill>
                  <a:srgbClr val="FFFFFF"/>
                </a:solidFill>
                <a:latin typeface="Arimo"/>
              </a:rPr>
              <a:t>penyakit</a:t>
            </a:r>
            <a:r>
              <a:rPr lang="en-US" sz="1877" dirty="0">
                <a:solidFill>
                  <a:srgbClr val="FFFFFF"/>
                </a:solidFill>
                <a:latin typeface="Arimo"/>
              </a:rPr>
              <a:t> </a:t>
            </a:r>
            <a:r>
              <a:rPr lang="en-US" sz="1877" dirty="0" err="1">
                <a:solidFill>
                  <a:srgbClr val="FFFFFF"/>
                </a:solidFill>
                <a:latin typeface="Arimo"/>
              </a:rPr>
              <a:t>atau</a:t>
            </a:r>
            <a:r>
              <a:rPr lang="en-US" sz="1877" dirty="0">
                <a:solidFill>
                  <a:srgbClr val="FFFFFF"/>
                </a:solidFill>
                <a:latin typeface="Arimo"/>
              </a:rPr>
              <a:t> </a:t>
            </a:r>
            <a:r>
              <a:rPr lang="en-US" sz="1877" dirty="0" err="1">
                <a:solidFill>
                  <a:srgbClr val="FFFFFF"/>
                </a:solidFill>
                <a:latin typeface="Arimo"/>
              </a:rPr>
              <a:t>pilihan</a:t>
            </a:r>
            <a:r>
              <a:rPr lang="en-US" sz="1877" dirty="0">
                <a:solidFill>
                  <a:srgbClr val="FFFFFF"/>
                </a:solidFill>
                <a:latin typeface="Arimo"/>
              </a:rPr>
              <a:t>. </a:t>
            </a:r>
            <a:r>
              <a:rPr lang="en-US" sz="1877" dirty="0" err="1">
                <a:solidFill>
                  <a:srgbClr val="FFFFFF"/>
                </a:solidFill>
                <a:latin typeface="Arimo"/>
              </a:rPr>
              <a:t>perawatan</a:t>
            </a:r>
            <a:r>
              <a:rPr lang="en-US" sz="1877" dirty="0">
                <a:solidFill>
                  <a:srgbClr val="FFFFFF"/>
                </a:solidFill>
                <a:latin typeface="Arimo"/>
              </a:rPr>
              <a:t> yang </a:t>
            </a:r>
            <a:r>
              <a:rPr lang="en-US" sz="1877" dirty="0" err="1">
                <a:solidFill>
                  <a:srgbClr val="FFFFFF"/>
                </a:solidFill>
                <a:latin typeface="Arimo"/>
              </a:rPr>
              <a:t>diberikan</a:t>
            </a:r>
            <a:r>
              <a:rPr lang="en-US" sz="1877" dirty="0">
                <a:solidFill>
                  <a:srgbClr val="FFFFFF"/>
                </a:solidFill>
                <a:latin typeface="Arimo"/>
              </a:rPr>
              <a:t>, </a:t>
            </a:r>
            <a:r>
              <a:rPr lang="en-US" sz="1877" dirty="0" err="1">
                <a:solidFill>
                  <a:srgbClr val="FFFFFF"/>
                </a:solidFill>
                <a:latin typeface="Arimo"/>
              </a:rPr>
              <a:t>pasien</a:t>
            </a:r>
            <a:r>
              <a:rPr lang="en-US" sz="1877" dirty="0">
                <a:solidFill>
                  <a:srgbClr val="FFFFFF"/>
                </a:solidFill>
                <a:latin typeface="Arimo"/>
              </a:rPr>
              <a:t> </a:t>
            </a:r>
            <a:r>
              <a:rPr lang="en-US" sz="1877" dirty="0" err="1">
                <a:solidFill>
                  <a:srgbClr val="FFFFFF"/>
                </a:solidFill>
                <a:latin typeface="Arimo"/>
              </a:rPr>
              <a:t>mungkin</a:t>
            </a:r>
            <a:r>
              <a:rPr lang="en-US" sz="1877" dirty="0">
                <a:solidFill>
                  <a:srgbClr val="FFFFFF"/>
                </a:solidFill>
                <a:latin typeface="Arimo"/>
              </a:rPr>
              <a:t> </a:t>
            </a:r>
            <a:r>
              <a:rPr lang="en-US" sz="1877" dirty="0" err="1">
                <a:solidFill>
                  <a:srgbClr val="FFFFFF"/>
                </a:solidFill>
                <a:latin typeface="Arimo"/>
              </a:rPr>
              <a:t>merasa</a:t>
            </a:r>
            <a:r>
              <a:rPr lang="en-US" sz="1877" dirty="0">
                <a:solidFill>
                  <a:srgbClr val="FFFFFF"/>
                </a:solidFill>
                <a:latin typeface="Arimo"/>
              </a:rPr>
              <a:t> </a:t>
            </a:r>
            <a:r>
              <a:rPr lang="en-US" sz="1877" dirty="0" err="1">
                <a:solidFill>
                  <a:srgbClr val="FFFFFF"/>
                </a:solidFill>
                <a:latin typeface="Arimo"/>
              </a:rPr>
              <a:t>tidak</a:t>
            </a:r>
            <a:r>
              <a:rPr lang="en-US" sz="1877" dirty="0">
                <a:solidFill>
                  <a:srgbClr val="FFFFFF"/>
                </a:solidFill>
                <a:latin typeface="Arimo"/>
              </a:rPr>
              <a:t> </a:t>
            </a:r>
            <a:r>
              <a:rPr lang="en-US" sz="1877" dirty="0" err="1">
                <a:solidFill>
                  <a:srgbClr val="FFFFFF"/>
                </a:solidFill>
                <a:latin typeface="Arimo"/>
              </a:rPr>
              <a:t>puas</a:t>
            </a:r>
            <a:r>
              <a:rPr lang="en-US" sz="1877" dirty="0">
                <a:solidFill>
                  <a:srgbClr val="FFFFFF"/>
                </a:solidFill>
                <a:latin typeface="Arimo"/>
              </a:rPr>
              <a:t> dan </a:t>
            </a:r>
            <a:r>
              <a:rPr lang="en-US" sz="1877" dirty="0" err="1">
                <a:solidFill>
                  <a:srgbClr val="FFFFFF"/>
                </a:solidFill>
                <a:latin typeface="Arimo"/>
              </a:rPr>
              <a:t>mengajukan</a:t>
            </a:r>
            <a:r>
              <a:rPr lang="en-US" sz="1877" dirty="0">
                <a:solidFill>
                  <a:srgbClr val="FFFFFF"/>
                </a:solidFill>
                <a:latin typeface="Arimo"/>
              </a:rPr>
              <a:t> </a:t>
            </a:r>
            <a:r>
              <a:rPr lang="en-US" sz="1877" dirty="0" err="1">
                <a:solidFill>
                  <a:srgbClr val="FFFFFF"/>
                </a:solidFill>
                <a:latin typeface="Arimo"/>
              </a:rPr>
              <a:t>keluhan</a:t>
            </a:r>
            <a:r>
              <a:rPr lang="en-US" sz="1877" dirty="0">
                <a:solidFill>
                  <a:srgbClr val="FFFFFF"/>
                </a:solidFill>
                <a:latin typeface="Arimo"/>
              </a:rPr>
              <a:t> </a:t>
            </a:r>
            <a:r>
              <a:rPr lang="en-US" sz="1877" dirty="0" err="1">
                <a:solidFill>
                  <a:srgbClr val="FFFFFF"/>
                </a:solidFill>
                <a:latin typeface="Arimo"/>
              </a:rPr>
              <a:t>sebagai</a:t>
            </a:r>
            <a:r>
              <a:rPr lang="en-US" sz="1877" dirty="0">
                <a:solidFill>
                  <a:srgbClr val="FFFFFF"/>
                </a:solidFill>
                <a:latin typeface="Arimo"/>
              </a:rPr>
              <a:t> </a:t>
            </a:r>
            <a:r>
              <a:rPr lang="en-US" sz="1877" dirty="0" err="1">
                <a:solidFill>
                  <a:srgbClr val="FFFFFF"/>
                </a:solidFill>
                <a:latin typeface="Arimo"/>
              </a:rPr>
              <a:t>respons</a:t>
            </a:r>
            <a:r>
              <a:rPr lang="en-US" sz="1877" dirty="0">
                <a:solidFill>
                  <a:srgbClr val="FFFFFF"/>
                </a:solidFill>
                <a:latin typeface="Arimo"/>
              </a:rPr>
              <a:t>.)</a:t>
            </a:r>
          </a:p>
          <a:p>
            <a:pPr>
              <a:lnSpc>
                <a:spcPts val="2629"/>
              </a:lnSpc>
            </a:pPr>
            <a:endParaRPr lang="en-US" sz="1877" dirty="0">
              <a:solidFill>
                <a:srgbClr val="FFFFFF"/>
              </a:solidFill>
              <a:latin typeface="Arimo"/>
            </a:endParaRPr>
          </a:p>
          <a:p>
            <a:pPr>
              <a:lnSpc>
                <a:spcPts val="2629"/>
              </a:lnSpc>
            </a:pPr>
            <a:r>
              <a:rPr lang="en-US" sz="1877" dirty="0">
                <a:solidFill>
                  <a:srgbClr val="FFFFFF"/>
                </a:solidFill>
                <a:latin typeface="Arimo"/>
              </a:rPr>
              <a:t>c. </a:t>
            </a:r>
            <a:r>
              <a:rPr lang="en-US" sz="1877" dirty="0" err="1">
                <a:solidFill>
                  <a:srgbClr val="FFFFFF"/>
                </a:solidFill>
                <a:latin typeface="Arimo"/>
              </a:rPr>
              <a:t>Kurangnya</a:t>
            </a:r>
            <a:r>
              <a:rPr lang="en-US" sz="1877" dirty="0">
                <a:solidFill>
                  <a:srgbClr val="FFFFFF"/>
                </a:solidFill>
                <a:latin typeface="Arimo"/>
              </a:rPr>
              <a:t> </a:t>
            </a:r>
            <a:r>
              <a:rPr lang="en-US" sz="1877" dirty="0" err="1">
                <a:solidFill>
                  <a:srgbClr val="FFFFFF"/>
                </a:solidFill>
                <a:latin typeface="Arimo"/>
              </a:rPr>
              <a:t>informasi</a:t>
            </a:r>
            <a:r>
              <a:rPr lang="en-US" sz="1877" dirty="0">
                <a:solidFill>
                  <a:srgbClr val="FFFFFF"/>
                </a:solidFill>
                <a:latin typeface="Arimo"/>
              </a:rPr>
              <a:t> </a:t>
            </a:r>
            <a:r>
              <a:rPr lang="en-US" sz="1877" dirty="0" err="1">
                <a:solidFill>
                  <a:srgbClr val="FFFFFF"/>
                </a:solidFill>
                <a:latin typeface="Arimo"/>
              </a:rPr>
              <a:t>atau</a:t>
            </a:r>
            <a:r>
              <a:rPr lang="en-US" sz="1877" dirty="0">
                <a:solidFill>
                  <a:srgbClr val="FFFFFF"/>
                </a:solidFill>
                <a:latin typeface="Arimo"/>
              </a:rPr>
              <a:t> </a:t>
            </a:r>
            <a:r>
              <a:rPr lang="en-US" sz="1877" dirty="0" err="1">
                <a:solidFill>
                  <a:srgbClr val="FFFFFF"/>
                </a:solidFill>
                <a:latin typeface="Arimo"/>
              </a:rPr>
              <a:t>pemahaman</a:t>
            </a:r>
            <a:endParaRPr lang="en-US" sz="1877" dirty="0">
              <a:solidFill>
                <a:srgbClr val="FFFFFF"/>
              </a:solidFill>
              <a:latin typeface="Arimo"/>
            </a:endParaRPr>
          </a:p>
          <a:p>
            <a:pPr>
              <a:lnSpc>
                <a:spcPts val="2629"/>
              </a:lnSpc>
            </a:pPr>
            <a:r>
              <a:rPr lang="en-US" sz="1877" dirty="0" err="1">
                <a:solidFill>
                  <a:srgbClr val="FFFFFF"/>
                </a:solidFill>
                <a:latin typeface="Arimo"/>
              </a:rPr>
              <a:t>Pasien</a:t>
            </a:r>
            <a:r>
              <a:rPr lang="en-US" sz="1877" dirty="0">
                <a:solidFill>
                  <a:srgbClr val="FFFFFF"/>
                </a:solidFill>
                <a:latin typeface="Arimo"/>
              </a:rPr>
              <a:t> yang </a:t>
            </a:r>
            <a:r>
              <a:rPr lang="en-US" sz="1877" dirty="0" err="1">
                <a:solidFill>
                  <a:srgbClr val="FFFFFF"/>
                </a:solidFill>
                <a:latin typeface="Arimo"/>
              </a:rPr>
              <a:t>merasa</a:t>
            </a:r>
            <a:r>
              <a:rPr lang="en-US" sz="1877" dirty="0">
                <a:solidFill>
                  <a:srgbClr val="FFFFFF"/>
                </a:solidFill>
                <a:latin typeface="Arimo"/>
              </a:rPr>
              <a:t> </a:t>
            </a:r>
            <a:r>
              <a:rPr lang="en-US" sz="1877" dirty="0" err="1">
                <a:solidFill>
                  <a:srgbClr val="FFFFFF"/>
                </a:solidFill>
                <a:latin typeface="Arimo"/>
              </a:rPr>
              <a:t>kurang</a:t>
            </a:r>
            <a:r>
              <a:rPr lang="en-US" sz="1877" dirty="0">
                <a:solidFill>
                  <a:srgbClr val="FFFFFF"/>
                </a:solidFill>
                <a:latin typeface="Arimo"/>
              </a:rPr>
              <a:t> </a:t>
            </a:r>
            <a:r>
              <a:rPr lang="en-US" sz="1877" dirty="0" err="1">
                <a:solidFill>
                  <a:srgbClr val="FFFFFF"/>
                </a:solidFill>
                <a:latin typeface="Arimo"/>
              </a:rPr>
              <a:t>diinformasikan</a:t>
            </a:r>
            <a:r>
              <a:rPr lang="en-US" sz="1877" dirty="0">
                <a:solidFill>
                  <a:srgbClr val="FFFFFF"/>
                </a:solidFill>
                <a:latin typeface="Arimo"/>
              </a:rPr>
              <a:t> </a:t>
            </a:r>
            <a:r>
              <a:rPr lang="en-US" sz="1877" dirty="0" err="1">
                <a:solidFill>
                  <a:srgbClr val="FFFFFF"/>
                </a:solidFill>
                <a:latin typeface="Arimo"/>
              </a:rPr>
              <a:t>tentang</a:t>
            </a:r>
            <a:r>
              <a:rPr lang="en-US" sz="1877" dirty="0">
                <a:solidFill>
                  <a:srgbClr val="FFFFFF"/>
                </a:solidFill>
                <a:latin typeface="Arimo"/>
              </a:rPr>
              <a:t> </a:t>
            </a:r>
            <a:r>
              <a:rPr lang="en-US" sz="1877" dirty="0" err="1">
                <a:solidFill>
                  <a:srgbClr val="FFFFFF"/>
                </a:solidFill>
                <a:latin typeface="Arimo"/>
              </a:rPr>
              <a:t>kondisi</a:t>
            </a:r>
            <a:r>
              <a:rPr lang="en-US" sz="1877" dirty="0">
                <a:solidFill>
                  <a:srgbClr val="FFFFFF"/>
                </a:solidFill>
                <a:latin typeface="Arimo"/>
              </a:rPr>
              <a:t> </a:t>
            </a:r>
            <a:r>
              <a:rPr lang="en-US" sz="1877" dirty="0" err="1">
                <a:solidFill>
                  <a:srgbClr val="FFFFFF"/>
                </a:solidFill>
                <a:latin typeface="Arimo"/>
              </a:rPr>
              <a:t>kesehatan</a:t>
            </a:r>
            <a:r>
              <a:rPr lang="en-US" sz="1877" dirty="0">
                <a:solidFill>
                  <a:srgbClr val="FFFFFF"/>
                </a:solidFill>
                <a:latin typeface="Arimo"/>
              </a:rPr>
              <a:t> </a:t>
            </a:r>
            <a:r>
              <a:rPr lang="en-US" sz="1877" dirty="0" err="1">
                <a:solidFill>
                  <a:srgbClr val="FFFFFF"/>
                </a:solidFill>
                <a:latin typeface="Arimo"/>
              </a:rPr>
              <a:t>mereka</a:t>
            </a:r>
            <a:r>
              <a:rPr lang="en-US" sz="1877" dirty="0">
                <a:solidFill>
                  <a:srgbClr val="FFFFFF"/>
                </a:solidFill>
                <a:latin typeface="Arimo"/>
              </a:rPr>
              <a:t>, </a:t>
            </a:r>
            <a:r>
              <a:rPr lang="en-US" sz="1877" dirty="0" err="1">
                <a:solidFill>
                  <a:srgbClr val="FFFFFF"/>
                </a:solidFill>
                <a:latin typeface="Arimo"/>
              </a:rPr>
              <a:t>prosedur</a:t>
            </a:r>
            <a:r>
              <a:rPr lang="en-US" sz="1877" dirty="0">
                <a:solidFill>
                  <a:srgbClr val="FFFFFF"/>
                </a:solidFill>
                <a:latin typeface="Arimo"/>
              </a:rPr>
              <a:t> </a:t>
            </a:r>
            <a:r>
              <a:rPr lang="en-US" sz="1877" dirty="0" err="1">
                <a:solidFill>
                  <a:srgbClr val="FFFFFF"/>
                </a:solidFill>
                <a:latin typeface="Arimo"/>
              </a:rPr>
              <a:t>medis</a:t>
            </a:r>
            <a:r>
              <a:rPr lang="en-US" sz="1877" dirty="0">
                <a:solidFill>
                  <a:srgbClr val="FFFFFF"/>
                </a:solidFill>
                <a:latin typeface="Arimo"/>
              </a:rPr>
              <a:t>, </a:t>
            </a:r>
            <a:r>
              <a:rPr lang="en-US" sz="1877" dirty="0" err="1">
                <a:solidFill>
                  <a:srgbClr val="FFFFFF"/>
                </a:solidFill>
                <a:latin typeface="Arimo"/>
              </a:rPr>
              <a:t>atau</a:t>
            </a:r>
            <a:r>
              <a:rPr lang="en-US" sz="1877" dirty="0">
                <a:solidFill>
                  <a:srgbClr val="FFFFFF"/>
                </a:solidFill>
                <a:latin typeface="Arimo"/>
              </a:rPr>
              <a:t> </a:t>
            </a:r>
            <a:r>
              <a:rPr lang="en-US" sz="1877" dirty="0" err="1">
                <a:solidFill>
                  <a:srgbClr val="FFFFFF"/>
                </a:solidFill>
                <a:latin typeface="Arimo"/>
              </a:rPr>
              <a:t>rencana</a:t>
            </a:r>
            <a:r>
              <a:rPr lang="en-US" sz="1877" dirty="0">
                <a:solidFill>
                  <a:srgbClr val="FFFFFF"/>
                </a:solidFill>
                <a:latin typeface="Arimo"/>
              </a:rPr>
              <a:t> </a:t>
            </a:r>
            <a:r>
              <a:rPr lang="en-US" sz="1877" dirty="0" err="1">
                <a:solidFill>
                  <a:srgbClr val="FFFFFF"/>
                </a:solidFill>
                <a:latin typeface="Arimo"/>
              </a:rPr>
              <a:t>perawatan</a:t>
            </a:r>
            <a:r>
              <a:rPr lang="en-US" sz="1877" dirty="0">
                <a:solidFill>
                  <a:srgbClr val="FFFFFF"/>
                </a:solidFill>
                <a:latin typeface="Arimo"/>
              </a:rPr>
              <a:t> </a:t>
            </a:r>
            <a:r>
              <a:rPr lang="en-US" sz="1877" dirty="0" err="1">
                <a:solidFill>
                  <a:srgbClr val="FFFFFF"/>
                </a:solidFill>
                <a:latin typeface="Arimo"/>
              </a:rPr>
              <a:t>mungkin</a:t>
            </a:r>
            <a:r>
              <a:rPr lang="en-US" sz="1877" dirty="0">
                <a:solidFill>
                  <a:srgbClr val="FFFFFF"/>
                </a:solidFill>
                <a:latin typeface="Arimo"/>
              </a:rPr>
              <a:t> </a:t>
            </a:r>
            <a:r>
              <a:rPr lang="en-US" sz="1877" dirty="0" err="1">
                <a:solidFill>
                  <a:srgbClr val="FFFFFF"/>
                </a:solidFill>
                <a:latin typeface="Arimo"/>
              </a:rPr>
              <a:t>merasa</a:t>
            </a:r>
            <a:r>
              <a:rPr lang="en-US" sz="1877" dirty="0">
                <a:solidFill>
                  <a:srgbClr val="FFFFFF"/>
                </a:solidFill>
                <a:latin typeface="Arimo"/>
              </a:rPr>
              <a:t> </a:t>
            </a:r>
            <a:r>
              <a:rPr lang="en-US" sz="1877" dirty="0" err="1">
                <a:solidFill>
                  <a:srgbClr val="FFFFFF"/>
                </a:solidFill>
                <a:latin typeface="Arimo"/>
              </a:rPr>
              <a:t>bingung</a:t>
            </a:r>
            <a:r>
              <a:rPr lang="en-US" sz="1877" dirty="0">
                <a:solidFill>
                  <a:srgbClr val="FFFFFF"/>
                </a:solidFill>
                <a:latin typeface="Arimo"/>
              </a:rPr>
              <a:t> </a:t>
            </a:r>
            <a:r>
              <a:rPr lang="en-US" sz="1877" dirty="0" err="1">
                <a:solidFill>
                  <a:srgbClr val="FFFFFF"/>
                </a:solidFill>
                <a:latin typeface="Arimo"/>
              </a:rPr>
              <a:t>atau</a:t>
            </a:r>
            <a:r>
              <a:rPr lang="en-US" sz="1877" dirty="0">
                <a:solidFill>
                  <a:srgbClr val="FFFFFF"/>
                </a:solidFill>
                <a:latin typeface="Arimo"/>
              </a:rPr>
              <a:t> </a:t>
            </a:r>
            <a:r>
              <a:rPr lang="en-US" sz="1877" dirty="0" err="1">
                <a:solidFill>
                  <a:srgbClr val="FFFFFF"/>
                </a:solidFill>
                <a:latin typeface="Arimo"/>
              </a:rPr>
              <a:t>frustrasi</a:t>
            </a:r>
            <a:r>
              <a:rPr lang="en-US" sz="1877" dirty="0">
                <a:solidFill>
                  <a:srgbClr val="FFFFFF"/>
                </a:solidFill>
                <a:latin typeface="Arimo"/>
              </a:rPr>
              <a:t>, yang </a:t>
            </a:r>
            <a:r>
              <a:rPr lang="en-US" sz="1877" dirty="0" err="1">
                <a:solidFill>
                  <a:srgbClr val="FFFFFF"/>
                </a:solidFill>
                <a:latin typeface="Arimo"/>
              </a:rPr>
              <a:t>dapat</a:t>
            </a:r>
            <a:r>
              <a:rPr lang="en-US" sz="1877" dirty="0">
                <a:solidFill>
                  <a:srgbClr val="FFFFFF"/>
                </a:solidFill>
                <a:latin typeface="Arimo"/>
              </a:rPr>
              <a:t> </a:t>
            </a:r>
            <a:r>
              <a:rPr lang="en-US" sz="1877" dirty="0" err="1">
                <a:solidFill>
                  <a:srgbClr val="FFFFFF"/>
                </a:solidFill>
                <a:latin typeface="Arimo"/>
              </a:rPr>
              <a:t>menyebabkan</a:t>
            </a:r>
            <a:r>
              <a:rPr lang="en-US" sz="1877" dirty="0">
                <a:solidFill>
                  <a:srgbClr val="FFFFFF"/>
                </a:solidFill>
                <a:latin typeface="Arimo"/>
              </a:rPr>
              <a:t> </a:t>
            </a:r>
            <a:r>
              <a:rPr lang="en-US" sz="1877" dirty="0" err="1">
                <a:solidFill>
                  <a:srgbClr val="FFFFFF"/>
                </a:solidFill>
                <a:latin typeface="Arimo"/>
              </a:rPr>
              <a:t>mereka</a:t>
            </a:r>
            <a:r>
              <a:rPr lang="en-US" sz="1877" dirty="0">
                <a:solidFill>
                  <a:srgbClr val="FFFFFF"/>
                </a:solidFill>
                <a:latin typeface="Arimo"/>
              </a:rPr>
              <a:t> </a:t>
            </a:r>
            <a:r>
              <a:rPr lang="en-US" sz="1877" dirty="0" err="1">
                <a:solidFill>
                  <a:srgbClr val="FFFFFF"/>
                </a:solidFill>
                <a:latin typeface="Arimo"/>
              </a:rPr>
              <a:t>mengeluh</a:t>
            </a:r>
            <a:r>
              <a:rPr lang="en-US" sz="1877" dirty="0">
                <a:solidFill>
                  <a:srgbClr val="FFFFFF"/>
                </a:solidFill>
                <a:latin typeface="Arimo"/>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66799" y="0"/>
            <a:ext cx="9772793" cy="6858000"/>
            <a:chOff x="0" y="0"/>
            <a:chExt cx="3860856" cy="2709333"/>
          </a:xfrm>
          <a:solidFill>
            <a:schemeClr val="accent2"/>
          </a:solidFill>
        </p:grpSpPr>
        <p:sp>
          <p:nvSpPr>
            <p:cNvPr id="3" name="Freeform 3"/>
            <p:cNvSpPr/>
            <p:nvPr/>
          </p:nvSpPr>
          <p:spPr>
            <a:xfrm>
              <a:off x="0" y="0"/>
              <a:ext cx="3860857" cy="2709333"/>
            </a:xfrm>
            <a:custGeom>
              <a:avLst/>
              <a:gdLst/>
              <a:ahLst/>
              <a:cxnLst/>
              <a:rect l="l" t="t" r="r" b="b"/>
              <a:pathLst>
                <a:path w="3860857" h="2709333">
                  <a:moveTo>
                    <a:pt x="0" y="0"/>
                  </a:moveTo>
                  <a:lnTo>
                    <a:pt x="3860857" y="0"/>
                  </a:lnTo>
                  <a:lnTo>
                    <a:pt x="3860857" y="2709333"/>
                  </a:lnTo>
                  <a:lnTo>
                    <a:pt x="0" y="2709333"/>
                  </a:lnTo>
                  <a:close/>
                </a:path>
              </a:pathLst>
            </a:custGeom>
            <a:grpFill/>
          </p:spPr>
        </p:sp>
        <p:sp>
          <p:nvSpPr>
            <p:cNvPr id="4" name="TextBox 4"/>
            <p:cNvSpPr txBox="1"/>
            <p:nvPr/>
          </p:nvSpPr>
          <p:spPr>
            <a:xfrm>
              <a:off x="0" y="19050"/>
              <a:ext cx="3860856" cy="2690283"/>
            </a:xfrm>
            <a:prstGeom prst="rect">
              <a:avLst/>
            </a:prstGeom>
            <a:grpFill/>
          </p:spPr>
          <p:txBody>
            <a:bodyPr lIns="33867" tIns="33867" rIns="33867" bIns="33867" rtlCol="0" anchor="ctr"/>
            <a:lstStyle/>
            <a:p>
              <a:pPr algn="ctr">
                <a:lnSpc>
                  <a:spcPts val="1506"/>
                </a:lnSpc>
              </a:pPr>
              <a:endParaRPr sz="1200"/>
            </a:p>
          </p:txBody>
        </p:sp>
      </p:grpSp>
      <p:sp>
        <p:nvSpPr>
          <p:cNvPr id="7" name="TextBox 7"/>
          <p:cNvSpPr txBox="1"/>
          <p:nvPr/>
        </p:nvSpPr>
        <p:spPr>
          <a:xfrm>
            <a:off x="3269477" y="1526238"/>
            <a:ext cx="8236723" cy="4489178"/>
          </a:xfrm>
          <a:prstGeom prst="rect">
            <a:avLst/>
          </a:prstGeom>
        </p:spPr>
        <p:txBody>
          <a:bodyPr lIns="0" tIns="0" rIns="0" bIns="0" rtlCol="0" anchor="t">
            <a:spAutoFit/>
          </a:bodyPr>
          <a:lstStyle/>
          <a:p>
            <a:pPr>
              <a:lnSpc>
                <a:spcPts val="2191"/>
              </a:lnSpc>
            </a:pPr>
            <a:r>
              <a:rPr lang="en-US" sz="1565" dirty="0">
                <a:solidFill>
                  <a:srgbClr val="FFFFFF"/>
                </a:solidFill>
                <a:latin typeface="Arimo"/>
              </a:rPr>
              <a:t>d. </a:t>
            </a:r>
            <a:r>
              <a:rPr lang="en-US" sz="1565" dirty="0" err="1">
                <a:solidFill>
                  <a:srgbClr val="FFFFFF"/>
                </a:solidFill>
                <a:latin typeface="Arimo"/>
              </a:rPr>
              <a:t>Ketidaknyamanan</a:t>
            </a:r>
            <a:r>
              <a:rPr lang="en-US" sz="1565" dirty="0">
                <a:solidFill>
                  <a:srgbClr val="FFFFFF"/>
                </a:solidFill>
                <a:latin typeface="Arimo"/>
              </a:rPr>
              <a:t> </a:t>
            </a:r>
            <a:r>
              <a:rPr lang="en-US" sz="1565" dirty="0" err="1">
                <a:solidFill>
                  <a:srgbClr val="FFFFFF"/>
                </a:solidFill>
                <a:latin typeface="Arimo"/>
              </a:rPr>
              <a:t>atau</a:t>
            </a:r>
            <a:r>
              <a:rPr lang="en-US" sz="1565" dirty="0">
                <a:solidFill>
                  <a:srgbClr val="FFFFFF"/>
                </a:solidFill>
                <a:latin typeface="Arimo"/>
              </a:rPr>
              <a:t> rasa </a:t>
            </a:r>
            <a:r>
              <a:rPr lang="en-US" sz="1565" dirty="0" err="1">
                <a:solidFill>
                  <a:srgbClr val="FFFFFF"/>
                </a:solidFill>
                <a:latin typeface="Arimo"/>
              </a:rPr>
              <a:t>sakit</a:t>
            </a:r>
            <a:endParaRPr lang="en-US" sz="1565" dirty="0">
              <a:solidFill>
                <a:srgbClr val="FFFFFF"/>
              </a:solidFill>
              <a:latin typeface="Arimo"/>
            </a:endParaRPr>
          </a:p>
          <a:p>
            <a:pPr>
              <a:lnSpc>
                <a:spcPts val="2191"/>
              </a:lnSpc>
            </a:pPr>
            <a:r>
              <a:rPr lang="en-US" sz="1565" dirty="0">
                <a:solidFill>
                  <a:srgbClr val="FFFFFF"/>
                </a:solidFill>
                <a:latin typeface="Arimo"/>
              </a:rPr>
              <a:t>Jika </a:t>
            </a:r>
            <a:r>
              <a:rPr lang="en-US" sz="1565" dirty="0" err="1">
                <a:solidFill>
                  <a:srgbClr val="FFFFFF"/>
                </a:solidFill>
                <a:latin typeface="Arimo"/>
              </a:rPr>
              <a:t>pasien</a:t>
            </a:r>
            <a:r>
              <a:rPr lang="en-US" sz="1565" dirty="0">
                <a:solidFill>
                  <a:srgbClr val="FFFFFF"/>
                </a:solidFill>
                <a:latin typeface="Arimo"/>
              </a:rPr>
              <a:t> </a:t>
            </a:r>
            <a:r>
              <a:rPr lang="en-US" sz="1565" dirty="0" err="1">
                <a:solidFill>
                  <a:srgbClr val="FFFFFF"/>
                </a:solidFill>
                <a:latin typeface="Arimo"/>
              </a:rPr>
              <a:t>merasa</a:t>
            </a:r>
            <a:r>
              <a:rPr lang="en-US" sz="1565" dirty="0">
                <a:solidFill>
                  <a:srgbClr val="FFFFFF"/>
                </a:solidFill>
                <a:latin typeface="Arimo"/>
              </a:rPr>
              <a:t> </a:t>
            </a:r>
            <a:r>
              <a:rPr lang="en-US" sz="1565" dirty="0" err="1">
                <a:solidFill>
                  <a:srgbClr val="FFFFFF"/>
                </a:solidFill>
                <a:latin typeface="Arimo"/>
              </a:rPr>
              <a:t>tidak</a:t>
            </a:r>
            <a:r>
              <a:rPr lang="en-US" sz="1565" dirty="0">
                <a:solidFill>
                  <a:srgbClr val="FFFFFF"/>
                </a:solidFill>
                <a:latin typeface="Arimo"/>
              </a:rPr>
              <a:t> </a:t>
            </a:r>
            <a:r>
              <a:rPr lang="en-US" sz="1565" dirty="0" err="1">
                <a:solidFill>
                  <a:srgbClr val="FFFFFF"/>
                </a:solidFill>
                <a:latin typeface="Arimo"/>
              </a:rPr>
              <a:t>nyaman</a:t>
            </a:r>
            <a:r>
              <a:rPr lang="en-US" sz="1565" dirty="0">
                <a:solidFill>
                  <a:srgbClr val="FFFFFF"/>
                </a:solidFill>
                <a:latin typeface="Arimo"/>
              </a:rPr>
              <a:t> </a:t>
            </a:r>
            <a:r>
              <a:rPr lang="en-US" sz="1565" dirty="0" err="1">
                <a:solidFill>
                  <a:srgbClr val="FFFFFF"/>
                </a:solidFill>
                <a:latin typeface="Arimo"/>
              </a:rPr>
              <a:t>atau</a:t>
            </a:r>
            <a:r>
              <a:rPr lang="en-US" sz="1565" dirty="0">
                <a:solidFill>
                  <a:srgbClr val="FFFFFF"/>
                </a:solidFill>
                <a:latin typeface="Arimo"/>
              </a:rPr>
              <a:t> </a:t>
            </a:r>
            <a:r>
              <a:rPr lang="en-US" sz="1565" dirty="0" err="1">
                <a:solidFill>
                  <a:srgbClr val="FFFFFF"/>
                </a:solidFill>
                <a:latin typeface="Arimo"/>
              </a:rPr>
              <a:t>mengalami</a:t>
            </a:r>
            <a:r>
              <a:rPr lang="en-US" sz="1565" dirty="0">
                <a:solidFill>
                  <a:srgbClr val="FFFFFF"/>
                </a:solidFill>
                <a:latin typeface="Arimo"/>
              </a:rPr>
              <a:t> rasa </a:t>
            </a:r>
            <a:r>
              <a:rPr lang="en-US" sz="1565" dirty="0" err="1">
                <a:solidFill>
                  <a:srgbClr val="FFFFFF"/>
                </a:solidFill>
                <a:latin typeface="Arimo"/>
              </a:rPr>
              <a:t>sakit</a:t>
            </a:r>
            <a:r>
              <a:rPr lang="en-US" sz="1565" dirty="0">
                <a:solidFill>
                  <a:srgbClr val="FFFFFF"/>
                </a:solidFill>
                <a:latin typeface="Arimo"/>
              </a:rPr>
              <a:t> </a:t>
            </a:r>
            <a:r>
              <a:rPr lang="en-US" sz="1565" dirty="0" err="1">
                <a:solidFill>
                  <a:srgbClr val="FFFFFF"/>
                </a:solidFill>
                <a:latin typeface="Arimo"/>
              </a:rPr>
              <a:t>selama</a:t>
            </a:r>
            <a:r>
              <a:rPr lang="en-US" sz="1565" dirty="0">
                <a:solidFill>
                  <a:srgbClr val="FFFFFF"/>
                </a:solidFill>
                <a:latin typeface="Arimo"/>
              </a:rPr>
              <a:t> </a:t>
            </a:r>
            <a:r>
              <a:rPr lang="en-US" sz="1565" dirty="0" err="1">
                <a:solidFill>
                  <a:srgbClr val="FFFFFF"/>
                </a:solidFill>
                <a:latin typeface="Arimo"/>
              </a:rPr>
              <a:t>perawatan</a:t>
            </a:r>
            <a:r>
              <a:rPr lang="en-US" sz="1565" dirty="0">
                <a:solidFill>
                  <a:srgbClr val="FFFFFF"/>
                </a:solidFill>
                <a:latin typeface="Arimo"/>
              </a:rPr>
              <a:t> </a:t>
            </a:r>
            <a:r>
              <a:rPr lang="en-US" sz="1565" dirty="0" err="1">
                <a:solidFill>
                  <a:srgbClr val="FFFFFF"/>
                </a:solidFill>
                <a:latin typeface="Arimo"/>
              </a:rPr>
              <a:t>atau</a:t>
            </a:r>
            <a:r>
              <a:rPr lang="en-US" sz="1565" dirty="0">
                <a:solidFill>
                  <a:srgbClr val="FFFFFF"/>
                </a:solidFill>
                <a:latin typeface="Arimo"/>
              </a:rPr>
              <a:t> </a:t>
            </a:r>
            <a:r>
              <a:rPr lang="en-US" sz="1565" dirty="0" err="1">
                <a:solidFill>
                  <a:srgbClr val="FFFFFF"/>
                </a:solidFill>
                <a:latin typeface="Arimo"/>
              </a:rPr>
              <a:t>prosedur</a:t>
            </a:r>
            <a:r>
              <a:rPr lang="en-US" sz="1565" dirty="0">
                <a:solidFill>
                  <a:srgbClr val="FFFFFF"/>
                </a:solidFill>
                <a:latin typeface="Arimo"/>
              </a:rPr>
              <a:t> </a:t>
            </a:r>
            <a:r>
              <a:rPr lang="en-US" sz="1565" dirty="0" err="1">
                <a:solidFill>
                  <a:srgbClr val="FFFFFF"/>
                </a:solidFill>
                <a:latin typeface="Arimo"/>
              </a:rPr>
              <a:t>medis</a:t>
            </a:r>
            <a:r>
              <a:rPr lang="en-US" sz="1565" dirty="0">
                <a:solidFill>
                  <a:srgbClr val="FFFFFF"/>
                </a:solidFill>
                <a:latin typeface="Arimo"/>
              </a:rPr>
              <a:t>, </a:t>
            </a:r>
            <a:r>
              <a:rPr lang="en-US" sz="1565" dirty="0" err="1">
                <a:solidFill>
                  <a:srgbClr val="FFFFFF"/>
                </a:solidFill>
                <a:latin typeface="Arimo"/>
              </a:rPr>
              <a:t>mereka</a:t>
            </a:r>
            <a:r>
              <a:rPr lang="en-US" sz="1565" dirty="0">
                <a:solidFill>
                  <a:srgbClr val="FFFFFF"/>
                </a:solidFill>
                <a:latin typeface="Arimo"/>
              </a:rPr>
              <a:t> </a:t>
            </a:r>
            <a:r>
              <a:rPr lang="en-US" sz="1565" dirty="0" err="1">
                <a:solidFill>
                  <a:srgbClr val="FFFFFF"/>
                </a:solidFill>
                <a:latin typeface="Arimo"/>
              </a:rPr>
              <a:t>mungkin</a:t>
            </a:r>
            <a:r>
              <a:rPr lang="en-US" sz="1565" dirty="0">
                <a:solidFill>
                  <a:srgbClr val="FFFFFF"/>
                </a:solidFill>
                <a:latin typeface="Arimo"/>
              </a:rPr>
              <a:t> </a:t>
            </a:r>
            <a:r>
              <a:rPr lang="en-US" sz="1565" dirty="0" err="1">
                <a:solidFill>
                  <a:srgbClr val="FFFFFF"/>
                </a:solidFill>
                <a:latin typeface="Arimo"/>
              </a:rPr>
              <a:t>mengajukan</a:t>
            </a:r>
            <a:r>
              <a:rPr lang="en-US" sz="1565" dirty="0">
                <a:solidFill>
                  <a:srgbClr val="FFFFFF"/>
                </a:solidFill>
                <a:latin typeface="Arimo"/>
              </a:rPr>
              <a:t> </a:t>
            </a:r>
            <a:r>
              <a:rPr lang="en-US" sz="1565" dirty="0" err="1">
                <a:solidFill>
                  <a:srgbClr val="FFFFFF"/>
                </a:solidFill>
                <a:latin typeface="Arimo"/>
              </a:rPr>
              <a:t>keluhan</a:t>
            </a:r>
            <a:r>
              <a:rPr lang="en-US" sz="1565" dirty="0">
                <a:solidFill>
                  <a:srgbClr val="FFFFFF"/>
                </a:solidFill>
                <a:latin typeface="Arimo"/>
              </a:rPr>
              <a:t> </a:t>
            </a:r>
            <a:r>
              <a:rPr lang="en-US" sz="1565" dirty="0" err="1">
                <a:solidFill>
                  <a:srgbClr val="FFFFFF"/>
                </a:solidFill>
                <a:latin typeface="Arimo"/>
              </a:rPr>
              <a:t>terkait</a:t>
            </a:r>
            <a:r>
              <a:rPr lang="en-US" sz="1565" dirty="0">
                <a:solidFill>
                  <a:srgbClr val="FFFFFF"/>
                </a:solidFill>
                <a:latin typeface="Arimo"/>
              </a:rPr>
              <a:t> </a:t>
            </a:r>
            <a:r>
              <a:rPr lang="en-US" sz="1565" dirty="0" err="1">
                <a:solidFill>
                  <a:srgbClr val="FFFFFF"/>
                </a:solidFill>
                <a:latin typeface="Arimo"/>
              </a:rPr>
              <a:t>dengan</a:t>
            </a:r>
            <a:r>
              <a:rPr lang="en-US" sz="1565" dirty="0">
                <a:solidFill>
                  <a:srgbClr val="FFFFFF"/>
                </a:solidFill>
                <a:latin typeface="Arimo"/>
              </a:rPr>
              <a:t> </a:t>
            </a:r>
            <a:r>
              <a:rPr lang="en-US" sz="1565" dirty="0" err="1">
                <a:solidFill>
                  <a:srgbClr val="FFFFFF"/>
                </a:solidFill>
                <a:latin typeface="Arimo"/>
              </a:rPr>
              <a:t>pengalaman</a:t>
            </a:r>
            <a:r>
              <a:rPr lang="en-US" sz="1565" dirty="0">
                <a:solidFill>
                  <a:srgbClr val="FFFFFF"/>
                </a:solidFill>
                <a:latin typeface="Arimo"/>
              </a:rPr>
              <a:t> </a:t>
            </a:r>
            <a:r>
              <a:rPr lang="en-US" sz="1565" dirty="0" err="1">
                <a:solidFill>
                  <a:srgbClr val="FFFFFF"/>
                </a:solidFill>
                <a:latin typeface="Arimo"/>
              </a:rPr>
              <a:t>tersebut</a:t>
            </a:r>
            <a:r>
              <a:rPr lang="en-US" sz="1565" dirty="0">
                <a:solidFill>
                  <a:srgbClr val="FFFFFF"/>
                </a:solidFill>
                <a:latin typeface="Arimo"/>
              </a:rPr>
              <a:t>.</a:t>
            </a:r>
          </a:p>
          <a:p>
            <a:pPr>
              <a:lnSpc>
                <a:spcPts val="2191"/>
              </a:lnSpc>
            </a:pPr>
            <a:endParaRPr lang="en-US" sz="1565" dirty="0">
              <a:solidFill>
                <a:srgbClr val="FFFFFF"/>
              </a:solidFill>
              <a:latin typeface="Arimo"/>
            </a:endParaRPr>
          </a:p>
          <a:p>
            <a:pPr>
              <a:lnSpc>
                <a:spcPts val="2191"/>
              </a:lnSpc>
            </a:pPr>
            <a:r>
              <a:rPr lang="en-US" sz="1565" dirty="0">
                <a:solidFill>
                  <a:srgbClr val="FFFFFF"/>
                </a:solidFill>
                <a:latin typeface="Arimo"/>
              </a:rPr>
              <a:t>e. </a:t>
            </a:r>
            <a:r>
              <a:rPr lang="en-US" sz="1565" dirty="0" err="1">
                <a:solidFill>
                  <a:srgbClr val="FFFFFF"/>
                </a:solidFill>
                <a:latin typeface="Arimo"/>
              </a:rPr>
              <a:t>Masalah</a:t>
            </a:r>
            <a:r>
              <a:rPr lang="en-US" sz="1565" dirty="0">
                <a:solidFill>
                  <a:srgbClr val="FFFFFF"/>
                </a:solidFill>
                <a:latin typeface="Arimo"/>
              </a:rPr>
              <a:t> </a:t>
            </a:r>
            <a:r>
              <a:rPr lang="en-US" sz="1565" dirty="0" err="1">
                <a:solidFill>
                  <a:srgbClr val="FFFFFF"/>
                </a:solidFill>
                <a:latin typeface="Arimo"/>
              </a:rPr>
              <a:t>komunikasi</a:t>
            </a:r>
            <a:endParaRPr lang="en-US" sz="1565" dirty="0">
              <a:solidFill>
                <a:srgbClr val="FFFFFF"/>
              </a:solidFill>
              <a:latin typeface="Arimo"/>
            </a:endParaRPr>
          </a:p>
          <a:p>
            <a:pPr>
              <a:lnSpc>
                <a:spcPts val="2191"/>
              </a:lnSpc>
            </a:pPr>
            <a:r>
              <a:rPr lang="en-US" sz="1565" dirty="0" err="1">
                <a:solidFill>
                  <a:srgbClr val="FFFFFF"/>
                </a:solidFill>
                <a:latin typeface="Arimo"/>
              </a:rPr>
              <a:t>Komunikasi</a:t>
            </a:r>
            <a:r>
              <a:rPr lang="en-US" sz="1565" dirty="0">
                <a:solidFill>
                  <a:srgbClr val="FFFFFF"/>
                </a:solidFill>
                <a:latin typeface="Arimo"/>
              </a:rPr>
              <a:t> yang </a:t>
            </a:r>
            <a:r>
              <a:rPr lang="en-US" sz="1565" dirty="0" err="1">
                <a:solidFill>
                  <a:srgbClr val="FFFFFF"/>
                </a:solidFill>
                <a:latin typeface="Arimo"/>
              </a:rPr>
              <a:t>buruk</a:t>
            </a:r>
            <a:r>
              <a:rPr lang="en-US" sz="1565" dirty="0">
                <a:solidFill>
                  <a:srgbClr val="FFFFFF"/>
                </a:solidFill>
                <a:latin typeface="Arimo"/>
              </a:rPr>
              <a:t> </a:t>
            </a:r>
            <a:r>
              <a:rPr lang="en-US" sz="1565" dirty="0" err="1">
                <a:solidFill>
                  <a:srgbClr val="FFFFFF"/>
                </a:solidFill>
                <a:latin typeface="Arimo"/>
              </a:rPr>
              <a:t>antara</a:t>
            </a:r>
            <a:r>
              <a:rPr lang="en-US" sz="1565" dirty="0">
                <a:solidFill>
                  <a:srgbClr val="FFFFFF"/>
                </a:solidFill>
                <a:latin typeface="Arimo"/>
              </a:rPr>
              <a:t> </a:t>
            </a:r>
            <a:r>
              <a:rPr lang="en-US" sz="1565" dirty="0" err="1">
                <a:solidFill>
                  <a:srgbClr val="FFFFFF"/>
                </a:solidFill>
                <a:latin typeface="Arimo"/>
              </a:rPr>
              <a:t>pasien</a:t>
            </a:r>
            <a:r>
              <a:rPr lang="en-US" sz="1565" dirty="0">
                <a:solidFill>
                  <a:srgbClr val="FFFFFF"/>
                </a:solidFill>
                <a:latin typeface="Arimo"/>
              </a:rPr>
              <a:t> dan </a:t>
            </a:r>
            <a:r>
              <a:rPr lang="en-US" sz="1565" dirty="0" err="1">
                <a:solidFill>
                  <a:srgbClr val="FFFFFF"/>
                </a:solidFill>
                <a:latin typeface="Arimo"/>
              </a:rPr>
              <a:t>tenaga</a:t>
            </a:r>
            <a:r>
              <a:rPr lang="en-US" sz="1565" dirty="0">
                <a:solidFill>
                  <a:srgbClr val="FFFFFF"/>
                </a:solidFill>
                <a:latin typeface="Arimo"/>
              </a:rPr>
              <a:t> </a:t>
            </a:r>
            <a:r>
              <a:rPr lang="en-US" sz="1565" dirty="0" err="1">
                <a:solidFill>
                  <a:srgbClr val="FFFFFF"/>
                </a:solidFill>
                <a:latin typeface="Arimo"/>
              </a:rPr>
              <a:t>kesehatan</a:t>
            </a:r>
            <a:r>
              <a:rPr lang="en-US" sz="1565" dirty="0">
                <a:solidFill>
                  <a:srgbClr val="FFFFFF"/>
                </a:solidFill>
                <a:latin typeface="Arimo"/>
              </a:rPr>
              <a:t>, </a:t>
            </a:r>
            <a:r>
              <a:rPr lang="en-US" sz="1565" dirty="0" err="1">
                <a:solidFill>
                  <a:srgbClr val="FFFFFF"/>
                </a:solidFill>
                <a:latin typeface="Arimo"/>
              </a:rPr>
              <a:t>baik</a:t>
            </a:r>
            <a:r>
              <a:rPr lang="en-US" sz="1565" dirty="0">
                <a:solidFill>
                  <a:srgbClr val="FFFFFF"/>
                </a:solidFill>
                <a:latin typeface="Arimo"/>
              </a:rPr>
              <a:t> </a:t>
            </a:r>
            <a:r>
              <a:rPr lang="en-US" sz="1565" dirty="0" err="1">
                <a:solidFill>
                  <a:srgbClr val="FFFFFF"/>
                </a:solidFill>
                <a:latin typeface="Arimo"/>
              </a:rPr>
              <a:t>karena</a:t>
            </a:r>
            <a:r>
              <a:rPr lang="en-US" sz="1565" dirty="0">
                <a:solidFill>
                  <a:srgbClr val="FFFFFF"/>
                </a:solidFill>
                <a:latin typeface="Arimo"/>
              </a:rPr>
              <a:t> </a:t>
            </a:r>
            <a:r>
              <a:rPr lang="en-US" sz="1565" dirty="0" err="1">
                <a:solidFill>
                  <a:srgbClr val="FFFFFF"/>
                </a:solidFill>
                <a:latin typeface="Arimo"/>
              </a:rPr>
              <a:t>perbedaan</a:t>
            </a:r>
            <a:r>
              <a:rPr lang="en-US" sz="1565" dirty="0">
                <a:solidFill>
                  <a:srgbClr val="FFFFFF"/>
                </a:solidFill>
                <a:latin typeface="Arimo"/>
              </a:rPr>
              <a:t> </a:t>
            </a:r>
            <a:r>
              <a:rPr lang="en-US" sz="1565" dirty="0" err="1">
                <a:solidFill>
                  <a:srgbClr val="FFFFFF"/>
                </a:solidFill>
                <a:latin typeface="Arimo"/>
              </a:rPr>
              <a:t>bahasa</a:t>
            </a:r>
            <a:r>
              <a:rPr lang="en-US" sz="1565" dirty="0">
                <a:solidFill>
                  <a:srgbClr val="FFFFFF"/>
                </a:solidFill>
                <a:latin typeface="Arimo"/>
              </a:rPr>
              <a:t>, </a:t>
            </a:r>
            <a:r>
              <a:rPr lang="en-US" sz="1565" dirty="0" err="1">
                <a:solidFill>
                  <a:srgbClr val="FFFFFF"/>
                </a:solidFill>
                <a:latin typeface="Arimo"/>
              </a:rPr>
              <a:t>kurangnya</a:t>
            </a:r>
            <a:r>
              <a:rPr lang="en-US" sz="1565" dirty="0">
                <a:solidFill>
                  <a:srgbClr val="FFFFFF"/>
                </a:solidFill>
                <a:latin typeface="Arimo"/>
              </a:rPr>
              <a:t> </a:t>
            </a:r>
            <a:r>
              <a:rPr lang="en-US" sz="1565" dirty="0" err="1">
                <a:solidFill>
                  <a:srgbClr val="FFFFFF"/>
                </a:solidFill>
                <a:latin typeface="Arimo"/>
              </a:rPr>
              <a:t>pemahaman</a:t>
            </a:r>
            <a:r>
              <a:rPr lang="en-US" sz="1565" dirty="0">
                <a:solidFill>
                  <a:srgbClr val="FFFFFF"/>
                </a:solidFill>
                <a:latin typeface="Arimo"/>
              </a:rPr>
              <a:t>, </a:t>
            </a:r>
            <a:r>
              <a:rPr lang="en-US" sz="1565" dirty="0" err="1">
                <a:solidFill>
                  <a:srgbClr val="FFFFFF"/>
                </a:solidFill>
                <a:latin typeface="Arimo"/>
              </a:rPr>
              <a:t>atau</a:t>
            </a:r>
            <a:r>
              <a:rPr lang="en-US" sz="1565" dirty="0">
                <a:solidFill>
                  <a:srgbClr val="FFFFFF"/>
                </a:solidFill>
                <a:latin typeface="Arimo"/>
              </a:rPr>
              <a:t> </a:t>
            </a:r>
            <a:r>
              <a:rPr lang="en-US" sz="1565" dirty="0" err="1">
                <a:solidFill>
                  <a:srgbClr val="FFFFFF"/>
                </a:solidFill>
                <a:latin typeface="Arimo"/>
              </a:rPr>
              <a:t>kurangnya</a:t>
            </a:r>
            <a:r>
              <a:rPr lang="en-US" sz="1565" dirty="0">
                <a:solidFill>
                  <a:srgbClr val="FFFFFF"/>
                </a:solidFill>
                <a:latin typeface="Arimo"/>
              </a:rPr>
              <a:t> </a:t>
            </a:r>
            <a:r>
              <a:rPr lang="en-US" sz="1565" dirty="0" err="1">
                <a:solidFill>
                  <a:srgbClr val="FFFFFF"/>
                </a:solidFill>
                <a:latin typeface="Arimo"/>
              </a:rPr>
              <a:t>kejelasan</a:t>
            </a:r>
            <a:r>
              <a:rPr lang="en-US" sz="1565" dirty="0">
                <a:solidFill>
                  <a:srgbClr val="FFFFFF"/>
                </a:solidFill>
                <a:latin typeface="Arimo"/>
              </a:rPr>
              <a:t>, </a:t>
            </a:r>
            <a:r>
              <a:rPr lang="en-US" sz="1565" dirty="0" err="1">
                <a:solidFill>
                  <a:srgbClr val="FFFFFF"/>
                </a:solidFill>
                <a:latin typeface="Arimo"/>
              </a:rPr>
              <a:t>dapat</a:t>
            </a:r>
            <a:r>
              <a:rPr lang="en-US" sz="1565" dirty="0">
                <a:solidFill>
                  <a:srgbClr val="FFFFFF"/>
                </a:solidFill>
                <a:latin typeface="Arimo"/>
              </a:rPr>
              <a:t> </a:t>
            </a:r>
            <a:r>
              <a:rPr lang="en-US" sz="1565" dirty="0" err="1">
                <a:solidFill>
                  <a:srgbClr val="FFFFFF"/>
                </a:solidFill>
                <a:latin typeface="Arimo"/>
              </a:rPr>
              <a:t>menyebabkan</a:t>
            </a:r>
            <a:r>
              <a:rPr lang="en-US" sz="1565" dirty="0">
                <a:solidFill>
                  <a:srgbClr val="FFFFFF"/>
                </a:solidFill>
                <a:latin typeface="Arimo"/>
              </a:rPr>
              <a:t> </a:t>
            </a:r>
            <a:r>
              <a:rPr lang="en-US" sz="1565" dirty="0" err="1">
                <a:solidFill>
                  <a:srgbClr val="FFFFFF"/>
                </a:solidFill>
                <a:latin typeface="Arimo"/>
              </a:rPr>
              <a:t>kebingungan</a:t>
            </a:r>
            <a:r>
              <a:rPr lang="en-US" sz="1565" dirty="0">
                <a:solidFill>
                  <a:srgbClr val="FFFFFF"/>
                </a:solidFill>
                <a:latin typeface="Arimo"/>
              </a:rPr>
              <a:t> </a:t>
            </a:r>
            <a:r>
              <a:rPr lang="en-US" sz="1565" dirty="0" err="1">
                <a:solidFill>
                  <a:srgbClr val="FFFFFF"/>
                </a:solidFill>
                <a:latin typeface="Arimo"/>
              </a:rPr>
              <a:t>atau</a:t>
            </a:r>
            <a:r>
              <a:rPr lang="en-US" sz="1565" dirty="0">
                <a:solidFill>
                  <a:srgbClr val="FFFFFF"/>
                </a:solidFill>
                <a:latin typeface="Arimo"/>
              </a:rPr>
              <a:t> </a:t>
            </a:r>
            <a:r>
              <a:rPr lang="en-US" sz="1565" dirty="0" err="1">
                <a:solidFill>
                  <a:srgbClr val="FFFFFF"/>
                </a:solidFill>
                <a:latin typeface="Arimo"/>
              </a:rPr>
              <a:t>ketidakpuasan</a:t>
            </a:r>
            <a:r>
              <a:rPr lang="en-US" sz="1565" dirty="0">
                <a:solidFill>
                  <a:srgbClr val="FFFFFF"/>
                </a:solidFill>
                <a:latin typeface="Arimo"/>
              </a:rPr>
              <a:t>, yang </a:t>
            </a:r>
            <a:r>
              <a:rPr lang="en-US" sz="1565" dirty="0" err="1">
                <a:solidFill>
                  <a:srgbClr val="FFFFFF"/>
                </a:solidFill>
                <a:latin typeface="Arimo"/>
              </a:rPr>
              <a:t>kemudian</a:t>
            </a:r>
            <a:r>
              <a:rPr lang="en-US" sz="1565" dirty="0">
                <a:solidFill>
                  <a:srgbClr val="FFFFFF"/>
                </a:solidFill>
                <a:latin typeface="Arimo"/>
              </a:rPr>
              <a:t> </a:t>
            </a:r>
            <a:r>
              <a:rPr lang="en-US" sz="1565" dirty="0" err="1">
                <a:solidFill>
                  <a:srgbClr val="FFFFFF"/>
                </a:solidFill>
                <a:latin typeface="Arimo"/>
              </a:rPr>
              <a:t>berujung</a:t>
            </a:r>
            <a:r>
              <a:rPr lang="en-US" sz="1565" dirty="0">
                <a:solidFill>
                  <a:srgbClr val="FFFFFF"/>
                </a:solidFill>
                <a:latin typeface="Arimo"/>
              </a:rPr>
              <a:t> pada </a:t>
            </a:r>
            <a:r>
              <a:rPr lang="en-US" sz="1565" dirty="0" err="1">
                <a:solidFill>
                  <a:srgbClr val="FFFFFF"/>
                </a:solidFill>
                <a:latin typeface="Arimo"/>
              </a:rPr>
              <a:t>keluhan</a:t>
            </a:r>
            <a:r>
              <a:rPr lang="en-US" sz="1565" dirty="0">
                <a:solidFill>
                  <a:srgbClr val="FFFFFF"/>
                </a:solidFill>
                <a:latin typeface="Arimo"/>
              </a:rPr>
              <a:t>.</a:t>
            </a:r>
          </a:p>
          <a:p>
            <a:pPr>
              <a:lnSpc>
                <a:spcPts val="2191"/>
              </a:lnSpc>
            </a:pPr>
            <a:endParaRPr lang="en-US" sz="1565" dirty="0">
              <a:solidFill>
                <a:srgbClr val="FFFFFF"/>
              </a:solidFill>
              <a:latin typeface="Arimo"/>
            </a:endParaRPr>
          </a:p>
          <a:p>
            <a:pPr>
              <a:lnSpc>
                <a:spcPts val="2191"/>
              </a:lnSpc>
            </a:pPr>
            <a:r>
              <a:rPr lang="en-US" sz="1565" dirty="0">
                <a:solidFill>
                  <a:srgbClr val="FFFFFF"/>
                </a:solidFill>
                <a:latin typeface="Arimo"/>
              </a:rPr>
              <a:t>f. Harapan yang </a:t>
            </a:r>
            <a:r>
              <a:rPr lang="en-US" sz="1565" dirty="0" err="1">
                <a:solidFill>
                  <a:srgbClr val="FFFFFF"/>
                </a:solidFill>
                <a:latin typeface="Arimo"/>
              </a:rPr>
              <a:t>tidak</a:t>
            </a:r>
            <a:r>
              <a:rPr lang="en-US" sz="1565" dirty="0">
                <a:solidFill>
                  <a:srgbClr val="FFFFFF"/>
                </a:solidFill>
                <a:latin typeface="Arimo"/>
              </a:rPr>
              <a:t> </a:t>
            </a:r>
            <a:r>
              <a:rPr lang="en-US" sz="1565" dirty="0" err="1">
                <a:solidFill>
                  <a:srgbClr val="FFFFFF"/>
                </a:solidFill>
                <a:latin typeface="Arimo"/>
              </a:rPr>
              <a:t>realistis</a:t>
            </a:r>
            <a:endParaRPr lang="en-US" sz="1565" dirty="0">
              <a:solidFill>
                <a:srgbClr val="FFFFFF"/>
              </a:solidFill>
              <a:latin typeface="Arimo"/>
            </a:endParaRPr>
          </a:p>
          <a:p>
            <a:pPr>
              <a:lnSpc>
                <a:spcPts val="2191"/>
              </a:lnSpc>
            </a:pPr>
            <a:r>
              <a:rPr lang="en-US" sz="1565" dirty="0" err="1">
                <a:solidFill>
                  <a:srgbClr val="FFFFFF"/>
                </a:solidFill>
                <a:latin typeface="Arimo"/>
              </a:rPr>
              <a:t>Beberapa</a:t>
            </a:r>
            <a:r>
              <a:rPr lang="en-US" sz="1565" dirty="0">
                <a:solidFill>
                  <a:srgbClr val="FFFFFF"/>
                </a:solidFill>
                <a:latin typeface="Arimo"/>
              </a:rPr>
              <a:t> </a:t>
            </a:r>
            <a:r>
              <a:rPr lang="en-US" sz="1565" dirty="0" err="1">
                <a:solidFill>
                  <a:srgbClr val="FFFFFF"/>
                </a:solidFill>
                <a:latin typeface="Arimo"/>
              </a:rPr>
              <a:t>pasien</a:t>
            </a:r>
            <a:r>
              <a:rPr lang="en-US" sz="1565" dirty="0">
                <a:solidFill>
                  <a:srgbClr val="FFFFFF"/>
                </a:solidFill>
                <a:latin typeface="Arimo"/>
              </a:rPr>
              <a:t> </a:t>
            </a:r>
            <a:r>
              <a:rPr lang="en-US" sz="1565" dirty="0" err="1">
                <a:solidFill>
                  <a:srgbClr val="FFFFFF"/>
                </a:solidFill>
                <a:latin typeface="Arimo"/>
              </a:rPr>
              <a:t>mungkin</a:t>
            </a:r>
            <a:r>
              <a:rPr lang="en-US" sz="1565" dirty="0">
                <a:solidFill>
                  <a:srgbClr val="FFFFFF"/>
                </a:solidFill>
                <a:latin typeface="Arimo"/>
              </a:rPr>
              <a:t> </a:t>
            </a:r>
            <a:r>
              <a:rPr lang="en-US" sz="1565" dirty="0" err="1">
                <a:solidFill>
                  <a:srgbClr val="FFFFFF"/>
                </a:solidFill>
                <a:latin typeface="Arimo"/>
              </a:rPr>
              <a:t>memiliki</a:t>
            </a:r>
            <a:r>
              <a:rPr lang="en-US" sz="1565" dirty="0">
                <a:solidFill>
                  <a:srgbClr val="FFFFFF"/>
                </a:solidFill>
                <a:latin typeface="Arimo"/>
              </a:rPr>
              <a:t> </a:t>
            </a:r>
            <a:r>
              <a:rPr lang="en-US" sz="1565" dirty="0" err="1">
                <a:solidFill>
                  <a:srgbClr val="FFFFFF"/>
                </a:solidFill>
                <a:latin typeface="Arimo"/>
              </a:rPr>
              <a:t>harapan</a:t>
            </a:r>
            <a:r>
              <a:rPr lang="en-US" sz="1565" dirty="0">
                <a:solidFill>
                  <a:srgbClr val="FFFFFF"/>
                </a:solidFill>
                <a:latin typeface="Arimo"/>
              </a:rPr>
              <a:t> yang </a:t>
            </a:r>
            <a:r>
              <a:rPr lang="en-US" sz="1565" dirty="0" err="1">
                <a:solidFill>
                  <a:srgbClr val="FFFFFF"/>
                </a:solidFill>
                <a:latin typeface="Arimo"/>
              </a:rPr>
              <a:t>tidak</a:t>
            </a:r>
            <a:r>
              <a:rPr lang="en-US" sz="1565" dirty="0">
                <a:solidFill>
                  <a:srgbClr val="FFFFFF"/>
                </a:solidFill>
                <a:latin typeface="Arimo"/>
              </a:rPr>
              <a:t> </a:t>
            </a:r>
            <a:r>
              <a:rPr lang="en-US" sz="1565" dirty="0" err="1">
                <a:solidFill>
                  <a:srgbClr val="FFFFFF"/>
                </a:solidFill>
                <a:latin typeface="Arimo"/>
              </a:rPr>
              <a:t>realistis</a:t>
            </a:r>
            <a:r>
              <a:rPr lang="en-US" sz="1565" dirty="0">
                <a:solidFill>
                  <a:srgbClr val="FFFFFF"/>
                </a:solidFill>
                <a:latin typeface="Arimo"/>
              </a:rPr>
              <a:t> </a:t>
            </a:r>
            <a:r>
              <a:rPr lang="en-US" sz="1565" dirty="0" err="1">
                <a:solidFill>
                  <a:srgbClr val="FFFFFF"/>
                </a:solidFill>
                <a:latin typeface="Arimo"/>
              </a:rPr>
              <a:t>terkait</a:t>
            </a:r>
            <a:r>
              <a:rPr lang="en-US" sz="1565" dirty="0">
                <a:solidFill>
                  <a:srgbClr val="FFFFFF"/>
                </a:solidFill>
                <a:latin typeface="Arimo"/>
              </a:rPr>
              <a:t> </a:t>
            </a:r>
            <a:r>
              <a:rPr lang="en-US" sz="1565" dirty="0" err="1">
                <a:solidFill>
                  <a:srgbClr val="FFFFFF"/>
                </a:solidFill>
                <a:latin typeface="Arimo"/>
              </a:rPr>
              <a:t>dengan</a:t>
            </a:r>
            <a:r>
              <a:rPr lang="en-US" sz="1565" dirty="0">
                <a:solidFill>
                  <a:srgbClr val="FFFFFF"/>
                </a:solidFill>
                <a:latin typeface="Arimo"/>
              </a:rPr>
              <a:t> </a:t>
            </a:r>
            <a:r>
              <a:rPr lang="en-US" sz="1565" dirty="0" err="1">
                <a:solidFill>
                  <a:srgbClr val="FFFFFF"/>
                </a:solidFill>
                <a:latin typeface="Arimo"/>
              </a:rPr>
              <a:t>perawatan</a:t>
            </a:r>
            <a:r>
              <a:rPr lang="en-US" sz="1565" dirty="0">
                <a:solidFill>
                  <a:srgbClr val="FFFFFF"/>
                </a:solidFill>
                <a:latin typeface="Arimo"/>
              </a:rPr>
              <a:t> </a:t>
            </a:r>
            <a:r>
              <a:rPr lang="en-US" sz="1565" dirty="0" err="1">
                <a:solidFill>
                  <a:srgbClr val="FFFFFF"/>
                </a:solidFill>
                <a:latin typeface="Arimo"/>
              </a:rPr>
              <a:t>atau</a:t>
            </a:r>
            <a:r>
              <a:rPr lang="en-US" sz="1565" dirty="0">
                <a:solidFill>
                  <a:srgbClr val="FFFFFF"/>
                </a:solidFill>
                <a:latin typeface="Arimo"/>
              </a:rPr>
              <a:t> </a:t>
            </a:r>
            <a:r>
              <a:rPr lang="en-US" sz="1565" dirty="0" err="1">
                <a:solidFill>
                  <a:srgbClr val="FFFFFF"/>
                </a:solidFill>
                <a:latin typeface="Arimo"/>
              </a:rPr>
              <a:t>hasil</a:t>
            </a:r>
            <a:r>
              <a:rPr lang="en-US" sz="1565" dirty="0">
                <a:solidFill>
                  <a:srgbClr val="FFFFFF"/>
                </a:solidFill>
                <a:latin typeface="Arimo"/>
              </a:rPr>
              <a:t> yang </a:t>
            </a:r>
            <a:r>
              <a:rPr lang="en-US" sz="1565" dirty="0" err="1">
                <a:solidFill>
                  <a:srgbClr val="FFFFFF"/>
                </a:solidFill>
                <a:latin typeface="Arimo"/>
              </a:rPr>
              <a:t>diharapkan</a:t>
            </a:r>
            <a:r>
              <a:rPr lang="en-US" sz="1565" dirty="0">
                <a:solidFill>
                  <a:srgbClr val="FFFFFF"/>
                </a:solidFill>
                <a:latin typeface="Arimo"/>
              </a:rPr>
              <a:t>.</a:t>
            </a:r>
          </a:p>
          <a:p>
            <a:pPr>
              <a:lnSpc>
                <a:spcPts val="2191"/>
              </a:lnSpc>
            </a:pPr>
            <a:endParaRPr lang="en-US" sz="1565" dirty="0">
              <a:solidFill>
                <a:srgbClr val="FFFFFF"/>
              </a:solidFill>
              <a:latin typeface="Arimo"/>
            </a:endParaRPr>
          </a:p>
          <a:p>
            <a:pPr>
              <a:lnSpc>
                <a:spcPts val="2191"/>
              </a:lnSpc>
            </a:pPr>
            <a:r>
              <a:rPr lang="en-US" sz="1565" dirty="0">
                <a:solidFill>
                  <a:srgbClr val="FFFFFF"/>
                </a:solidFill>
                <a:latin typeface="Arimo"/>
              </a:rPr>
              <a:t>g. </a:t>
            </a:r>
            <a:r>
              <a:rPr lang="en-US" sz="1565" dirty="0" err="1">
                <a:solidFill>
                  <a:srgbClr val="FFFFFF"/>
                </a:solidFill>
                <a:latin typeface="Arimo"/>
              </a:rPr>
              <a:t>Faktor</a:t>
            </a:r>
            <a:r>
              <a:rPr lang="en-US" sz="1565" dirty="0">
                <a:solidFill>
                  <a:srgbClr val="FFFFFF"/>
                </a:solidFill>
                <a:latin typeface="Arimo"/>
              </a:rPr>
              <a:t> </a:t>
            </a:r>
            <a:r>
              <a:rPr lang="en-US" sz="1565" dirty="0" err="1">
                <a:solidFill>
                  <a:srgbClr val="FFFFFF"/>
                </a:solidFill>
                <a:latin typeface="Arimo"/>
              </a:rPr>
              <a:t>eksternal</a:t>
            </a:r>
            <a:endParaRPr lang="en-US" sz="1565" dirty="0">
              <a:solidFill>
                <a:srgbClr val="FFFFFF"/>
              </a:solidFill>
              <a:latin typeface="Arimo"/>
            </a:endParaRPr>
          </a:p>
          <a:p>
            <a:pPr>
              <a:lnSpc>
                <a:spcPts val="2191"/>
              </a:lnSpc>
            </a:pPr>
            <a:r>
              <a:rPr lang="en-US" sz="1565" dirty="0" err="1">
                <a:solidFill>
                  <a:srgbClr val="FFFFFF"/>
                </a:solidFill>
                <a:latin typeface="Arimo"/>
              </a:rPr>
              <a:t>Faktor-faktor</a:t>
            </a:r>
            <a:r>
              <a:rPr lang="en-US" sz="1565" dirty="0">
                <a:solidFill>
                  <a:srgbClr val="FFFFFF"/>
                </a:solidFill>
                <a:latin typeface="Arimo"/>
              </a:rPr>
              <a:t> di </a:t>
            </a:r>
            <a:r>
              <a:rPr lang="en-US" sz="1565" dirty="0" err="1">
                <a:solidFill>
                  <a:srgbClr val="FFFFFF"/>
                </a:solidFill>
                <a:latin typeface="Arimo"/>
              </a:rPr>
              <a:t>luar</a:t>
            </a:r>
            <a:r>
              <a:rPr lang="en-US" sz="1565" dirty="0">
                <a:solidFill>
                  <a:srgbClr val="FFFFFF"/>
                </a:solidFill>
                <a:latin typeface="Arimo"/>
              </a:rPr>
              <a:t>  </a:t>
            </a:r>
            <a:r>
              <a:rPr lang="en-US" sz="1565" dirty="0" err="1">
                <a:solidFill>
                  <a:srgbClr val="FFFFFF"/>
                </a:solidFill>
                <a:latin typeface="Arimo"/>
              </a:rPr>
              <a:t>kendali</a:t>
            </a:r>
            <a:r>
              <a:rPr lang="en-US" sz="1565" dirty="0">
                <a:solidFill>
                  <a:srgbClr val="FFFFFF"/>
                </a:solidFill>
                <a:latin typeface="Arimo"/>
              </a:rPr>
              <a:t> </a:t>
            </a:r>
            <a:r>
              <a:rPr lang="en-US" sz="1565" dirty="0" err="1">
                <a:solidFill>
                  <a:srgbClr val="FFFFFF"/>
                </a:solidFill>
                <a:latin typeface="Arimo"/>
              </a:rPr>
              <a:t>pasien</a:t>
            </a:r>
            <a:r>
              <a:rPr lang="en-US" sz="1565" dirty="0">
                <a:solidFill>
                  <a:srgbClr val="FFFFFF"/>
                </a:solidFill>
                <a:latin typeface="Arimo"/>
              </a:rPr>
              <a:t> </a:t>
            </a:r>
            <a:r>
              <a:rPr lang="en-US" sz="1565" dirty="0" err="1">
                <a:solidFill>
                  <a:srgbClr val="FFFFFF"/>
                </a:solidFill>
                <a:latin typeface="Arimo"/>
              </a:rPr>
              <a:t>atau</a:t>
            </a:r>
            <a:r>
              <a:rPr lang="en-US" sz="1565" dirty="0">
                <a:solidFill>
                  <a:srgbClr val="FFFFFF"/>
                </a:solidFill>
                <a:latin typeface="Arimo"/>
              </a:rPr>
              <a:t> </a:t>
            </a:r>
            <a:r>
              <a:rPr lang="en-US" sz="1565" dirty="0" err="1">
                <a:solidFill>
                  <a:srgbClr val="FFFFFF"/>
                </a:solidFill>
                <a:latin typeface="Arimo"/>
              </a:rPr>
              <a:t>tenaga</a:t>
            </a:r>
            <a:r>
              <a:rPr lang="en-US" sz="1565" dirty="0">
                <a:solidFill>
                  <a:srgbClr val="FFFFFF"/>
                </a:solidFill>
                <a:latin typeface="Arimo"/>
              </a:rPr>
              <a:t> </a:t>
            </a:r>
            <a:r>
              <a:rPr lang="en-US" sz="1565" dirty="0" err="1">
                <a:solidFill>
                  <a:srgbClr val="FFFFFF"/>
                </a:solidFill>
                <a:latin typeface="Arimo"/>
              </a:rPr>
              <a:t>kesehatan</a:t>
            </a:r>
            <a:r>
              <a:rPr lang="en-US" sz="1565" dirty="0">
                <a:solidFill>
                  <a:srgbClr val="FFFFFF"/>
                </a:solidFill>
                <a:latin typeface="Arimo"/>
              </a:rPr>
              <a:t>, </a:t>
            </a:r>
            <a:r>
              <a:rPr lang="en-US" sz="1565" dirty="0" err="1">
                <a:solidFill>
                  <a:srgbClr val="FFFFFF"/>
                </a:solidFill>
                <a:latin typeface="Arimo"/>
              </a:rPr>
              <a:t>seperti</a:t>
            </a:r>
            <a:r>
              <a:rPr lang="en-US" sz="1565" dirty="0">
                <a:solidFill>
                  <a:srgbClr val="FFFFFF"/>
                </a:solidFill>
                <a:latin typeface="Arimo"/>
              </a:rPr>
              <a:t> </a:t>
            </a:r>
            <a:r>
              <a:rPr lang="en-US" sz="1565" dirty="0" err="1">
                <a:solidFill>
                  <a:srgbClr val="FFFFFF"/>
                </a:solidFill>
                <a:latin typeface="Arimo"/>
              </a:rPr>
              <a:t>kebijakan</a:t>
            </a:r>
            <a:r>
              <a:rPr lang="en-US" sz="1565" dirty="0">
                <a:solidFill>
                  <a:srgbClr val="FFFFFF"/>
                </a:solidFill>
                <a:latin typeface="Arimo"/>
              </a:rPr>
              <a:t> </a:t>
            </a:r>
            <a:r>
              <a:rPr lang="en-US" sz="1565" dirty="0" err="1">
                <a:solidFill>
                  <a:srgbClr val="FFFFFF"/>
                </a:solidFill>
                <a:latin typeface="Arimo"/>
              </a:rPr>
              <a:t>rumah</a:t>
            </a:r>
            <a:r>
              <a:rPr lang="en-US" sz="1565" dirty="0">
                <a:solidFill>
                  <a:srgbClr val="FFFFFF"/>
                </a:solidFill>
                <a:latin typeface="Arimo"/>
              </a:rPr>
              <a:t> </a:t>
            </a:r>
            <a:r>
              <a:rPr lang="en-US" sz="1565" dirty="0" err="1">
                <a:solidFill>
                  <a:srgbClr val="FFFFFF"/>
                </a:solidFill>
                <a:latin typeface="Arimo"/>
              </a:rPr>
              <a:t>sakit</a:t>
            </a:r>
            <a:r>
              <a:rPr lang="en-US" sz="1565" dirty="0">
                <a:solidFill>
                  <a:srgbClr val="FFFFFF"/>
                </a:solidFill>
                <a:latin typeface="Arimo"/>
              </a:rPr>
              <a:t>, </a:t>
            </a:r>
            <a:r>
              <a:rPr lang="en-US" sz="1565" dirty="0" err="1">
                <a:solidFill>
                  <a:srgbClr val="FFFFFF"/>
                </a:solidFill>
                <a:latin typeface="Arimo"/>
              </a:rPr>
              <a:t>biaya</a:t>
            </a:r>
            <a:r>
              <a:rPr lang="en-US" sz="1565" dirty="0">
                <a:solidFill>
                  <a:srgbClr val="FFFFFF"/>
                </a:solidFill>
                <a:latin typeface="Arimo"/>
              </a:rPr>
              <a:t> </a:t>
            </a:r>
            <a:r>
              <a:rPr lang="en-US" sz="1565" dirty="0" err="1">
                <a:solidFill>
                  <a:srgbClr val="FFFFFF"/>
                </a:solidFill>
                <a:latin typeface="Arimo"/>
              </a:rPr>
              <a:t>perawatan</a:t>
            </a:r>
            <a:r>
              <a:rPr lang="en-US" sz="1565" dirty="0">
                <a:solidFill>
                  <a:srgbClr val="FFFFFF"/>
                </a:solidFill>
                <a:latin typeface="Arimo"/>
              </a:rPr>
              <a:t>, </a:t>
            </a:r>
            <a:r>
              <a:rPr lang="en-US" sz="1565" dirty="0" err="1">
                <a:solidFill>
                  <a:srgbClr val="FFFFFF"/>
                </a:solidFill>
                <a:latin typeface="Arimo"/>
              </a:rPr>
              <a:t>atau</a:t>
            </a:r>
            <a:r>
              <a:rPr lang="en-US" sz="1565" dirty="0">
                <a:solidFill>
                  <a:srgbClr val="FFFFFF"/>
                </a:solidFill>
                <a:latin typeface="Arimo"/>
              </a:rPr>
              <a:t> </a:t>
            </a:r>
            <a:r>
              <a:rPr lang="en-US" sz="1565" dirty="0" err="1">
                <a:solidFill>
                  <a:srgbClr val="FFFFFF"/>
                </a:solidFill>
                <a:latin typeface="Arimo"/>
              </a:rPr>
              <a:t>situasi</a:t>
            </a:r>
            <a:r>
              <a:rPr lang="en-US" sz="1565" dirty="0">
                <a:solidFill>
                  <a:srgbClr val="FFFFFF"/>
                </a:solidFill>
                <a:latin typeface="Arimo"/>
              </a:rPr>
              <a:t> </a:t>
            </a:r>
            <a:r>
              <a:rPr lang="en-US" sz="1565" dirty="0" err="1">
                <a:solidFill>
                  <a:srgbClr val="FFFFFF"/>
                </a:solidFill>
                <a:latin typeface="Arimo"/>
              </a:rPr>
              <a:t>lingkungan</a:t>
            </a:r>
            <a:r>
              <a:rPr lang="en-US" sz="1565" dirty="0">
                <a:solidFill>
                  <a:srgbClr val="FFFFFF"/>
                </a:solidFill>
                <a:latin typeface="Arimo"/>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32198" y="615950"/>
            <a:ext cx="13656395" cy="574068"/>
          </a:xfrm>
          <a:prstGeom prst="rect">
            <a:avLst/>
          </a:prstGeom>
        </p:spPr>
        <p:txBody>
          <a:bodyPr lIns="0" tIns="0" rIns="0" bIns="0" rtlCol="0" anchor="t">
            <a:spAutoFit/>
          </a:bodyPr>
          <a:lstStyle/>
          <a:p>
            <a:pPr algn="ctr">
              <a:lnSpc>
                <a:spcPts val="4926"/>
              </a:lnSpc>
              <a:spcBef>
                <a:spcPct val="0"/>
              </a:spcBef>
            </a:pPr>
            <a:r>
              <a:rPr lang="en-US" sz="3519" dirty="0">
                <a:solidFill>
                  <a:srgbClr val="253439"/>
                </a:solidFill>
                <a:latin typeface="Lilita One"/>
              </a:rPr>
              <a:t>MACAM </a:t>
            </a:r>
            <a:r>
              <a:rPr lang="en-US" sz="3519" dirty="0" err="1">
                <a:solidFill>
                  <a:srgbClr val="253439"/>
                </a:solidFill>
                <a:latin typeface="Lilita One"/>
              </a:rPr>
              <a:t>MACAM</a:t>
            </a:r>
            <a:r>
              <a:rPr lang="en-US" sz="3519" dirty="0">
                <a:solidFill>
                  <a:srgbClr val="253439"/>
                </a:solidFill>
                <a:latin typeface="Lilita One"/>
              </a:rPr>
              <a:t> KOMPLAIN DI INSTANSI KESEHATAN</a:t>
            </a:r>
          </a:p>
        </p:txBody>
      </p:sp>
      <p:sp>
        <p:nvSpPr>
          <p:cNvPr id="3" name="TextBox 3"/>
          <p:cNvSpPr txBox="1"/>
          <p:nvPr/>
        </p:nvSpPr>
        <p:spPr>
          <a:xfrm>
            <a:off x="951263" y="1656769"/>
            <a:ext cx="9681417" cy="4987584"/>
          </a:xfrm>
          <a:prstGeom prst="rect">
            <a:avLst/>
          </a:prstGeom>
        </p:spPr>
        <p:txBody>
          <a:bodyPr lIns="0" tIns="0" rIns="0" bIns="0" rtlCol="0" anchor="t">
            <a:spAutoFit/>
          </a:bodyPr>
          <a:lstStyle/>
          <a:p>
            <a:pPr>
              <a:lnSpc>
                <a:spcPts val="2258"/>
              </a:lnSpc>
            </a:pPr>
            <a:r>
              <a:rPr lang="en-US" sz="1613">
                <a:solidFill>
                  <a:srgbClr val="000000"/>
                </a:solidFill>
                <a:latin typeface="Arimo"/>
              </a:rPr>
              <a:t>a. Keluhan tentang kualitas pelayanan Bisa termasuk keluhan tentang keterlambatan dalam pelayanan, kurangnya perhatian atau empati dari staf, atau kurangnya koordinasi antara berbagai unit atau departemen di rumah sakit.</a:t>
            </a:r>
          </a:p>
          <a:p>
            <a:pPr>
              <a:lnSpc>
                <a:spcPts val="2258"/>
              </a:lnSpc>
            </a:pPr>
            <a:endParaRPr lang="en-US" sz="1613">
              <a:solidFill>
                <a:srgbClr val="000000"/>
              </a:solidFill>
              <a:latin typeface="Arimo"/>
            </a:endParaRPr>
          </a:p>
          <a:p>
            <a:pPr>
              <a:lnSpc>
                <a:spcPts val="2258"/>
              </a:lnSpc>
            </a:pPr>
            <a:r>
              <a:rPr lang="en-US" sz="1613">
                <a:solidFill>
                  <a:srgbClr val="000000"/>
                </a:solidFill>
                <a:latin typeface="Arimo"/>
              </a:rPr>
              <a:t>b. Keluhan tentang diagnosa atau perawatan Pasien atau keluarga pasien mungkin mengajukan keluhan jika mereka merasa bahwa diagnosa penyakit atau rencana perawatan yang diberikan tidak tepat atau tidak memadai.</a:t>
            </a:r>
          </a:p>
          <a:p>
            <a:pPr>
              <a:lnSpc>
                <a:spcPts val="2258"/>
              </a:lnSpc>
            </a:pPr>
            <a:endParaRPr lang="en-US" sz="1613">
              <a:solidFill>
                <a:srgbClr val="000000"/>
              </a:solidFill>
              <a:latin typeface="Arimo"/>
            </a:endParaRPr>
          </a:p>
          <a:p>
            <a:pPr>
              <a:lnSpc>
                <a:spcPts val="2258"/>
              </a:lnSpc>
            </a:pPr>
            <a:r>
              <a:rPr lang="en-US" sz="1613">
                <a:solidFill>
                  <a:srgbClr val="000000"/>
                </a:solidFill>
                <a:latin typeface="Arimo"/>
              </a:rPr>
              <a:t>c. Keluhan tentang efek samping atau hasil yang tidak diinginkan. Pasien yang mengalami efek samping yang tidak diharapkan dari obat atau prosedur medis, atau pasien yang tidak mencapai hasil yang diharapkan dari perawatan, mungkin mengajukan keluhan.</a:t>
            </a:r>
          </a:p>
          <a:p>
            <a:pPr>
              <a:lnSpc>
                <a:spcPts val="2258"/>
              </a:lnSpc>
            </a:pPr>
            <a:endParaRPr lang="en-US" sz="1613">
              <a:solidFill>
                <a:srgbClr val="000000"/>
              </a:solidFill>
              <a:latin typeface="Arimo"/>
            </a:endParaRPr>
          </a:p>
          <a:p>
            <a:pPr>
              <a:lnSpc>
                <a:spcPts val="2258"/>
              </a:lnSpc>
            </a:pPr>
            <a:r>
              <a:rPr lang="en-US" sz="1613">
                <a:solidFill>
                  <a:srgbClr val="000000"/>
                </a:solidFill>
                <a:latin typeface="Arimo"/>
              </a:rPr>
              <a:t>d. Keluhan tentang biaya atau tagihan Pasien mungkin merasa tidak puas dengan biaya perawatan atau tagihan yang mereka terima dari instansi kesehatan, terutama jika mereka merasa bahwa biaya tersebut tidak sesuai dengan layanan yang diberikan.</a:t>
            </a:r>
          </a:p>
          <a:p>
            <a:pPr>
              <a:lnSpc>
                <a:spcPts val="2258"/>
              </a:lnSpc>
            </a:pPr>
            <a:endParaRPr lang="en-US" sz="1613">
              <a:solidFill>
                <a:srgbClr val="000000"/>
              </a:solidFill>
              <a:latin typeface="Arimo"/>
            </a:endParaRPr>
          </a:p>
          <a:p>
            <a:pPr>
              <a:lnSpc>
                <a:spcPts val="2258"/>
              </a:lnSpc>
            </a:pPr>
            <a:endParaRPr lang="en-US" sz="1613">
              <a:solidFill>
                <a:srgbClr val="000000"/>
              </a:solidFill>
              <a:latin typeface="Arim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32198" y="615950"/>
            <a:ext cx="13656395" cy="574068"/>
          </a:xfrm>
          <a:prstGeom prst="rect">
            <a:avLst/>
          </a:prstGeom>
        </p:spPr>
        <p:txBody>
          <a:bodyPr lIns="0" tIns="0" rIns="0" bIns="0" rtlCol="0" anchor="t">
            <a:spAutoFit/>
          </a:bodyPr>
          <a:lstStyle/>
          <a:p>
            <a:pPr algn="ctr">
              <a:lnSpc>
                <a:spcPts val="4926"/>
              </a:lnSpc>
              <a:spcBef>
                <a:spcPct val="0"/>
              </a:spcBef>
            </a:pPr>
            <a:r>
              <a:rPr lang="en-US" sz="3519">
                <a:solidFill>
                  <a:srgbClr val="253439"/>
                </a:solidFill>
                <a:latin typeface="Lilita One"/>
              </a:rPr>
              <a:t>3. MACAM MACAM KOMPLAIN DI INSTANSI KESEHATAN</a:t>
            </a:r>
          </a:p>
        </p:txBody>
      </p:sp>
      <p:sp>
        <p:nvSpPr>
          <p:cNvPr id="3" name="TextBox 3"/>
          <p:cNvSpPr txBox="1"/>
          <p:nvPr/>
        </p:nvSpPr>
        <p:spPr>
          <a:xfrm>
            <a:off x="977776" y="1221188"/>
            <a:ext cx="9395884" cy="5053435"/>
          </a:xfrm>
          <a:prstGeom prst="rect">
            <a:avLst/>
          </a:prstGeom>
        </p:spPr>
        <p:txBody>
          <a:bodyPr lIns="0" tIns="0" rIns="0" bIns="0" rtlCol="0" anchor="t">
            <a:spAutoFit/>
          </a:bodyPr>
          <a:lstStyle/>
          <a:p>
            <a:pPr>
              <a:lnSpc>
                <a:spcPts val="2191"/>
              </a:lnSpc>
            </a:pPr>
            <a:endParaRPr sz="1200"/>
          </a:p>
          <a:p>
            <a:pPr>
              <a:lnSpc>
                <a:spcPts val="2191"/>
              </a:lnSpc>
            </a:pPr>
            <a:r>
              <a:rPr lang="en-US" sz="1565">
                <a:solidFill>
                  <a:srgbClr val="000000"/>
                </a:solidFill>
                <a:latin typeface="Arimo"/>
              </a:rPr>
              <a:t>e. Keluhan tentang fasilitas atau lingkungan Pasien atau pengunjung mungkin mengeluh tentang kondisi</a:t>
            </a:r>
          </a:p>
          <a:p>
            <a:pPr>
              <a:lnSpc>
                <a:spcPts val="2191"/>
              </a:lnSpc>
            </a:pPr>
            <a:r>
              <a:rPr lang="en-US" sz="1565">
                <a:solidFill>
                  <a:srgbClr val="000000"/>
                </a:solidFill>
                <a:latin typeface="Arimo"/>
              </a:rPr>
              <a:t>fasilitas, seperti kebersihan ruangan atau fasilitas mandi, atau tentang kebisingan atau kenyamanan lingkungan di rumah sakit atau klinik.</a:t>
            </a:r>
          </a:p>
          <a:p>
            <a:pPr>
              <a:lnSpc>
                <a:spcPts val="2191"/>
              </a:lnSpc>
            </a:pPr>
            <a:endParaRPr lang="en-US" sz="1565">
              <a:solidFill>
                <a:srgbClr val="000000"/>
              </a:solidFill>
              <a:latin typeface="Arimo"/>
            </a:endParaRPr>
          </a:p>
          <a:p>
            <a:pPr>
              <a:lnSpc>
                <a:spcPts val="2191"/>
              </a:lnSpc>
            </a:pPr>
            <a:r>
              <a:rPr lang="en-US" sz="1565">
                <a:solidFill>
                  <a:srgbClr val="000000"/>
                </a:solidFill>
                <a:latin typeface="Arimo"/>
              </a:rPr>
              <a:t>f. Keluhan tentang komunikasi</a:t>
            </a:r>
          </a:p>
          <a:p>
            <a:pPr>
              <a:lnSpc>
                <a:spcPts val="2191"/>
              </a:lnSpc>
            </a:pPr>
            <a:r>
              <a:rPr lang="en-US" sz="1565">
                <a:solidFill>
                  <a:srgbClr val="000000"/>
                </a:solidFill>
                <a:latin typeface="Arimo"/>
              </a:rPr>
              <a:t>Pasien atau keluarga pasien mungkin mengajukan keluhan tentang komunikasi yang buruk dengan staf kesehatan, seperti kekurangjelasan informasi, kurangnya pemahaman, atau ketidakadilan dalam komunikasi.</a:t>
            </a:r>
          </a:p>
          <a:p>
            <a:pPr>
              <a:lnSpc>
                <a:spcPts val="2191"/>
              </a:lnSpc>
            </a:pPr>
            <a:endParaRPr lang="en-US" sz="1565">
              <a:solidFill>
                <a:srgbClr val="000000"/>
              </a:solidFill>
              <a:latin typeface="Arimo"/>
            </a:endParaRPr>
          </a:p>
          <a:p>
            <a:pPr>
              <a:lnSpc>
                <a:spcPts val="2191"/>
              </a:lnSpc>
            </a:pPr>
            <a:r>
              <a:rPr lang="en-US" sz="1565">
                <a:solidFill>
                  <a:srgbClr val="000000"/>
                </a:solidFill>
                <a:latin typeface="Arimo"/>
              </a:rPr>
              <a:t>g. Keluhan tentang waktu tunggu</a:t>
            </a:r>
          </a:p>
          <a:p>
            <a:pPr>
              <a:lnSpc>
                <a:spcPts val="2191"/>
              </a:lnSpc>
            </a:pPr>
            <a:r>
              <a:rPr lang="en-US" sz="1565">
                <a:solidFill>
                  <a:srgbClr val="000000"/>
                </a:solidFill>
                <a:latin typeface="Arimo"/>
              </a:rPr>
              <a:t>Pasien mungkin mengeluh tentang waktu tunggu yang terlalu lama untuk mendapatkan perawatan atau pelayanan tertentu, baik di ruang gawat darurat, klinik, atau unit rawat inap.</a:t>
            </a:r>
          </a:p>
          <a:p>
            <a:pPr>
              <a:lnSpc>
                <a:spcPts val="2191"/>
              </a:lnSpc>
            </a:pPr>
            <a:endParaRPr lang="en-US" sz="1565">
              <a:solidFill>
                <a:srgbClr val="000000"/>
              </a:solidFill>
              <a:latin typeface="Arimo"/>
            </a:endParaRPr>
          </a:p>
          <a:p>
            <a:pPr>
              <a:lnSpc>
                <a:spcPts val="2191"/>
              </a:lnSpc>
            </a:pPr>
            <a:r>
              <a:rPr lang="en-US" sz="1565">
                <a:solidFill>
                  <a:srgbClr val="000000"/>
                </a:solidFill>
                <a:latin typeface="Arimo"/>
              </a:rPr>
              <a:t>h. Keluhan tentang privasi atau kerahasiaan</a:t>
            </a:r>
          </a:p>
          <a:p>
            <a:pPr>
              <a:lnSpc>
                <a:spcPts val="2191"/>
              </a:lnSpc>
            </a:pPr>
            <a:r>
              <a:rPr lang="en-US" sz="1565">
                <a:solidFill>
                  <a:srgbClr val="000000"/>
                </a:solidFill>
                <a:latin typeface="Arimo"/>
              </a:rPr>
              <a:t>Pasien mungkin merasa bahwa privasi atau kerahasiaan mereka telah dilanggar oleh staf atau prosedur di instansi kesehatan, seperti pembagian informasi medis tanpa izin atau penggunaan ruangan yang tidak memiliki privasi yang memadai.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a16="http://schemas.microsoft.com/office/drawing/2014/main" id="{BA7C776C-FD66-8D36-F3A2-42177FAD1520}"/>
              </a:ext>
            </a:extLst>
          </p:cNvPr>
          <p:cNvSpPr txBox="1">
            <a:spLocks noChangeArrowheads="1"/>
          </p:cNvSpPr>
          <p:nvPr/>
        </p:nvSpPr>
        <p:spPr bwMode="auto">
          <a:xfrm>
            <a:off x="0" y="725488"/>
            <a:ext cx="12192000" cy="646112"/>
          </a:xfrm>
          <a:prstGeom prst="rect">
            <a:avLst/>
          </a:prstGeom>
          <a:solidFill>
            <a:srgbClr val="00B050"/>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id-ID" sz="3600" dirty="0"/>
              <a:t>Latar Belakang </a:t>
            </a:r>
            <a:endParaRPr lang="en-US" sz="2400" dirty="0"/>
          </a:p>
        </p:txBody>
      </p:sp>
      <p:sp>
        <p:nvSpPr>
          <p:cNvPr id="19459" name="Rectangle 4">
            <a:extLst>
              <a:ext uri="{FF2B5EF4-FFF2-40B4-BE49-F238E27FC236}">
                <a16:creationId xmlns:a16="http://schemas.microsoft.com/office/drawing/2014/main" id="{5A7D30EA-D279-2BBD-52AA-1BBA1E95A9D4}"/>
              </a:ext>
            </a:extLst>
          </p:cNvPr>
          <p:cNvSpPr>
            <a:spLocks noChangeArrowheads="1"/>
          </p:cNvSpPr>
          <p:nvPr/>
        </p:nvSpPr>
        <p:spPr bwMode="auto">
          <a:xfrm>
            <a:off x="2057401" y="2057401"/>
            <a:ext cx="8253413"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en-US" sz="2800" b="1"/>
              <a:t>Tuntutan pel. Keperawatan </a:t>
            </a:r>
            <a:r>
              <a:rPr lang="en-US" altLang="en-US" sz="2800" b="1">
                <a:sym typeface="Wingdings" panose="05000000000000000000" pitchFamily="2" charset="2"/>
              </a:rPr>
              <a:t></a:t>
            </a:r>
            <a:r>
              <a:rPr lang="en-US" altLang="en-US" sz="2800" b="1"/>
              <a:t> Quality and  safety</a:t>
            </a:r>
          </a:p>
          <a:p>
            <a:pPr eaLnBrk="1" hangingPunct="1">
              <a:lnSpc>
                <a:spcPct val="80000"/>
              </a:lnSpc>
              <a:spcBef>
                <a:spcPct val="0"/>
              </a:spcBef>
              <a:buFontTx/>
              <a:buNone/>
            </a:pPr>
            <a:r>
              <a:rPr lang="en-US" altLang="en-US" sz="2800" b="1"/>
              <a:t>Pelayanan Keperawatan :</a:t>
            </a:r>
          </a:p>
          <a:p>
            <a:pPr lvl="1" eaLnBrk="1" hangingPunct="1">
              <a:lnSpc>
                <a:spcPct val="80000"/>
              </a:lnSpc>
              <a:spcBef>
                <a:spcPct val="0"/>
              </a:spcBef>
              <a:buFont typeface="Wingdings" panose="05000000000000000000" pitchFamily="2" charset="2"/>
              <a:buChar char="q"/>
            </a:pPr>
            <a:r>
              <a:rPr lang="en-US" altLang="en-US" b="1"/>
              <a:t>Pelayanan 24 jam terus menerus</a:t>
            </a:r>
          </a:p>
          <a:p>
            <a:pPr lvl="1" eaLnBrk="1" hangingPunct="1">
              <a:lnSpc>
                <a:spcPct val="80000"/>
              </a:lnSpc>
              <a:spcBef>
                <a:spcPct val="0"/>
              </a:spcBef>
              <a:buFont typeface="Wingdings" panose="05000000000000000000" pitchFamily="2" charset="2"/>
              <a:buChar char="q"/>
            </a:pPr>
            <a:r>
              <a:rPr lang="en-US" altLang="en-US" b="1"/>
              <a:t>Jumlah tenaga &gt;&gt;&gt;&gt; ; </a:t>
            </a:r>
          </a:p>
          <a:p>
            <a:pPr lvl="1" eaLnBrk="1" hangingPunct="1">
              <a:lnSpc>
                <a:spcPct val="80000"/>
              </a:lnSpc>
              <a:spcBef>
                <a:spcPct val="0"/>
              </a:spcBef>
              <a:buFont typeface="Wingdings" panose="05000000000000000000" pitchFamily="2" charset="2"/>
              <a:buChar char="q"/>
            </a:pPr>
            <a:r>
              <a:rPr lang="en-US" altLang="en-US" b="1"/>
              <a:t>Berada di berbagai unit kerja di RS</a:t>
            </a:r>
          </a:p>
          <a:p>
            <a:pPr lvl="1" eaLnBrk="1" hangingPunct="1">
              <a:lnSpc>
                <a:spcPct val="80000"/>
              </a:lnSpc>
              <a:spcBef>
                <a:spcPct val="0"/>
              </a:spcBef>
              <a:buFont typeface="Wingdings" panose="05000000000000000000" pitchFamily="2" charset="2"/>
              <a:buChar char="q"/>
            </a:pPr>
            <a:r>
              <a:rPr lang="en-US" altLang="en-US" b="1"/>
              <a:t>Prosedur/ tindakan &gt;&gt; </a:t>
            </a:r>
            <a:r>
              <a:rPr lang="en-US" altLang="en-US" b="1">
                <a:sym typeface="Wingdings" panose="05000000000000000000" pitchFamily="2" charset="2"/>
              </a:rPr>
              <a:t> RISIKO SALAH &gt;&gt;&gt; </a:t>
            </a:r>
            <a:endParaRPr lang="en-US" altLang="en-US" b="1"/>
          </a:p>
          <a:p>
            <a:pPr lvl="1" eaLnBrk="1" hangingPunct="1">
              <a:lnSpc>
                <a:spcPct val="80000"/>
              </a:lnSpc>
              <a:spcBef>
                <a:spcPct val="0"/>
              </a:spcBef>
              <a:buFont typeface="Wingdings" panose="05000000000000000000" pitchFamily="2" charset="2"/>
              <a:buChar char="q"/>
            </a:pPr>
            <a:r>
              <a:rPr lang="en-US" altLang="en-US" b="1"/>
              <a:t>Pelaksanaan praktik Kep </a:t>
            </a:r>
            <a:r>
              <a:rPr lang="en-US" altLang="en-US" b="1">
                <a:sym typeface="Wingdings" panose="05000000000000000000" pitchFamily="2" charset="2"/>
              </a:rPr>
              <a:t></a:t>
            </a:r>
            <a:r>
              <a:rPr lang="en-US" altLang="en-US" b="1"/>
              <a:t> Berkolaborasi dg tim kes. lain </a:t>
            </a:r>
            <a:r>
              <a:rPr lang="en-US" altLang="en-US" b="1">
                <a:sym typeface="Wingdings" panose="05000000000000000000" pitchFamily="2" charset="2"/>
              </a:rPr>
              <a:t> risiko salah &gt;&gt;&gt;</a:t>
            </a:r>
          </a:p>
          <a:p>
            <a:pPr eaLnBrk="1" hangingPunct="1">
              <a:lnSpc>
                <a:spcPct val="80000"/>
              </a:lnSpc>
              <a:spcBef>
                <a:spcPct val="0"/>
              </a:spcBef>
              <a:buFontTx/>
              <a:buNone/>
            </a:pPr>
            <a:r>
              <a:rPr lang="en-US" altLang="en-US" sz="2800" b="1"/>
              <a:t>Manajemen risiko Klinik</a:t>
            </a:r>
            <a:r>
              <a:rPr lang="en-US" altLang="en-US" sz="2800" b="1">
                <a:sym typeface="Wingdings" panose="05000000000000000000" pitchFamily="2" charset="2"/>
              </a:rPr>
              <a:t> bagian integral dari PROSES asuhan keperawatan saat ini pelaporan kejadian adaTDK DIANALISIS !!!</a:t>
            </a:r>
            <a:endParaRPr lang="en-US" altLang="en-US" sz="2800" b="1"/>
          </a:p>
        </p:txBody>
      </p:sp>
      <p:sp>
        <p:nvSpPr>
          <p:cNvPr id="7" name="Footer Placeholder 6">
            <a:extLst>
              <a:ext uri="{FF2B5EF4-FFF2-40B4-BE49-F238E27FC236}">
                <a16:creationId xmlns:a16="http://schemas.microsoft.com/office/drawing/2014/main" id="{9E224BBC-53A1-B4F9-8290-76DC6271492B}"/>
              </a:ext>
            </a:extLst>
          </p:cNvPr>
          <p:cNvSpPr>
            <a:spLocks noGrp="1"/>
          </p:cNvSpPr>
          <p:nvPr>
            <p:ph type="ftr" sz="quarter" idx="11"/>
          </p:nvPr>
        </p:nvSpPr>
        <p:spPr/>
        <p:txBody>
          <a:bodyPr/>
          <a:lstStyle/>
          <a:p>
            <a:pPr>
              <a:defRPr/>
            </a:pPr>
            <a:r>
              <a:rPr lang="id-ID"/>
              <a:t>Seminar Nasional Keperawatan</a:t>
            </a:r>
          </a:p>
        </p:txBody>
      </p:sp>
      <p:sp>
        <p:nvSpPr>
          <p:cNvPr id="19462" name="Slide Number Placeholder 7">
            <a:extLst>
              <a:ext uri="{FF2B5EF4-FFF2-40B4-BE49-F238E27FC236}">
                <a16:creationId xmlns:a16="http://schemas.microsoft.com/office/drawing/2014/main" id="{3F12F2C5-7D80-FD44-A9AD-3CB64E6F64F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716A680-302B-4853-9F6D-BFCE670F4166}" type="slidenum">
              <a:rPr lang="id-ID" altLang="en-US" sz="1200">
                <a:solidFill>
                  <a:srgbClr val="898989"/>
                </a:solidFill>
              </a:rPr>
              <a:pPr>
                <a:spcBef>
                  <a:spcPct val="0"/>
                </a:spcBef>
                <a:buFontTx/>
                <a:buNone/>
              </a:pPr>
              <a:t>2</a:t>
            </a:fld>
            <a:endParaRPr lang="id-ID" altLang="en-US" sz="120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32217" y="0"/>
            <a:ext cx="4066108" cy="6858000"/>
            <a:chOff x="0" y="0"/>
            <a:chExt cx="1606364" cy="2709333"/>
          </a:xfrm>
        </p:grpSpPr>
        <p:sp>
          <p:nvSpPr>
            <p:cNvPr id="3" name="Freeform 3"/>
            <p:cNvSpPr/>
            <p:nvPr/>
          </p:nvSpPr>
          <p:spPr>
            <a:xfrm>
              <a:off x="0" y="0"/>
              <a:ext cx="1606364" cy="2709333"/>
            </a:xfrm>
            <a:custGeom>
              <a:avLst/>
              <a:gdLst/>
              <a:ahLst/>
              <a:cxnLst/>
              <a:rect l="l" t="t" r="r" b="b"/>
              <a:pathLst>
                <a:path w="1606364" h="2709333">
                  <a:moveTo>
                    <a:pt x="0" y="0"/>
                  </a:moveTo>
                  <a:lnTo>
                    <a:pt x="1606364" y="0"/>
                  </a:lnTo>
                  <a:lnTo>
                    <a:pt x="1606364" y="2709333"/>
                  </a:lnTo>
                  <a:lnTo>
                    <a:pt x="0" y="2709333"/>
                  </a:lnTo>
                  <a:close/>
                </a:path>
              </a:pathLst>
            </a:custGeom>
            <a:solidFill>
              <a:srgbClr val="253439"/>
            </a:solidFill>
          </p:spPr>
        </p:sp>
        <p:sp>
          <p:nvSpPr>
            <p:cNvPr id="4" name="TextBox 4"/>
            <p:cNvSpPr txBox="1"/>
            <p:nvPr/>
          </p:nvSpPr>
          <p:spPr>
            <a:xfrm>
              <a:off x="0" y="19050"/>
              <a:ext cx="1606364" cy="2690283"/>
            </a:xfrm>
            <a:prstGeom prst="rect">
              <a:avLst/>
            </a:prstGeom>
          </p:spPr>
          <p:txBody>
            <a:bodyPr lIns="33867" tIns="33867" rIns="33867" bIns="33867" rtlCol="0" anchor="ctr"/>
            <a:lstStyle/>
            <a:p>
              <a:pPr algn="ctr">
                <a:lnSpc>
                  <a:spcPts val="1506"/>
                </a:lnSpc>
              </a:pPr>
              <a:endParaRPr sz="1200"/>
            </a:p>
          </p:txBody>
        </p:sp>
      </p:grpSp>
      <p:grpSp>
        <p:nvGrpSpPr>
          <p:cNvPr id="5" name="Group 5"/>
          <p:cNvGrpSpPr/>
          <p:nvPr/>
        </p:nvGrpSpPr>
        <p:grpSpPr>
          <a:xfrm>
            <a:off x="0" y="0"/>
            <a:ext cx="4066108" cy="6858000"/>
            <a:chOff x="0" y="0"/>
            <a:chExt cx="1606364" cy="2709333"/>
          </a:xfrm>
        </p:grpSpPr>
        <p:sp>
          <p:nvSpPr>
            <p:cNvPr id="6" name="Freeform 6"/>
            <p:cNvSpPr/>
            <p:nvPr/>
          </p:nvSpPr>
          <p:spPr>
            <a:xfrm>
              <a:off x="0" y="0"/>
              <a:ext cx="1606364" cy="2709333"/>
            </a:xfrm>
            <a:custGeom>
              <a:avLst/>
              <a:gdLst/>
              <a:ahLst/>
              <a:cxnLst/>
              <a:rect l="l" t="t" r="r" b="b"/>
              <a:pathLst>
                <a:path w="1606364" h="2709333">
                  <a:moveTo>
                    <a:pt x="0" y="0"/>
                  </a:moveTo>
                  <a:lnTo>
                    <a:pt x="1606364" y="0"/>
                  </a:lnTo>
                  <a:lnTo>
                    <a:pt x="1606364" y="2709333"/>
                  </a:lnTo>
                  <a:lnTo>
                    <a:pt x="0" y="2709333"/>
                  </a:lnTo>
                  <a:close/>
                </a:path>
              </a:pathLst>
            </a:custGeom>
            <a:solidFill>
              <a:srgbClr val="253439"/>
            </a:solidFill>
          </p:spPr>
        </p:sp>
        <p:sp>
          <p:nvSpPr>
            <p:cNvPr id="7" name="TextBox 7"/>
            <p:cNvSpPr txBox="1"/>
            <p:nvPr/>
          </p:nvSpPr>
          <p:spPr>
            <a:xfrm>
              <a:off x="0" y="19050"/>
              <a:ext cx="1606364" cy="2690283"/>
            </a:xfrm>
            <a:prstGeom prst="rect">
              <a:avLst/>
            </a:prstGeom>
          </p:spPr>
          <p:txBody>
            <a:bodyPr lIns="33867" tIns="33867" rIns="33867" bIns="33867" rtlCol="0" anchor="ctr"/>
            <a:lstStyle/>
            <a:p>
              <a:pPr algn="ctr">
                <a:lnSpc>
                  <a:spcPts val="1506"/>
                </a:lnSpc>
              </a:pPr>
              <a:endParaRPr sz="1200"/>
            </a:p>
          </p:txBody>
        </p:sp>
      </p:grpSp>
      <p:sp>
        <p:nvSpPr>
          <p:cNvPr id="8" name="Freeform 8"/>
          <p:cNvSpPr/>
          <p:nvPr/>
        </p:nvSpPr>
        <p:spPr>
          <a:xfrm>
            <a:off x="629078" y="4219219"/>
            <a:ext cx="2527173" cy="2743200"/>
          </a:xfrm>
          <a:custGeom>
            <a:avLst/>
            <a:gdLst/>
            <a:ahLst/>
            <a:cxnLst/>
            <a:rect l="l" t="t" r="r" b="b"/>
            <a:pathLst>
              <a:path w="3790760" h="4114800">
                <a:moveTo>
                  <a:pt x="0" y="0"/>
                </a:moveTo>
                <a:lnTo>
                  <a:pt x="3790759" y="0"/>
                </a:lnTo>
                <a:lnTo>
                  <a:pt x="379075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4753220" y="4114800"/>
            <a:ext cx="2319251" cy="2743200"/>
          </a:xfrm>
          <a:custGeom>
            <a:avLst/>
            <a:gdLst/>
            <a:ahLst/>
            <a:cxnLst/>
            <a:rect l="l" t="t" r="r" b="b"/>
            <a:pathLst>
              <a:path w="3478876" h="4114800">
                <a:moveTo>
                  <a:pt x="0" y="0"/>
                </a:moveTo>
                <a:lnTo>
                  <a:pt x="3478877" y="0"/>
                </a:lnTo>
                <a:lnTo>
                  <a:pt x="347887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9226380" y="4430341"/>
            <a:ext cx="2455214" cy="2363143"/>
          </a:xfrm>
          <a:custGeom>
            <a:avLst/>
            <a:gdLst/>
            <a:ahLst/>
            <a:cxnLst/>
            <a:rect l="l" t="t" r="r" b="b"/>
            <a:pathLst>
              <a:path w="3682821" h="3544715">
                <a:moveTo>
                  <a:pt x="0" y="0"/>
                </a:moveTo>
                <a:lnTo>
                  <a:pt x="3682820" y="0"/>
                </a:lnTo>
                <a:lnTo>
                  <a:pt x="3682820" y="3544715"/>
                </a:lnTo>
                <a:lnTo>
                  <a:pt x="0" y="3544715"/>
                </a:lnTo>
                <a:lnTo>
                  <a:pt x="0" y="0"/>
                </a:lnTo>
                <a:close/>
              </a:path>
            </a:pathLst>
          </a:custGeom>
          <a:blipFill>
            <a:blip r:embed="rId6"/>
            <a:stretch>
              <a:fillRect/>
            </a:stretch>
          </a:blipFill>
        </p:spPr>
      </p:sp>
      <p:sp>
        <p:nvSpPr>
          <p:cNvPr id="11" name="TextBox 11"/>
          <p:cNvSpPr txBox="1"/>
          <p:nvPr/>
        </p:nvSpPr>
        <p:spPr>
          <a:xfrm>
            <a:off x="674386" y="698500"/>
            <a:ext cx="2691885" cy="615553"/>
          </a:xfrm>
          <a:prstGeom prst="rect">
            <a:avLst/>
          </a:prstGeom>
        </p:spPr>
        <p:txBody>
          <a:bodyPr lIns="0" tIns="0" rIns="0" bIns="0" rtlCol="0" anchor="t">
            <a:spAutoFit/>
          </a:bodyPr>
          <a:lstStyle/>
          <a:p>
            <a:pPr algn="ctr">
              <a:lnSpc>
                <a:spcPts val="2368"/>
              </a:lnSpc>
            </a:pPr>
            <a:endParaRPr sz="1200"/>
          </a:p>
          <a:p>
            <a:pPr algn="ctr">
              <a:lnSpc>
                <a:spcPts val="2368"/>
              </a:lnSpc>
            </a:pPr>
            <a:r>
              <a:rPr lang="en-US" sz="2133">
                <a:solidFill>
                  <a:srgbClr val="F6F4F1"/>
                </a:solidFill>
                <a:latin typeface="Lilita One"/>
              </a:rPr>
              <a:t>a. Penerimaan</a:t>
            </a:r>
          </a:p>
        </p:txBody>
      </p:sp>
      <p:sp>
        <p:nvSpPr>
          <p:cNvPr id="12" name="TextBox 12"/>
          <p:cNvSpPr txBox="1"/>
          <p:nvPr/>
        </p:nvSpPr>
        <p:spPr>
          <a:xfrm>
            <a:off x="4753220" y="1042620"/>
            <a:ext cx="2691885" cy="307777"/>
          </a:xfrm>
          <a:prstGeom prst="rect">
            <a:avLst/>
          </a:prstGeom>
        </p:spPr>
        <p:txBody>
          <a:bodyPr lIns="0" tIns="0" rIns="0" bIns="0" rtlCol="0" anchor="t">
            <a:spAutoFit/>
          </a:bodyPr>
          <a:lstStyle/>
          <a:p>
            <a:pPr algn="ctr">
              <a:lnSpc>
                <a:spcPts val="2368"/>
              </a:lnSpc>
            </a:pPr>
            <a:r>
              <a:rPr lang="en-US" sz="2133">
                <a:solidFill>
                  <a:srgbClr val="253439"/>
                </a:solidFill>
                <a:latin typeface="Lilita One"/>
              </a:rPr>
              <a:t>B. DOKUMENTASI</a:t>
            </a:r>
          </a:p>
        </p:txBody>
      </p:sp>
      <p:sp>
        <p:nvSpPr>
          <p:cNvPr id="13" name="TextBox 13"/>
          <p:cNvSpPr txBox="1"/>
          <p:nvPr/>
        </p:nvSpPr>
        <p:spPr>
          <a:xfrm>
            <a:off x="8814316" y="996950"/>
            <a:ext cx="2691885" cy="307777"/>
          </a:xfrm>
          <a:prstGeom prst="rect">
            <a:avLst/>
          </a:prstGeom>
        </p:spPr>
        <p:txBody>
          <a:bodyPr lIns="0" tIns="0" rIns="0" bIns="0" rtlCol="0" anchor="t">
            <a:spAutoFit/>
          </a:bodyPr>
          <a:lstStyle/>
          <a:p>
            <a:pPr algn="ctr">
              <a:lnSpc>
                <a:spcPts val="2368"/>
              </a:lnSpc>
            </a:pPr>
            <a:r>
              <a:rPr lang="en-US" sz="2133">
                <a:solidFill>
                  <a:srgbClr val="F6F4F1"/>
                </a:solidFill>
                <a:latin typeface="Lilita One"/>
              </a:rPr>
              <a:t>C. PENGKAJIAN</a:t>
            </a:r>
          </a:p>
        </p:txBody>
      </p:sp>
      <p:sp>
        <p:nvSpPr>
          <p:cNvPr id="14" name="TextBox 14"/>
          <p:cNvSpPr txBox="1"/>
          <p:nvPr/>
        </p:nvSpPr>
        <p:spPr>
          <a:xfrm>
            <a:off x="653567" y="1743834"/>
            <a:ext cx="2691885" cy="2462213"/>
          </a:xfrm>
          <a:prstGeom prst="rect">
            <a:avLst/>
          </a:prstGeom>
        </p:spPr>
        <p:txBody>
          <a:bodyPr lIns="0" tIns="0" rIns="0" bIns="0" rtlCol="0" anchor="t">
            <a:spAutoFit/>
          </a:bodyPr>
          <a:lstStyle/>
          <a:p>
            <a:pPr>
              <a:lnSpc>
                <a:spcPts val="1213"/>
              </a:lnSpc>
            </a:pPr>
            <a:r>
              <a:rPr lang="en-US" sz="1103">
                <a:solidFill>
                  <a:srgbClr val="F6F4F1"/>
                </a:solidFill>
                <a:latin typeface="Arimo"/>
              </a:rPr>
              <a:t>Dalam menerima keluhan, petugas atau staf biasanya didatangi secara langsung oleh pasien atau keluarga. Yang pertama dilakukan petugas dalam menerima keluhan adalah mengucapkan salam, menanyakan masalah apa yang dikeluhkan mendengarkan dan bersikap terbuka serta mengucapkan permintaan maaf dan terima kasih. Sikap terbuka petugas dalam menerima pasien yang melakukan komplain mengindikasikan bahwa pasien merasa dihargai dan dijadikan prioritas. Ketika pasien melakukan komplain hal yang paling dinginkan adalah didengar sudut pandangnya</a:t>
            </a:r>
          </a:p>
        </p:txBody>
      </p:sp>
      <p:sp>
        <p:nvSpPr>
          <p:cNvPr id="15" name="TextBox 15"/>
          <p:cNvSpPr txBox="1"/>
          <p:nvPr/>
        </p:nvSpPr>
        <p:spPr>
          <a:xfrm>
            <a:off x="4526551" y="1750184"/>
            <a:ext cx="3145223" cy="1538883"/>
          </a:xfrm>
          <a:prstGeom prst="rect">
            <a:avLst/>
          </a:prstGeom>
        </p:spPr>
        <p:txBody>
          <a:bodyPr lIns="0" tIns="0" rIns="0" bIns="0" rtlCol="0" anchor="t">
            <a:spAutoFit/>
          </a:bodyPr>
          <a:lstStyle/>
          <a:p>
            <a:pPr>
              <a:lnSpc>
                <a:spcPts val="1188"/>
              </a:lnSpc>
            </a:pPr>
            <a:r>
              <a:rPr lang="en-US" sz="1080">
                <a:solidFill>
                  <a:srgbClr val="253439"/>
                </a:solidFill>
                <a:latin typeface="Arimo"/>
              </a:rPr>
              <a:t>Petugas mencatat identitas dan masalah apa yang dikeluhkan dan unit mana yang dipersoalkan. Pencatatan rincian masalah komplain merupakan hal yang sangat penting dan dapat menjadi bahan pertimbangan apakah perlu dikaji dan diinvestigasi lebih mendalam. Pertimbangan tersebut mencakup masalah apa yang sebenarnya dikeluhkan, apa yang ingin dicapai pasien dengan melakukan komplain dan apakah bisa langsung dijelaskan dan diselesaiakan tanpa adanya bantuan pihak ketiga.</a:t>
            </a:r>
          </a:p>
        </p:txBody>
      </p:sp>
      <p:sp>
        <p:nvSpPr>
          <p:cNvPr id="16" name="TextBox 16"/>
          <p:cNvSpPr txBox="1"/>
          <p:nvPr/>
        </p:nvSpPr>
        <p:spPr>
          <a:xfrm>
            <a:off x="8849977" y="1750184"/>
            <a:ext cx="2656223" cy="2333972"/>
          </a:xfrm>
          <a:prstGeom prst="rect">
            <a:avLst/>
          </a:prstGeom>
        </p:spPr>
        <p:txBody>
          <a:bodyPr lIns="0" tIns="0" rIns="0" bIns="0" rtlCol="0" anchor="t">
            <a:spAutoFit/>
          </a:bodyPr>
          <a:lstStyle/>
          <a:p>
            <a:pPr>
              <a:lnSpc>
                <a:spcPts val="1261"/>
              </a:lnSpc>
            </a:pPr>
            <a:r>
              <a:rPr lang="en-US" sz="1146">
                <a:solidFill>
                  <a:srgbClr val="F6F4F1"/>
                </a:solidFill>
                <a:latin typeface="Arimo"/>
              </a:rPr>
              <a:t>Mengkaji keluhan dilakukan petugas untuk mengidentikasi masalah dengan menanyakan masalah apa yang dikeluhkan, bagaimana bisa terjadi akan tetapi petugas belum melakukan pengkategorisasian masalah komplain berdasarkan tingkat keparahan karena komplain. tidak berdampak serius terhadap rumah sakit. Proses yang paling penting dalam menerima komplain adalah dengan mengidentifikasi masalah. Petugas mengidentifikasi masalah dengan menanyakan masalah apa yang dikeluhkan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475514" cy="6858000"/>
            <a:chOff x="0" y="0"/>
            <a:chExt cx="2558228" cy="2709333"/>
          </a:xfrm>
        </p:grpSpPr>
        <p:sp>
          <p:nvSpPr>
            <p:cNvPr id="3" name="Freeform 3"/>
            <p:cNvSpPr/>
            <p:nvPr/>
          </p:nvSpPr>
          <p:spPr>
            <a:xfrm>
              <a:off x="0" y="0"/>
              <a:ext cx="2558228" cy="2709333"/>
            </a:xfrm>
            <a:custGeom>
              <a:avLst/>
              <a:gdLst/>
              <a:ahLst/>
              <a:cxnLst/>
              <a:rect l="l" t="t" r="r" b="b"/>
              <a:pathLst>
                <a:path w="2558228" h="2709333">
                  <a:moveTo>
                    <a:pt x="0" y="0"/>
                  </a:moveTo>
                  <a:lnTo>
                    <a:pt x="2558228" y="0"/>
                  </a:lnTo>
                  <a:lnTo>
                    <a:pt x="2558228" y="2709333"/>
                  </a:lnTo>
                  <a:lnTo>
                    <a:pt x="0" y="2709333"/>
                  </a:lnTo>
                  <a:close/>
                </a:path>
              </a:pathLst>
            </a:custGeom>
            <a:solidFill>
              <a:srgbClr val="253439"/>
            </a:solidFill>
          </p:spPr>
        </p:sp>
        <p:sp>
          <p:nvSpPr>
            <p:cNvPr id="4" name="TextBox 4"/>
            <p:cNvSpPr txBox="1"/>
            <p:nvPr/>
          </p:nvSpPr>
          <p:spPr>
            <a:xfrm>
              <a:off x="0" y="19050"/>
              <a:ext cx="2558228" cy="2690283"/>
            </a:xfrm>
            <a:prstGeom prst="rect">
              <a:avLst/>
            </a:prstGeom>
          </p:spPr>
          <p:txBody>
            <a:bodyPr lIns="33867" tIns="33867" rIns="33867" bIns="33867" rtlCol="0" anchor="ctr"/>
            <a:lstStyle/>
            <a:p>
              <a:pPr algn="ctr">
                <a:lnSpc>
                  <a:spcPts val="1506"/>
                </a:lnSpc>
              </a:pPr>
              <a:endParaRPr sz="1200"/>
            </a:p>
          </p:txBody>
        </p:sp>
      </p:grpSp>
      <p:sp>
        <p:nvSpPr>
          <p:cNvPr id="5" name="Freeform 5"/>
          <p:cNvSpPr/>
          <p:nvPr/>
        </p:nvSpPr>
        <p:spPr>
          <a:xfrm>
            <a:off x="1584987" y="4114800"/>
            <a:ext cx="3069315" cy="2743200"/>
          </a:xfrm>
          <a:custGeom>
            <a:avLst/>
            <a:gdLst/>
            <a:ahLst/>
            <a:cxnLst/>
            <a:rect l="l" t="t" r="r" b="b"/>
            <a:pathLst>
              <a:path w="4603972" h="4114800">
                <a:moveTo>
                  <a:pt x="0" y="0"/>
                </a:moveTo>
                <a:lnTo>
                  <a:pt x="4603972" y="0"/>
                </a:lnTo>
                <a:lnTo>
                  <a:pt x="460397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7857027" y="4114800"/>
            <a:ext cx="2644110" cy="2664091"/>
          </a:xfrm>
          <a:custGeom>
            <a:avLst/>
            <a:gdLst/>
            <a:ahLst/>
            <a:cxnLst/>
            <a:rect l="l" t="t" r="r" b="b"/>
            <a:pathLst>
              <a:path w="3966165" h="3996136">
                <a:moveTo>
                  <a:pt x="0" y="0"/>
                </a:moveTo>
                <a:lnTo>
                  <a:pt x="3966165" y="0"/>
                </a:lnTo>
                <a:lnTo>
                  <a:pt x="3966165" y="3996136"/>
                </a:lnTo>
                <a:lnTo>
                  <a:pt x="0" y="3996136"/>
                </a:lnTo>
                <a:lnTo>
                  <a:pt x="0" y="0"/>
                </a:lnTo>
                <a:close/>
              </a:path>
            </a:pathLst>
          </a:custGeom>
          <a:blipFill>
            <a:blip r:embed="rId4"/>
            <a:stretch>
              <a:fillRect/>
            </a:stretch>
          </a:blipFill>
        </p:spPr>
      </p:sp>
      <p:sp>
        <p:nvSpPr>
          <p:cNvPr id="7" name="TextBox 7"/>
          <p:cNvSpPr txBox="1"/>
          <p:nvPr/>
        </p:nvSpPr>
        <p:spPr>
          <a:xfrm>
            <a:off x="542161" y="994776"/>
            <a:ext cx="5391191" cy="307777"/>
          </a:xfrm>
          <a:prstGeom prst="rect">
            <a:avLst/>
          </a:prstGeom>
        </p:spPr>
        <p:txBody>
          <a:bodyPr lIns="0" tIns="0" rIns="0" bIns="0" rtlCol="0" anchor="t">
            <a:spAutoFit/>
          </a:bodyPr>
          <a:lstStyle/>
          <a:p>
            <a:pPr algn="ctr">
              <a:lnSpc>
                <a:spcPts val="2368"/>
              </a:lnSpc>
            </a:pPr>
            <a:r>
              <a:rPr lang="en-US" sz="2133">
                <a:solidFill>
                  <a:srgbClr val="F6F4F1"/>
                </a:solidFill>
                <a:latin typeface="Lilita One"/>
              </a:rPr>
              <a:t>D. PENGINVESTIGASIAN</a:t>
            </a:r>
          </a:p>
        </p:txBody>
      </p:sp>
      <p:sp>
        <p:nvSpPr>
          <p:cNvPr id="8" name="TextBox 8"/>
          <p:cNvSpPr txBox="1"/>
          <p:nvPr/>
        </p:nvSpPr>
        <p:spPr>
          <a:xfrm>
            <a:off x="542161" y="1772397"/>
            <a:ext cx="5154967" cy="2051844"/>
          </a:xfrm>
          <a:prstGeom prst="rect">
            <a:avLst/>
          </a:prstGeom>
        </p:spPr>
        <p:txBody>
          <a:bodyPr lIns="0" tIns="0" rIns="0" bIns="0" rtlCol="0" anchor="t">
            <a:spAutoFit/>
          </a:bodyPr>
          <a:lstStyle/>
          <a:p>
            <a:pPr>
              <a:lnSpc>
                <a:spcPts val="1583"/>
              </a:lnSpc>
            </a:pPr>
            <a:r>
              <a:rPr lang="en-US" sz="1439">
                <a:solidFill>
                  <a:srgbClr val="F6F4F1"/>
                </a:solidFill>
                <a:latin typeface="Arimo Bold"/>
              </a:rPr>
              <a:t>Upaya investigasi dilakukan petugas dengan mengidentifikasi pihak- pihak yang terkait, kronologi masalah, unit mana yang dikomplain. Investigasi dilakukan oleh petugas jika masalah penanganan. komplain belum diselesaikan Petugas dalam melakukan investigasi dengan menanyakan kronologi masalah, pihak yang terkait, masalah terkait dengan hal apa dan unit mana yang dikomplain. Tujuan dari investigasi penanganan komplain adalah untuk mendapatkan data dan informasi yang cukup sehingga mampu memutuskan tindakan yang tepat untuk penyelesaiaan masalah keluhan.</a:t>
            </a:r>
          </a:p>
        </p:txBody>
      </p:sp>
      <p:sp>
        <p:nvSpPr>
          <p:cNvPr id="9" name="TextBox 9"/>
          <p:cNvSpPr txBox="1"/>
          <p:nvPr/>
        </p:nvSpPr>
        <p:spPr>
          <a:xfrm>
            <a:off x="6115009" y="994776"/>
            <a:ext cx="5391191" cy="307777"/>
          </a:xfrm>
          <a:prstGeom prst="rect">
            <a:avLst/>
          </a:prstGeom>
        </p:spPr>
        <p:txBody>
          <a:bodyPr lIns="0" tIns="0" rIns="0" bIns="0" rtlCol="0" anchor="t">
            <a:spAutoFit/>
          </a:bodyPr>
          <a:lstStyle/>
          <a:p>
            <a:pPr algn="ctr">
              <a:lnSpc>
                <a:spcPts val="2368"/>
              </a:lnSpc>
            </a:pPr>
            <a:r>
              <a:rPr lang="en-US" sz="2133">
                <a:solidFill>
                  <a:srgbClr val="000000"/>
                </a:solidFill>
                <a:latin typeface="Lilita One"/>
              </a:rPr>
              <a:t>E. PENYELESAIAAN</a:t>
            </a:r>
          </a:p>
        </p:txBody>
      </p:sp>
      <p:sp>
        <p:nvSpPr>
          <p:cNvPr id="10" name="TextBox 10"/>
          <p:cNvSpPr txBox="1"/>
          <p:nvPr/>
        </p:nvSpPr>
        <p:spPr>
          <a:xfrm>
            <a:off x="6847170" y="1772396"/>
            <a:ext cx="4663824" cy="1218282"/>
          </a:xfrm>
          <a:prstGeom prst="rect">
            <a:avLst/>
          </a:prstGeom>
        </p:spPr>
        <p:txBody>
          <a:bodyPr lIns="0" tIns="0" rIns="0" bIns="0" rtlCol="0" anchor="t">
            <a:spAutoFit/>
          </a:bodyPr>
          <a:lstStyle/>
          <a:p>
            <a:pPr>
              <a:lnSpc>
                <a:spcPts val="1883"/>
              </a:lnSpc>
            </a:pPr>
            <a:r>
              <a:rPr lang="en-US" sz="1711">
                <a:solidFill>
                  <a:srgbClr val="000000"/>
                </a:solidFill>
                <a:latin typeface="Arimo"/>
              </a:rPr>
              <a:t>Tujuan akhir dari penyelesaiaan komplain adalah pasien merasa puas. Kepuasan pasien komplain ditandai dengan adanya kesepakatan diantara kedua belah pihak atas informasi yang disampaikan.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6052B6-78B8-2E08-3650-B3F486C59CA8}"/>
              </a:ext>
            </a:extLst>
          </p:cNvPr>
          <p:cNvPicPr>
            <a:picLocks noChangeAspect="1"/>
          </p:cNvPicPr>
          <p:nvPr/>
        </p:nvPicPr>
        <p:blipFill rotWithShape="1">
          <a:blip r:embed="rId2"/>
          <a:srcRect l="37500" t="14259" r="34479" b="9630"/>
          <a:stretch/>
        </p:blipFill>
        <p:spPr>
          <a:xfrm>
            <a:off x="4572000" y="65908"/>
            <a:ext cx="4013200" cy="6131692"/>
          </a:xfrm>
          <a:prstGeom prst="rect">
            <a:avLst/>
          </a:prstGeom>
        </p:spPr>
      </p:pic>
    </p:spTree>
    <p:extLst>
      <p:ext uri="{BB962C8B-B14F-4D97-AF65-F5344CB8AC3E}">
        <p14:creationId xmlns:p14="http://schemas.microsoft.com/office/powerpoint/2010/main" val="1017489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F3322-70A8-BE4C-9380-1D8659182A03}"/>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A7CBEA70-E6C7-4D41-6BA5-F4B8F9131FA1}"/>
              </a:ext>
            </a:extLst>
          </p:cNvPr>
          <p:cNvSpPr>
            <a:spLocks noGrp="1"/>
          </p:cNvSpPr>
          <p:nvPr>
            <p:ph idx="1"/>
          </p:nvPr>
        </p:nvSpPr>
        <p:spPr/>
        <p:txBody>
          <a:bodyPr/>
          <a:lstStyle/>
          <a:p>
            <a:endParaRPr lang="en-ID"/>
          </a:p>
        </p:txBody>
      </p:sp>
      <p:pic>
        <p:nvPicPr>
          <p:cNvPr id="8194" name="Picture 2" descr="Image result for terimakasih ">
            <a:extLst>
              <a:ext uri="{FF2B5EF4-FFF2-40B4-BE49-F238E27FC236}">
                <a16:creationId xmlns:a16="http://schemas.microsoft.com/office/drawing/2014/main" id="{D5AAD553-06B8-810F-A4AC-9B3FF35B5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38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B47B718-49E3-5B21-F918-15557E3499DB}"/>
              </a:ext>
            </a:extLst>
          </p:cNvPr>
          <p:cNvSpPr txBox="1">
            <a:spLocks noRot="1" noChangeArrowheads="1"/>
          </p:cNvSpPr>
          <p:nvPr/>
        </p:nvSpPr>
        <p:spPr bwMode="auto">
          <a:xfrm>
            <a:off x="2011362" y="365992"/>
            <a:ext cx="8229600" cy="798656"/>
          </a:xfrm>
          <a:prstGeom prst="rect">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defRPr/>
            </a:pPr>
            <a:r>
              <a:rPr lang="en-US" sz="2800" b="1">
                <a:solidFill>
                  <a:schemeClr val="bg1"/>
                </a:solidFill>
                <a:ea typeface="MS PGothic" pitchFamily="34" charset="-128"/>
                <a:cs typeface="Arial" charset="0"/>
              </a:rPr>
              <a:t>SASARAN KESELAMATAN PASIEN RS</a:t>
            </a:r>
          </a:p>
          <a:p>
            <a:pPr algn="r">
              <a:defRPr/>
            </a:pPr>
            <a:r>
              <a:rPr lang="en-US" sz="2800" b="1">
                <a:solidFill>
                  <a:schemeClr val="bg1"/>
                </a:solidFill>
                <a:ea typeface="MS PGothic" pitchFamily="34" charset="-128"/>
                <a:cs typeface="Arial" charset="0"/>
              </a:rPr>
              <a:t>International Patient Safety Goals</a:t>
            </a:r>
          </a:p>
        </p:txBody>
      </p:sp>
      <p:pic>
        <p:nvPicPr>
          <p:cNvPr id="24581" name="Picture 12">
            <a:hlinkClick r:id="rId2" action="ppaction://hlinkpres?slideindex=1&amp;slidetitle="/>
            <a:extLst>
              <a:ext uri="{FF2B5EF4-FFF2-40B4-BE49-F238E27FC236}">
                <a16:creationId xmlns:a16="http://schemas.microsoft.com/office/drawing/2014/main" id="{EAEFA563-67E3-AB17-A625-55719E5FDA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1371601"/>
            <a:ext cx="82026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3">
            <a:hlinkClick r:id="rId4" action="ppaction://hlinkpres?slideindex=1&amp;slidetitle="/>
            <a:extLst>
              <a:ext uri="{FF2B5EF4-FFF2-40B4-BE49-F238E27FC236}">
                <a16:creationId xmlns:a16="http://schemas.microsoft.com/office/drawing/2014/main" id="{2613F49F-4D0C-967C-3935-0F588C64A3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1" y="2209801"/>
            <a:ext cx="820261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4">
            <a:hlinkClick r:id="rId6" action="ppaction://hlinkpres?slideindex=1&amp;slidetitle="/>
            <a:extLst>
              <a:ext uri="{FF2B5EF4-FFF2-40B4-BE49-F238E27FC236}">
                <a16:creationId xmlns:a16="http://schemas.microsoft.com/office/drawing/2014/main" id="{71E6E986-AA5F-3492-52B6-CE6B97538F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4701" y="3067051"/>
            <a:ext cx="8202613"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5">
            <a:hlinkClick r:id="rId8" action="ppaction://hlinkpres?slideindex=1&amp;slidetitle="/>
            <a:extLst>
              <a:ext uri="{FF2B5EF4-FFF2-40B4-BE49-F238E27FC236}">
                <a16:creationId xmlns:a16="http://schemas.microsoft.com/office/drawing/2014/main" id="{FF3A8413-8CFA-C260-C1A1-4BB9ED3DC2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1" y="3902076"/>
            <a:ext cx="81645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6">
            <a:hlinkClick r:id="rId10" action="ppaction://hlinkpres?slideindex=1&amp;slidetitle="/>
            <a:extLst>
              <a:ext uri="{FF2B5EF4-FFF2-40B4-BE49-F238E27FC236}">
                <a16:creationId xmlns:a16="http://schemas.microsoft.com/office/drawing/2014/main" id="{DEFBFF24-6628-F8CD-A308-F165A4A3AC7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3276" y="4765676"/>
            <a:ext cx="81835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7">
            <a:hlinkClick r:id="rId12" action="ppaction://hlinkpres?slideindex=1&amp;slidetitle="/>
            <a:extLst>
              <a:ext uri="{FF2B5EF4-FFF2-40B4-BE49-F238E27FC236}">
                <a16:creationId xmlns:a16="http://schemas.microsoft.com/office/drawing/2014/main" id="{F1A9B0BD-9428-C6E4-46F9-5A1722BD7CA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01851" y="5575301"/>
            <a:ext cx="81645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B3074-BF7D-528B-C104-AD42E762F004}"/>
              </a:ext>
            </a:extLst>
          </p:cNvPr>
          <p:cNvSpPr>
            <a:spLocks noGrp="1"/>
          </p:cNvSpPr>
          <p:nvPr>
            <p:ph type="title"/>
          </p:nvPr>
        </p:nvSpPr>
        <p:spPr>
          <a:xfrm>
            <a:off x="2238348" y="500042"/>
            <a:ext cx="7772400" cy="914400"/>
          </a:xfrm>
          <a:ln>
            <a:miter lim="800000"/>
            <a:headEnd/>
            <a:tailEnd/>
          </a:ln>
        </p:spPr>
        <p:txBody>
          <a:bodyPr rtlCol="0">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id-ID" b="1" cap="all" dirty="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II. Komunikasi Pelayanan yang efektif antar Pemberi Layanan</a:t>
            </a:r>
            <a:endParaRPr lang="en-US" b="1" cap="all" dirty="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a:extLst>
              <a:ext uri="{FF2B5EF4-FFF2-40B4-BE49-F238E27FC236}">
                <a16:creationId xmlns:a16="http://schemas.microsoft.com/office/drawing/2014/main" id="{BCB60BE9-DE85-F8B8-BE8C-BE646A5D0FC1}"/>
              </a:ext>
            </a:extLst>
          </p:cNvPr>
          <p:cNvSpPr>
            <a:spLocks noGrp="1"/>
          </p:cNvSpPr>
          <p:nvPr>
            <p:ph idx="1"/>
          </p:nvPr>
        </p:nvSpPr>
        <p:spPr/>
        <p:txBody>
          <a:bodyPr rtlCol="0">
            <a:normAutofit lnSpcReduction="10000"/>
          </a:bodyPr>
          <a:lstStyle/>
          <a:p>
            <a:pPr marL="514350" lvl="1" indent="-514350">
              <a:buClr>
                <a:schemeClr val="tx1"/>
              </a:buClr>
              <a:buFont typeface="+mj-lt"/>
              <a:buAutoNum type="arabicPeriod"/>
              <a:defRPr/>
            </a:pPr>
            <a:r>
              <a:rPr lang="id-ID" dirty="0"/>
              <a:t>Komunikasi </a:t>
            </a:r>
            <a:r>
              <a:rPr lang="en-US" dirty="0" err="1"/>
              <a:t>secara</a:t>
            </a:r>
            <a:r>
              <a:rPr lang="en-US" dirty="0"/>
              <a:t> </a:t>
            </a:r>
            <a:r>
              <a:rPr lang="id-ID" dirty="0"/>
              <a:t>lisan</a:t>
            </a:r>
            <a:r>
              <a:rPr lang="en-US" dirty="0"/>
              <a:t> </a:t>
            </a:r>
            <a:r>
              <a:rPr lang="en-US" dirty="0" err="1"/>
              <a:t>dan</a:t>
            </a:r>
            <a:r>
              <a:rPr lang="en-US" dirty="0"/>
              <a:t> </a:t>
            </a:r>
            <a:r>
              <a:rPr lang="en-US" dirty="0" err="1"/>
              <a:t>atau</a:t>
            </a:r>
            <a:r>
              <a:rPr lang="en-US" dirty="0"/>
              <a:t> </a:t>
            </a:r>
            <a:r>
              <a:rPr lang="en-US" dirty="0" err="1"/>
              <a:t>melalui</a:t>
            </a:r>
            <a:r>
              <a:rPr lang="en-US" dirty="0"/>
              <a:t> </a:t>
            </a:r>
            <a:r>
              <a:rPr lang="en-US" dirty="0" err="1"/>
              <a:t>telpon</a:t>
            </a:r>
            <a:r>
              <a:rPr lang="en-US" dirty="0"/>
              <a:t> </a:t>
            </a:r>
            <a:r>
              <a:rPr lang="id-ID" dirty="0"/>
              <a:t>(</a:t>
            </a:r>
            <a:r>
              <a:rPr lang="id-ID" i="1" dirty="0"/>
              <a:t>pemberian terapi atau pelaporan hasil kritis</a:t>
            </a:r>
            <a:r>
              <a:rPr lang="id-ID" dirty="0"/>
              <a:t>) </a:t>
            </a:r>
            <a:r>
              <a:rPr lang="en-US" dirty="0" err="1"/>
              <a:t>hanya</a:t>
            </a:r>
            <a:r>
              <a:rPr lang="en-US" dirty="0"/>
              <a:t> </a:t>
            </a:r>
            <a:r>
              <a:rPr lang="en-US" dirty="0" err="1"/>
              <a:t>diberikan</a:t>
            </a:r>
            <a:r>
              <a:rPr lang="en-US" dirty="0"/>
              <a:t> </a:t>
            </a:r>
            <a:r>
              <a:rPr lang="en-US" dirty="0" err="1"/>
              <a:t>pada</a:t>
            </a:r>
            <a:r>
              <a:rPr lang="en-US" dirty="0"/>
              <a:t> </a:t>
            </a:r>
            <a:r>
              <a:rPr lang="en-US" dirty="0" err="1"/>
              <a:t>kondisi</a:t>
            </a:r>
            <a:r>
              <a:rPr lang="en-US" dirty="0"/>
              <a:t> yang </a:t>
            </a:r>
            <a:r>
              <a:rPr lang="en-US" dirty="0" err="1"/>
              <a:t>mendesak</a:t>
            </a:r>
            <a:r>
              <a:rPr lang="en-US" dirty="0"/>
              <a:t> </a:t>
            </a:r>
            <a:r>
              <a:rPr lang="en-US" dirty="0" err="1"/>
              <a:t>dimana</a:t>
            </a:r>
            <a:r>
              <a:rPr lang="en-US" dirty="0"/>
              <a:t> </a:t>
            </a:r>
            <a:r>
              <a:rPr lang="id-ID" dirty="0"/>
              <a:t>komunikasi</a:t>
            </a:r>
            <a:r>
              <a:rPr lang="en-US" dirty="0"/>
              <a:t> </a:t>
            </a:r>
            <a:r>
              <a:rPr lang="en-US" dirty="0" err="1"/>
              <a:t>pelayanan</a:t>
            </a:r>
            <a:r>
              <a:rPr lang="en-US" dirty="0"/>
              <a:t> </a:t>
            </a:r>
            <a:r>
              <a:rPr lang="en-US" dirty="0" err="1"/>
              <a:t>secara</a:t>
            </a:r>
            <a:r>
              <a:rPr lang="en-US" dirty="0"/>
              <a:t> </a:t>
            </a:r>
            <a:r>
              <a:rPr lang="en-US" dirty="0" err="1"/>
              <a:t>tertulis</a:t>
            </a:r>
            <a:r>
              <a:rPr lang="en-US" dirty="0"/>
              <a:t> </a:t>
            </a:r>
            <a:r>
              <a:rPr lang="en-US" dirty="0" err="1"/>
              <a:t>tidak</a:t>
            </a:r>
            <a:r>
              <a:rPr lang="en-US" dirty="0"/>
              <a:t> </a:t>
            </a:r>
            <a:r>
              <a:rPr lang="en-US" dirty="0" err="1"/>
              <a:t>bis</a:t>
            </a:r>
            <a:r>
              <a:rPr lang="id-ID" dirty="0"/>
              <a:t>a dilakukan</a:t>
            </a:r>
            <a:endParaRPr lang="en-US" dirty="0"/>
          </a:p>
          <a:p>
            <a:pPr marL="514350" lvl="1" indent="-514350">
              <a:buClr>
                <a:schemeClr val="tx1"/>
              </a:buClr>
              <a:buFont typeface="+mj-lt"/>
              <a:buAutoNum type="arabicPeriod"/>
              <a:defRPr/>
            </a:pPr>
            <a:r>
              <a:rPr lang="id-ID" dirty="0"/>
              <a:t>C</a:t>
            </a:r>
            <a:r>
              <a:rPr lang="en-US" dirty="0" err="1"/>
              <a:t>ara</a:t>
            </a:r>
            <a:r>
              <a:rPr lang="en-US" dirty="0"/>
              <a:t> :</a:t>
            </a:r>
            <a:endParaRPr lang="id-ID" dirty="0"/>
          </a:p>
          <a:p>
            <a:pPr lvl="2">
              <a:defRPr/>
            </a:pPr>
            <a:r>
              <a:rPr lang="id-ID" i="1" dirty="0"/>
              <a:t>Penerima perintah menulis perintah</a:t>
            </a:r>
            <a:r>
              <a:rPr lang="id-ID" dirty="0"/>
              <a:t>  </a:t>
            </a:r>
            <a:r>
              <a:rPr lang="id-ID" i="1" dirty="0">
                <a:solidFill>
                  <a:schemeClr val="accent2">
                    <a:lumMod val="60000"/>
                    <a:lumOff val="40000"/>
                  </a:schemeClr>
                </a:solidFill>
              </a:rPr>
              <a:t>(T)</a:t>
            </a:r>
            <a:endParaRPr lang="en-US" i="1" dirty="0">
              <a:solidFill>
                <a:schemeClr val="accent2">
                  <a:lumMod val="60000"/>
                  <a:lumOff val="40000"/>
                </a:schemeClr>
              </a:solidFill>
            </a:endParaRPr>
          </a:p>
          <a:p>
            <a:pPr lvl="2">
              <a:defRPr/>
            </a:pPr>
            <a:r>
              <a:rPr lang="id-ID" i="1" dirty="0"/>
              <a:t>Penerima</a:t>
            </a:r>
            <a:r>
              <a:rPr lang="id-ID" dirty="0"/>
              <a:t> perintah </a:t>
            </a:r>
            <a:r>
              <a:rPr lang="id-ID" i="1" dirty="0"/>
              <a:t>membacakan kembali</a:t>
            </a:r>
            <a:r>
              <a:rPr lang="id-ID" dirty="0"/>
              <a:t> perintah yang telah ditulis dan menanyakan kebenaran isi perintah </a:t>
            </a:r>
            <a:r>
              <a:rPr lang="id-ID" i="1" dirty="0">
                <a:solidFill>
                  <a:schemeClr val="accent2">
                    <a:lumMod val="60000"/>
                    <a:lumOff val="40000"/>
                  </a:schemeClr>
                </a:solidFill>
              </a:rPr>
              <a:t>(B)</a:t>
            </a:r>
            <a:endParaRPr lang="en-US" i="1" dirty="0">
              <a:solidFill>
                <a:schemeClr val="accent2">
                  <a:lumMod val="60000"/>
                  <a:lumOff val="40000"/>
                </a:schemeClr>
              </a:solidFill>
            </a:endParaRPr>
          </a:p>
          <a:p>
            <a:pPr lvl="2">
              <a:defRPr/>
            </a:pPr>
            <a:r>
              <a:rPr lang="id-ID" i="1" dirty="0"/>
              <a:t>Pemberi perintah memberikan konfirmasi</a:t>
            </a:r>
            <a:r>
              <a:rPr lang="id-ID" dirty="0"/>
              <a:t> kebenaran perintah yang telah ditulis dan telah dibacakan kembali tersebut </a:t>
            </a:r>
            <a:r>
              <a:rPr lang="id-ID" i="1" dirty="0">
                <a:solidFill>
                  <a:schemeClr val="accent2">
                    <a:lumMod val="60000"/>
                    <a:lumOff val="40000"/>
                  </a:schemeClr>
                </a:solidFill>
              </a:rPr>
              <a:t>(K)</a:t>
            </a:r>
            <a:endParaRPr lang="en-US" i="1" dirty="0">
              <a:solidFill>
                <a:schemeClr val="accent2">
                  <a:lumMod val="60000"/>
                  <a:lumOff val="40000"/>
                </a:schemeClr>
              </a:solidFill>
            </a:endParaRPr>
          </a:p>
          <a:p>
            <a:pPr lvl="2">
              <a:defRPr/>
            </a:pPr>
            <a:r>
              <a:rPr lang="id-ID" i="1" dirty="0"/>
              <a:t>Pemberi</a:t>
            </a:r>
            <a:r>
              <a:rPr lang="id-ID" dirty="0"/>
              <a:t> perintah harus sudah memberikan konfirmasi langsung dengan cara membubuhkan tanda tangan dalam waktu </a:t>
            </a:r>
            <a:r>
              <a:rPr lang="en-US" dirty="0"/>
              <a:t>24</a:t>
            </a:r>
            <a:r>
              <a:rPr lang="id-ID" dirty="0"/>
              <a:t> jam sejak pemberian perintah</a:t>
            </a:r>
          </a:p>
          <a:p>
            <a:pPr lvl="2">
              <a:defRPr/>
            </a:pPr>
            <a:r>
              <a:rPr lang="id-ID" b="1" i="1" dirty="0">
                <a:solidFill>
                  <a:schemeClr val="accent2">
                    <a:lumMod val="60000"/>
                    <a:lumOff val="40000"/>
                  </a:schemeClr>
                </a:solidFill>
              </a:rPr>
              <a:t>T – B – K</a:t>
            </a:r>
          </a:p>
          <a:p>
            <a:pPr marL="582930" lvl="1" indent="-514350">
              <a:spcBef>
                <a:spcPts val="700"/>
              </a:spcBef>
              <a:buClr>
                <a:schemeClr val="tx2"/>
              </a:buClr>
              <a:buSzPct val="95000"/>
              <a:buFont typeface="+mj-lt"/>
              <a:buAutoNum type="arabicPeriod"/>
              <a:defRPr/>
            </a:pPr>
            <a:r>
              <a:rPr lang="id-ID" dirty="0"/>
              <a:t>Komunikasi Pelaporan Pelayanan dilakukan dengan metode </a:t>
            </a:r>
            <a:r>
              <a:rPr lang="id-ID" b="1" i="1" dirty="0">
                <a:solidFill>
                  <a:schemeClr val="accent2">
                    <a:lumMod val="60000"/>
                    <a:lumOff val="40000"/>
                  </a:schemeClr>
                </a:solidFill>
              </a:rPr>
              <a:t>SBAR</a:t>
            </a:r>
            <a:endParaRPr lang="en-US" b="1" i="1" dirty="0">
              <a:solidFill>
                <a:schemeClr val="accent2">
                  <a:lumMod val="60000"/>
                  <a:lumOff val="40000"/>
                </a:schemeClr>
              </a:solidFill>
            </a:endParaRPr>
          </a:p>
          <a:p>
            <a:pPr>
              <a:defRPr/>
            </a:pPr>
            <a:endParaRPr lang="en-US" b="1" i="1" dirty="0">
              <a:solidFill>
                <a:schemeClr val="accent2">
                  <a:lumMod val="60000"/>
                  <a:lumOff val="40000"/>
                </a:schemeClr>
              </a:solidFill>
            </a:endParaRPr>
          </a:p>
          <a:p>
            <a:pPr marL="514350" lvl="1" indent="-514350">
              <a:buClr>
                <a:schemeClr val="tx1"/>
              </a:buClr>
              <a:buFont typeface="+mj-lt"/>
              <a:buAutoNum type="arabicPeriod"/>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9C44E8DF-D8A9-5A3A-7D92-54F8D78B2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138" y="381000"/>
            <a:ext cx="893286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id="{1AA6ACB3-6D0F-EDA5-4F92-14306009A942}"/>
              </a:ext>
            </a:extLst>
          </p:cNvPr>
          <p:cNvSpPr>
            <a:spLocks noGrp="1"/>
          </p:cNvSpPr>
          <p:nvPr>
            <p:ph type="title"/>
          </p:nvPr>
        </p:nvSpPr>
        <p:spPr>
          <a:xfrm>
            <a:off x="2227264" y="301626"/>
            <a:ext cx="7754937" cy="917575"/>
          </a:xfrm>
        </p:spPr>
        <p:txBody>
          <a:bodyPr/>
          <a:lstStyle/>
          <a:p>
            <a:pPr eaLnBrk="1" hangingPunct="1"/>
            <a:r>
              <a:rPr lang="en-US" altLang="en-US"/>
              <a:t>Contoh : SBAR</a:t>
            </a:r>
          </a:p>
        </p:txBody>
      </p:sp>
      <p:sp>
        <p:nvSpPr>
          <p:cNvPr id="34819" name="Rectangle 5">
            <a:extLst>
              <a:ext uri="{FF2B5EF4-FFF2-40B4-BE49-F238E27FC236}">
                <a16:creationId xmlns:a16="http://schemas.microsoft.com/office/drawing/2014/main" id="{36BE2456-C2E7-A486-5213-16525D1AE384}"/>
              </a:ext>
            </a:extLst>
          </p:cNvPr>
          <p:cNvSpPr>
            <a:spLocks noChangeArrowheads="1"/>
          </p:cNvSpPr>
          <p:nvPr/>
        </p:nvSpPr>
        <p:spPr bwMode="auto">
          <a:xfrm>
            <a:off x="1946276" y="1524000"/>
            <a:ext cx="87217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buClr>
                <a:schemeClr val="hlink"/>
              </a:buClr>
              <a:buFontTx/>
              <a:buChar char="•"/>
            </a:pPr>
            <a:r>
              <a:rPr lang="en-US" altLang="en-US" sz="2400" b="1" i="1">
                <a:solidFill>
                  <a:srgbClr val="7030A0"/>
                </a:solidFill>
              </a:rPr>
              <a:t>Situation</a:t>
            </a:r>
            <a:r>
              <a:rPr lang="en-US" altLang="en-US" sz="2400" b="1" i="1">
                <a:solidFill>
                  <a:srgbClr val="00FFFF"/>
                </a:solidFill>
              </a:rPr>
              <a:t>  </a:t>
            </a:r>
            <a:r>
              <a:rPr lang="en-US" altLang="en-US" sz="2000" b="1" i="1"/>
              <a:t>    : </a:t>
            </a:r>
            <a:r>
              <a:rPr lang="en-US" altLang="en-US" sz="2400"/>
              <a:t>Dr.Anwar, Saya Ani, dari Ruang </a:t>
            </a:r>
          </a:p>
          <a:p>
            <a:pPr eaLnBrk="1" hangingPunct="1">
              <a:lnSpc>
                <a:spcPct val="80000"/>
              </a:lnSpc>
              <a:buClr>
                <a:schemeClr val="hlink"/>
              </a:buClr>
              <a:buFontTx/>
              <a:buNone/>
            </a:pPr>
            <a:r>
              <a:rPr lang="en-US" altLang="en-US" sz="2400"/>
              <a:t>                         Melati.  Bpk. Djoko  mengalami </a:t>
            </a:r>
          </a:p>
          <a:p>
            <a:pPr eaLnBrk="1" hangingPunct="1">
              <a:lnSpc>
                <a:spcPct val="80000"/>
              </a:lnSpc>
              <a:buClr>
                <a:schemeClr val="hlink"/>
              </a:buClr>
              <a:buFontTx/>
              <a:buNone/>
            </a:pPr>
            <a:r>
              <a:rPr lang="en-US" altLang="en-US" sz="2400"/>
              <a:t>                         distress pernafasan.</a:t>
            </a:r>
          </a:p>
          <a:p>
            <a:pPr eaLnBrk="1" hangingPunct="1">
              <a:lnSpc>
                <a:spcPct val="80000"/>
              </a:lnSpc>
              <a:buClr>
                <a:schemeClr val="hlink"/>
              </a:buClr>
              <a:buFontTx/>
              <a:buChar char="•"/>
            </a:pPr>
            <a:endParaRPr lang="en-US" altLang="en-US" sz="2400"/>
          </a:p>
          <a:p>
            <a:pPr eaLnBrk="1" hangingPunct="1">
              <a:lnSpc>
                <a:spcPct val="80000"/>
              </a:lnSpc>
              <a:buClr>
                <a:schemeClr val="hlink"/>
              </a:buClr>
              <a:buFontTx/>
              <a:buChar char="•"/>
            </a:pPr>
            <a:r>
              <a:rPr lang="en-US" altLang="en-US" sz="2400" b="1" i="1">
                <a:solidFill>
                  <a:srgbClr val="7030A0"/>
                </a:solidFill>
              </a:rPr>
              <a:t>Background:</a:t>
            </a:r>
            <a:r>
              <a:rPr lang="en-US" altLang="en-US" sz="2400" b="1" i="1"/>
              <a:t>  </a:t>
            </a:r>
            <a:r>
              <a:rPr lang="en-US" altLang="en-US" sz="2400"/>
              <a:t>Bpk. Djoko, 60 tahun, dengan COPD </a:t>
            </a:r>
          </a:p>
          <a:p>
            <a:pPr eaLnBrk="1" hangingPunct="1">
              <a:lnSpc>
                <a:spcPct val="80000"/>
              </a:lnSpc>
              <a:buClr>
                <a:schemeClr val="hlink"/>
              </a:buClr>
              <a:buFontTx/>
              <a:buNone/>
            </a:pPr>
            <a:r>
              <a:rPr lang="en-US" altLang="en-US" sz="2400"/>
              <a:t>                          berat, yang keadaannya semakin </a:t>
            </a:r>
          </a:p>
          <a:p>
            <a:pPr eaLnBrk="1" hangingPunct="1">
              <a:lnSpc>
                <a:spcPct val="80000"/>
              </a:lnSpc>
              <a:buClr>
                <a:schemeClr val="hlink"/>
              </a:buClr>
              <a:buFontTx/>
              <a:buNone/>
            </a:pPr>
            <a:r>
              <a:rPr lang="en-US" altLang="en-US" sz="2400"/>
              <a:t>                          menurun dan saat ini kondisinya </a:t>
            </a:r>
          </a:p>
          <a:p>
            <a:pPr eaLnBrk="1" hangingPunct="1">
              <a:lnSpc>
                <a:spcPct val="80000"/>
              </a:lnSpc>
              <a:buClr>
                <a:schemeClr val="hlink"/>
              </a:buClr>
              <a:buFontTx/>
              <a:buNone/>
            </a:pPr>
            <a:r>
              <a:rPr lang="en-US" altLang="en-US" sz="2400"/>
              <a:t>                          semakin memburuk.</a:t>
            </a:r>
          </a:p>
          <a:p>
            <a:pPr eaLnBrk="1" hangingPunct="1">
              <a:lnSpc>
                <a:spcPct val="80000"/>
              </a:lnSpc>
              <a:buClr>
                <a:schemeClr val="hlink"/>
              </a:buClr>
              <a:buFontTx/>
              <a:buChar char="•"/>
            </a:pPr>
            <a:endParaRPr lang="en-US" altLang="en-US" sz="2400"/>
          </a:p>
          <a:p>
            <a:pPr eaLnBrk="1" hangingPunct="1">
              <a:lnSpc>
                <a:spcPct val="80000"/>
              </a:lnSpc>
              <a:buClr>
                <a:schemeClr val="hlink"/>
              </a:buClr>
              <a:buFontTx/>
              <a:buChar char="•"/>
            </a:pPr>
            <a:r>
              <a:rPr lang="en-US" altLang="en-US" sz="2400" b="1" i="1">
                <a:solidFill>
                  <a:srgbClr val="7030A0"/>
                </a:solidFill>
              </a:rPr>
              <a:t>Assessment:</a:t>
            </a:r>
            <a:r>
              <a:rPr lang="en-US" altLang="en-US" sz="2400" b="1" i="1"/>
              <a:t> </a:t>
            </a:r>
            <a:r>
              <a:rPr lang="en-US" altLang="en-US" sz="2400"/>
              <a:t>Suara nafas makin menurun pada </a:t>
            </a:r>
          </a:p>
          <a:p>
            <a:pPr eaLnBrk="1" hangingPunct="1">
              <a:lnSpc>
                <a:spcPct val="80000"/>
              </a:lnSpc>
              <a:buClr>
                <a:schemeClr val="hlink"/>
              </a:buClr>
              <a:buFontTx/>
              <a:buNone/>
            </a:pPr>
            <a:r>
              <a:rPr lang="en-US" altLang="en-US" sz="2400"/>
              <a:t>                          paru kanan. Kemungkinan Bpk. </a:t>
            </a:r>
          </a:p>
          <a:p>
            <a:pPr eaLnBrk="1" hangingPunct="1">
              <a:lnSpc>
                <a:spcPct val="80000"/>
              </a:lnSpc>
              <a:buClr>
                <a:schemeClr val="hlink"/>
              </a:buClr>
              <a:buFontTx/>
              <a:buNone/>
            </a:pPr>
            <a:r>
              <a:rPr lang="en-US" altLang="en-US" sz="2400"/>
              <a:t>                          Djoko mengalami   Pneumothoraks.</a:t>
            </a:r>
          </a:p>
          <a:p>
            <a:pPr eaLnBrk="1" hangingPunct="1">
              <a:lnSpc>
                <a:spcPct val="80000"/>
              </a:lnSpc>
              <a:buClr>
                <a:schemeClr val="hlink"/>
              </a:buClr>
              <a:buFontTx/>
              <a:buChar char="•"/>
            </a:pPr>
            <a:endParaRPr lang="en-US" altLang="en-US" sz="2400"/>
          </a:p>
          <a:p>
            <a:pPr eaLnBrk="1" hangingPunct="1">
              <a:lnSpc>
                <a:spcPct val="80000"/>
              </a:lnSpc>
              <a:buClr>
                <a:schemeClr val="hlink"/>
              </a:buClr>
              <a:buFontTx/>
              <a:buChar char="•"/>
            </a:pPr>
            <a:r>
              <a:rPr lang="en-US" altLang="en-US" sz="2400" b="1" i="1">
                <a:solidFill>
                  <a:srgbClr val="7030A0"/>
                </a:solidFill>
              </a:rPr>
              <a:t>Recommendation:</a:t>
            </a:r>
            <a:r>
              <a:rPr lang="en-US" altLang="en-US" sz="2400" b="1" i="1"/>
              <a:t> </a:t>
            </a:r>
            <a:r>
              <a:rPr lang="en-US" altLang="en-US" sz="2400"/>
              <a:t>Menurut saya, ia perlu chest x-ray ?</a:t>
            </a:r>
          </a:p>
          <a:p>
            <a:pPr eaLnBrk="1" hangingPunct="1">
              <a:lnSpc>
                <a:spcPct val="80000"/>
              </a:lnSpc>
              <a:buClr>
                <a:schemeClr val="hlink"/>
              </a:buClr>
              <a:buFontTx/>
              <a:buChar char="•"/>
            </a:pPr>
            <a:endParaRPr lang="en-US" altLang="en-US" sz="24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a16="http://schemas.microsoft.com/office/drawing/2014/main" id="{D4FBA967-1ECE-3ED4-DDF0-59E519B19812}"/>
              </a:ext>
            </a:extLst>
          </p:cNvPr>
          <p:cNvSpPr txBox="1">
            <a:spLocks noChangeArrowheads="1"/>
          </p:cNvSpPr>
          <p:nvPr/>
        </p:nvSpPr>
        <p:spPr bwMode="auto">
          <a:xfrm>
            <a:off x="721568" y="4154457"/>
            <a:ext cx="10748864" cy="1200329"/>
          </a:xfrm>
          <a:prstGeom prst="rect">
            <a:avLst/>
          </a:prstGeom>
          <a:solidFill>
            <a:schemeClr val="accent2"/>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ID" sz="3600" b="0" i="0" dirty="0" err="1">
                <a:solidFill>
                  <a:srgbClr val="26282B"/>
                </a:solidFill>
                <a:effectLst/>
                <a:highlight>
                  <a:srgbClr val="FFFFFF"/>
                </a:highlight>
                <a:latin typeface="Montserrat" panose="00000500000000000000" pitchFamily="2" charset="0"/>
              </a:rPr>
              <a:t>Catatan</a:t>
            </a:r>
            <a:r>
              <a:rPr lang="en-ID" sz="3600" b="0" i="0" dirty="0">
                <a:solidFill>
                  <a:srgbClr val="26282B"/>
                </a:solidFill>
                <a:effectLst/>
                <a:highlight>
                  <a:srgbClr val="FFFFFF"/>
                </a:highlight>
                <a:latin typeface="Montserrat" panose="00000500000000000000" pitchFamily="2" charset="0"/>
              </a:rPr>
              <a:t> </a:t>
            </a:r>
            <a:r>
              <a:rPr lang="en-ID" sz="3600" b="0" i="0" dirty="0" err="1">
                <a:solidFill>
                  <a:srgbClr val="26282B"/>
                </a:solidFill>
                <a:effectLst/>
                <a:highlight>
                  <a:srgbClr val="FFFFFF"/>
                </a:highlight>
                <a:latin typeface="Montserrat" panose="00000500000000000000" pitchFamily="2" charset="0"/>
              </a:rPr>
              <a:t>Perkembangan</a:t>
            </a:r>
            <a:r>
              <a:rPr lang="en-ID" sz="3600" b="0" i="0" dirty="0">
                <a:solidFill>
                  <a:srgbClr val="26282B"/>
                </a:solidFill>
                <a:effectLst/>
                <a:highlight>
                  <a:srgbClr val="FFFFFF"/>
                </a:highlight>
                <a:latin typeface="Montserrat" panose="00000500000000000000" pitchFamily="2" charset="0"/>
              </a:rPr>
              <a:t> </a:t>
            </a:r>
            <a:r>
              <a:rPr lang="en-ID" sz="3600" b="0" i="0" dirty="0" err="1">
                <a:solidFill>
                  <a:srgbClr val="26282B"/>
                </a:solidFill>
                <a:effectLst/>
                <a:highlight>
                  <a:srgbClr val="FFFFFF"/>
                </a:highlight>
                <a:latin typeface="Montserrat" panose="00000500000000000000" pitchFamily="2" charset="0"/>
              </a:rPr>
              <a:t>Pasien</a:t>
            </a:r>
            <a:r>
              <a:rPr lang="en-ID" sz="3600" b="0" i="0" dirty="0">
                <a:solidFill>
                  <a:srgbClr val="26282B"/>
                </a:solidFill>
                <a:effectLst/>
                <a:highlight>
                  <a:srgbClr val="FFFFFF"/>
                </a:highlight>
                <a:latin typeface="Montserrat" panose="00000500000000000000" pitchFamily="2" charset="0"/>
              </a:rPr>
              <a:t> </a:t>
            </a:r>
            <a:r>
              <a:rPr lang="en-ID" sz="3600" b="0" i="0" dirty="0" err="1">
                <a:solidFill>
                  <a:srgbClr val="26282B"/>
                </a:solidFill>
                <a:effectLst/>
                <a:highlight>
                  <a:srgbClr val="FFFFFF"/>
                </a:highlight>
                <a:latin typeface="Montserrat" panose="00000500000000000000" pitchFamily="2" charset="0"/>
              </a:rPr>
              <a:t>Terintegrasi</a:t>
            </a:r>
            <a:r>
              <a:rPr lang="en-ID" sz="3600" b="0" i="0" dirty="0">
                <a:solidFill>
                  <a:srgbClr val="26282B"/>
                </a:solidFill>
                <a:effectLst/>
                <a:highlight>
                  <a:srgbClr val="FFFFFF"/>
                </a:highlight>
                <a:latin typeface="Montserrat" panose="00000500000000000000" pitchFamily="2" charset="0"/>
              </a:rPr>
              <a:t> (CPPT) </a:t>
            </a:r>
            <a:endParaRPr lang="en-US" sz="2400" dirty="0"/>
          </a:p>
        </p:txBody>
      </p:sp>
      <p:pic>
        <p:nvPicPr>
          <p:cNvPr id="10242" name="Picture 2" descr="Image result for kolaborasi nakes kartun ">
            <a:extLst>
              <a:ext uri="{FF2B5EF4-FFF2-40B4-BE49-F238E27FC236}">
                <a16:creationId xmlns:a16="http://schemas.microsoft.com/office/drawing/2014/main" id="{91621D72-C629-52D3-CE2F-332B97F75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073" y="1200150"/>
            <a:ext cx="2066925" cy="2228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4" name="Picture 4" descr="Sparks of entrepreneur">
            <a:extLst>
              <a:ext uri="{FF2B5EF4-FFF2-40B4-BE49-F238E27FC236}">
                <a16:creationId xmlns:a16="http://schemas.microsoft.com/office/drawing/2014/main" id="{5E71F224-89C1-31F4-D0DD-9A141FEAA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551" y="558476"/>
            <a:ext cx="3810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401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a16="http://schemas.microsoft.com/office/drawing/2014/main" id="{F206C622-DBA9-3FC8-145C-06E2BA7AE111}"/>
              </a:ext>
            </a:extLst>
          </p:cNvPr>
          <p:cNvSpPr txBox="1">
            <a:spLocks noChangeArrowheads="1"/>
          </p:cNvSpPr>
          <p:nvPr/>
        </p:nvSpPr>
        <p:spPr bwMode="auto">
          <a:xfrm>
            <a:off x="1343608" y="571501"/>
            <a:ext cx="8538581" cy="1200329"/>
          </a:xfrm>
          <a:prstGeom prst="rect">
            <a:avLst/>
          </a:prstGeom>
          <a:solidFill>
            <a:schemeClr val="accent2"/>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ID" sz="3600" b="0" i="0" dirty="0" err="1">
                <a:solidFill>
                  <a:srgbClr val="26282B"/>
                </a:solidFill>
                <a:effectLst/>
                <a:highlight>
                  <a:srgbClr val="FFFFFF"/>
                </a:highlight>
                <a:latin typeface="Montserrat" panose="00000500000000000000" pitchFamily="2" charset="0"/>
              </a:rPr>
              <a:t>Catatan</a:t>
            </a:r>
            <a:r>
              <a:rPr lang="en-ID" sz="3600" b="0" i="0" dirty="0">
                <a:solidFill>
                  <a:srgbClr val="26282B"/>
                </a:solidFill>
                <a:effectLst/>
                <a:highlight>
                  <a:srgbClr val="FFFFFF"/>
                </a:highlight>
                <a:latin typeface="Montserrat" panose="00000500000000000000" pitchFamily="2" charset="0"/>
              </a:rPr>
              <a:t> </a:t>
            </a:r>
            <a:r>
              <a:rPr lang="en-ID" sz="3600" b="0" i="0" dirty="0" err="1">
                <a:solidFill>
                  <a:srgbClr val="26282B"/>
                </a:solidFill>
                <a:effectLst/>
                <a:highlight>
                  <a:srgbClr val="FFFFFF"/>
                </a:highlight>
                <a:latin typeface="Montserrat" panose="00000500000000000000" pitchFamily="2" charset="0"/>
              </a:rPr>
              <a:t>Perkembangan</a:t>
            </a:r>
            <a:r>
              <a:rPr lang="en-ID" sz="3600" b="0" i="0" dirty="0">
                <a:solidFill>
                  <a:srgbClr val="26282B"/>
                </a:solidFill>
                <a:effectLst/>
                <a:highlight>
                  <a:srgbClr val="FFFFFF"/>
                </a:highlight>
                <a:latin typeface="Montserrat" panose="00000500000000000000" pitchFamily="2" charset="0"/>
              </a:rPr>
              <a:t> </a:t>
            </a:r>
            <a:r>
              <a:rPr lang="en-ID" sz="3600" b="0" i="0" dirty="0" err="1">
                <a:solidFill>
                  <a:srgbClr val="26282B"/>
                </a:solidFill>
                <a:effectLst/>
                <a:highlight>
                  <a:srgbClr val="FFFFFF"/>
                </a:highlight>
                <a:latin typeface="Montserrat" panose="00000500000000000000" pitchFamily="2" charset="0"/>
              </a:rPr>
              <a:t>Pasien</a:t>
            </a:r>
            <a:r>
              <a:rPr lang="en-ID" sz="3600" b="0" i="0" dirty="0">
                <a:solidFill>
                  <a:srgbClr val="26282B"/>
                </a:solidFill>
                <a:effectLst/>
                <a:highlight>
                  <a:srgbClr val="FFFFFF"/>
                </a:highlight>
                <a:latin typeface="Montserrat" panose="00000500000000000000" pitchFamily="2" charset="0"/>
              </a:rPr>
              <a:t> </a:t>
            </a:r>
            <a:r>
              <a:rPr lang="en-ID" sz="3600" b="0" i="0" dirty="0" err="1">
                <a:solidFill>
                  <a:srgbClr val="26282B"/>
                </a:solidFill>
                <a:effectLst/>
                <a:highlight>
                  <a:srgbClr val="FFFFFF"/>
                </a:highlight>
                <a:latin typeface="Montserrat" panose="00000500000000000000" pitchFamily="2" charset="0"/>
              </a:rPr>
              <a:t>Terintegrasi</a:t>
            </a:r>
            <a:r>
              <a:rPr lang="en-ID" sz="3600" b="0" i="0" dirty="0">
                <a:solidFill>
                  <a:srgbClr val="26282B"/>
                </a:solidFill>
                <a:effectLst/>
                <a:highlight>
                  <a:srgbClr val="FFFFFF"/>
                </a:highlight>
                <a:latin typeface="Montserrat" panose="00000500000000000000" pitchFamily="2" charset="0"/>
              </a:rPr>
              <a:t> (CPPT) </a:t>
            </a:r>
            <a:endParaRPr lang="en-US" sz="2400" dirty="0"/>
          </a:p>
        </p:txBody>
      </p:sp>
      <p:sp>
        <p:nvSpPr>
          <p:cNvPr id="4" name="Rectangle 3">
            <a:extLst>
              <a:ext uri="{FF2B5EF4-FFF2-40B4-BE49-F238E27FC236}">
                <a16:creationId xmlns:a16="http://schemas.microsoft.com/office/drawing/2014/main" id="{604AFA03-69D9-89AC-B5E0-5DD8D5079F41}"/>
              </a:ext>
            </a:extLst>
          </p:cNvPr>
          <p:cNvSpPr/>
          <p:nvPr/>
        </p:nvSpPr>
        <p:spPr>
          <a:xfrm>
            <a:off x="569167" y="2182625"/>
            <a:ext cx="10663335" cy="3970318"/>
          </a:xfrm>
          <a:prstGeom prst="rect">
            <a:avLst/>
          </a:prstGeom>
        </p:spPr>
        <p:txBody>
          <a:bodyPr wrap="square">
            <a:spAutoFit/>
          </a:bodyPr>
          <a:lstStyle/>
          <a:p>
            <a:pPr marL="285750" indent="-285750" algn="just">
              <a:buFont typeface="Arial" panose="020B0604020202020204" pitchFamily="34" charset="0"/>
              <a:buChar char="•"/>
              <a:defRPr/>
            </a:pPr>
            <a:r>
              <a:rPr lang="en-ID" sz="2800" b="0" i="0" dirty="0">
                <a:solidFill>
                  <a:srgbClr val="26282B"/>
                </a:solidFill>
                <a:effectLst/>
                <a:highlight>
                  <a:srgbClr val="FFFFFF"/>
                </a:highlight>
                <a:latin typeface="Arial" panose="020B0604020202020204" pitchFamily="34" charset="0"/>
                <a:cs typeface="Arial" panose="020B0604020202020204" pitchFamily="34" charset="0"/>
              </a:rPr>
              <a:t>CPPT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adalah</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singkatan</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dari</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Catatan</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Perkembangan</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Pasien</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Terintegrasi</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yang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dilakukan</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oleh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tenaga</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medis</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atau</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profesional</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pemberi</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asuhan</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(PPA).</a:t>
            </a:r>
          </a:p>
          <a:p>
            <a:pPr marL="285750" indent="-285750" algn="just">
              <a:buFont typeface="Arial" panose="020B0604020202020204" pitchFamily="34" charset="0"/>
              <a:buChar char="•"/>
              <a:defRPr/>
            </a:pP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Tujuan</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sebagai</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media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komunikasi</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pemberi</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asuhan</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tim</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kolaborasi</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yg</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terlibat</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dapat</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melihat</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perkembangan</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pasien</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melalui</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dokumentasi</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yang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terintegrasi</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jadi</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satu</a:t>
            </a:r>
            <a:endParaRPr lang="en-ID" sz="2800" b="0" i="0" dirty="0">
              <a:solidFill>
                <a:srgbClr val="26282B"/>
              </a:solidFill>
              <a:effectLst/>
              <a:highlight>
                <a:srgbClr val="FFFFFF"/>
              </a:highlight>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n-ID" sz="2800" b="0" i="0" dirty="0">
                <a:solidFill>
                  <a:srgbClr val="2B2C28"/>
                </a:solidFill>
                <a:effectLst/>
                <a:latin typeface="Arial" panose="020B0604020202020204" pitchFamily="34" charset="0"/>
                <a:cs typeface="Arial" panose="020B0604020202020204" pitchFamily="34" charset="0"/>
              </a:rPr>
              <a:t>Form CPPT </a:t>
            </a:r>
            <a:r>
              <a:rPr lang="en-ID" sz="2800" b="0" i="0" dirty="0" err="1">
                <a:solidFill>
                  <a:srgbClr val="2B2C28"/>
                </a:solidFill>
                <a:effectLst/>
                <a:latin typeface="Arial" panose="020B0604020202020204" pitchFamily="34" charset="0"/>
                <a:cs typeface="Arial" panose="020B0604020202020204" pitchFamily="34" charset="0"/>
              </a:rPr>
              <a:t>ini</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akan</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digunakan</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untuk</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mendokumentasi</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kondisi</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pasien</a:t>
            </a:r>
            <a:r>
              <a:rPr lang="en-ID" sz="2800" b="0" i="0" dirty="0">
                <a:solidFill>
                  <a:srgbClr val="2B2C28"/>
                </a:solidFill>
                <a:effectLst/>
                <a:latin typeface="Arial" panose="020B0604020202020204" pitchFamily="34" charset="0"/>
                <a:cs typeface="Arial" panose="020B0604020202020204" pitchFamily="34" charset="0"/>
              </a:rPr>
              <a:t>, yang mana </a:t>
            </a:r>
            <a:r>
              <a:rPr lang="en-ID" sz="2800" b="0" i="0" dirty="0" err="1">
                <a:solidFill>
                  <a:srgbClr val="2B2C28"/>
                </a:solidFill>
                <a:effectLst/>
                <a:latin typeface="Arial" panose="020B0604020202020204" pitchFamily="34" charset="0"/>
                <a:cs typeface="Arial" panose="020B0604020202020204" pitchFamily="34" charset="0"/>
              </a:rPr>
              <a:t>membuat</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setiap</a:t>
            </a:r>
            <a:r>
              <a:rPr lang="en-ID" sz="2800" b="0" i="0" dirty="0">
                <a:solidFill>
                  <a:srgbClr val="2B2C28"/>
                </a:solidFill>
                <a:effectLst/>
                <a:latin typeface="Arial" panose="020B0604020202020204" pitchFamily="34" charset="0"/>
                <a:cs typeface="Arial" panose="020B0604020202020204" pitchFamily="34" charset="0"/>
              </a:rPr>
              <a:t> PPA </a:t>
            </a:r>
            <a:r>
              <a:rPr lang="en-ID" sz="2800" b="0" i="0" dirty="0" err="1">
                <a:solidFill>
                  <a:srgbClr val="2B2C28"/>
                </a:solidFill>
                <a:effectLst/>
                <a:latin typeface="Arial" panose="020B0604020202020204" pitchFamily="34" charset="0"/>
                <a:cs typeface="Arial" panose="020B0604020202020204" pitchFamily="34" charset="0"/>
              </a:rPr>
              <a:t>saling</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berkomunikasi</a:t>
            </a:r>
            <a:r>
              <a:rPr lang="en-ID" sz="2800" b="0" i="0" dirty="0">
                <a:solidFill>
                  <a:srgbClr val="2B2C28"/>
                </a:solidFill>
                <a:effectLst/>
                <a:latin typeface="Arial" panose="020B0604020202020204" pitchFamily="34" charset="0"/>
                <a:cs typeface="Arial" panose="020B0604020202020204" pitchFamily="34" charset="0"/>
              </a:rPr>
              <a:t> dan </a:t>
            </a:r>
            <a:r>
              <a:rPr lang="en-ID" sz="2800" b="0" i="0" dirty="0" err="1">
                <a:solidFill>
                  <a:srgbClr val="2B2C28"/>
                </a:solidFill>
                <a:effectLst/>
                <a:latin typeface="Arial" panose="020B0604020202020204" pitchFamily="34" charset="0"/>
                <a:cs typeface="Arial" panose="020B0604020202020204" pitchFamily="34" charset="0"/>
              </a:rPr>
              <a:t>menyampaikan</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informasi</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tentang</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pasien</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secara</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tertulis</a:t>
            </a:r>
            <a:r>
              <a:rPr lang="en-ID" sz="2800" b="0" i="0" dirty="0">
                <a:solidFill>
                  <a:srgbClr val="2B2C28"/>
                </a:solidFill>
                <a:effectLst/>
                <a:latin typeface="Arial" panose="020B0604020202020204" pitchFamily="34" charset="0"/>
                <a:cs typeface="Arial" panose="020B0604020202020204" pitchFamily="34" charset="0"/>
              </a:rPr>
              <a:t>.</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endParaRPr lang="en-US" sz="2800" kern="0" dirty="0">
              <a:latin typeface="Arial" panose="020B0604020202020204" pitchFamily="34" charset="0"/>
              <a:cs typeface="Arial" panose="020B0604020202020204" pitchFamily="34" charset="0"/>
            </a:endParaRPr>
          </a:p>
        </p:txBody>
      </p:sp>
      <p:sp>
        <p:nvSpPr>
          <p:cNvPr id="4100" name="Slide Number Placeholder 6">
            <a:extLst>
              <a:ext uri="{FF2B5EF4-FFF2-40B4-BE49-F238E27FC236}">
                <a16:creationId xmlns:a16="http://schemas.microsoft.com/office/drawing/2014/main" id="{0E79578B-9140-E3DE-DA89-FBF7BD74005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B2B3355-3AE0-480E-92C1-E4956610958A}" type="slidenum">
              <a:rPr lang="id-ID" altLang="en-US" sz="1200">
                <a:solidFill>
                  <a:srgbClr val="898989"/>
                </a:solidFill>
              </a:rPr>
              <a:pPr>
                <a:spcBef>
                  <a:spcPct val="0"/>
                </a:spcBef>
                <a:buFontTx/>
                <a:buNone/>
              </a:pPr>
              <a:t>8</a:t>
            </a:fld>
            <a:endParaRPr lang="id-ID" altLang="en-US" sz="1200">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9F2D92-64D1-F4FC-81E8-38583BE4EB2A}"/>
              </a:ext>
            </a:extLst>
          </p:cNvPr>
          <p:cNvSpPr txBox="1"/>
          <p:nvPr/>
        </p:nvSpPr>
        <p:spPr>
          <a:xfrm>
            <a:off x="867747" y="1530220"/>
            <a:ext cx="10636897" cy="4031873"/>
          </a:xfrm>
          <a:prstGeom prst="rect">
            <a:avLst/>
          </a:prstGeom>
          <a:solidFill>
            <a:schemeClr val="accent2"/>
          </a:solidFill>
        </p:spPr>
        <p:txBody>
          <a:bodyPr wrap="square">
            <a:spAutoFit/>
          </a:bodyPr>
          <a:lstStyle/>
          <a:p>
            <a:pPr algn="l"/>
            <a:r>
              <a:rPr lang="en-ID" sz="3200" b="0" i="0" dirty="0" err="1">
                <a:solidFill>
                  <a:srgbClr val="2B2C28"/>
                </a:solidFill>
                <a:effectLst/>
                <a:latin typeface="Hind Vadodara" panose="020B0502040204020203" pitchFamily="2" charset="0"/>
              </a:rPr>
              <a:t>Tujuan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dari</a:t>
            </a:r>
            <a:r>
              <a:rPr lang="en-ID" sz="3200" b="0" i="0" dirty="0">
                <a:solidFill>
                  <a:srgbClr val="2B2C28"/>
                </a:solidFill>
                <a:effectLst/>
                <a:latin typeface="Hind Vadodara" panose="020B0502040204020203" pitchFamily="2" charset="0"/>
              </a:rPr>
              <a:t> CPPT </a:t>
            </a:r>
            <a:r>
              <a:rPr lang="en-ID" sz="3200" b="0" i="0" dirty="0" err="1">
                <a:solidFill>
                  <a:srgbClr val="2B2C28"/>
                </a:solidFill>
                <a:effectLst/>
                <a:latin typeface="Hind Vadodara" panose="020B0502040204020203" pitchFamily="2" charset="0"/>
              </a:rPr>
              <a:t>adalah</a:t>
            </a:r>
            <a:r>
              <a:rPr lang="en-ID" sz="3200" b="0" i="0" dirty="0">
                <a:solidFill>
                  <a:srgbClr val="2B2C28"/>
                </a:solidFill>
                <a:effectLst/>
                <a:latin typeface="Hind Vadodara" panose="020B0502040204020203" pitchFamily="2" charset="0"/>
              </a:rPr>
              <a:t>:</a:t>
            </a:r>
          </a:p>
          <a:p>
            <a:pPr algn="l"/>
            <a:endParaRPr lang="en-ID" sz="3200" b="0" i="0" dirty="0">
              <a:solidFill>
                <a:srgbClr val="2B2C28"/>
              </a:solidFill>
              <a:effectLst/>
              <a:latin typeface="Hind Vadodara" panose="020B0502040204020203" pitchFamily="2" charset="0"/>
            </a:endParaRPr>
          </a:p>
          <a:p>
            <a:pPr algn="l">
              <a:buFont typeface="Arial" panose="020B0604020202020204" pitchFamily="34" charset="0"/>
              <a:buChar char="•"/>
            </a:pPr>
            <a:r>
              <a:rPr lang="en-ID" sz="3200" b="0" i="0" dirty="0" err="1">
                <a:solidFill>
                  <a:srgbClr val="2B2C28"/>
                </a:solidFill>
                <a:effectLst/>
                <a:latin typeface="Hind Vadodara" panose="020B0502040204020203" pitchFamily="2" charset="0"/>
              </a:rPr>
              <a:t>Sebagai</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pedoman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untuk</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mendapatkan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informasi</a:t>
            </a:r>
            <a:r>
              <a:rPr lang="en-ID" sz="3200" b="0" i="0" dirty="0">
                <a:solidFill>
                  <a:srgbClr val="2B2C28"/>
                </a:solidFill>
                <a:effectLst/>
                <a:latin typeface="Hind Vadodara" panose="020B0502040204020203" pitchFamily="2" charset="0"/>
              </a:rPr>
              <a:t> data </a:t>
            </a:r>
            <a:r>
              <a:rPr lang="en-ID" sz="3200" b="0" i="0" dirty="0" err="1">
                <a:solidFill>
                  <a:srgbClr val="2B2C28"/>
                </a:solidFill>
                <a:effectLst/>
                <a:latin typeface="Hind Vadodara" panose="020B0502040204020203" pitchFamily="2" charset="0"/>
              </a:rPr>
              <a:t>pasien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baik</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secara</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menyeluruh</a:t>
            </a:r>
            <a:endParaRPr lang="en-ID" sz="3200" b="0" i="0" dirty="0">
              <a:solidFill>
                <a:srgbClr val="2B2C28"/>
              </a:solidFill>
              <a:effectLst/>
              <a:latin typeface="Hind Vadodara" panose="020B0502040204020203" pitchFamily="2" charset="0"/>
            </a:endParaRPr>
          </a:p>
          <a:p>
            <a:pPr algn="l">
              <a:buFont typeface="Arial" panose="020B0604020202020204" pitchFamily="34" charset="0"/>
              <a:buChar char="•"/>
            </a:pPr>
            <a:r>
              <a:rPr lang="en-ID" sz="3200" b="0" i="0" dirty="0" err="1">
                <a:solidFill>
                  <a:srgbClr val="2B2C28"/>
                </a:solidFill>
                <a:effectLst/>
                <a:latin typeface="Hind Vadodara" panose="020B0502040204020203" pitchFamily="2" charset="0"/>
              </a:rPr>
              <a:t>Mempermudah</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informasi</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perkembangan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pasien</a:t>
            </a:r>
            <a:endParaRPr lang="en-ID" sz="3200" b="0" i="0" dirty="0">
              <a:solidFill>
                <a:srgbClr val="2B2C28"/>
              </a:solidFill>
              <a:effectLst/>
              <a:latin typeface="Hind Vadodara" panose="020B0502040204020203" pitchFamily="2" charset="0"/>
            </a:endParaRPr>
          </a:p>
          <a:p>
            <a:pPr algn="l">
              <a:buFont typeface="Arial" panose="020B0604020202020204" pitchFamily="34" charset="0"/>
              <a:buChar char="•"/>
            </a:pPr>
            <a:r>
              <a:rPr lang="en-ID" sz="3200" b="0" i="0" dirty="0" err="1">
                <a:solidFill>
                  <a:srgbClr val="2B2C28"/>
                </a:solidFill>
                <a:effectLst/>
                <a:latin typeface="Hind Vadodara" panose="020B0502040204020203" pitchFamily="2" charset="0"/>
              </a:rPr>
              <a:t>Dapat</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dijadikan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pedoman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dalam</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menuliskan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asuhan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pelayanan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pasien</a:t>
            </a:r>
            <a:r>
              <a:rPr lang="en-ID" sz="3200" b="0" i="0" dirty="0">
                <a:solidFill>
                  <a:srgbClr val="2B2C28"/>
                </a:solidFill>
                <a:effectLst/>
                <a:latin typeface="Hind Vadodara" panose="020B0502040204020203" pitchFamily="2" charset="0"/>
              </a:rPr>
              <a:t> agar </a:t>
            </a:r>
            <a:r>
              <a:rPr lang="en-ID" sz="3200" b="0" i="0" dirty="0" err="1">
                <a:solidFill>
                  <a:srgbClr val="2B2C28"/>
                </a:solidFill>
                <a:effectLst/>
                <a:latin typeface="Hind Vadodara" panose="020B0502040204020203" pitchFamily="2" charset="0"/>
              </a:rPr>
              <a:t>sesuai</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dengan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rekam</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medis</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pasien</a:t>
            </a:r>
            <a:endParaRPr lang="en-ID" sz="3200" b="0" i="0" dirty="0">
              <a:solidFill>
                <a:srgbClr val="2B2C28"/>
              </a:solidFill>
              <a:effectLst/>
              <a:latin typeface="Hind Vadodara" panose="020B0502040204020203" pitchFamily="2" charset="0"/>
            </a:endParaRPr>
          </a:p>
          <a:p>
            <a:pPr algn="l">
              <a:buFont typeface="Arial" panose="020B0604020202020204" pitchFamily="34" charset="0"/>
              <a:buChar char="•"/>
            </a:pPr>
            <a:r>
              <a:rPr lang="en-ID" sz="3200" b="0" i="0" dirty="0" err="1">
                <a:solidFill>
                  <a:srgbClr val="2B2C28"/>
                </a:solidFill>
                <a:effectLst/>
                <a:latin typeface="Hind Vadodara" panose="020B0502040204020203" pitchFamily="2" charset="0"/>
              </a:rPr>
              <a:t>Menghasilkan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pelayanan</a:t>
            </a:r>
            <a:r>
              <a:rPr lang="en-ID" sz="3200" b="0" i="0" dirty="0">
                <a:solidFill>
                  <a:srgbClr val="2B2C28"/>
                </a:solidFill>
                <a:effectLst/>
                <a:latin typeface="Hind Vadodara" panose="020B0502040204020203" pitchFamily="2" charset="0"/>
              </a:rPr>
              <a:t> yang </a:t>
            </a:r>
            <a:r>
              <a:rPr lang="en-ID" sz="3200" b="0" i="0" dirty="0" err="1">
                <a:solidFill>
                  <a:srgbClr val="2B2C28"/>
                </a:solidFill>
                <a:effectLst/>
                <a:latin typeface="Hind Vadodara" panose="020B0502040204020203" pitchFamily="2" charset="0"/>
              </a:rPr>
              <a:t>efisien</a:t>
            </a:r>
            <a:r>
              <a:rPr lang="en-ID" sz="3200" b="0" i="0" dirty="0">
                <a:solidFill>
                  <a:srgbClr val="2B2C28"/>
                </a:solidFill>
                <a:effectLst/>
                <a:latin typeface="Hind Vadodara" panose="020B0502040204020203" pitchFamily="2" charset="0"/>
              </a:rPr>
              <a:t> dan </a:t>
            </a:r>
            <a:r>
              <a:rPr lang="en-ID" sz="3200" b="0" i="0" dirty="0" err="1">
                <a:solidFill>
                  <a:srgbClr val="2B2C28"/>
                </a:solidFill>
                <a:effectLst/>
                <a:latin typeface="Hind Vadodara" panose="020B0502040204020203" pitchFamily="2" charset="0"/>
              </a:rPr>
              <a:t>lebih</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baik</a:t>
            </a:r>
            <a:endParaRPr lang="en-ID" sz="3200" b="0" i="0" dirty="0">
              <a:solidFill>
                <a:srgbClr val="2B2C28"/>
              </a:solidFill>
              <a:effectLst/>
              <a:latin typeface="Hind Vadodara" panose="020B0502040204020203" pitchFamily="2" charset="0"/>
            </a:endParaRPr>
          </a:p>
        </p:txBody>
      </p:sp>
    </p:spTree>
    <p:extLst>
      <p:ext uri="{BB962C8B-B14F-4D97-AF65-F5344CB8AC3E}">
        <p14:creationId xmlns:p14="http://schemas.microsoft.com/office/powerpoint/2010/main" val="1980152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1493</Words>
  <Application>Microsoft Office PowerPoint</Application>
  <PresentationFormat>Widescreen</PresentationFormat>
  <Paragraphs>132</Paragraphs>
  <Slides>23</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MS PGothic</vt:lpstr>
      <vt:lpstr>Arial</vt:lpstr>
      <vt:lpstr>Arimo</vt:lpstr>
      <vt:lpstr>Arimo Bold</vt:lpstr>
      <vt:lpstr>Calibri</vt:lpstr>
      <vt:lpstr>Calibri Light</vt:lpstr>
      <vt:lpstr>Hind Vadodara</vt:lpstr>
      <vt:lpstr>Lilita One</vt:lpstr>
      <vt:lpstr>Montserrat</vt:lpstr>
      <vt:lpstr>Poppins</vt:lpstr>
      <vt:lpstr>Roboto</vt:lpstr>
      <vt:lpstr>Wingdings</vt:lpstr>
      <vt:lpstr>Office Theme</vt:lpstr>
      <vt:lpstr>KOMUNIKASI EFEKTIF PADA PELAYANAN KESEHATAN   Oleh : Taukhit.,S.Kep.,Ns.,M.Kep </vt:lpstr>
      <vt:lpstr>PowerPoint Presentation</vt:lpstr>
      <vt:lpstr>PowerPoint Presentation</vt:lpstr>
      <vt:lpstr>II. Komunikasi Pelayanan yang efektif antar Pemberi Layanan</vt:lpstr>
      <vt:lpstr>PowerPoint Presentation</vt:lpstr>
      <vt:lpstr>Contoh : SBAR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TAHAP-TAHAP KOMUNIKASI TERAPEUTIK </dc:title>
  <dc:creator>ASUS</dc:creator>
  <cp:lastModifiedBy>Asus A516</cp:lastModifiedBy>
  <cp:revision>20</cp:revision>
  <dcterms:created xsi:type="dcterms:W3CDTF">2023-03-19T13:46:36Z</dcterms:created>
  <dcterms:modified xsi:type="dcterms:W3CDTF">2024-05-28T02:43:48Z</dcterms:modified>
</cp:coreProperties>
</file>