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2" r:id="rId3"/>
    <p:sldId id="258" r:id="rId4"/>
    <p:sldId id="265" r:id="rId5"/>
    <p:sldId id="267" r:id="rId6"/>
    <p:sldId id="269" r:id="rId7"/>
    <p:sldId id="270" r:id="rId8"/>
    <p:sldId id="271" r:id="rId9"/>
    <p:sldId id="272" r:id="rId10"/>
    <p:sldId id="273" r:id="rId11"/>
    <p:sldId id="274" r:id="rId12"/>
    <p:sldId id="275" r:id="rId13"/>
    <p:sldId id="276" r:id="rId14"/>
    <p:sldId id="277" r:id="rId15"/>
    <p:sldId id="268" r:id="rId16"/>
    <p:sldId id="278" r:id="rId17"/>
    <p:sldId id="264" r:id="rId18"/>
    <p:sldId id="279" r:id="rId19"/>
    <p:sldId id="281" r:id="rId20"/>
    <p:sldId id="280" r:id="rId21"/>
    <p:sldId id="282" r:id="rId22"/>
    <p:sldId id="283" r:id="rId23"/>
    <p:sldId id="284" r:id="rId24"/>
    <p:sldId id="285" r:id="rId25"/>
    <p:sldId id="286" r:id="rId26"/>
    <p:sldId id="287" r:id="rId27"/>
    <p:sldId id="289" r:id="rId28"/>
    <p:sldId id="290" r:id="rId29"/>
    <p:sldId id="288"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CD6D3E-F9B7-454B-BB6D-B0E41DA82B4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91715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D6D3E-F9B7-454B-BB6D-B0E41DA82B4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207381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D6D3E-F9B7-454B-BB6D-B0E41DA82B4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63805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D6D3E-F9B7-454B-BB6D-B0E41DA82B4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55241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D6D3E-F9B7-454B-BB6D-B0E41DA82B4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133673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CD6D3E-F9B7-454B-BB6D-B0E41DA82B4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406576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CD6D3E-F9B7-454B-BB6D-B0E41DA82B44}"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296799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CD6D3E-F9B7-454B-BB6D-B0E41DA82B44}"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189856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D6D3E-F9B7-454B-BB6D-B0E41DA82B44}"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308444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CD6D3E-F9B7-454B-BB6D-B0E41DA82B4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168642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CD6D3E-F9B7-454B-BB6D-B0E41DA82B4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07077-2B63-4E84-836B-D39EBAFE783F}" type="slidenum">
              <a:rPr lang="en-US" smtClean="0"/>
              <a:t>‹#›</a:t>
            </a:fld>
            <a:endParaRPr lang="en-US"/>
          </a:p>
        </p:txBody>
      </p:sp>
    </p:spTree>
    <p:extLst>
      <p:ext uri="{BB962C8B-B14F-4D97-AF65-F5344CB8AC3E}">
        <p14:creationId xmlns:p14="http://schemas.microsoft.com/office/powerpoint/2010/main" val="222585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D6D3E-F9B7-454B-BB6D-B0E41DA82B44}" type="datetimeFigureOut">
              <a:rPr lang="en-US" smtClean="0"/>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07077-2B63-4E84-836B-D39EBAFE783F}" type="slidenum">
              <a:rPr lang="en-US" smtClean="0"/>
              <a:t>‹#›</a:t>
            </a:fld>
            <a:endParaRPr lang="en-US"/>
          </a:p>
        </p:txBody>
      </p:sp>
    </p:spTree>
    <p:extLst>
      <p:ext uri="{BB962C8B-B14F-4D97-AF65-F5344CB8AC3E}">
        <p14:creationId xmlns:p14="http://schemas.microsoft.com/office/powerpoint/2010/main" val="114963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788202"/>
            <a:ext cx="5715000" cy="4460198"/>
          </a:xfrm>
          <a:solidFill>
            <a:schemeClr val="tx2"/>
          </a:solidFill>
        </p:spPr>
        <p:txBody>
          <a:bodyPr>
            <a:noAutofit/>
          </a:bodyPr>
          <a:lstStyle/>
          <a:p>
            <a:r>
              <a:rPr lang="en-US" sz="5400" b="1" dirty="0">
                <a:solidFill>
                  <a:schemeClr val="bg1"/>
                </a:solidFill>
              </a:rPr>
              <a:t>HEALTH NURSING</a:t>
            </a:r>
            <a:br>
              <a:rPr lang="en-US" sz="4000" b="1" dirty="0">
                <a:solidFill>
                  <a:schemeClr val="bg1"/>
                </a:solidFill>
              </a:rPr>
            </a:br>
            <a:r>
              <a:rPr lang="en-US" sz="4000" b="1" dirty="0">
                <a:solidFill>
                  <a:schemeClr val="bg1"/>
                </a:solidFill>
              </a:rPr>
              <a:t> </a:t>
            </a:r>
            <a:r>
              <a:rPr lang="en-US" sz="2800" b="1" dirty="0">
                <a:solidFill>
                  <a:schemeClr val="bg1"/>
                </a:solidFill>
              </a:rPr>
              <a:t>DALAM MENDUKUNG </a:t>
            </a:r>
            <a:br>
              <a:rPr lang="en-US" sz="2800" b="1" dirty="0">
                <a:solidFill>
                  <a:schemeClr val="bg1"/>
                </a:solidFill>
              </a:rPr>
            </a:br>
            <a:r>
              <a:rPr lang="en-US" sz="2800" b="1" dirty="0">
                <a:solidFill>
                  <a:schemeClr val="bg1"/>
                </a:solidFill>
              </a:rPr>
              <a:t>PATIENT SAFETY </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5583111" y="0"/>
            <a:ext cx="3559117" cy="14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User\Pictures\HELATH.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24" b="24697"/>
          <a:stretch/>
        </p:blipFill>
        <p:spPr bwMode="auto">
          <a:xfrm>
            <a:off x="33670" y="1777409"/>
            <a:ext cx="338506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5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body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40" y="2232981"/>
            <a:ext cx="2933700" cy="316459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Pictures\body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43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Pictures\body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4403429"/>
            <a:ext cx="2647950"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0" y="202887"/>
            <a:ext cx="9144000" cy="1200329"/>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Contoh</a:t>
            </a:r>
            <a:r>
              <a:rPr lang="en-US" sz="3600" dirty="0">
                <a:solidFill>
                  <a:schemeClr val="bg1"/>
                </a:solidFill>
              </a:rPr>
              <a:t> </a:t>
            </a:r>
            <a:r>
              <a:rPr lang="en-US" sz="3600" dirty="0" err="1">
                <a:solidFill>
                  <a:schemeClr val="bg1"/>
                </a:solidFill>
              </a:rPr>
              <a:t>Penerapan</a:t>
            </a:r>
            <a:r>
              <a:rPr lang="en-US" sz="3600" dirty="0">
                <a:solidFill>
                  <a:schemeClr val="bg1"/>
                </a:solidFill>
              </a:rPr>
              <a:t> Body Alignment </a:t>
            </a:r>
            <a:r>
              <a:rPr lang="en-US" sz="3600" dirty="0" err="1">
                <a:solidFill>
                  <a:schemeClr val="bg1"/>
                </a:solidFill>
              </a:rPr>
              <a:t>dalam</a:t>
            </a:r>
            <a:r>
              <a:rPr lang="en-US" sz="3600" dirty="0">
                <a:solidFill>
                  <a:schemeClr val="bg1"/>
                </a:solidFill>
              </a:rPr>
              <a:t> </a:t>
            </a:r>
            <a:r>
              <a:rPr lang="en-US" sz="3600" dirty="0" err="1">
                <a:solidFill>
                  <a:schemeClr val="bg1"/>
                </a:solidFill>
              </a:rPr>
              <a:t>aktivitas</a:t>
            </a:r>
            <a:r>
              <a:rPr lang="en-US" sz="3600" dirty="0">
                <a:solidFill>
                  <a:schemeClr val="bg1"/>
                </a:solidFill>
              </a:rPr>
              <a:t> </a:t>
            </a:r>
            <a:r>
              <a:rPr lang="en-US" sz="3600" dirty="0" err="1">
                <a:solidFill>
                  <a:schemeClr val="bg1"/>
                </a:solidFill>
              </a:rPr>
              <a:t>kerja</a:t>
            </a:r>
            <a:r>
              <a:rPr lang="en-US" sz="36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78594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02887"/>
            <a:ext cx="9144000" cy="1200329"/>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Contoh</a:t>
            </a:r>
            <a:r>
              <a:rPr lang="en-US" sz="3600" dirty="0">
                <a:solidFill>
                  <a:schemeClr val="bg1"/>
                </a:solidFill>
              </a:rPr>
              <a:t> </a:t>
            </a:r>
            <a:r>
              <a:rPr lang="en-US" sz="3600" dirty="0" err="1">
                <a:solidFill>
                  <a:schemeClr val="bg1"/>
                </a:solidFill>
              </a:rPr>
              <a:t>Penerapan</a:t>
            </a:r>
            <a:r>
              <a:rPr lang="en-US" sz="3600" dirty="0">
                <a:solidFill>
                  <a:schemeClr val="bg1"/>
                </a:solidFill>
              </a:rPr>
              <a:t> Body Alignment </a:t>
            </a:r>
            <a:r>
              <a:rPr lang="en-US" sz="3600" dirty="0" err="1">
                <a:solidFill>
                  <a:schemeClr val="bg1"/>
                </a:solidFill>
              </a:rPr>
              <a:t>dalam</a:t>
            </a:r>
            <a:r>
              <a:rPr lang="en-US" sz="3600" dirty="0">
                <a:solidFill>
                  <a:schemeClr val="bg1"/>
                </a:solidFill>
              </a:rPr>
              <a:t> </a:t>
            </a:r>
            <a:r>
              <a:rPr lang="en-US" sz="3600" dirty="0" err="1">
                <a:solidFill>
                  <a:schemeClr val="bg1"/>
                </a:solidFill>
              </a:rPr>
              <a:t>aktivitas</a:t>
            </a:r>
            <a:r>
              <a:rPr lang="en-US" sz="3600" dirty="0">
                <a:solidFill>
                  <a:schemeClr val="bg1"/>
                </a:solidFill>
              </a:rPr>
              <a:t> </a:t>
            </a:r>
            <a:r>
              <a:rPr lang="en-US" sz="3600" dirty="0" err="1">
                <a:solidFill>
                  <a:schemeClr val="bg1"/>
                </a:solidFill>
              </a:rPr>
              <a:t>kerja</a:t>
            </a:r>
            <a:r>
              <a:rPr lang="en-US" sz="3600" dirty="0">
                <a:solidFill>
                  <a:schemeClr val="bg1"/>
                </a:solidFill>
              </a:rPr>
              <a:t> </a:t>
            </a:r>
            <a:endParaRPr lang="en-US" sz="2400" dirty="0">
              <a:solidFill>
                <a:schemeClr val="bg1"/>
              </a:solidFill>
            </a:endParaRPr>
          </a:p>
        </p:txBody>
      </p:sp>
      <p:pic>
        <p:nvPicPr>
          <p:cNvPr id="4098" name="Picture 2" descr="C:\Users\User\Pictures\body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6963"/>
            <a:ext cx="3701978" cy="365283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Pictures\body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98" y="1752600"/>
            <a:ext cx="4269079" cy="421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7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02887"/>
            <a:ext cx="9144000" cy="1200329"/>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Faktor-Faktor</a:t>
            </a:r>
            <a:r>
              <a:rPr lang="en-US" sz="3600" dirty="0">
                <a:solidFill>
                  <a:schemeClr val="bg1"/>
                </a:solidFill>
              </a:rPr>
              <a:t> </a:t>
            </a:r>
            <a:r>
              <a:rPr lang="en-US" sz="3600" dirty="0" err="1">
                <a:solidFill>
                  <a:schemeClr val="bg1"/>
                </a:solidFill>
              </a:rPr>
              <a:t>yg</a:t>
            </a:r>
            <a:r>
              <a:rPr lang="en-US" sz="3600" dirty="0">
                <a:solidFill>
                  <a:schemeClr val="bg1"/>
                </a:solidFill>
              </a:rPr>
              <a:t> </a:t>
            </a:r>
            <a:r>
              <a:rPr lang="en-US" sz="3600" dirty="0" err="1">
                <a:solidFill>
                  <a:schemeClr val="bg1"/>
                </a:solidFill>
              </a:rPr>
              <a:t>Mempengaruhi</a:t>
            </a:r>
            <a:r>
              <a:rPr lang="en-US" sz="3600" dirty="0">
                <a:solidFill>
                  <a:schemeClr val="bg1"/>
                </a:solidFill>
              </a:rPr>
              <a:t> Body Alignment </a:t>
            </a:r>
            <a:endParaRPr lang="en-US" sz="2400" dirty="0">
              <a:solidFill>
                <a:schemeClr val="bg1"/>
              </a:solidFill>
            </a:endParaRPr>
          </a:p>
        </p:txBody>
      </p:sp>
      <p:pic>
        <p:nvPicPr>
          <p:cNvPr id="5122" name="Picture 2" descr="C:\Users\User\Pictures\body 8.jpg"/>
          <p:cNvPicPr>
            <a:picLocks noChangeAspect="1" noChangeArrowheads="1"/>
          </p:cNvPicPr>
          <p:nvPr/>
        </p:nvPicPr>
        <p:blipFill rotWithShape="1">
          <a:blip r:embed="rId2">
            <a:extLst>
              <a:ext uri="{28A0092B-C50C-407E-A947-70E740481C1C}">
                <a14:useLocalDpi xmlns:a14="http://schemas.microsoft.com/office/drawing/2010/main" val="0"/>
              </a:ext>
            </a:extLst>
          </a:blip>
          <a:srcRect t="21335"/>
          <a:stretch/>
        </p:blipFill>
        <p:spPr bwMode="auto">
          <a:xfrm>
            <a:off x="1098515" y="1828800"/>
            <a:ext cx="788868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1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810000"/>
            <a:ext cx="9144000" cy="597087"/>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80000"/>
              </a:lnSpc>
            </a:pPr>
            <a:r>
              <a:rPr lang="en-US" sz="4000" b="1" dirty="0">
                <a:solidFill>
                  <a:schemeClr val="bg1"/>
                </a:solidFill>
                <a:latin typeface="Calibri" pitchFamily="34" charset="0"/>
              </a:rPr>
              <a:t>NUTRISI BAGI PERAWAT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13</a:t>
            </a:fld>
            <a:endParaRPr lang="id-ID"/>
          </a:p>
        </p:txBody>
      </p:sp>
      <p:pic>
        <p:nvPicPr>
          <p:cNvPr id="5" name="Picture 3" descr="C:\Users\User\Pictures\nutr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43000"/>
            <a:ext cx="253944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1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70534"/>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Pentingnya</a:t>
            </a:r>
            <a:r>
              <a:rPr lang="en-US" sz="3600" dirty="0">
                <a:solidFill>
                  <a:schemeClr val="bg1"/>
                </a:solidFill>
              </a:rPr>
              <a:t> </a:t>
            </a:r>
            <a:r>
              <a:rPr lang="en-US" sz="3600" dirty="0" err="1">
                <a:solidFill>
                  <a:schemeClr val="bg1"/>
                </a:solidFill>
              </a:rPr>
              <a:t>Nutrisi</a:t>
            </a:r>
            <a:r>
              <a:rPr lang="en-US" sz="3600" dirty="0">
                <a:solidFill>
                  <a:schemeClr val="bg1"/>
                </a:solidFill>
              </a:rPr>
              <a:t> </a:t>
            </a:r>
            <a:r>
              <a:rPr lang="en-US" sz="3600" dirty="0" err="1">
                <a:solidFill>
                  <a:schemeClr val="bg1"/>
                </a:solidFill>
              </a:rPr>
              <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381000" y="3733800"/>
            <a:ext cx="8382000" cy="276139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r>
              <a:rPr lang="en-US" sz="3200" dirty="0" err="1"/>
              <a:t>Perawat</a:t>
            </a:r>
            <a:r>
              <a:rPr lang="en-US" sz="3200" dirty="0"/>
              <a:t> </a:t>
            </a:r>
            <a:r>
              <a:rPr lang="en-US" sz="3200" dirty="0" err="1"/>
              <a:t>membutuhkan</a:t>
            </a:r>
            <a:r>
              <a:rPr lang="en-US" sz="3200" dirty="0"/>
              <a:t> </a:t>
            </a:r>
            <a:r>
              <a:rPr lang="en-US" sz="3200" dirty="0" err="1"/>
              <a:t>energi</a:t>
            </a:r>
            <a:r>
              <a:rPr lang="en-US" sz="3200" dirty="0"/>
              <a:t> </a:t>
            </a:r>
            <a:r>
              <a:rPr lang="en-US" sz="3200" dirty="0" err="1"/>
              <a:t>dalam</a:t>
            </a:r>
            <a:r>
              <a:rPr lang="en-US" sz="3200" dirty="0"/>
              <a:t> </a:t>
            </a:r>
            <a:r>
              <a:rPr lang="en-US" sz="3200" dirty="0" err="1"/>
              <a:t>bekerja</a:t>
            </a:r>
            <a:r>
              <a:rPr lang="en-US" sz="3200" dirty="0"/>
              <a:t>.</a:t>
            </a:r>
          </a:p>
          <a:p>
            <a:pPr marL="571500" indent="-571500" algn="just">
              <a:lnSpc>
                <a:spcPct val="80000"/>
              </a:lnSpc>
              <a:buFont typeface="Wingdings" pitchFamily="2" charset="2"/>
              <a:buChar char="Ø"/>
            </a:pPr>
            <a:r>
              <a:rPr lang="en-US" sz="3200" dirty="0" err="1">
                <a:latin typeface="Calibri" pitchFamily="34" charset="0"/>
              </a:rPr>
              <a:t>Energitersebut</a:t>
            </a:r>
            <a:r>
              <a:rPr lang="en-US" sz="3200" dirty="0">
                <a:latin typeface="Calibri" pitchFamily="34" charset="0"/>
              </a:rPr>
              <a:t> </a:t>
            </a:r>
            <a:r>
              <a:rPr lang="en-US" sz="3200" dirty="0" err="1">
                <a:latin typeface="Calibri" pitchFamily="34" charset="0"/>
              </a:rPr>
              <a:t>didapatkan</a:t>
            </a:r>
            <a:r>
              <a:rPr lang="en-US" sz="3200" dirty="0">
                <a:latin typeface="Calibri" pitchFamily="34" charset="0"/>
              </a:rPr>
              <a:t> </a:t>
            </a:r>
            <a:r>
              <a:rPr lang="en-US" sz="3200" dirty="0" err="1">
                <a:latin typeface="Calibri" pitchFamily="34" charset="0"/>
              </a:rPr>
              <a:t>dari</a:t>
            </a:r>
            <a:r>
              <a:rPr lang="en-US" sz="3200" dirty="0">
                <a:latin typeface="Calibri" pitchFamily="34" charset="0"/>
              </a:rPr>
              <a:t> </a:t>
            </a:r>
            <a:r>
              <a:rPr lang="en-US" sz="3200" dirty="0" err="1">
                <a:latin typeface="Calibri" pitchFamily="34" charset="0"/>
              </a:rPr>
              <a:t>kebutuhan</a:t>
            </a:r>
            <a:r>
              <a:rPr lang="en-US" sz="3200" dirty="0">
                <a:latin typeface="Calibri" pitchFamily="34" charset="0"/>
              </a:rPr>
              <a:t> </a:t>
            </a:r>
            <a:r>
              <a:rPr lang="en-US" sz="3200" dirty="0" err="1">
                <a:latin typeface="Calibri" pitchFamily="34" charset="0"/>
              </a:rPr>
              <a:t>nutrisi</a:t>
            </a:r>
            <a:r>
              <a:rPr lang="en-US" sz="3200" dirty="0">
                <a:latin typeface="Calibri" pitchFamily="34" charset="0"/>
              </a:rPr>
              <a:t> yang </a:t>
            </a:r>
            <a:r>
              <a:rPr lang="en-US" sz="3200" dirty="0" err="1">
                <a:latin typeface="Calibri" pitchFamily="34" charset="0"/>
              </a:rPr>
              <a:t>dikonsumsi</a:t>
            </a:r>
            <a:r>
              <a:rPr lang="en-US" sz="3200" dirty="0">
                <a:latin typeface="Calibri" pitchFamily="34" charset="0"/>
              </a:rPr>
              <a:t> </a:t>
            </a:r>
            <a:r>
              <a:rPr lang="en-US" sz="3200" dirty="0" err="1">
                <a:latin typeface="Calibri" pitchFamily="34" charset="0"/>
              </a:rPr>
              <a:t>oleh</a:t>
            </a:r>
            <a:r>
              <a:rPr lang="en-US" sz="3200" dirty="0">
                <a:latin typeface="Calibri" pitchFamily="34" charset="0"/>
              </a:rPr>
              <a:t> </a:t>
            </a:r>
            <a:r>
              <a:rPr lang="en-US" sz="3200" dirty="0" err="1">
                <a:latin typeface="Calibri" pitchFamily="34" charset="0"/>
              </a:rPr>
              <a:t>perawat</a:t>
            </a:r>
            <a:r>
              <a:rPr lang="en-US" sz="3200" dirty="0">
                <a:latin typeface="Calibri" pitchFamily="34" charset="0"/>
              </a:rPr>
              <a:t> </a:t>
            </a:r>
          </a:p>
          <a:p>
            <a:pPr marL="571500" indent="-571500" algn="just">
              <a:lnSpc>
                <a:spcPct val="80000"/>
              </a:lnSpc>
              <a:buFont typeface="Wingdings" pitchFamily="2" charset="2"/>
              <a:buChar char="Ø"/>
            </a:pPr>
            <a:r>
              <a:rPr lang="en-US" sz="3200" dirty="0" err="1">
                <a:latin typeface="Calibri" pitchFamily="34" charset="0"/>
              </a:rPr>
              <a:t>Perawat</a:t>
            </a:r>
            <a:r>
              <a:rPr lang="en-US" sz="3200" dirty="0">
                <a:latin typeface="Calibri" pitchFamily="34" charset="0"/>
              </a:rPr>
              <a:t> yang </a:t>
            </a:r>
            <a:r>
              <a:rPr lang="en-US" sz="3200" dirty="0" err="1">
                <a:latin typeface="Calibri" pitchFamily="34" charset="0"/>
              </a:rPr>
              <a:t>kebutuhan</a:t>
            </a:r>
            <a:r>
              <a:rPr lang="en-US" sz="3200" dirty="0">
                <a:latin typeface="Calibri" pitchFamily="34" charset="0"/>
              </a:rPr>
              <a:t> </a:t>
            </a:r>
            <a:r>
              <a:rPr lang="en-US" sz="3200" dirty="0" err="1">
                <a:latin typeface="Calibri" pitchFamily="34" charset="0"/>
              </a:rPr>
              <a:t>nutrisinya</a:t>
            </a:r>
            <a:r>
              <a:rPr lang="en-US" sz="3200" dirty="0">
                <a:latin typeface="Calibri" pitchFamily="34" charset="0"/>
              </a:rPr>
              <a:t> </a:t>
            </a:r>
            <a:r>
              <a:rPr lang="en-US" sz="3200" dirty="0" err="1">
                <a:latin typeface="Calibri" pitchFamily="34" charset="0"/>
              </a:rPr>
              <a:t>tercukupi</a:t>
            </a:r>
            <a:r>
              <a:rPr lang="en-US" sz="3200" dirty="0">
                <a:latin typeface="Calibri" pitchFamily="34" charset="0"/>
              </a:rPr>
              <a:t> </a:t>
            </a:r>
            <a:r>
              <a:rPr lang="en-US" sz="3200" dirty="0" err="1">
                <a:latin typeface="Calibri" pitchFamily="34" charset="0"/>
              </a:rPr>
              <a:t>akan</a:t>
            </a:r>
            <a:r>
              <a:rPr lang="en-US" sz="3200" dirty="0">
                <a:latin typeface="Calibri" pitchFamily="34" charset="0"/>
              </a:rPr>
              <a:t> </a:t>
            </a:r>
            <a:r>
              <a:rPr lang="en-US" sz="3200" dirty="0" err="1">
                <a:latin typeface="Calibri" pitchFamily="34" charset="0"/>
              </a:rPr>
              <a:t>terjaga</a:t>
            </a:r>
            <a:r>
              <a:rPr lang="en-US" sz="3200" dirty="0">
                <a:latin typeface="Calibri" pitchFamily="34" charset="0"/>
              </a:rPr>
              <a:t> </a:t>
            </a:r>
            <a:r>
              <a:rPr lang="en-US" sz="3200" dirty="0" err="1">
                <a:latin typeface="Calibri" pitchFamily="34" charset="0"/>
              </a:rPr>
              <a:t>dkesehatannya</a:t>
            </a:r>
            <a:r>
              <a:rPr lang="en-US" sz="3200" dirty="0">
                <a:latin typeface="Calibri" pitchFamily="34" charset="0"/>
              </a:rPr>
              <a:t> </a:t>
            </a:r>
            <a:r>
              <a:rPr lang="en-US" sz="3200" dirty="0" err="1">
                <a:latin typeface="Calibri" pitchFamily="34" charset="0"/>
              </a:rPr>
              <a:t>untuk</a:t>
            </a:r>
            <a:r>
              <a:rPr lang="en-US" sz="3200" dirty="0">
                <a:latin typeface="Calibri" pitchFamily="34" charset="0"/>
              </a:rPr>
              <a:t> </a:t>
            </a:r>
            <a:r>
              <a:rPr lang="en-US" sz="3200" dirty="0" err="1">
                <a:latin typeface="Calibri" pitchFamily="34" charset="0"/>
              </a:rPr>
              <a:t>dapat</a:t>
            </a:r>
            <a:r>
              <a:rPr lang="en-US" sz="3200" dirty="0">
                <a:latin typeface="Calibri" pitchFamily="34" charset="0"/>
              </a:rPr>
              <a:t> </a:t>
            </a:r>
            <a:r>
              <a:rPr lang="en-US" sz="3200" dirty="0" err="1">
                <a:latin typeface="Calibri" pitchFamily="34" charset="0"/>
              </a:rPr>
              <a:t>melaksanakan</a:t>
            </a:r>
            <a:r>
              <a:rPr lang="en-US" sz="3200" dirty="0">
                <a:latin typeface="Calibri" pitchFamily="34" charset="0"/>
              </a:rPr>
              <a:t> </a:t>
            </a:r>
            <a:r>
              <a:rPr lang="en-US" sz="3200" dirty="0" err="1">
                <a:latin typeface="Calibri" pitchFamily="34" charset="0"/>
              </a:rPr>
              <a:t>tugas</a:t>
            </a:r>
            <a:r>
              <a:rPr lang="en-US" sz="3200" dirty="0">
                <a:latin typeface="Calibri" pitchFamily="34" charset="0"/>
              </a:rPr>
              <a:t> </a:t>
            </a:r>
            <a:r>
              <a:rPr lang="en-US" sz="3200" dirty="0" err="1">
                <a:latin typeface="Calibri" pitchFamily="34" charset="0"/>
              </a:rPr>
              <a:t>asuhan</a:t>
            </a:r>
            <a:r>
              <a:rPr lang="en-US" sz="3200" dirty="0">
                <a:latin typeface="Calibri" pitchFamily="34" charset="0"/>
              </a:rPr>
              <a:t> </a:t>
            </a:r>
            <a:r>
              <a:rPr lang="en-US" sz="3200" dirty="0" err="1">
                <a:latin typeface="Calibri" pitchFamily="34" charset="0"/>
              </a:rPr>
              <a:t>keperawatan</a:t>
            </a:r>
            <a:r>
              <a:rPr lang="en-US" sz="3200" dirty="0">
                <a:latin typeface="Calibri" pitchFamily="34" charset="0"/>
              </a:rPr>
              <a:t>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14</a:t>
            </a:fld>
            <a:endParaRPr lang="id-ID" dirty="0"/>
          </a:p>
        </p:txBody>
      </p:sp>
      <p:pic>
        <p:nvPicPr>
          <p:cNvPr id="9218" name="Picture 2" descr="C:\Users\User\Pictures\nut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195" y="1295400"/>
            <a:ext cx="3228975" cy="228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790" b="59024"/>
          <a:stretch/>
        </p:blipFill>
        <p:spPr bwMode="auto">
          <a:xfrm>
            <a:off x="-8860" y="1048082"/>
            <a:ext cx="8839200" cy="125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745" b="23675"/>
          <a:stretch/>
        </p:blipFill>
        <p:spPr bwMode="auto">
          <a:xfrm>
            <a:off x="15949" y="2819400"/>
            <a:ext cx="8839200" cy="277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172200"/>
            <a:ext cx="91440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9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75" r="2107" b="25163"/>
          <a:stretch/>
        </p:blipFill>
        <p:spPr bwMode="auto">
          <a:xfrm>
            <a:off x="1" y="228600"/>
            <a:ext cx="8915400" cy="31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1303" b="24790"/>
          <a:stretch/>
        </p:blipFill>
        <p:spPr bwMode="auto">
          <a:xfrm>
            <a:off x="28354" y="3886200"/>
            <a:ext cx="9220201" cy="23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324600"/>
            <a:ext cx="91440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44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19" r="6250" b="50000"/>
          <a:stretch/>
        </p:blipFill>
        <p:spPr bwMode="auto">
          <a:xfrm>
            <a:off x="0" y="680480"/>
            <a:ext cx="9144000" cy="191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302" b="41535"/>
          <a:stretch/>
        </p:blipFill>
        <p:spPr bwMode="auto">
          <a:xfrm>
            <a:off x="0" y="3124201"/>
            <a:ext cx="8915400" cy="225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172200"/>
            <a:ext cx="91440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69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 y="3381234"/>
            <a:ext cx="9144000" cy="647550"/>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80000"/>
              </a:lnSpc>
            </a:pPr>
            <a:r>
              <a:rPr lang="en-US" sz="4400" b="1" dirty="0" err="1">
                <a:solidFill>
                  <a:schemeClr val="bg1"/>
                </a:solidFill>
                <a:latin typeface="Calibri" pitchFamily="34" charset="0"/>
              </a:rPr>
              <a:t>Istirahat</a:t>
            </a:r>
            <a:r>
              <a:rPr lang="en-US" sz="4400" b="1" dirty="0">
                <a:solidFill>
                  <a:schemeClr val="bg1"/>
                </a:solidFill>
                <a:latin typeface="Calibri" pitchFamily="34" charset="0"/>
              </a:rPr>
              <a:t> </a:t>
            </a:r>
            <a:r>
              <a:rPr lang="en-US" sz="4400" b="1" dirty="0" err="1">
                <a:solidFill>
                  <a:schemeClr val="bg1"/>
                </a:solidFill>
                <a:latin typeface="Calibri" pitchFamily="34" charset="0"/>
              </a:rPr>
              <a:t>Bagi</a:t>
            </a:r>
            <a:r>
              <a:rPr lang="en-US" sz="4400" b="1" dirty="0">
                <a:solidFill>
                  <a:schemeClr val="bg1"/>
                </a:solidFill>
                <a:latin typeface="Calibri" pitchFamily="34" charset="0"/>
              </a:rPr>
              <a:t> </a:t>
            </a:r>
            <a:r>
              <a:rPr lang="en-US" sz="4400" b="1" dirty="0" err="1">
                <a:solidFill>
                  <a:schemeClr val="bg1"/>
                </a:solidFill>
                <a:latin typeface="Calibri" pitchFamily="34" charset="0"/>
              </a:rPr>
              <a:t>Perawat</a:t>
            </a:r>
            <a:r>
              <a:rPr lang="en-US" sz="4400" b="1" dirty="0">
                <a:solidFill>
                  <a:schemeClr val="bg1"/>
                </a:solidFill>
                <a:latin typeface="Calibri" pitchFamily="34" charset="0"/>
              </a:rPr>
              <a:t>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18</a:t>
            </a:fld>
            <a:endParaRPr lang="id-ID"/>
          </a:p>
        </p:txBody>
      </p:sp>
      <p:pic>
        <p:nvPicPr>
          <p:cNvPr id="5" name="Picture 2" descr="C:\Users\User\Pictures\istira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677" y="1081106"/>
            <a:ext cx="3791036" cy="230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8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725488"/>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Pentingnya</a:t>
            </a:r>
            <a:r>
              <a:rPr lang="en-US" sz="3600" dirty="0">
                <a:solidFill>
                  <a:schemeClr val="bg1"/>
                </a:solidFill>
              </a:rPr>
              <a:t> </a:t>
            </a:r>
            <a:r>
              <a:rPr lang="en-US" sz="3600" dirty="0" err="1">
                <a:solidFill>
                  <a:schemeClr val="bg1"/>
                </a:solidFill>
              </a:rPr>
              <a:t>iSTIRAHATBagi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533400" y="2057400"/>
            <a:ext cx="8382000" cy="433349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r>
              <a:rPr lang="en-US" sz="2000" dirty="0" err="1"/>
              <a:t>Perawat</a:t>
            </a:r>
            <a:r>
              <a:rPr lang="en-US" sz="2000" dirty="0"/>
              <a:t> </a:t>
            </a:r>
            <a:r>
              <a:rPr lang="en-US" sz="2000" dirty="0" err="1"/>
              <a:t>merupakan</a:t>
            </a:r>
            <a:r>
              <a:rPr lang="en-US" sz="2000" dirty="0"/>
              <a:t> </a:t>
            </a:r>
            <a:r>
              <a:rPr lang="en-US" sz="2000" dirty="0" err="1"/>
              <a:t>salah</a:t>
            </a:r>
            <a:r>
              <a:rPr lang="en-US" sz="2000" dirty="0"/>
              <a:t> </a:t>
            </a:r>
            <a:r>
              <a:rPr lang="en-US" sz="2000" dirty="0" err="1"/>
              <a:t>satu</a:t>
            </a:r>
            <a:r>
              <a:rPr lang="en-US" sz="2000" dirty="0"/>
              <a:t> </a:t>
            </a:r>
            <a:r>
              <a:rPr lang="en-US" sz="2000" dirty="0" err="1"/>
              <a:t>profesi</a:t>
            </a:r>
            <a:r>
              <a:rPr lang="en-US" sz="2000" dirty="0"/>
              <a:t> di </a:t>
            </a:r>
            <a:r>
              <a:rPr lang="en-US" sz="2000" dirty="0" err="1"/>
              <a:t>rumah</a:t>
            </a:r>
            <a:r>
              <a:rPr lang="en-US" sz="2000" dirty="0"/>
              <a:t> </a:t>
            </a:r>
            <a:r>
              <a:rPr lang="en-US" sz="2000" dirty="0" err="1"/>
              <a:t>sakit</a:t>
            </a:r>
            <a:r>
              <a:rPr lang="en-US" sz="2000" dirty="0"/>
              <a:t> yang </a:t>
            </a:r>
            <a:r>
              <a:rPr lang="en-US" sz="2000" dirty="0" err="1"/>
              <a:t>berperan</a:t>
            </a:r>
            <a:r>
              <a:rPr lang="en-US" sz="2000" dirty="0"/>
              <a:t> </a:t>
            </a:r>
            <a:r>
              <a:rPr lang="en-US" sz="2000" dirty="0" err="1"/>
              <a:t>penting</a:t>
            </a:r>
            <a:r>
              <a:rPr lang="en-US" sz="2000" dirty="0"/>
              <a:t> </a:t>
            </a:r>
            <a:r>
              <a:rPr lang="en-US" sz="2000" dirty="0" err="1"/>
              <a:t>dalam</a:t>
            </a:r>
            <a:r>
              <a:rPr lang="en-US" sz="2000" dirty="0"/>
              <a:t> </a:t>
            </a:r>
            <a:r>
              <a:rPr lang="en-US" sz="2000" dirty="0" err="1"/>
              <a:t>penyelenggaraan</a:t>
            </a:r>
            <a:r>
              <a:rPr lang="en-US" sz="2000" dirty="0"/>
              <a:t> </a:t>
            </a:r>
            <a:r>
              <a:rPr lang="en-US" sz="2000" dirty="0" err="1"/>
              <a:t>pelayanan</a:t>
            </a:r>
            <a:r>
              <a:rPr lang="en-US" sz="2000" dirty="0"/>
              <a:t> </a:t>
            </a:r>
            <a:r>
              <a:rPr lang="en-US" sz="2000" dirty="0" err="1"/>
              <a:t>kepada</a:t>
            </a:r>
            <a:r>
              <a:rPr lang="en-US" sz="2000" dirty="0"/>
              <a:t> </a:t>
            </a:r>
            <a:r>
              <a:rPr lang="en-US" sz="2000" dirty="0" err="1"/>
              <a:t>pasien</a:t>
            </a:r>
            <a:r>
              <a:rPr lang="en-US" sz="2000" dirty="0"/>
              <a:t>, </a:t>
            </a:r>
            <a:r>
              <a:rPr lang="en-US" sz="2000" dirty="0" err="1"/>
              <a:t>karena</a:t>
            </a:r>
            <a:r>
              <a:rPr lang="en-US" sz="2000" dirty="0"/>
              <a:t> </a:t>
            </a:r>
            <a:r>
              <a:rPr lang="en-US" sz="2000" dirty="0" err="1"/>
              <a:t>selama</a:t>
            </a:r>
            <a:r>
              <a:rPr lang="en-US" sz="2000" dirty="0"/>
              <a:t> 24 jam </a:t>
            </a:r>
            <a:r>
              <a:rPr lang="en-US" sz="2000" dirty="0" err="1"/>
              <a:t>perawat</a:t>
            </a:r>
            <a:r>
              <a:rPr lang="en-US" sz="2000" dirty="0"/>
              <a:t> </a:t>
            </a:r>
            <a:r>
              <a:rPr lang="en-US" sz="2000" dirty="0" err="1"/>
              <a:t>berada</a:t>
            </a:r>
            <a:r>
              <a:rPr lang="en-US" sz="2000" dirty="0"/>
              <a:t> di </a:t>
            </a:r>
            <a:r>
              <a:rPr lang="en-US" sz="2000" dirty="0" err="1"/>
              <a:t>sekitar</a:t>
            </a:r>
            <a:r>
              <a:rPr lang="en-US" sz="2000" dirty="0"/>
              <a:t> </a:t>
            </a:r>
            <a:r>
              <a:rPr lang="en-US" sz="2000" dirty="0" err="1"/>
              <a:t>pasien</a:t>
            </a:r>
            <a:r>
              <a:rPr lang="en-US" sz="2000" dirty="0"/>
              <a:t> </a:t>
            </a:r>
            <a:r>
              <a:rPr lang="en-US" sz="2000" dirty="0" err="1"/>
              <a:t>dan</a:t>
            </a:r>
            <a:r>
              <a:rPr lang="en-US" sz="2000" dirty="0"/>
              <a:t> </a:t>
            </a:r>
            <a:r>
              <a:rPr lang="en-US" sz="2000" dirty="0" err="1"/>
              <a:t>bertanggung</a:t>
            </a:r>
            <a:r>
              <a:rPr lang="en-US" sz="2000" dirty="0"/>
              <a:t> </a:t>
            </a:r>
            <a:r>
              <a:rPr lang="en-US" sz="2000" dirty="0" err="1"/>
              <a:t>jawab</a:t>
            </a:r>
            <a:r>
              <a:rPr lang="en-US" sz="2000" dirty="0"/>
              <a:t> </a:t>
            </a:r>
            <a:r>
              <a:rPr lang="en-US" sz="2000" dirty="0" err="1"/>
              <a:t>terhadap</a:t>
            </a:r>
            <a:r>
              <a:rPr lang="en-US" sz="2000" dirty="0"/>
              <a:t> </a:t>
            </a:r>
            <a:r>
              <a:rPr lang="en-US" sz="2000" dirty="0" err="1"/>
              <a:t>pelayanan</a:t>
            </a:r>
            <a:r>
              <a:rPr lang="en-US" sz="2000" dirty="0"/>
              <a:t> </a:t>
            </a:r>
            <a:r>
              <a:rPr lang="en-US" sz="2000" dirty="0" err="1"/>
              <a:t>keperawatan</a:t>
            </a:r>
            <a:r>
              <a:rPr lang="en-US" sz="2000" dirty="0"/>
              <a:t> </a:t>
            </a:r>
            <a:r>
              <a:rPr lang="en-US" sz="2000" dirty="0" err="1"/>
              <a:t>pasien</a:t>
            </a:r>
            <a:r>
              <a:rPr lang="en-US" sz="2000" dirty="0"/>
              <a:t>. </a:t>
            </a:r>
            <a:r>
              <a:rPr lang="en-US" sz="2000" dirty="0" err="1"/>
              <a:t>Oleh</a:t>
            </a:r>
            <a:r>
              <a:rPr lang="en-US" sz="2000" dirty="0"/>
              <a:t> </a:t>
            </a:r>
            <a:r>
              <a:rPr lang="en-US" sz="2000" dirty="0" err="1"/>
              <a:t>karena</a:t>
            </a:r>
            <a:r>
              <a:rPr lang="en-US" sz="2000" dirty="0"/>
              <a:t> </a:t>
            </a:r>
            <a:r>
              <a:rPr lang="en-US" sz="2000" dirty="0" err="1"/>
              <a:t>itu</a:t>
            </a:r>
            <a:r>
              <a:rPr lang="en-US" sz="2000" dirty="0"/>
              <a:t>, </a:t>
            </a:r>
            <a:r>
              <a:rPr lang="en-US" sz="2000" dirty="0" err="1"/>
              <a:t>kinerja</a:t>
            </a:r>
            <a:r>
              <a:rPr lang="en-US" sz="2000" dirty="0"/>
              <a:t> </a:t>
            </a:r>
            <a:r>
              <a:rPr lang="en-US" sz="2000" dirty="0" err="1"/>
              <a:t>perawat</a:t>
            </a:r>
            <a:r>
              <a:rPr lang="en-US" sz="2000" dirty="0"/>
              <a:t> </a:t>
            </a:r>
            <a:r>
              <a:rPr lang="en-US" sz="2000" dirty="0" err="1"/>
              <a:t>adalah</a:t>
            </a:r>
            <a:r>
              <a:rPr lang="en-US" sz="2000" dirty="0"/>
              <a:t> </a:t>
            </a:r>
            <a:r>
              <a:rPr lang="en-US" sz="2000" dirty="0" err="1"/>
              <a:t>faktor</a:t>
            </a:r>
            <a:r>
              <a:rPr lang="en-US" sz="2000" dirty="0"/>
              <a:t> </a:t>
            </a:r>
            <a:r>
              <a:rPr lang="en-US" sz="2000" dirty="0" err="1"/>
              <a:t>penunjang</a:t>
            </a:r>
            <a:r>
              <a:rPr lang="en-US" sz="2000" dirty="0"/>
              <a:t> </a:t>
            </a:r>
            <a:r>
              <a:rPr lang="en-US" sz="2000" dirty="0" err="1"/>
              <a:t>kualitas</a:t>
            </a:r>
            <a:r>
              <a:rPr lang="en-US" sz="2000" dirty="0"/>
              <a:t> </a:t>
            </a:r>
            <a:r>
              <a:rPr lang="en-US" sz="2000" dirty="0" err="1"/>
              <a:t>pelayanan</a:t>
            </a:r>
            <a:r>
              <a:rPr lang="en-US" sz="2000" dirty="0"/>
              <a:t> </a:t>
            </a:r>
            <a:r>
              <a:rPr lang="en-US" sz="2000" dirty="0" err="1"/>
              <a:t>kesehatan</a:t>
            </a:r>
            <a:r>
              <a:rPr lang="en-US" sz="2000" dirty="0"/>
              <a:t> di </a:t>
            </a:r>
            <a:r>
              <a:rPr lang="en-US" sz="2000" dirty="0" err="1"/>
              <a:t>rumah</a:t>
            </a:r>
            <a:r>
              <a:rPr lang="en-US" sz="2000" dirty="0"/>
              <a:t> </a:t>
            </a:r>
            <a:r>
              <a:rPr lang="en-US" sz="2000" dirty="0" err="1"/>
              <a:t>sakit</a:t>
            </a:r>
            <a:r>
              <a:rPr lang="en-US" sz="2000" dirty="0"/>
              <a:t>. </a:t>
            </a:r>
            <a:r>
              <a:rPr lang="en-US" sz="2000" dirty="0" err="1"/>
              <a:t>Dengan</a:t>
            </a:r>
            <a:r>
              <a:rPr lang="en-US" sz="2000" dirty="0"/>
              <a:t> kata lain, </a:t>
            </a:r>
            <a:r>
              <a:rPr lang="en-US" sz="2000" dirty="0" err="1"/>
              <a:t>kualitas</a:t>
            </a:r>
            <a:r>
              <a:rPr lang="en-US" sz="2000" dirty="0"/>
              <a:t> </a:t>
            </a:r>
            <a:r>
              <a:rPr lang="en-US" sz="2000" dirty="0" err="1"/>
              <a:t>pelayanan</a:t>
            </a:r>
            <a:r>
              <a:rPr lang="en-US" sz="2000" dirty="0"/>
              <a:t> </a:t>
            </a:r>
            <a:r>
              <a:rPr lang="en-US" sz="2000" dirty="0" err="1"/>
              <a:t>rumah</a:t>
            </a:r>
            <a:r>
              <a:rPr lang="en-US" sz="2000" dirty="0"/>
              <a:t> </a:t>
            </a:r>
            <a:r>
              <a:rPr lang="en-US" sz="2000" dirty="0" err="1"/>
              <a:t>sakit</a:t>
            </a:r>
            <a:r>
              <a:rPr lang="en-US" sz="2000" dirty="0"/>
              <a:t> </a:t>
            </a:r>
            <a:r>
              <a:rPr lang="en-US" sz="2000" dirty="0" err="1"/>
              <a:t>sangat</a:t>
            </a:r>
            <a:r>
              <a:rPr lang="en-US" sz="2000" dirty="0"/>
              <a:t> </a:t>
            </a:r>
            <a:r>
              <a:rPr lang="en-US" sz="2000" dirty="0" err="1"/>
              <a:t>tergantung</a:t>
            </a:r>
            <a:r>
              <a:rPr lang="en-US" sz="2000" dirty="0"/>
              <a:t> </a:t>
            </a:r>
            <a:r>
              <a:rPr lang="en-US" sz="2000" dirty="0" err="1"/>
              <a:t>pada</a:t>
            </a:r>
            <a:r>
              <a:rPr lang="en-US" sz="2000" dirty="0"/>
              <a:t> </a:t>
            </a:r>
            <a:r>
              <a:rPr lang="en-US" sz="2000" dirty="0" err="1"/>
              <a:t>kualitas</a:t>
            </a:r>
            <a:r>
              <a:rPr lang="en-US" sz="2000" dirty="0"/>
              <a:t> </a:t>
            </a:r>
            <a:r>
              <a:rPr lang="en-US" sz="2000" dirty="0" err="1"/>
              <a:t>perawatnya</a:t>
            </a:r>
            <a:r>
              <a:rPr lang="en-US" sz="2000" dirty="0"/>
              <a:t>. </a:t>
            </a:r>
          </a:p>
          <a:p>
            <a:pPr marL="571500" indent="-571500" algn="just">
              <a:lnSpc>
                <a:spcPct val="80000"/>
              </a:lnSpc>
              <a:buFont typeface="Wingdings" pitchFamily="2" charset="2"/>
              <a:buChar char="Ø"/>
            </a:pPr>
            <a:r>
              <a:rPr lang="en-US" sz="2000" dirty="0" err="1"/>
              <a:t>Permasalahan</a:t>
            </a:r>
            <a:r>
              <a:rPr lang="en-US" sz="2000" dirty="0"/>
              <a:t> yang </a:t>
            </a:r>
            <a:r>
              <a:rPr lang="en-US" sz="2000" dirty="0" err="1"/>
              <a:t>sering</a:t>
            </a:r>
            <a:r>
              <a:rPr lang="en-US" sz="2000" dirty="0"/>
              <a:t> </a:t>
            </a:r>
            <a:r>
              <a:rPr lang="en-US" sz="2000" dirty="0" err="1"/>
              <a:t>muncul</a:t>
            </a:r>
            <a:r>
              <a:rPr lang="en-US" sz="2000" dirty="0"/>
              <a:t> di </a:t>
            </a:r>
            <a:r>
              <a:rPr lang="en-US" sz="2000" dirty="0" err="1"/>
              <a:t>suatu</a:t>
            </a:r>
            <a:r>
              <a:rPr lang="en-US" sz="2000" dirty="0"/>
              <a:t> </a:t>
            </a:r>
            <a:r>
              <a:rPr lang="en-US" sz="2000" dirty="0" err="1"/>
              <a:t>rumah</a:t>
            </a:r>
            <a:r>
              <a:rPr lang="en-US" sz="2000" dirty="0"/>
              <a:t> </a:t>
            </a:r>
            <a:r>
              <a:rPr lang="en-US" sz="2000" dirty="0" err="1"/>
              <a:t>sakit</a:t>
            </a:r>
            <a:r>
              <a:rPr lang="en-US" sz="2000" dirty="0"/>
              <a:t> </a:t>
            </a:r>
            <a:r>
              <a:rPr lang="en-US" sz="2000" dirty="0" err="1"/>
              <a:t>adalah</a:t>
            </a:r>
            <a:r>
              <a:rPr lang="en-US" sz="2000" dirty="0"/>
              <a:t> jam </a:t>
            </a:r>
            <a:r>
              <a:rPr lang="en-US" sz="2000" dirty="0" err="1"/>
              <a:t>istirahat</a:t>
            </a:r>
            <a:r>
              <a:rPr lang="en-US" sz="2000" dirty="0"/>
              <a:t> </a:t>
            </a:r>
            <a:r>
              <a:rPr lang="en-US" sz="2000" dirty="0" err="1"/>
              <a:t>perawat</a:t>
            </a:r>
            <a:r>
              <a:rPr lang="en-US" sz="2000" dirty="0"/>
              <a:t> yang </a:t>
            </a:r>
            <a:r>
              <a:rPr lang="en-US" sz="2000" dirty="0" err="1"/>
              <a:t>tidak</a:t>
            </a:r>
            <a:r>
              <a:rPr lang="en-US" sz="2000" dirty="0"/>
              <a:t> </a:t>
            </a:r>
            <a:r>
              <a:rPr lang="en-US" sz="2000" dirty="0" err="1"/>
              <a:t>sesuai</a:t>
            </a:r>
            <a:r>
              <a:rPr lang="en-US" sz="2000" dirty="0"/>
              <a:t> </a:t>
            </a:r>
            <a:r>
              <a:rPr lang="en-US" sz="2000" dirty="0" err="1"/>
              <a:t>dengan</a:t>
            </a:r>
            <a:r>
              <a:rPr lang="en-US" sz="2000" dirty="0"/>
              <a:t> </a:t>
            </a:r>
            <a:r>
              <a:rPr lang="en-US" sz="2000" dirty="0" err="1"/>
              <a:t>kebutuhan</a:t>
            </a:r>
            <a:r>
              <a:rPr lang="en-US" sz="2000" dirty="0"/>
              <a:t> </a:t>
            </a:r>
            <a:r>
              <a:rPr lang="en-US" sz="2000" dirty="0" err="1"/>
              <a:t>perawat</a:t>
            </a:r>
            <a:r>
              <a:rPr lang="en-US" sz="2000" dirty="0"/>
              <a:t> </a:t>
            </a:r>
            <a:r>
              <a:rPr lang="en-US" sz="2000" dirty="0" err="1"/>
              <a:t>dan</a:t>
            </a:r>
            <a:r>
              <a:rPr lang="en-US" sz="2000" dirty="0"/>
              <a:t> </a:t>
            </a:r>
            <a:r>
              <a:rPr lang="en-US" sz="2000" dirty="0" err="1"/>
              <a:t>waktu</a:t>
            </a:r>
            <a:r>
              <a:rPr lang="en-US" sz="2000" dirty="0"/>
              <a:t> </a:t>
            </a:r>
            <a:r>
              <a:rPr lang="en-US" sz="2000" dirty="0" err="1"/>
              <a:t>istirahat</a:t>
            </a:r>
            <a:r>
              <a:rPr lang="en-US" sz="2000" dirty="0"/>
              <a:t> yang </a:t>
            </a:r>
            <a:r>
              <a:rPr lang="en-US" sz="2000" dirty="0" err="1"/>
              <a:t>tidak</a:t>
            </a:r>
            <a:r>
              <a:rPr lang="en-US" sz="2000" dirty="0"/>
              <a:t> </a:t>
            </a:r>
            <a:r>
              <a:rPr lang="en-US" sz="2000" dirty="0" err="1"/>
              <a:t>cukup</a:t>
            </a:r>
            <a:r>
              <a:rPr lang="en-US" sz="2000" dirty="0"/>
              <a:t> </a:t>
            </a:r>
            <a:r>
              <a:rPr lang="en-US" sz="2000" dirty="0" err="1"/>
              <a:t>akibat</a:t>
            </a:r>
            <a:r>
              <a:rPr lang="en-US" sz="2000" dirty="0"/>
              <a:t> </a:t>
            </a:r>
            <a:r>
              <a:rPr lang="en-US" sz="2000" dirty="0" err="1"/>
              <a:t>adanya</a:t>
            </a:r>
            <a:r>
              <a:rPr lang="en-US" sz="2000" dirty="0"/>
              <a:t> </a:t>
            </a:r>
            <a:r>
              <a:rPr lang="en-US" sz="2000" dirty="0" err="1"/>
              <a:t>pembagian</a:t>
            </a:r>
            <a:r>
              <a:rPr lang="en-US" sz="2000" dirty="0"/>
              <a:t> shift </a:t>
            </a:r>
            <a:r>
              <a:rPr lang="en-US" sz="2000" dirty="0" err="1"/>
              <a:t>kerja</a:t>
            </a:r>
            <a:r>
              <a:rPr lang="en-US" sz="2000" dirty="0"/>
              <a:t> </a:t>
            </a:r>
            <a:r>
              <a:rPr lang="en-US" sz="2000" dirty="0" err="1"/>
              <a:t>dan</a:t>
            </a:r>
            <a:r>
              <a:rPr lang="en-US" sz="2000" dirty="0"/>
              <a:t> </a:t>
            </a:r>
            <a:r>
              <a:rPr lang="en-US" sz="2000" dirty="0" err="1"/>
              <a:t>tuntutan</a:t>
            </a:r>
            <a:r>
              <a:rPr lang="en-US" sz="2000" dirty="0"/>
              <a:t> </a:t>
            </a:r>
            <a:r>
              <a:rPr lang="en-US" sz="2000" dirty="0" err="1"/>
              <a:t>tugas</a:t>
            </a:r>
            <a:r>
              <a:rPr lang="en-US" sz="2000" dirty="0"/>
              <a:t> </a:t>
            </a:r>
            <a:r>
              <a:rPr lang="en-US" sz="2000" dirty="0" err="1"/>
              <a:t>saat</a:t>
            </a:r>
            <a:r>
              <a:rPr lang="en-US" sz="2000" dirty="0"/>
              <a:t> </a:t>
            </a:r>
            <a:r>
              <a:rPr lang="en-US" sz="2000" dirty="0" err="1"/>
              <a:t>istirahat</a:t>
            </a:r>
            <a:r>
              <a:rPr lang="en-US" sz="2000" dirty="0"/>
              <a:t>. Hal </a:t>
            </a:r>
            <a:r>
              <a:rPr lang="en-US" sz="2000" dirty="0" err="1"/>
              <a:t>ini</a:t>
            </a:r>
            <a:r>
              <a:rPr lang="en-US" sz="2000" dirty="0"/>
              <a:t> </a:t>
            </a:r>
            <a:r>
              <a:rPr lang="en-US" sz="2000" dirty="0" err="1"/>
              <a:t>bukan</a:t>
            </a:r>
            <a:r>
              <a:rPr lang="en-US" sz="2000" dirty="0"/>
              <a:t> </a:t>
            </a:r>
            <a:r>
              <a:rPr lang="en-US" sz="2000" dirty="0" err="1"/>
              <a:t>hanya</a:t>
            </a:r>
            <a:r>
              <a:rPr lang="en-US" sz="2000" dirty="0"/>
              <a:t> </a:t>
            </a:r>
            <a:r>
              <a:rPr lang="en-US" sz="2000" dirty="0" err="1"/>
              <a:t>beresiko</a:t>
            </a:r>
            <a:r>
              <a:rPr lang="en-US" sz="2000" dirty="0"/>
              <a:t> </a:t>
            </a:r>
            <a:r>
              <a:rPr lang="en-US" sz="2000" dirty="0" err="1"/>
              <a:t>bagi</a:t>
            </a:r>
            <a:r>
              <a:rPr lang="en-US" sz="2000" dirty="0"/>
              <a:t> </a:t>
            </a:r>
            <a:r>
              <a:rPr lang="en-US" sz="2000" dirty="0" err="1"/>
              <a:t>kualitas</a:t>
            </a:r>
            <a:r>
              <a:rPr lang="en-US" sz="2000" dirty="0"/>
              <a:t> </a:t>
            </a:r>
            <a:r>
              <a:rPr lang="en-US" sz="2000" dirty="0" err="1"/>
              <a:t>pelayanan</a:t>
            </a:r>
            <a:r>
              <a:rPr lang="en-US" sz="2000" dirty="0"/>
              <a:t> yang </a:t>
            </a:r>
            <a:r>
              <a:rPr lang="en-US" sz="2000" dirty="0" err="1"/>
              <a:t>diberikan</a:t>
            </a:r>
            <a:r>
              <a:rPr lang="en-US" sz="2000" dirty="0"/>
              <a:t> </a:t>
            </a:r>
            <a:r>
              <a:rPr lang="en-US" sz="2000" dirty="0" err="1"/>
              <a:t>oleh</a:t>
            </a:r>
            <a:r>
              <a:rPr lang="en-US" sz="2000" dirty="0"/>
              <a:t> </a:t>
            </a:r>
            <a:r>
              <a:rPr lang="en-US" sz="2000" dirty="0" err="1"/>
              <a:t>perawat</a:t>
            </a:r>
            <a:r>
              <a:rPr lang="en-US" sz="2000" dirty="0"/>
              <a:t> </a:t>
            </a:r>
            <a:r>
              <a:rPr lang="en-US" sz="2000" dirty="0" err="1"/>
              <a:t>namun</a:t>
            </a:r>
            <a:r>
              <a:rPr lang="en-US" sz="2000" dirty="0"/>
              <a:t> </a:t>
            </a:r>
            <a:r>
              <a:rPr lang="en-US" sz="2000" dirty="0" err="1"/>
              <a:t>juga</a:t>
            </a:r>
            <a:r>
              <a:rPr lang="en-US" sz="2000" dirty="0"/>
              <a:t> </a:t>
            </a:r>
            <a:r>
              <a:rPr lang="en-US" sz="2000" dirty="0" err="1"/>
              <a:t>bagi</a:t>
            </a:r>
            <a:r>
              <a:rPr lang="en-US" sz="2000" dirty="0"/>
              <a:t> </a:t>
            </a:r>
            <a:r>
              <a:rPr lang="en-US" sz="2000" dirty="0" err="1"/>
              <a:t>kesehatan</a:t>
            </a:r>
            <a:r>
              <a:rPr lang="en-US" sz="2000" dirty="0"/>
              <a:t> </a:t>
            </a:r>
            <a:r>
              <a:rPr lang="en-US" sz="2000" dirty="0" err="1"/>
              <a:t>perawat</a:t>
            </a:r>
            <a:r>
              <a:rPr lang="en-US" sz="2000" dirty="0"/>
              <a:t> </a:t>
            </a:r>
            <a:r>
              <a:rPr lang="en-US" sz="2000" dirty="0" err="1"/>
              <a:t>sendiri</a:t>
            </a:r>
            <a:r>
              <a:rPr lang="en-US" sz="2000" dirty="0"/>
              <a:t>. </a:t>
            </a:r>
            <a:r>
              <a:rPr lang="en-US" sz="2000" dirty="0" err="1"/>
              <a:t>Dengan</a:t>
            </a:r>
            <a:r>
              <a:rPr lang="en-US" sz="2000" dirty="0"/>
              <a:t> </a:t>
            </a:r>
            <a:r>
              <a:rPr lang="en-US" sz="2000" dirty="0" err="1"/>
              <a:t>semakin</a:t>
            </a:r>
            <a:r>
              <a:rPr lang="en-US" sz="2000" dirty="0"/>
              <a:t> </a:t>
            </a:r>
            <a:r>
              <a:rPr lang="en-US" sz="2000" dirty="0" err="1"/>
              <a:t>meningkatnya</a:t>
            </a:r>
            <a:r>
              <a:rPr lang="en-US" sz="2000" dirty="0"/>
              <a:t> </a:t>
            </a:r>
            <a:r>
              <a:rPr lang="en-US" sz="2000" dirty="0" err="1"/>
              <a:t>tingkat</a:t>
            </a:r>
            <a:r>
              <a:rPr lang="en-US" sz="2000" dirty="0"/>
              <a:t> </a:t>
            </a:r>
            <a:r>
              <a:rPr lang="en-US" sz="2000" dirty="0" err="1"/>
              <a:t>kelelahan</a:t>
            </a:r>
            <a:r>
              <a:rPr lang="en-US" sz="2000" dirty="0"/>
              <a:t> </a:t>
            </a:r>
            <a:r>
              <a:rPr lang="en-US" sz="2000" dirty="0" err="1"/>
              <a:t>maka</a:t>
            </a:r>
            <a:r>
              <a:rPr lang="en-US" sz="2000" dirty="0"/>
              <a:t> </a:t>
            </a:r>
            <a:r>
              <a:rPr lang="en-US" sz="2000" dirty="0" err="1"/>
              <a:t>akan</a:t>
            </a:r>
            <a:r>
              <a:rPr lang="en-US" sz="2000" dirty="0"/>
              <a:t> </a:t>
            </a:r>
            <a:r>
              <a:rPr lang="en-US" sz="2000" dirty="0" err="1"/>
              <a:t>mempengaruhi</a:t>
            </a:r>
            <a:r>
              <a:rPr lang="en-US" sz="2000" dirty="0"/>
              <a:t> </a:t>
            </a:r>
            <a:r>
              <a:rPr lang="en-US" sz="2000" dirty="0" err="1"/>
              <a:t>kinerja</a:t>
            </a:r>
            <a:r>
              <a:rPr lang="en-US" sz="2000" dirty="0"/>
              <a:t> </a:t>
            </a:r>
            <a:r>
              <a:rPr lang="en-US" sz="2000" dirty="0" err="1"/>
              <a:t>pelayanan</a:t>
            </a:r>
            <a:r>
              <a:rPr lang="en-US" sz="2000" dirty="0"/>
              <a:t> </a:t>
            </a:r>
            <a:r>
              <a:rPr lang="en-US" sz="2000" dirty="0" err="1"/>
              <a:t>perawat</a:t>
            </a:r>
            <a:r>
              <a:rPr lang="en-US" sz="2000" dirty="0"/>
              <a:t> </a:t>
            </a:r>
            <a:r>
              <a:rPr lang="en-US" sz="2000" dirty="0" err="1"/>
              <a:t>terhadap</a:t>
            </a:r>
            <a:r>
              <a:rPr lang="en-US" sz="2000" dirty="0"/>
              <a:t> </a:t>
            </a:r>
            <a:r>
              <a:rPr lang="en-US" sz="2000" dirty="0" err="1"/>
              <a:t>pasien</a:t>
            </a:r>
            <a:r>
              <a:rPr lang="en-US" sz="2000" dirty="0"/>
              <a:t>. </a:t>
            </a:r>
            <a:r>
              <a:rPr lang="en-US" sz="2000" dirty="0" err="1"/>
              <a:t>Oleh</a:t>
            </a:r>
            <a:r>
              <a:rPr lang="en-US" sz="2000" dirty="0"/>
              <a:t> </a:t>
            </a:r>
            <a:r>
              <a:rPr lang="en-US" sz="2000" dirty="0" err="1"/>
              <a:t>karena</a:t>
            </a:r>
            <a:r>
              <a:rPr lang="en-US" sz="2000" dirty="0"/>
              <a:t> </a:t>
            </a:r>
            <a:r>
              <a:rPr lang="en-US" sz="2000" dirty="0" err="1"/>
              <a:t>itu</a:t>
            </a:r>
            <a:r>
              <a:rPr lang="en-US" sz="2000" dirty="0"/>
              <a:t> </a:t>
            </a:r>
            <a:r>
              <a:rPr lang="en-US" sz="2000" dirty="0" err="1"/>
              <a:t>perlu</a:t>
            </a:r>
            <a:r>
              <a:rPr lang="en-US" sz="2000" dirty="0"/>
              <a:t> </a:t>
            </a:r>
            <a:r>
              <a:rPr lang="en-US" sz="2000" dirty="0" err="1"/>
              <a:t>dilakukan</a:t>
            </a:r>
            <a:r>
              <a:rPr lang="en-US" sz="2000" dirty="0"/>
              <a:t> </a:t>
            </a:r>
            <a:r>
              <a:rPr lang="en-US" sz="2000" dirty="0" err="1"/>
              <a:t>penjadwalan</a:t>
            </a:r>
            <a:r>
              <a:rPr lang="en-US" sz="2000" dirty="0"/>
              <a:t> </a:t>
            </a:r>
            <a:r>
              <a:rPr lang="en-US" sz="2000" dirty="0" err="1"/>
              <a:t>istirahat</a:t>
            </a:r>
            <a:r>
              <a:rPr lang="en-US" sz="2000" dirty="0"/>
              <a:t> </a:t>
            </a:r>
            <a:r>
              <a:rPr lang="en-US" sz="2000" dirty="0" err="1"/>
              <a:t>perawat</a:t>
            </a:r>
            <a:r>
              <a:rPr lang="en-US" sz="2000" dirty="0"/>
              <a:t> yang </a:t>
            </a:r>
            <a:r>
              <a:rPr lang="en-US" sz="2000" dirty="0" err="1"/>
              <a:t>sesuai</a:t>
            </a:r>
            <a:r>
              <a:rPr lang="en-US" sz="2000" dirty="0"/>
              <a:t> </a:t>
            </a:r>
            <a:r>
              <a:rPr lang="en-US" sz="2000" dirty="0" err="1"/>
              <a:t>dengan</a:t>
            </a:r>
            <a:r>
              <a:rPr lang="en-US" sz="2000" dirty="0"/>
              <a:t> </a:t>
            </a:r>
            <a:r>
              <a:rPr lang="en-US" sz="2000" dirty="0" err="1"/>
              <a:t>memperhatikan</a:t>
            </a:r>
            <a:r>
              <a:rPr lang="en-US" sz="2000" dirty="0"/>
              <a:t> </a:t>
            </a:r>
            <a:r>
              <a:rPr lang="en-US" sz="2000" dirty="0" err="1"/>
              <a:t>faktor</a:t>
            </a:r>
            <a:r>
              <a:rPr lang="en-US" sz="2000" dirty="0"/>
              <a:t> </a:t>
            </a:r>
            <a:r>
              <a:rPr lang="en-US" sz="2000" dirty="0" err="1"/>
              <a:t>kelelahan</a:t>
            </a:r>
            <a:r>
              <a:rPr lang="en-US" sz="2000" dirty="0"/>
              <a:t> </a:t>
            </a:r>
            <a:r>
              <a:rPr lang="en-US" sz="2000" dirty="0" err="1"/>
              <a:t>fisik</a:t>
            </a:r>
            <a:r>
              <a:rPr lang="en-US" sz="2000" dirty="0"/>
              <a:t>.</a:t>
            </a:r>
            <a:endParaRPr lang="en-US" sz="2000" b="1" dirty="0">
              <a:latin typeface="Calibri" pitchFamily="34" charset="0"/>
            </a:endParaRP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19</a:t>
            </a:fld>
            <a:endParaRPr lang="id-ID"/>
          </a:p>
        </p:txBody>
      </p:sp>
    </p:spTree>
    <p:extLst>
      <p:ext uri="{BB962C8B-B14F-4D97-AF65-F5344CB8AC3E}">
        <p14:creationId xmlns:p14="http://schemas.microsoft.com/office/powerpoint/2010/main" val="27524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0358-0E17-DAD3-D359-79EB63D7ECE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3C2B7B77-E0EF-3A21-E1F3-8EF67405724F}"/>
              </a:ext>
            </a:extLst>
          </p:cNvPr>
          <p:cNvSpPr>
            <a:spLocks noGrp="1"/>
          </p:cNvSpPr>
          <p:nvPr>
            <p:ph idx="1"/>
          </p:nvPr>
        </p:nvSpPr>
        <p:spPr/>
        <p:txBody>
          <a:bodyPr/>
          <a:lstStyle/>
          <a:p>
            <a:endParaRPr lang="en-ID" dirty="0"/>
          </a:p>
        </p:txBody>
      </p:sp>
      <p:pic>
        <p:nvPicPr>
          <p:cNvPr id="1026" name="Picture 2" descr="Tim Medis Kutim Kelelahan Tangani Pasien COVID-19 – Masyarakat Waspada  Penularan Transmisi Lokal ! | Protokol &amp; Komunikasi Pimpinan Sekretariat  Daerah">
            <a:extLst>
              <a:ext uri="{FF2B5EF4-FFF2-40B4-BE49-F238E27FC236}">
                <a16:creationId xmlns:a16="http://schemas.microsoft.com/office/drawing/2014/main" id="{D9E87E09-3FAE-BCD4-7F20-9BB90EF8F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1940"/>
            <a:ext cx="4677539" cy="2736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kter dan Perawat Tidur Meringkuk di Lantai dan Bangku, Kelelahan Rawat  Pasien Virus Corona - YouTube">
            <a:extLst>
              <a:ext uri="{FF2B5EF4-FFF2-40B4-BE49-F238E27FC236}">
                <a16:creationId xmlns:a16="http://schemas.microsoft.com/office/drawing/2014/main" id="{E80DD9A6-58C4-DD74-8C84-E9976210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42620"/>
            <a:ext cx="4747286" cy="265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8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61" r="50000" b="9907"/>
          <a:stretch/>
        </p:blipFill>
        <p:spPr bwMode="auto">
          <a:xfrm>
            <a:off x="0" y="457200"/>
            <a:ext cx="4876800" cy="287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8233" r="50000" b="6558"/>
          <a:stretch/>
        </p:blipFill>
        <p:spPr bwMode="auto">
          <a:xfrm>
            <a:off x="2743200" y="3312041"/>
            <a:ext cx="5943600" cy="314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53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256" r="50000" b="7303"/>
          <a:stretch/>
        </p:blipFill>
        <p:spPr bwMode="auto">
          <a:xfrm>
            <a:off x="0" y="457200"/>
            <a:ext cx="4876800" cy="316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6186" r="46875" b="7302"/>
          <a:stretch/>
        </p:blipFill>
        <p:spPr bwMode="auto">
          <a:xfrm>
            <a:off x="2667000" y="2514600"/>
            <a:ext cx="6477000" cy="33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03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02" r="28925" b="59767"/>
          <a:stretch/>
        </p:blipFill>
        <p:spPr bwMode="auto">
          <a:xfrm>
            <a:off x="-10633" y="228600"/>
            <a:ext cx="6932428" cy="142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42" r="31250" b="11767"/>
          <a:stretch/>
        </p:blipFill>
        <p:spPr bwMode="auto">
          <a:xfrm>
            <a:off x="762000" y="1653363"/>
            <a:ext cx="7239000" cy="461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22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70534"/>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Istirahat</a:t>
            </a:r>
            <a:r>
              <a:rPr lang="en-US" sz="3600" dirty="0">
                <a:solidFill>
                  <a:schemeClr val="bg1"/>
                </a:solidFill>
              </a:rPr>
              <a:t> </a:t>
            </a:r>
            <a:r>
              <a:rPr lang="en-US" sz="3600" dirty="0" err="1">
                <a:solidFill>
                  <a:schemeClr val="bg1"/>
                </a:solidFill>
              </a:rPr>
              <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381000" y="3446721"/>
            <a:ext cx="8382000" cy="314547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endParaRPr lang="en-US" sz="3200" dirty="0"/>
          </a:p>
          <a:p>
            <a:pPr marL="571500" indent="-571500" algn="just">
              <a:lnSpc>
                <a:spcPct val="80000"/>
              </a:lnSpc>
              <a:buFont typeface="Wingdings" pitchFamily="2" charset="2"/>
              <a:buChar char="Ø"/>
            </a:pPr>
            <a:r>
              <a:rPr lang="en-US" sz="3200" dirty="0" err="1"/>
              <a:t>Perawat</a:t>
            </a:r>
            <a:r>
              <a:rPr lang="en-US" sz="3200" dirty="0"/>
              <a:t> </a:t>
            </a:r>
            <a:r>
              <a:rPr lang="en-US" sz="3200" dirty="0" err="1"/>
              <a:t>yg</a:t>
            </a:r>
            <a:r>
              <a:rPr lang="en-US" sz="3200" dirty="0"/>
              <a:t> </a:t>
            </a:r>
            <a:r>
              <a:rPr lang="en-US" sz="3200" dirty="0" err="1"/>
              <a:t>kelelahan</a:t>
            </a:r>
            <a:r>
              <a:rPr lang="en-US" sz="3200" dirty="0"/>
              <a:t> </a:t>
            </a:r>
            <a:r>
              <a:rPr lang="en-US" sz="3200" dirty="0" err="1"/>
              <a:t>akan</a:t>
            </a:r>
            <a:r>
              <a:rPr lang="en-US" sz="3200" dirty="0"/>
              <a:t> </a:t>
            </a:r>
            <a:r>
              <a:rPr lang="en-US" sz="3200" dirty="0" err="1"/>
              <a:t>mudah</a:t>
            </a:r>
            <a:r>
              <a:rPr lang="en-US" sz="3200" dirty="0"/>
              <a:t> </a:t>
            </a:r>
            <a:r>
              <a:rPr lang="en-US" sz="3200" dirty="0" err="1"/>
              <a:t>melakukan</a:t>
            </a:r>
            <a:r>
              <a:rPr lang="en-US" sz="3200" dirty="0"/>
              <a:t> </a:t>
            </a:r>
            <a:r>
              <a:rPr lang="en-US" sz="3200" dirty="0" err="1"/>
              <a:t>kesalahan</a:t>
            </a:r>
            <a:r>
              <a:rPr lang="en-US" sz="3200" dirty="0"/>
              <a:t>  </a:t>
            </a:r>
            <a:r>
              <a:rPr lang="en-US" sz="3200" dirty="0" err="1"/>
              <a:t>tindakan</a:t>
            </a:r>
            <a:r>
              <a:rPr lang="en-US" sz="3200" dirty="0"/>
              <a:t>.</a:t>
            </a:r>
          </a:p>
          <a:p>
            <a:pPr marL="571500" indent="-571500" algn="just">
              <a:lnSpc>
                <a:spcPct val="80000"/>
              </a:lnSpc>
              <a:buFont typeface="Wingdings" pitchFamily="2" charset="2"/>
              <a:buChar char="Ø"/>
            </a:pPr>
            <a:r>
              <a:rPr lang="id-ID" sz="3200" dirty="0"/>
              <a:t>Idealnya, perawat yang dijadwalkan untuk shift 12 jam harus mendapatkan minimal tiga kali istirahat 15 menit dan satu periode makan tanpa gangguan.</a:t>
            </a:r>
            <a:endParaRPr lang="en-US" sz="3200" dirty="0">
              <a:latin typeface="Calibri" pitchFamily="34" charset="0"/>
            </a:endParaRP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23</a:t>
            </a:fld>
            <a:endParaRPr lang="id-ID" dirty="0"/>
          </a:p>
        </p:txBody>
      </p:sp>
      <p:pic>
        <p:nvPicPr>
          <p:cNvPr id="6" name="Picture 2" descr="C:\Users\User\Pictures\br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62986"/>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9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User\Pictures\brea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43000"/>
            <a:ext cx="332073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Pictures\break time peraw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8986"/>
            <a:ext cx="8204375" cy="159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9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Pictures\brea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62000"/>
            <a:ext cx="5587448" cy="586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2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70534"/>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a:solidFill>
                  <a:schemeClr val="bg1"/>
                </a:solidFill>
              </a:rPr>
              <a:t>Napping (</a:t>
            </a:r>
            <a:r>
              <a:rPr lang="en-US" sz="3600" dirty="0" err="1">
                <a:solidFill>
                  <a:schemeClr val="bg1"/>
                </a:solidFill>
              </a:rPr>
              <a:t>Tidur</a:t>
            </a:r>
            <a:r>
              <a:rPr lang="en-US" sz="3600" dirty="0">
                <a:solidFill>
                  <a:schemeClr val="bg1"/>
                </a:solidFill>
              </a:rPr>
              <a:t> </a:t>
            </a:r>
            <a:r>
              <a:rPr lang="en-US" sz="3600" dirty="0" err="1">
                <a:solidFill>
                  <a:schemeClr val="bg1"/>
                </a:solidFill>
              </a:rPr>
              <a:t>Sejenak</a:t>
            </a:r>
            <a:r>
              <a:rPr lang="en-US" sz="3600" dirty="0">
                <a:solidFill>
                  <a:schemeClr val="bg1"/>
                </a:solidFill>
              </a:rPr>
              <a:t>)  </a:t>
            </a:r>
            <a:r>
              <a:rPr lang="en-US" sz="3600" dirty="0" err="1">
                <a:solidFill>
                  <a:schemeClr val="bg1"/>
                </a:solidFill>
              </a:rPr>
              <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381000" y="3446721"/>
            <a:ext cx="8382000" cy="285001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endParaRPr lang="en-US" sz="3200" dirty="0"/>
          </a:p>
          <a:p>
            <a:pPr marL="571500" indent="-571500" algn="just">
              <a:lnSpc>
                <a:spcPct val="80000"/>
              </a:lnSpc>
              <a:buFont typeface="Wingdings" pitchFamily="2" charset="2"/>
              <a:buChar char="Ø"/>
            </a:pPr>
            <a:r>
              <a:rPr lang="en-US" sz="2400" i="1" dirty="0"/>
              <a:t>Napping</a:t>
            </a:r>
            <a:r>
              <a:rPr lang="en-US" sz="2400" dirty="0"/>
              <a:t> </a:t>
            </a:r>
            <a:r>
              <a:rPr lang="en-US" sz="2400" dirty="0" err="1"/>
              <a:t>merupakan</a:t>
            </a:r>
            <a:r>
              <a:rPr lang="en-US" sz="2400" dirty="0"/>
              <a:t> </a:t>
            </a:r>
            <a:r>
              <a:rPr lang="en-US" sz="2400" dirty="0" err="1"/>
              <a:t>salah</a:t>
            </a:r>
            <a:r>
              <a:rPr lang="en-US" sz="2400" dirty="0"/>
              <a:t> </a:t>
            </a:r>
            <a:r>
              <a:rPr lang="en-US" sz="2400" dirty="0" err="1"/>
              <a:t>satu</a:t>
            </a:r>
            <a:r>
              <a:rPr lang="en-US" sz="2400" dirty="0"/>
              <a:t> </a:t>
            </a:r>
            <a:r>
              <a:rPr lang="en-US" sz="2400" dirty="0" err="1"/>
              <a:t>kebutuhan</a:t>
            </a:r>
            <a:r>
              <a:rPr lang="en-US" sz="2400" dirty="0"/>
              <a:t> </a:t>
            </a:r>
            <a:r>
              <a:rPr lang="en-US" sz="2400" dirty="0" err="1"/>
              <a:t>dan</a:t>
            </a:r>
            <a:r>
              <a:rPr lang="en-US" sz="2400" dirty="0"/>
              <a:t> </a:t>
            </a:r>
            <a:r>
              <a:rPr lang="en-US" sz="2400" dirty="0" err="1"/>
              <a:t>kemampuan</a:t>
            </a:r>
            <a:r>
              <a:rPr lang="en-US" sz="2400" dirty="0"/>
              <a:t> yang </a:t>
            </a:r>
            <a:r>
              <a:rPr lang="en-US" sz="2400" dirty="0" err="1"/>
              <a:t>perlu</a:t>
            </a:r>
            <a:r>
              <a:rPr lang="en-US" sz="2400" dirty="0"/>
              <a:t> </a:t>
            </a:r>
            <a:r>
              <a:rPr lang="en-US" sz="2400" dirty="0" err="1"/>
              <a:t>dimiliki</a:t>
            </a:r>
            <a:r>
              <a:rPr lang="en-US" sz="2400" dirty="0"/>
              <a:t> </a:t>
            </a:r>
            <a:r>
              <a:rPr lang="en-US" sz="2400" dirty="0" err="1"/>
              <a:t>perawat</a:t>
            </a:r>
            <a:r>
              <a:rPr lang="en-US" sz="2400" dirty="0"/>
              <a:t>. </a:t>
            </a:r>
            <a:r>
              <a:rPr lang="en-US" sz="2400" dirty="0" err="1"/>
              <a:t>Kemampuan</a:t>
            </a:r>
            <a:r>
              <a:rPr lang="en-US" sz="2400" dirty="0"/>
              <a:t> </a:t>
            </a:r>
            <a:r>
              <a:rPr lang="en-US" sz="2400" dirty="0" err="1"/>
              <a:t>untuk</a:t>
            </a:r>
            <a:r>
              <a:rPr lang="en-US" sz="2400" dirty="0"/>
              <a:t> </a:t>
            </a:r>
            <a:r>
              <a:rPr lang="en-US" sz="2400" dirty="0" err="1"/>
              <a:t>tidur</a:t>
            </a:r>
            <a:r>
              <a:rPr lang="en-US" sz="2400" dirty="0"/>
              <a:t> </a:t>
            </a:r>
            <a:r>
              <a:rPr lang="en-US" sz="2400" dirty="0" err="1"/>
              <a:t>sebentar</a:t>
            </a:r>
            <a:r>
              <a:rPr lang="en-US" sz="2400" dirty="0"/>
              <a:t> (</a:t>
            </a:r>
            <a:r>
              <a:rPr lang="en-US" sz="2400" i="1" dirty="0"/>
              <a:t>napped</a:t>
            </a:r>
            <a:r>
              <a:rPr lang="en-US" sz="2400" dirty="0"/>
              <a:t>) </a:t>
            </a:r>
            <a:r>
              <a:rPr lang="en-US" sz="2400" dirty="0" err="1"/>
              <a:t>dipengaruhi</a:t>
            </a:r>
            <a:r>
              <a:rPr lang="en-US" sz="2400" dirty="0"/>
              <a:t> </a:t>
            </a:r>
            <a:r>
              <a:rPr lang="en-US" sz="2400" dirty="0" err="1"/>
              <a:t>oleh</a:t>
            </a:r>
            <a:r>
              <a:rPr lang="en-US" sz="2400" dirty="0"/>
              <a:t> </a:t>
            </a:r>
            <a:r>
              <a:rPr lang="en-US" sz="2400" dirty="0" err="1"/>
              <a:t>tuntutan</a:t>
            </a:r>
            <a:r>
              <a:rPr lang="en-US" sz="2400" dirty="0"/>
              <a:t> </a:t>
            </a:r>
            <a:r>
              <a:rPr lang="en-US" sz="2400" dirty="0" err="1"/>
              <a:t>perawatan</a:t>
            </a:r>
            <a:r>
              <a:rPr lang="en-US" sz="2400" dirty="0"/>
              <a:t> </a:t>
            </a:r>
            <a:r>
              <a:rPr lang="en-US" sz="2400" dirty="0" err="1"/>
              <a:t>pasien</a:t>
            </a:r>
            <a:r>
              <a:rPr lang="en-US" sz="2400" dirty="0"/>
              <a:t> </a:t>
            </a:r>
            <a:r>
              <a:rPr lang="en-US" sz="2400" dirty="0" err="1"/>
              <a:t>dan</a:t>
            </a:r>
            <a:r>
              <a:rPr lang="en-US" sz="2400" dirty="0"/>
              <a:t> </a:t>
            </a:r>
            <a:r>
              <a:rPr lang="en-US" sz="2400" dirty="0" err="1"/>
              <a:t>keamanan</a:t>
            </a:r>
            <a:r>
              <a:rPr lang="en-US" sz="2400" dirty="0"/>
              <a:t>,  </a:t>
            </a:r>
            <a:r>
              <a:rPr lang="en-US" sz="2400" dirty="0" err="1"/>
              <a:t>kebutuhan</a:t>
            </a:r>
            <a:r>
              <a:rPr lang="en-US" sz="2400" dirty="0"/>
              <a:t> </a:t>
            </a:r>
            <a:r>
              <a:rPr lang="en-US" sz="2400" dirty="0" err="1"/>
              <a:t>staf</a:t>
            </a:r>
            <a:r>
              <a:rPr lang="en-US" sz="2400" dirty="0"/>
              <a:t>, </a:t>
            </a:r>
            <a:r>
              <a:rPr lang="en-US" sz="2400" dirty="0" err="1"/>
              <a:t>faktor</a:t>
            </a:r>
            <a:r>
              <a:rPr lang="en-US" sz="2400" dirty="0"/>
              <a:t> </a:t>
            </a:r>
            <a:r>
              <a:rPr lang="en-US" sz="2400" dirty="0" err="1"/>
              <a:t>organisasi</a:t>
            </a:r>
            <a:r>
              <a:rPr lang="en-US" sz="2400" dirty="0"/>
              <a:t>, </a:t>
            </a:r>
            <a:r>
              <a:rPr lang="en-US" sz="2400" dirty="0" err="1"/>
              <a:t>dan</a:t>
            </a:r>
            <a:r>
              <a:rPr lang="en-US" sz="2400" dirty="0"/>
              <a:t> </a:t>
            </a:r>
            <a:r>
              <a:rPr lang="en-US" sz="2400" dirty="0" err="1"/>
              <a:t>lingkungan</a:t>
            </a:r>
            <a:r>
              <a:rPr lang="en-US" sz="2400" dirty="0"/>
              <a:t>. </a:t>
            </a:r>
            <a:r>
              <a:rPr lang="en-US" sz="2400" i="1" dirty="0"/>
              <a:t>Napping</a:t>
            </a:r>
            <a:r>
              <a:rPr lang="en-US" sz="2400" dirty="0"/>
              <a:t> </a:t>
            </a:r>
            <a:r>
              <a:rPr lang="en-US" sz="2400" dirty="0" err="1"/>
              <a:t>selama</a:t>
            </a:r>
            <a:r>
              <a:rPr lang="en-US" sz="2400" dirty="0"/>
              <a:t> </a:t>
            </a:r>
            <a:r>
              <a:rPr lang="en-US" sz="2400" dirty="0" err="1"/>
              <a:t>dinas</a:t>
            </a:r>
            <a:r>
              <a:rPr lang="en-US" sz="2400" dirty="0"/>
              <a:t> </a:t>
            </a:r>
            <a:r>
              <a:rPr lang="en-US" sz="2400" dirty="0" err="1"/>
              <a:t>malam</a:t>
            </a:r>
            <a:r>
              <a:rPr lang="en-US" sz="2400" dirty="0"/>
              <a:t> </a:t>
            </a:r>
            <a:r>
              <a:rPr lang="en-US" sz="2400" dirty="0" err="1"/>
              <a:t>penting</a:t>
            </a:r>
            <a:r>
              <a:rPr lang="en-US" sz="2400" dirty="0"/>
              <a:t> </a:t>
            </a:r>
            <a:r>
              <a:rPr lang="en-US" sz="2400" dirty="0" err="1"/>
              <a:t>untuk</a:t>
            </a:r>
            <a:r>
              <a:rPr lang="en-US" sz="2400" dirty="0"/>
              <a:t> </a:t>
            </a:r>
            <a:r>
              <a:rPr lang="en-US" sz="2400" dirty="0" err="1"/>
              <a:t>pemulihan</a:t>
            </a:r>
            <a:r>
              <a:rPr lang="en-US" sz="2400" dirty="0"/>
              <a:t> </a:t>
            </a:r>
            <a:r>
              <a:rPr lang="en-US" sz="2400" dirty="0" err="1"/>
              <a:t>kondisi</a:t>
            </a:r>
            <a:r>
              <a:rPr lang="en-US" sz="2400" dirty="0"/>
              <a:t> </a:t>
            </a:r>
            <a:r>
              <a:rPr lang="en-US" sz="2400" dirty="0" err="1"/>
              <a:t>biologis</a:t>
            </a:r>
            <a:r>
              <a:rPr lang="en-US" sz="2400" dirty="0"/>
              <a:t> </a:t>
            </a:r>
            <a:r>
              <a:rPr lang="en-US" sz="2400" dirty="0" err="1"/>
              <a:t>dan</a:t>
            </a:r>
            <a:r>
              <a:rPr lang="en-US" sz="2400" dirty="0"/>
              <a:t> </a:t>
            </a:r>
            <a:r>
              <a:rPr lang="en-US" sz="2400" dirty="0" err="1"/>
              <a:t>psikologis</a:t>
            </a:r>
            <a:r>
              <a:rPr lang="en-US" sz="2400" dirty="0"/>
              <a:t> </a:t>
            </a:r>
            <a:r>
              <a:rPr lang="en-US" sz="2400" dirty="0" err="1"/>
              <a:t>perawat</a:t>
            </a:r>
            <a:r>
              <a:rPr lang="en-US" sz="2400" dirty="0"/>
              <a:t>. </a:t>
            </a:r>
            <a:r>
              <a:rPr lang="en-US" sz="2400" dirty="0" err="1"/>
              <a:t>Lamanya</a:t>
            </a:r>
            <a:r>
              <a:rPr lang="en-US" sz="2400" dirty="0"/>
              <a:t> </a:t>
            </a:r>
            <a:r>
              <a:rPr lang="en-US" sz="2400" i="1" dirty="0"/>
              <a:t>napping</a:t>
            </a:r>
            <a:r>
              <a:rPr lang="en-US" sz="2400" dirty="0"/>
              <a:t> </a:t>
            </a:r>
            <a:r>
              <a:rPr lang="en-US" sz="2400" dirty="0" err="1"/>
              <a:t>selama</a:t>
            </a:r>
            <a:r>
              <a:rPr lang="en-US" sz="2400" dirty="0"/>
              <a:t> </a:t>
            </a:r>
            <a:r>
              <a:rPr lang="en-US" sz="2400" dirty="0" err="1"/>
              <a:t>kerja</a:t>
            </a:r>
            <a:r>
              <a:rPr lang="en-US" sz="2400" dirty="0"/>
              <a:t> </a:t>
            </a:r>
            <a:r>
              <a:rPr lang="en-US" sz="2400" dirty="0" err="1"/>
              <a:t>tidak</a:t>
            </a:r>
            <a:r>
              <a:rPr lang="en-US" sz="2400" dirty="0"/>
              <a:t> </a:t>
            </a:r>
            <a:r>
              <a:rPr lang="en-US" sz="2400" dirty="0" err="1"/>
              <a:t>melebihi</a:t>
            </a:r>
            <a:r>
              <a:rPr lang="en-US" sz="2400" dirty="0"/>
              <a:t> </a:t>
            </a:r>
            <a:r>
              <a:rPr lang="en-US" sz="2400" dirty="0" err="1"/>
              <a:t>sepuluh</a:t>
            </a:r>
            <a:r>
              <a:rPr lang="en-US" sz="2400" dirty="0"/>
              <a:t> jam per </a:t>
            </a:r>
            <a:r>
              <a:rPr lang="en-US" sz="2400" dirty="0" err="1"/>
              <a:t>minggu</a:t>
            </a:r>
            <a:r>
              <a:rPr lang="en-US" sz="2400" dirty="0"/>
              <a:t>.</a:t>
            </a:r>
            <a:endParaRPr lang="en-US" sz="2400" dirty="0">
              <a:latin typeface="Calibri" pitchFamily="34" charset="0"/>
            </a:endParaRP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26</a:t>
            </a:fld>
            <a:endParaRPr lang="id-ID" dirty="0"/>
          </a:p>
        </p:txBody>
      </p:sp>
      <p:pic>
        <p:nvPicPr>
          <p:cNvPr id="18434" name="Picture 2" descr="C:\Users\User\Pictures\lel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3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4" t="22000" r="14971" b="9162"/>
          <a:stretch/>
        </p:blipFill>
        <p:spPr bwMode="auto">
          <a:xfrm>
            <a:off x="-23037" y="1143000"/>
            <a:ext cx="9144000" cy="488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40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67" t="19768" r="11919" b="8418"/>
          <a:stretch/>
        </p:blipFill>
        <p:spPr bwMode="auto">
          <a:xfrm>
            <a:off x="0" y="1219200"/>
            <a:ext cx="9144000" cy="480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13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60" t="23116" r="9957" b="12884"/>
          <a:stretch/>
        </p:blipFill>
        <p:spPr bwMode="auto">
          <a:xfrm>
            <a:off x="0" y="1600199"/>
            <a:ext cx="9144000" cy="400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0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3505200"/>
          </a:xfrm>
          <a:solidFill>
            <a:schemeClr val="tx2"/>
          </a:solidFill>
        </p:spPr>
        <p:txBody>
          <a:bodyPr>
            <a:normAutofit fontScale="90000"/>
          </a:bodyPr>
          <a:lstStyle/>
          <a:p>
            <a:r>
              <a:rPr lang="en-US" sz="2400" dirty="0">
                <a:solidFill>
                  <a:schemeClr val="bg1"/>
                </a:solidFill>
              </a:rPr>
              <a:t>PERAWAT MENJADI SALAH SATU FAKTOR YG PENTING UNTUK MENDUKUNG PELAKSANAAN PETIANT SAFETY </a:t>
            </a:r>
            <a:br>
              <a:rPr lang="en-US" sz="2400" dirty="0">
                <a:solidFill>
                  <a:schemeClr val="bg1"/>
                </a:solidFill>
              </a:rPr>
            </a:br>
            <a:br>
              <a:rPr lang="en-US" sz="2400" dirty="0">
                <a:solidFill>
                  <a:schemeClr val="bg1"/>
                </a:solidFill>
              </a:rPr>
            </a:br>
            <a:r>
              <a:rPr lang="en-US" sz="2400" dirty="0">
                <a:solidFill>
                  <a:schemeClr val="bg1"/>
                </a:solidFill>
              </a:rPr>
              <a:t>SALAH SATU FAKTOR YG PERLU DIPERHATIKAN ADALAH FAKTOR KESEHATAN PERAWAT (HEALTH NURSE)</a:t>
            </a:r>
            <a:br>
              <a:rPr lang="en-US" sz="2400" dirty="0">
                <a:solidFill>
                  <a:schemeClr val="bg1"/>
                </a:solidFill>
              </a:rPr>
            </a:br>
            <a:br>
              <a:rPr lang="en-US" sz="2400" dirty="0">
                <a:solidFill>
                  <a:schemeClr val="bg1"/>
                </a:solidFill>
              </a:rPr>
            </a:br>
            <a:r>
              <a:rPr lang="en-US" sz="2400" dirty="0">
                <a:solidFill>
                  <a:schemeClr val="bg1"/>
                </a:solidFill>
              </a:rPr>
              <a:t>PERAWAT YANG KONDISI KESEHATAN TERPENUHI AKAN LEBIH FOKUS DI DALAM MENJALANKAN TINDAKAN ASUHAN </a:t>
            </a:r>
            <a:br>
              <a:rPr lang="en-US" sz="3200" dirty="0">
                <a:solidFill>
                  <a:schemeClr val="bg1"/>
                </a:solidFill>
              </a:rPr>
            </a:br>
            <a:br>
              <a:rPr lang="en-US" sz="3200" dirty="0">
                <a:solidFill>
                  <a:schemeClr val="bg1"/>
                </a:solidFill>
              </a:rPr>
            </a:br>
            <a:endParaRPr lang="en-US" sz="3200" dirty="0">
              <a:solidFill>
                <a:schemeClr val="bg1"/>
              </a:solidFill>
            </a:endParaRPr>
          </a:p>
        </p:txBody>
      </p:sp>
      <p:pic>
        <p:nvPicPr>
          <p:cNvPr id="1026" name="Picture 2" descr="C:\Users\User\Pictures\etik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721"/>
            <a:ext cx="4648200" cy="216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5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788202"/>
            <a:ext cx="5715000" cy="4460198"/>
          </a:xfrm>
          <a:solidFill>
            <a:schemeClr val="tx2"/>
          </a:solidFill>
        </p:spPr>
        <p:txBody>
          <a:bodyPr>
            <a:noAutofit/>
          </a:bodyPr>
          <a:lstStyle/>
          <a:p>
            <a:r>
              <a:rPr lang="en-US" b="1" dirty="0">
                <a:solidFill>
                  <a:srgbClr val="FFFF00"/>
                </a:solidFill>
              </a:rPr>
              <a:t>KESIMPULAN</a:t>
            </a:r>
            <a:br>
              <a:rPr lang="en-US" sz="3200" b="1" dirty="0">
                <a:solidFill>
                  <a:schemeClr val="bg1"/>
                </a:solidFill>
              </a:rPr>
            </a:br>
            <a:r>
              <a:rPr lang="en-US" sz="3200" b="1" dirty="0" err="1">
                <a:solidFill>
                  <a:schemeClr val="bg1"/>
                </a:solidFill>
              </a:rPr>
              <a:t>Perawat</a:t>
            </a:r>
            <a:r>
              <a:rPr lang="en-US" sz="3200" b="1" dirty="0">
                <a:solidFill>
                  <a:schemeClr val="bg1"/>
                </a:solidFill>
              </a:rPr>
              <a:t> </a:t>
            </a:r>
            <a:r>
              <a:rPr lang="en-US" sz="3200" b="1" dirty="0" err="1">
                <a:solidFill>
                  <a:schemeClr val="bg1"/>
                </a:solidFill>
              </a:rPr>
              <a:t>dengan</a:t>
            </a:r>
            <a:r>
              <a:rPr lang="en-US" sz="3200" b="1" dirty="0">
                <a:solidFill>
                  <a:schemeClr val="bg1"/>
                </a:solidFill>
              </a:rPr>
              <a:t> </a:t>
            </a:r>
            <a:r>
              <a:rPr lang="en-US" sz="3200" b="1" dirty="0" err="1">
                <a:solidFill>
                  <a:schemeClr val="bg1"/>
                </a:solidFill>
              </a:rPr>
              <a:t>memiliki</a:t>
            </a:r>
            <a:r>
              <a:rPr lang="en-US" sz="3200" b="1" dirty="0">
                <a:solidFill>
                  <a:schemeClr val="bg1"/>
                </a:solidFill>
              </a:rPr>
              <a:t> </a:t>
            </a:r>
            <a:r>
              <a:rPr lang="en-US" sz="3200" b="1" dirty="0" err="1">
                <a:solidFill>
                  <a:schemeClr val="bg1"/>
                </a:solidFill>
              </a:rPr>
              <a:t>tingkat</a:t>
            </a:r>
            <a:r>
              <a:rPr lang="en-US" sz="3200" b="1" dirty="0">
                <a:solidFill>
                  <a:schemeClr val="bg1"/>
                </a:solidFill>
              </a:rPr>
              <a:t> </a:t>
            </a:r>
            <a:r>
              <a:rPr lang="en-US" sz="3200" b="1" dirty="0" err="1">
                <a:solidFill>
                  <a:schemeClr val="bg1"/>
                </a:solidFill>
              </a:rPr>
              <a:t>kesehatan</a:t>
            </a:r>
            <a:r>
              <a:rPr lang="en-US" sz="3200" b="1" dirty="0">
                <a:solidFill>
                  <a:schemeClr val="bg1"/>
                </a:solidFill>
              </a:rPr>
              <a:t> yang </a:t>
            </a:r>
            <a:r>
              <a:rPr lang="en-US" sz="3200" b="1" dirty="0" err="1">
                <a:solidFill>
                  <a:schemeClr val="bg1"/>
                </a:solidFill>
              </a:rPr>
              <a:t>baik</a:t>
            </a:r>
            <a:r>
              <a:rPr lang="en-US" sz="3200" b="1" dirty="0">
                <a:solidFill>
                  <a:schemeClr val="bg1"/>
                </a:solidFill>
              </a:rPr>
              <a:t> </a:t>
            </a:r>
            <a:r>
              <a:rPr lang="en-US" sz="3200" b="1" dirty="0" err="1">
                <a:solidFill>
                  <a:schemeClr val="bg1"/>
                </a:solidFill>
              </a:rPr>
              <a:t>akan</a:t>
            </a:r>
            <a:r>
              <a:rPr lang="en-US" sz="3200" b="1" dirty="0">
                <a:solidFill>
                  <a:schemeClr val="bg1"/>
                </a:solidFill>
              </a:rPr>
              <a:t> </a:t>
            </a:r>
            <a:r>
              <a:rPr lang="en-US" sz="3200" b="1" dirty="0" err="1">
                <a:solidFill>
                  <a:schemeClr val="bg1"/>
                </a:solidFill>
              </a:rPr>
              <a:t>dapat</a:t>
            </a:r>
            <a:r>
              <a:rPr lang="en-US" sz="3200" b="1" dirty="0">
                <a:solidFill>
                  <a:schemeClr val="bg1"/>
                </a:solidFill>
              </a:rPr>
              <a:t> </a:t>
            </a:r>
            <a:r>
              <a:rPr lang="en-US" sz="3200" b="1" dirty="0" err="1">
                <a:solidFill>
                  <a:schemeClr val="bg1"/>
                </a:solidFill>
              </a:rPr>
              <a:t>memberikan</a:t>
            </a:r>
            <a:r>
              <a:rPr lang="en-US" sz="3200" b="1" dirty="0">
                <a:solidFill>
                  <a:schemeClr val="bg1"/>
                </a:solidFill>
              </a:rPr>
              <a:t> </a:t>
            </a:r>
            <a:r>
              <a:rPr lang="en-US" sz="3200" b="1" dirty="0" err="1">
                <a:solidFill>
                  <a:schemeClr val="bg1"/>
                </a:solidFill>
              </a:rPr>
              <a:t>pelayanan</a:t>
            </a:r>
            <a:r>
              <a:rPr lang="en-US" sz="3200" b="1" dirty="0">
                <a:solidFill>
                  <a:schemeClr val="bg1"/>
                </a:solidFill>
              </a:rPr>
              <a:t> </a:t>
            </a:r>
            <a:r>
              <a:rPr lang="en-US" sz="3200" b="1" dirty="0" err="1">
                <a:solidFill>
                  <a:schemeClr val="bg1"/>
                </a:solidFill>
              </a:rPr>
              <a:t>askep</a:t>
            </a:r>
            <a:r>
              <a:rPr lang="en-US" sz="3200" b="1" dirty="0">
                <a:solidFill>
                  <a:schemeClr val="bg1"/>
                </a:solidFill>
              </a:rPr>
              <a:t> </a:t>
            </a:r>
            <a:r>
              <a:rPr lang="en-US" sz="3200" b="1" dirty="0" err="1">
                <a:solidFill>
                  <a:schemeClr val="bg1"/>
                </a:solidFill>
              </a:rPr>
              <a:t>yg</a:t>
            </a:r>
            <a:r>
              <a:rPr lang="en-US" sz="3200" b="1" dirty="0">
                <a:solidFill>
                  <a:schemeClr val="bg1"/>
                </a:solidFill>
              </a:rPr>
              <a:t> </a:t>
            </a:r>
            <a:r>
              <a:rPr lang="en-US" sz="3200" b="1" dirty="0" err="1">
                <a:solidFill>
                  <a:schemeClr val="bg1"/>
                </a:solidFill>
              </a:rPr>
              <a:t>aman</a:t>
            </a:r>
            <a:r>
              <a:rPr lang="en-US" sz="3200" b="1" dirty="0">
                <a:solidFill>
                  <a:schemeClr val="bg1"/>
                </a:solidFill>
              </a:rPr>
              <a:t> </a:t>
            </a:r>
            <a:br>
              <a:rPr lang="en-US" sz="3200" b="1" dirty="0">
                <a:solidFill>
                  <a:schemeClr val="bg1"/>
                </a:solidFill>
              </a:rPr>
            </a:br>
            <a:r>
              <a:rPr lang="en-US" sz="3200" b="1" dirty="0">
                <a:solidFill>
                  <a:schemeClr val="bg1"/>
                </a:solidFill>
              </a:rPr>
              <a:t> DALAM MENDUKUNG </a:t>
            </a:r>
            <a:br>
              <a:rPr lang="en-US" sz="3200" b="1" dirty="0">
                <a:solidFill>
                  <a:schemeClr val="bg1"/>
                </a:solidFill>
              </a:rPr>
            </a:br>
            <a:r>
              <a:rPr lang="en-US" sz="3200" b="1" dirty="0">
                <a:solidFill>
                  <a:schemeClr val="bg1"/>
                </a:solidFill>
              </a:rPr>
              <a:t>PATIENT SAFETY </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5583111" y="0"/>
            <a:ext cx="3559117" cy="14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User\Pictures\HELATH.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24" b="24697"/>
          <a:stretch/>
        </p:blipFill>
        <p:spPr bwMode="auto">
          <a:xfrm>
            <a:off x="33670" y="1777409"/>
            <a:ext cx="338506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725488"/>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a:solidFill>
                  <a:schemeClr val="bg1"/>
                </a:solidFill>
              </a:rPr>
              <a:t>3 Hal Health Nurse </a:t>
            </a:r>
            <a:r>
              <a:rPr lang="en-US" sz="3600" dirty="0" err="1">
                <a:solidFill>
                  <a:schemeClr val="bg1"/>
                </a:solidFill>
              </a:rPr>
              <a:t>yg</a:t>
            </a:r>
            <a:r>
              <a:rPr lang="en-US" sz="3600" dirty="0">
                <a:solidFill>
                  <a:schemeClr val="bg1"/>
                </a:solidFill>
              </a:rPr>
              <a:t> </a:t>
            </a:r>
            <a:r>
              <a:rPr lang="en-US" sz="3600" dirty="0" err="1">
                <a:solidFill>
                  <a:schemeClr val="bg1"/>
                </a:solidFill>
              </a:rPr>
              <a:t>Perlu</a:t>
            </a:r>
            <a:r>
              <a:rPr lang="en-US" sz="3600" dirty="0">
                <a:solidFill>
                  <a:schemeClr val="bg1"/>
                </a:solidFill>
              </a:rPr>
              <a:t> </a:t>
            </a:r>
            <a:r>
              <a:rPr lang="en-US" sz="3600" dirty="0" err="1">
                <a:solidFill>
                  <a:schemeClr val="bg1"/>
                </a:solidFill>
              </a:rPr>
              <a:t>diperhatikan</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533400" y="2057400"/>
            <a:ext cx="825341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80000"/>
              </a:lnSpc>
              <a:buFont typeface="+mj-lt"/>
              <a:buAutoNum type="arabicPeriod"/>
            </a:pPr>
            <a:r>
              <a:rPr lang="en-US" sz="3600" b="1" dirty="0">
                <a:latin typeface="Calibri" pitchFamily="34" charset="0"/>
              </a:rPr>
              <a:t>Body </a:t>
            </a:r>
            <a:r>
              <a:rPr lang="en-US" sz="3600" b="1" dirty="0" err="1">
                <a:latin typeface="Calibri" pitchFamily="34" charset="0"/>
              </a:rPr>
              <a:t>Aligment</a:t>
            </a:r>
            <a:r>
              <a:rPr lang="en-US" sz="3600" b="1" dirty="0">
                <a:latin typeface="Calibri" pitchFamily="34" charset="0"/>
              </a:rPr>
              <a:t> </a:t>
            </a:r>
          </a:p>
          <a:p>
            <a:pPr marL="514350" indent="-514350">
              <a:lnSpc>
                <a:spcPct val="80000"/>
              </a:lnSpc>
              <a:buFont typeface="+mj-lt"/>
              <a:buAutoNum type="arabicPeriod"/>
            </a:pPr>
            <a:r>
              <a:rPr lang="en-US" sz="3600" b="1" dirty="0" err="1">
                <a:latin typeface="Calibri" pitchFamily="34" charset="0"/>
              </a:rPr>
              <a:t>Nutrisi</a:t>
            </a:r>
            <a:r>
              <a:rPr lang="en-US" sz="3600" b="1" dirty="0">
                <a:latin typeface="Calibri" pitchFamily="34" charset="0"/>
              </a:rPr>
              <a:t> </a:t>
            </a:r>
          </a:p>
          <a:p>
            <a:pPr marL="514350" indent="-514350">
              <a:lnSpc>
                <a:spcPct val="80000"/>
              </a:lnSpc>
              <a:buFont typeface="+mj-lt"/>
              <a:buAutoNum type="arabicPeriod"/>
            </a:pPr>
            <a:r>
              <a:rPr lang="en-US" sz="3600" b="1" dirty="0" err="1">
                <a:latin typeface="Calibri" pitchFamily="34" charset="0"/>
              </a:rPr>
              <a:t>Istirahat</a:t>
            </a:r>
            <a:r>
              <a:rPr lang="en-US" sz="3600" b="1" dirty="0">
                <a:latin typeface="Calibri" pitchFamily="34" charset="0"/>
              </a:rPr>
              <a:t>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4</a:t>
            </a:fld>
            <a:endParaRPr lang="id-ID"/>
          </a:p>
        </p:txBody>
      </p:sp>
      <p:pic>
        <p:nvPicPr>
          <p:cNvPr id="2050" name="Picture 2" descr="C:\Users\User\Pictures\istira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941" y="4181041"/>
            <a:ext cx="3217425" cy="19521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Pictures\nutr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81041"/>
            <a:ext cx="1858741" cy="19521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Pictures\bo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41760"/>
            <a:ext cx="35528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0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776174"/>
            <a:ext cx="9144000" cy="1000851"/>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80000"/>
              </a:lnSpc>
            </a:pPr>
            <a:r>
              <a:rPr lang="en-US" sz="7200" b="1" dirty="0">
                <a:solidFill>
                  <a:schemeClr val="bg1"/>
                </a:solidFill>
                <a:latin typeface="Calibri" pitchFamily="34" charset="0"/>
              </a:rPr>
              <a:t>Body Alignment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5</a:t>
            </a:fld>
            <a:endParaRPr lang="id-ID"/>
          </a:p>
        </p:txBody>
      </p:sp>
      <p:pic>
        <p:nvPicPr>
          <p:cNvPr id="2052" name="Picture 4" descr="C:\Users\User\Pictures\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273" y="979241"/>
            <a:ext cx="4242140" cy="153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6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725488"/>
            <a:ext cx="9144000" cy="646112"/>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Pentingnya</a:t>
            </a:r>
            <a:r>
              <a:rPr lang="en-US" sz="3600" dirty="0">
                <a:solidFill>
                  <a:schemeClr val="bg1"/>
                </a:solidFill>
              </a:rPr>
              <a:t> Body Alignment </a:t>
            </a:r>
            <a:r>
              <a:rPr lang="en-US" sz="3600" dirty="0" err="1">
                <a:solidFill>
                  <a:schemeClr val="bg1"/>
                </a:solidFill>
              </a:rPr>
              <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533400" y="2057400"/>
            <a:ext cx="8382000" cy="452431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r>
              <a:rPr lang="en-US" sz="2400" dirty="0" err="1"/>
              <a:t>Kesalahan</a:t>
            </a:r>
            <a:r>
              <a:rPr lang="en-US" sz="2400" dirty="0"/>
              <a:t> Body Alignment </a:t>
            </a:r>
            <a:r>
              <a:rPr lang="en-US" sz="2400" dirty="0" err="1"/>
              <a:t>pada</a:t>
            </a:r>
            <a:r>
              <a:rPr lang="en-US" sz="2400" dirty="0"/>
              <a:t> </a:t>
            </a:r>
            <a:r>
              <a:rPr lang="en-US" sz="2400" dirty="0" err="1"/>
              <a:t>saat</a:t>
            </a:r>
            <a:r>
              <a:rPr lang="en-US" sz="2400" dirty="0"/>
              <a:t> </a:t>
            </a:r>
            <a:r>
              <a:rPr lang="en-US" sz="2400" dirty="0" err="1"/>
              <a:t>perawat</a:t>
            </a:r>
            <a:r>
              <a:rPr lang="en-US" sz="2400" dirty="0"/>
              <a:t> </a:t>
            </a:r>
            <a:r>
              <a:rPr lang="en-US" sz="2400" dirty="0" err="1"/>
              <a:t>bekerja</a:t>
            </a:r>
            <a:r>
              <a:rPr lang="en-US" sz="2400" dirty="0"/>
              <a:t> </a:t>
            </a:r>
            <a:r>
              <a:rPr lang="en-US" sz="2400" dirty="0" err="1"/>
              <a:t>dapat</a:t>
            </a:r>
            <a:r>
              <a:rPr lang="en-US" sz="2400" dirty="0"/>
              <a:t> </a:t>
            </a:r>
            <a:r>
              <a:rPr lang="en-US" sz="2400" dirty="0" err="1"/>
              <a:t>menyebabkan</a:t>
            </a:r>
            <a:r>
              <a:rPr lang="en-US" sz="2400" dirty="0"/>
              <a:t> CIDERA.</a:t>
            </a:r>
          </a:p>
          <a:p>
            <a:pPr marL="571500" indent="-571500" algn="just">
              <a:lnSpc>
                <a:spcPct val="80000"/>
              </a:lnSpc>
              <a:buFont typeface="Wingdings" pitchFamily="2" charset="2"/>
              <a:buChar char="Ø"/>
            </a:pPr>
            <a:r>
              <a:rPr lang="en-US" sz="2400" dirty="0" err="1"/>
              <a:t>Beberapa</a:t>
            </a:r>
            <a:r>
              <a:rPr lang="en-US" sz="2400" dirty="0"/>
              <a:t> </a:t>
            </a:r>
            <a:r>
              <a:rPr lang="en-US" sz="2400" dirty="0" err="1"/>
              <a:t>faktor</a:t>
            </a:r>
            <a:r>
              <a:rPr lang="en-US" sz="2400" dirty="0"/>
              <a:t> yang </a:t>
            </a:r>
            <a:r>
              <a:rPr lang="en-US" sz="2400" dirty="0" err="1"/>
              <a:t>dapat</a:t>
            </a:r>
            <a:r>
              <a:rPr lang="en-US" sz="2400" dirty="0"/>
              <a:t> </a:t>
            </a:r>
            <a:r>
              <a:rPr lang="en-US" sz="2400" dirty="0" err="1"/>
              <a:t>menyebabkan</a:t>
            </a:r>
            <a:r>
              <a:rPr lang="en-US" sz="2400" dirty="0"/>
              <a:t> </a:t>
            </a:r>
            <a:r>
              <a:rPr lang="en-US" sz="2400" dirty="0" err="1"/>
              <a:t>terjadinya</a:t>
            </a:r>
            <a:r>
              <a:rPr lang="en-US" sz="2400" dirty="0"/>
              <a:t> </a:t>
            </a:r>
            <a:r>
              <a:rPr lang="en-US" sz="2400" dirty="0" err="1"/>
              <a:t>cedera</a:t>
            </a:r>
            <a:r>
              <a:rPr lang="en-US" sz="2400" dirty="0"/>
              <a:t> </a:t>
            </a:r>
            <a:r>
              <a:rPr lang="en-US" sz="2400" dirty="0" err="1"/>
              <a:t>punggungdiantaranya</a:t>
            </a:r>
            <a:r>
              <a:rPr lang="en-US" sz="2400" dirty="0"/>
              <a:t> </a:t>
            </a:r>
            <a:r>
              <a:rPr lang="en-US" sz="2400" dirty="0" err="1"/>
              <a:t>karena</a:t>
            </a:r>
            <a:r>
              <a:rPr lang="en-US" sz="2400" dirty="0"/>
              <a:t> </a:t>
            </a:r>
            <a:r>
              <a:rPr lang="en-US" sz="2400" dirty="0" err="1"/>
              <a:t>adanya</a:t>
            </a:r>
            <a:r>
              <a:rPr lang="en-US" sz="2400" dirty="0"/>
              <a:t> </a:t>
            </a:r>
            <a:r>
              <a:rPr lang="en-US" sz="2400" dirty="0" err="1"/>
              <a:t>postur</a:t>
            </a:r>
            <a:r>
              <a:rPr lang="en-US" sz="2400" dirty="0"/>
              <a:t> </a:t>
            </a:r>
            <a:r>
              <a:rPr lang="en-US" sz="2400" dirty="0" err="1"/>
              <a:t>tubuh</a:t>
            </a:r>
            <a:r>
              <a:rPr lang="en-US" sz="2400" dirty="0"/>
              <a:t> yang </a:t>
            </a:r>
            <a:r>
              <a:rPr lang="en-US" sz="2400" dirty="0" err="1"/>
              <a:t>tidak</a:t>
            </a:r>
            <a:r>
              <a:rPr lang="en-US" sz="2400" dirty="0"/>
              <a:t> </a:t>
            </a:r>
            <a:r>
              <a:rPr lang="en-US" sz="2400" dirty="0" err="1"/>
              <a:t>benar</a:t>
            </a:r>
            <a:r>
              <a:rPr lang="en-US" sz="2400" dirty="0"/>
              <a:t>, </a:t>
            </a:r>
            <a:r>
              <a:rPr lang="en-US" sz="2400" dirty="0" err="1"/>
              <a:t>contohnya</a:t>
            </a:r>
            <a:r>
              <a:rPr lang="en-US" sz="2400" dirty="0"/>
              <a:t> </a:t>
            </a:r>
            <a:r>
              <a:rPr lang="en-US" sz="2400" dirty="0" err="1"/>
              <a:t>saatmemindahkan</a:t>
            </a:r>
            <a:r>
              <a:rPr lang="en-US" sz="2400" dirty="0"/>
              <a:t> </a:t>
            </a:r>
            <a:r>
              <a:rPr lang="en-US" sz="2400" dirty="0" err="1"/>
              <a:t>pasien</a:t>
            </a:r>
            <a:r>
              <a:rPr lang="en-US" sz="2400" dirty="0"/>
              <a:t> </a:t>
            </a:r>
            <a:r>
              <a:rPr lang="en-US" sz="2400" dirty="0" err="1"/>
              <a:t>perawat</a:t>
            </a:r>
            <a:r>
              <a:rPr lang="en-US" sz="2400" dirty="0"/>
              <a:t> </a:t>
            </a:r>
            <a:r>
              <a:rPr lang="en-US" sz="2400" dirty="0" err="1"/>
              <a:t>melakukan</a:t>
            </a:r>
            <a:r>
              <a:rPr lang="en-US" sz="2400" dirty="0"/>
              <a:t> </a:t>
            </a:r>
            <a:r>
              <a:rPr lang="en-US" sz="2400" dirty="0" err="1"/>
              <a:t>gerakan</a:t>
            </a:r>
            <a:r>
              <a:rPr lang="en-US" sz="2400" dirty="0"/>
              <a:t> </a:t>
            </a:r>
            <a:r>
              <a:rPr lang="en-US" sz="2400" dirty="0" err="1"/>
              <a:t>membungkuk</a:t>
            </a:r>
            <a:r>
              <a:rPr lang="en-US" sz="2400" dirty="0"/>
              <a:t> </a:t>
            </a:r>
            <a:r>
              <a:rPr lang="en-US" sz="2400" dirty="0" err="1"/>
              <a:t>dan</a:t>
            </a:r>
            <a:r>
              <a:rPr lang="en-US" sz="2400" dirty="0"/>
              <a:t> </a:t>
            </a:r>
            <a:r>
              <a:rPr lang="en-US" sz="2400" dirty="0" err="1"/>
              <a:t>memutar</a:t>
            </a:r>
            <a:r>
              <a:rPr lang="en-US" sz="2400" dirty="0"/>
              <a:t> </a:t>
            </a:r>
            <a:r>
              <a:rPr lang="en-US" sz="2400" dirty="0" err="1"/>
              <a:t>tubuh</a:t>
            </a:r>
            <a:r>
              <a:rPr lang="en-US" sz="2400" dirty="0"/>
              <a:t>, </a:t>
            </a:r>
            <a:r>
              <a:rPr lang="en-US" sz="2400" dirty="0" err="1"/>
              <a:t>khususnya</a:t>
            </a:r>
            <a:r>
              <a:rPr lang="en-US" sz="2400" dirty="0"/>
              <a:t> </a:t>
            </a:r>
            <a:r>
              <a:rPr lang="en-US" sz="2400" dirty="0" err="1"/>
              <a:t>sekitar</a:t>
            </a:r>
            <a:r>
              <a:rPr lang="en-US" sz="2400" dirty="0"/>
              <a:t> </a:t>
            </a:r>
            <a:r>
              <a:rPr lang="en-US" sz="2400" dirty="0" err="1"/>
              <a:t>tulang</a:t>
            </a:r>
            <a:r>
              <a:rPr lang="en-US" sz="2400" dirty="0"/>
              <a:t> </a:t>
            </a:r>
            <a:r>
              <a:rPr lang="en-US" sz="2400" dirty="0" err="1"/>
              <a:t>punggung</a:t>
            </a:r>
            <a:r>
              <a:rPr lang="en-US" sz="2400" dirty="0"/>
              <a:t> </a:t>
            </a:r>
            <a:r>
              <a:rPr lang="en-US" sz="2400" dirty="0" err="1"/>
              <a:t>bawah</a:t>
            </a:r>
            <a:r>
              <a:rPr lang="en-US" sz="2400" dirty="0"/>
              <a:t> (</a:t>
            </a:r>
            <a:r>
              <a:rPr lang="en-US" sz="2400" dirty="0" err="1"/>
              <a:t>Widiyanti</a:t>
            </a:r>
            <a:r>
              <a:rPr lang="en-US" sz="2400" dirty="0"/>
              <a:t>, </a:t>
            </a:r>
            <a:r>
              <a:rPr lang="en-US" sz="2400" dirty="0" err="1"/>
              <a:t>dkk</a:t>
            </a:r>
            <a:r>
              <a:rPr lang="en-US" sz="2400" dirty="0"/>
              <a:t>, 2009).</a:t>
            </a:r>
          </a:p>
          <a:p>
            <a:pPr marL="571500" indent="-571500" algn="just">
              <a:lnSpc>
                <a:spcPct val="80000"/>
              </a:lnSpc>
              <a:buFont typeface="Wingdings" pitchFamily="2" charset="2"/>
              <a:buChar char="Ø"/>
            </a:pPr>
            <a:r>
              <a:rPr lang="en-US" sz="2400" dirty="0" err="1"/>
              <a:t>Postur</a:t>
            </a:r>
            <a:r>
              <a:rPr lang="en-US" sz="2400" dirty="0"/>
              <a:t> </a:t>
            </a:r>
            <a:r>
              <a:rPr lang="en-US" sz="2400" dirty="0" err="1"/>
              <a:t>tubuh</a:t>
            </a:r>
            <a:r>
              <a:rPr lang="en-US" sz="2400" dirty="0"/>
              <a:t> yang </a:t>
            </a:r>
            <a:r>
              <a:rPr lang="en-US" sz="2400" dirty="0" err="1"/>
              <a:t>salah</a:t>
            </a:r>
            <a:r>
              <a:rPr lang="en-US" sz="2400" dirty="0"/>
              <a:t> </a:t>
            </a:r>
            <a:r>
              <a:rPr lang="en-US" sz="2400" dirty="0" err="1"/>
              <a:t>ketika</a:t>
            </a:r>
            <a:r>
              <a:rPr lang="en-US" sz="2400" dirty="0"/>
              <a:t> </a:t>
            </a:r>
            <a:r>
              <a:rPr lang="en-US" sz="2400" dirty="0" err="1"/>
              <a:t>melakukan</a:t>
            </a:r>
            <a:r>
              <a:rPr lang="en-US" sz="2400" dirty="0"/>
              <a:t> </a:t>
            </a:r>
            <a:r>
              <a:rPr lang="en-US" sz="2400" dirty="0" err="1"/>
              <a:t>kerja</a:t>
            </a:r>
            <a:r>
              <a:rPr lang="en-US" sz="2400" dirty="0"/>
              <a:t> </a:t>
            </a:r>
            <a:r>
              <a:rPr lang="en-US" sz="2400" dirty="0" err="1"/>
              <a:t>dapat</a:t>
            </a:r>
            <a:r>
              <a:rPr lang="en-US" sz="2400" dirty="0"/>
              <a:t> </a:t>
            </a:r>
            <a:r>
              <a:rPr lang="en-US" sz="2400" dirty="0" err="1"/>
              <a:t>mengakibatkanterjadinya</a:t>
            </a:r>
            <a:r>
              <a:rPr lang="en-US" sz="2400" dirty="0"/>
              <a:t> </a:t>
            </a:r>
            <a:r>
              <a:rPr lang="en-US" sz="2400" dirty="0" err="1"/>
              <a:t>kelelahan</a:t>
            </a:r>
            <a:r>
              <a:rPr lang="en-US" sz="2400" dirty="0"/>
              <a:t> (fatigue) </a:t>
            </a:r>
            <a:r>
              <a:rPr lang="en-US" sz="2400" dirty="0" err="1"/>
              <a:t>dimana</a:t>
            </a:r>
            <a:r>
              <a:rPr lang="en-US" sz="2400" dirty="0"/>
              <a:t> </a:t>
            </a:r>
            <a:r>
              <a:rPr lang="en-US" sz="2400" dirty="0" err="1"/>
              <a:t>energi</a:t>
            </a:r>
            <a:r>
              <a:rPr lang="en-US" sz="2400" dirty="0"/>
              <a:t> </a:t>
            </a:r>
            <a:r>
              <a:rPr lang="en-US" sz="2400" dirty="0" err="1"/>
              <a:t>tubuh</a:t>
            </a:r>
            <a:r>
              <a:rPr lang="en-US" sz="2400" dirty="0"/>
              <a:t> </a:t>
            </a:r>
            <a:r>
              <a:rPr lang="en-US" sz="2400" dirty="0" err="1"/>
              <a:t>terbuang</a:t>
            </a:r>
            <a:r>
              <a:rPr lang="en-US" sz="2400" dirty="0"/>
              <a:t> </a:t>
            </a:r>
            <a:r>
              <a:rPr lang="en-US" sz="2400" dirty="0" err="1"/>
              <a:t>percuma</a:t>
            </a:r>
            <a:r>
              <a:rPr lang="en-US" sz="2400" dirty="0"/>
              <a:t> </a:t>
            </a:r>
            <a:r>
              <a:rPr lang="en-US" sz="2400" dirty="0" err="1"/>
              <a:t>ketikamelakukan</a:t>
            </a:r>
            <a:r>
              <a:rPr lang="en-US" sz="2400" dirty="0"/>
              <a:t> </a:t>
            </a:r>
            <a:r>
              <a:rPr lang="en-US" sz="2400" dirty="0" err="1"/>
              <a:t>kerja</a:t>
            </a:r>
            <a:r>
              <a:rPr lang="en-US" sz="2400" dirty="0"/>
              <a:t> </a:t>
            </a:r>
            <a:r>
              <a:rPr lang="en-US" sz="2400" dirty="0" err="1"/>
              <a:t>tidak</a:t>
            </a:r>
            <a:r>
              <a:rPr lang="en-US" sz="2400" dirty="0"/>
              <a:t> </a:t>
            </a:r>
            <a:r>
              <a:rPr lang="en-US" sz="2400" dirty="0" err="1"/>
              <a:t>pada</a:t>
            </a:r>
            <a:r>
              <a:rPr lang="en-US" sz="2400" dirty="0"/>
              <a:t> </a:t>
            </a:r>
            <a:r>
              <a:rPr lang="en-US" sz="2400" dirty="0" err="1"/>
              <a:t>postur</a:t>
            </a:r>
            <a:r>
              <a:rPr lang="en-US" sz="2400" dirty="0"/>
              <a:t> yang </a:t>
            </a:r>
            <a:r>
              <a:rPr lang="en-US" sz="2400" dirty="0" err="1"/>
              <a:t>sesuai</a:t>
            </a:r>
            <a:r>
              <a:rPr lang="en-US" sz="2400" dirty="0"/>
              <a:t>. </a:t>
            </a:r>
          </a:p>
          <a:p>
            <a:pPr marL="571500" indent="-571500" algn="just">
              <a:lnSpc>
                <a:spcPct val="80000"/>
              </a:lnSpc>
              <a:buFont typeface="Wingdings" pitchFamily="2" charset="2"/>
              <a:buChar char="Ø"/>
            </a:pPr>
            <a:r>
              <a:rPr lang="en-US" sz="2400" dirty="0" err="1"/>
              <a:t>Selain</a:t>
            </a:r>
            <a:r>
              <a:rPr lang="en-US" sz="2400" dirty="0"/>
              <a:t> </a:t>
            </a:r>
            <a:r>
              <a:rPr lang="en-US" sz="2400" dirty="0" err="1"/>
              <a:t>kelelahan</a:t>
            </a:r>
            <a:r>
              <a:rPr lang="en-US" sz="2400" dirty="0"/>
              <a:t>, </a:t>
            </a:r>
            <a:r>
              <a:rPr lang="en-US" sz="2400" dirty="0" err="1"/>
              <a:t>kesalahan</a:t>
            </a:r>
            <a:r>
              <a:rPr lang="en-US" sz="2400" dirty="0"/>
              <a:t> </a:t>
            </a:r>
            <a:r>
              <a:rPr lang="en-US" sz="2400" dirty="0" err="1"/>
              <a:t>postur</a:t>
            </a:r>
            <a:r>
              <a:rPr lang="en-US" sz="2400" dirty="0"/>
              <a:t> </a:t>
            </a:r>
            <a:r>
              <a:rPr lang="en-US" sz="2400" dirty="0" err="1"/>
              <a:t>ketika</a:t>
            </a:r>
            <a:r>
              <a:rPr lang="en-US" sz="2400" dirty="0"/>
              <a:t> </a:t>
            </a:r>
            <a:r>
              <a:rPr lang="en-US" sz="2400" dirty="0" err="1"/>
              <a:t>melakukan</a:t>
            </a:r>
            <a:r>
              <a:rPr lang="en-US" sz="2400" dirty="0"/>
              <a:t> </a:t>
            </a:r>
            <a:r>
              <a:rPr lang="en-US" sz="2400" dirty="0" err="1"/>
              <a:t>kerja</a:t>
            </a:r>
            <a:r>
              <a:rPr lang="en-US" sz="2400" dirty="0"/>
              <a:t> </a:t>
            </a:r>
            <a:r>
              <a:rPr lang="en-US" sz="2400" dirty="0" err="1"/>
              <a:t>dapat</a:t>
            </a:r>
            <a:r>
              <a:rPr lang="en-US" sz="2400" dirty="0"/>
              <a:t> </a:t>
            </a:r>
            <a:r>
              <a:rPr lang="en-US" sz="2400" dirty="0" err="1"/>
              <a:t>mengakibatkan</a:t>
            </a:r>
            <a:r>
              <a:rPr lang="en-US" sz="2400" dirty="0"/>
              <a:t> </a:t>
            </a:r>
            <a:r>
              <a:rPr lang="en-US" sz="2400" dirty="0" err="1"/>
              <a:t>adanya</a:t>
            </a:r>
            <a:r>
              <a:rPr lang="en-US" sz="2400" dirty="0"/>
              <a:t> </a:t>
            </a:r>
            <a:r>
              <a:rPr lang="en-US" sz="2400" dirty="0" err="1"/>
              <a:t>nyeri</a:t>
            </a:r>
            <a:r>
              <a:rPr lang="en-US" sz="2400" dirty="0"/>
              <a:t> </a:t>
            </a:r>
            <a:r>
              <a:rPr lang="en-US" sz="2400" dirty="0" err="1"/>
              <a:t>punggung</a:t>
            </a:r>
            <a:r>
              <a:rPr lang="en-US" sz="2400" dirty="0"/>
              <a:t>. </a:t>
            </a:r>
            <a:endParaRPr lang="en-US" sz="2400" b="1" dirty="0">
              <a:latin typeface="Calibri" pitchFamily="34" charset="0"/>
            </a:endParaRP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6</a:t>
            </a:fld>
            <a:endParaRPr lang="id-ID"/>
          </a:p>
        </p:txBody>
      </p:sp>
    </p:spTree>
    <p:extLst>
      <p:ext uri="{BB962C8B-B14F-4D97-AF65-F5344CB8AC3E}">
        <p14:creationId xmlns:p14="http://schemas.microsoft.com/office/powerpoint/2010/main" val="423552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28600"/>
            <a:ext cx="9144000" cy="1200329"/>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a:solidFill>
                  <a:schemeClr val="bg1"/>
                </a:solidFill>
              </a:rPr>
              <a:t>Data </a:t>
            </a:r>
            <a:r>
              <a:rPr lang="en-US" sz="3600" dirty="0" err="1">
                <a:solidFill>
                  <a:schemeClr val="bg1"/>
                </a:solidFill>
              </a:rPr>
              <a:t>Penelitian</a:t>
            </a:r>
            <a:r>
              <a:rPr lang="en-US" sz="3600" dirty="0">
                <a:solidFill>
                  <a:schemeClr val="bg1"/>
                </a:solidFill>
              </a:rPr>
              <a:t> </a:t>
            </a:r>
          </a:p>
          <a:p>
            <a:pPr algn="ctr" fontAlgn="auto">
              <a:spcBef>
                <a:spcPts val="0"/>
              </a:spcBef>
              <a:spcAft>
                <a:spcPts val="0"/>
              </a:spcAft>
              <a:defRPr/>
            </a:pPr>
            <a:r>
              <a:rPr lang="en-US" sz="3600" dirty="0" err="1">
                <a:solidFill>
                  <a:schemeClr val="bg1"/>
                </a:solidFill>
              </a:rPr>
              <a:t>kesalahan</a:t>
            </a:r>
            <a:r>
              <a:rPr lang="en-US" sz="3600" dirty="0">
                <a:solidFill>
                  <a:schemeClr val="bg1"/>
                </a:solidFill>
              </a:rPr>
              <a:t> Body Alignment </a:t>
            </a:r>
            <a:r>
              <a:rPr lang="en-US" sz="3600" dirty="0" err="1">
                <a:solidFill>
                  <a:schemeClr val="bg1"/>
                </a:solidFill>
              </a:rPr>
              <a:t>Bagi</a:t>
            </a:r>
            <a:r>
              <a:rPr lang="en-US" sz="3600" dirty="0">
                <a:solidFill>
                  <a:schemeClr val="bg1"/>
                </a:solidFill>
              </a:rPr>
              <a:t> </a:t>
            </a:r>
            <a:r>
              <a:rPr lang="en-US" sz="3600" dirty="0" err="1">
                <a:solidFill>
                  <a:schemeClr val="bg1"/>
                </a:solidFill>
              </a:rPr>
              <a:t>Perawat</a:t>
            </a:r>
            <a:r>
              <a:rPr lang="en-US" sz="3600" dirty="0">
                <a:solidFill>
                  <a:schemeClr val="bg1"/>
                </a:solidFill>
              </a:rPr>
              <a:t> </a:t>
            </a:r>
            <a:endParaRPr lang="en-US" sz="2400" dirty="0">
              <a:solidFill>
                <a:schemeClr val="bg1"/>
              </a:solidFill>
            </a:endParaRPr>
          </a:p>
        </p:txBody>
      </p:sp>
      <p:sp>
        <p:nvSpPr>
          <p:cNvPr id="14339" name="Rectangle 4"/>
          <p:cNvSpPr>
            <a:spLocks noChangeArrowheads="1"/>
          </p:cNvSpPr>
          <p:nvPr/>
        </p:nvSpPr>
        <p:spPr bwMode="auto">
          <a:xfrm>
            <a:off x="381000" y="1428929"/>
            <a:ext cx="8382000" cy="511524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71500" indent="-571500" algn="just">
              <a:lnSpc>
                <a:spcPct val="80000"/>
              </a:lnSpc>
              <a:buFont typeface="Wingdings" pitchFamily="2" charset="2"/>
              <a:buChar char="Ø"/>
            </a:pPr>
            <a:endParaRPr lang="en-US" sz="2400" dirty="0"/>
          </a:p>
          <a:p>
            <a:pPr marL="571500" indent="-571500" algn="just">
              <a:lnSpc>
                <a:spcPct val="80000"/>
              </a:lnSpc>
              <a:buFont typeface="Wingdings" pitchFamily="2" charset="2"/>
              <a:buChar char="Ø"/>
            </a:pPr>
            <a:r>
              <a:rPr lang="en-US" sz="2400" dirty="0" err="1"/>
              <a:t>Menurut</a:t>
            </a:r>
            <a:r>
              <a:rPr lang="en-US" sz="2400" dirty="0"/>
              <a:t> </a:t>
            </a:r>
            <a:r>
              <a:rPr lang="en-US" sz="2400" dirty="0" err="1"/>
              <a:t>hasil</a:t>
            </a:r>
            <a:r>
              <a:rPr lang="en-US" sz="2400" dirty="0"/>
              <a:t> </a:t>
            </a:r>
            <a:r>
              <a:rPr lang="en-US" sz="2400" dirty="0" err="1"/>
              <a:t>penelitian</a:t>
            </a:r>
            <a:r>
              <a:rPr lang="en-US" sz="2400" dirty="0"/>
              <a:t> di </a:t>
            </a:r>
            <a:r>
              <a:rPr lang="en-US" sz="2400" dirty="0" err="1"/>
              <a:t>Rumah</a:t>
            </a:r>
            <a:r>
              <a:rPr lang="en-US" sz="2400" dirty="0"/>
              <a:t> </a:t>
            </a:r>
            <a:r>
              <a:rPr lang="en-US" sz="2400" dirty="0" err="1"/>
              <a:t>Sakit</a:t>
            </a:r>
            <a:r>
              <a:rPr lang="en-US" sz="2400" dirty="0"/>
              <a:t> Keelung Taiwan </a:t>
            </a:r>
            <a:r>
              <a:rPr lang="en-US" sz="2400" dirty="0" err="1"/>
              <a:t>prevalensi</a:t>
            </a:r>
            <a:r>
              <a:rPr lang="en-US" sz="2400" dirty="0"/>
              <a:t> </a:t>
            </a:r>
            <a:r>
              <a:rPr lang="en-US" sz="2400" dirty="0" err="1"/>
              <a:t>nyeri</a:t>
            </a:r>
            <a:r>
              <a:rPr lang="en-US" sz="2400" dirty="0"/>
              <a:t> </a:t>
            </a:r>
            <a:r>
              <a:rPr lang="en-US" sz="2400" dirty="0" err="1"/>
              <a:t>punggung</a:t>
            </a:r>
            <a:r>
              <a:rPr lang="en-US" sz="2400" dirty="0"/>
              <a:t> </a:t>
            </a:r>
            <a:r>
              <a:rPr lang="en-US" sz="2400" dirty="0" err="1"/>
              <a:t>pada</a:t>
            </a:r>
            <a:r>
              <a:rPr lang="en-US" sz="2400" dirty="0"/>
              <a:t> 217 </a:t>
            </a:r>
            <a:r>
              <a:rPr lang="en-US" sz="2400" dirty="0" err="1"/>
              <a:t>responden</a:t>
            </a:r>
            <a:r>
              <a:rPr lang="en-US" sz="2400" dirty="0"/>
              <a:t> </a:t>
            </a:r>
            <a:r>
              <a:rPr lang="en-US" sz="2400" dirty="0" err="1"/>
              <a:t>ditemukan</a:t>
            </a:r>
            <a:r>
              <a:rPr lang="en-US" sz="2400" dirty="0"/>
              <a:t> 178 </a:t>
            </a:r>
            <a:r>
              <a:rPr lang="en-US" sz="2400" dirty="0" err="1"/>
              <a:t>perawat</a:t>
            </a:r>
            <a:r>
              <a:rPr lang="en-US" sz="2400" dirty="0"/>
              <a:t> </a:t>
            </a:r>
            <a:r>
              <a:rPr lang="en-US" sz="2400" dirty="0" err="1"/>
              <a:t>memiliki</a:t>
            </a:r>
            <a:r>
              <a:rPr lang="en-US" sz="2400" dirty="0"/>
              <a:t> </a:t>
            </a:r>
            <a:r>
              <a:rPr lang="en-US" sz="2400" dirty="0" err="1"/>
              <a:t>riwayat</a:t>
            </a:r>
            <a:r>
              <a:rPr lang="en-US" sz="2400" dirty="0"/>
              <a:t> </a:t>
            </a:r>
            <a:r>
              <a:rPr lang="en-US" sz="2400" dirty="0" err="1"/>
              <a:t>nyeri</a:t>
            </a:r>
            <a:r>
              <a:rPr lang="en-US" sz="2400" dirty="0"/>
              <a:t> </a:t>
            </a:r>
            <a:r>
              <a:rPr lang="en-US" sz="2400" dirty="0" err="1"/>
              <a:t>punggung</a:t>
            </a:r>
            <a:r>
              <a:rPr lang="en-US" sz="2400" dirty="0"/>
              <a:t> </a:t>
            </a:r>
            <a:r>
              <a:rPr lang="en-US" sz="2400" dirty="0" err="1"/>
              <a:t>bawah</a:t>
            </a:r>
            <a:r>
              <a:rPr lang="en-US" sz="2400" dirty="0"/>
              <a:t> </a:t>
            </a:r>
            <a:r>
              <a:rPr lang="en-US" sz="2400" dirty="0" err="1"/>
              <a:t>dengan</a:t>
            </a:r>
            <a:r>
              <a:rPr lang="en-US" sz="2400" dirty="0"/>
              <a:t> </a:t>
            </a:r>
            <a:r>
              <a:rPr lang="en-US" sz="2400" dirty="0" err="1"/>
              <a:t>persentase</a:t>
            </a:r>
            <a:r>
              <a:rPr lang="en-US" sz="2400" dirty="0"/>
              <a:t> 82,03% . </a:t>
            </a:r>
            <a:r>
              <a:rPr lang="en-US" sz="2400" dirty="0" err="1"/>
              <a:t>Penelitian</a:t>
            </a:r>
            <a:r>
              <a:rPr lang="en-US" sz="2400" dirty="0"/>
              <a:t> </a:t>
            </a:r>
            <a:r>
              <a:rPr lang="en-US" sz="2400" dirty="0" err="1"/>
              <a:t>ini</a:t>
            </a:r>
            <a:r>
              <a:rPr lang="en-US" sz="2400" dirty="0"/>
              <a:t> </a:t>
            </a:r>
            <a:r>
              <a:rPr lang="en-US" sz="2400" dirty="0" err="1"/>
              <a:t>melaporkan</a:t>
            </a:r>
            <a:r>
              <a:rPr lang="en-US" sz="2400" dirty="0"/>
              <a:t> </a:t>
            </a:r>
            <a:r>
              <a:rPr lang="en-US" sz="2400" dirty="0" err="1"/>
              <a:t>bahwa</a:t>
            </a:r>
            <a:r>
              <a:rPr lang="en-US" sz="2400" dirty="0"/>
              <a:t> </a:t>
            </a:r>
            <a:r>
              <a:rPr lang="en-US" sz="2400" dirty="0" err="1"/>
              <a:t>nyeri</a:t>
            </a:r>
            <a:r>
              <a:rPr lang="en-US" sz="2400" dirty="0"/>
              <a:t> </a:t>
            </a:r>
            <a:r>
              <a:rPr lang="en-US" sz="2400" dirty="0" err="1"/>
              <a:t>punggung</a:t>
            </a:r>
            <a:r>
              <a:rPr lang="en-US" sz="2400" dirty="0"/>
              <a:t> paling </a:t>
            </a:r>
            <a:r>
              <a:rPr lang="en-US" sz="2400" dirty="0" err="1"/>
              <a:t>banyak</a:t>
            </a:r>
            <a:r>
              <a:rPr lang="en-US" sz="2400" dirty="0"/>
              <a:t> </a:t>
            </a:r>
            <a:r>
              <a:rPr lang="en-US" sz="2400" dirty="0" err="1"/>
              <a:t>dialami</a:t>
            </a:r>
            <a:r>
              <a:rPr lang="en-US" sz="2400" dirty="0"/>
              <a:t> </a:t>
            </a:r>
            <a:r>
              <a:rPr lang="en-US" sz="2400" dirty="0" err="1"/>
              <a:t>perawat</a:t>
            </a:r>
            <a:r>
              <a:rPr lang="en-US" sz="2400" dirty="0"/>
              <a:t> yang </a:t>
            </a:r>
            <a:r>
              <a:rPr lang="en-US" sz="2400" dirty="0" err="1"/>
              <a:t>sudah</a:t>
            </a:r>
            <a:r>
              <a:rPr lang="en-US" sz="2400" dirty="0"/>
              <a:t> lama </a:t>
            </a:r>
            <a:r>
              <a:rPr lang="en-US" sz="2400" dirty="0" err="1"/>
              <a:t>bekerja</a:t>
            </a:r>
            <a:r>
              <a:rPr lang="en-US" sz="2400" dirty="0"/>
              <a:t> di </a:t>
            </a:r>
            <a:r>
              <a:rPr lang="en-US" sz="2400" dirty="0" err="1"/>
              <a:t>rumah</a:t>
            </a:r>
            <a:r>
              <a:rPr lang="en-US" sz="2400" dirty="0"/>
              <a:t> </a:t>
            </a:r>
            <a:r>
              <a:rPr lang="en-US" sz="2400" dirty="0" err="1"/>
              <a:t>sakit</a:t>
            </a:r>
            <a:r>
              <a:rPr lang="en-US" sz="2400" dirty="0"/>
              <a:t> </a:t>
            </a:r>
            <a:r>
              <a:rPr lang="en-US" sz="2400" dirty="0" err="1"/>
              <a:t>tersebut</a:t>
            </a:r>
            <a:r>
              <a:rPr lang="en-US" sz="2400" dirty="0"/>
              <a:t> (Lin, et al, 2012).</a:t>
            </a:r>
          </a:p>
          <a:p>
            <a:pPr marL="571500" indent="-571500" algn="just">
              <a:lnSpc>
                <a:spcPct val="80000"/>
              </a:lnSpc>
              <a:buFont typeface="Wingdings" pitchFamily="2" charset="2"/>
              <a:buChar char="Ø"/>
            </a:pPr>
            <a:r>
              <a:rPr lang="en-US" sz="2400" dirty="0"/>
              <a:t>Owen (2000) </a:t>
            </a:r>
            <a:r>
              <a:rPr lang="en-US" sz="2400" dirty="0" err="1"/>
              <a:t>mengatakan</a:t>
            </a:r>
            <a:r>
              <a:rPr lang="en-US" sz="2400" dirty="0"/>
              <a:t> </a:t>
            </a:r>
            <a:r>
              <a:rPr lang="en-US" sz="2400" dirty="0" err="1"/>
              <a:t>bahwa</a:t>
            </a:r>
            <a:r>
              <a:rPr lang="en-US" sz="2400" dirty="0"/>
              <a:t> 38% </a:t>
            </a:r>
            <a:r>
              <a:rPr lang="en-US" sz="2400" dirty="0" err="1"/>
              <a:t>dari</a:t>
            </a:r>
            <a:br>
              <a:rPr lang="en-US" sz="2400" dirty="0"/>
            </a:br>
            <a:r>
              <a:rPr lang="en-US" sz="2400" dirty="0"/>
              <a:t>503 </a:t>
            </a:r>
            <a:r>
              <a:rPr lang="en-US" sz="2400" dirty="0" err="1"/>
              <a:t>responden</a:t>
            </a:r>
            <a:r>
              <a:rPr lang="en-US" sz="2400" dirty="0"/>
              <a:t> </a:t>
            </a:r>
            <a:r>
              <a:rPr lang="en-US" sz="2400" dirty="0" err="1"/>
              <a:t>perawat</a:t>
            </a:r>
            <a:r>
              <a:rPr lang="en-US" sz="2400" dirty="0"/>
              <a:t> </a:t>
            </a:r>
            <a:r>
              <a:rPr lang="en-US" sz="2400" dirty="0" err="1"/>
              <a:t>menderita</a:t>
            </a:r>
            <a:r>
              <a:rPr lang="en-US" sz="2400" dirty="0"/>
              <a:t> </a:t>
            </a:r>
            <a:r>
              <a:rPr lang="en-US" sz="2400" dirty="0" err="1"/>
              <a:t>sakit</a:t>
            </a:r>
            <a:r>
              <a:rPr lang="en-US" sz="2400" dirty="0"/>
              <a:t> </a:t>
            </a:r>
            <a:r>
              <a:rPr lang="en-US" sz="2400" dirty="0" err="1"/>
              <a:t>punggung</a:t>
            </a:r>
            <a:r>
              <a:rPr lang="en-US" sz="2400" dirty="0"/>
              <a:t> yang </a:t>
            </a:r>
            <a:r>
              <a:rPr lang="en-US" sz="2400" dirty="0" err="1"/>
              <a:t>berkaitan</a:t>
            </a:r>
            <a:r>
              <a:rPr lang="en-US" sz="2400" dirty="0"/>
              <a:t> </a:t>
            </a:r>
            <a:r>
              <a:rPr lang="en-US" sz="2400" dirty="0" err="1"/>
              <a:t>dengan</a:t>
            </a:r>
            <a:r>
              <a:rPr lang="en-US" sz="2400" dirty="0"/>
              <a:t> </a:t>
            </a:r>
            <a:r>
              <a:rPr lang="en-US" sz="2400" dirty="0" err="1"/>
              <a:t>pekerjaannya</a:t>
            </a:r>
            <a:endParaRPr lang="en-US" sz="2400" dirty="0"/>
          </a:p>
          <a:p>
            <a:pPr marL="571500" indent="-571500" algn="just">
              <a:lnSpc>
                <a:spcPct val="80000"/>
              </a:lnSpc>
              <a:buFont typeface="Wingdings" pitchFamily="2" charset="2"/>
              <a:buChar char="Ø"/>
            </a:pPr>
            <a:r>
              <a:rPr lang="en-US" sz="2400" dirty="0" err="1"/>
              <a:t>Widiyanti</a:t>
            </a:r>
            <a:r>
              <a:rPr lang="en-US" sz="2400" dirty="0"/>
              <a:t>, </a:t>
            </a:r>
            <a:r>
              <a:rPr lang="en-US" sz="2400" dirty="0" err="1"/>
              <a:t>dkk</a:t>
            </a:r>
            <a:r>
              <a:rPr lang="en-US" sz="2400" dirty="0"/>
              <a:t> (2009) </a:t>
            </a:r>
            <a:r>
              <a:rPr lang="en-US" sz="2400" dirty="0" err="1"/>
              <a:t>meneliti</a:t>
            </a:r>
            <a:r>
              <a:rPr lang="en-US" sz="2400" dirty="0"/>
              <a:t> </a:t>
            </a:r>
            <a:r>
              <a:rPr lang="en-US" sz="2400" dirty="0" err="1"/>
              <a:t>tentang</a:t>
            </a:r>
            <a:r>
              <a:rPr lang="en-US" sz="2400" dirty="0"/>
              <a:t> </a:t>
            </a:r>
            <a:r>
              <a:rPr lang="en-US" sz="2400" dirty="0" err="1"/>
              <a:t>hubungan</a:t>
            </a:r>
            <a:r>
              <a:rPr lang="en-US" sz="2400" dirty="0"/>
              <a:t> </a:t>
            </a:r>
            <a:r>
              <a:rPr lang="en-US" sz="2400" dirty="0" err="1"/>
              <a:t>postur</a:t>
            </a:r>
            <a:r>
              <a:rPr lang="en-US" sz="2400" dirty="0"/>
              <a:t> </a:t>
            </a:r>
            <a:r>
              <a:rPr lang="en-US" sz="2400" dirty="0" err="1"/>
              <a:t>tubuh</a:t>
            </a:r>
            <a:r>
              <a:rPr lang="en-US" sz="2400" dirty="0"/>
              <a:t> </a:t>
            </a:r>
            <a:r>
              <a:rPr lang="en-US" sz="2400" dirty="0" err="1"/>
              <a:t>saat</a:t>
            </a:r>
            <a:r>
              <a:rPr lang="en-US" sz="2400" dirty="0"/>
              <a:t> </a:t>
            </a:r>
            <a:r>
              <a:rPr lang="en-US" sz="2400" dirty="0" err="1"/>
              <a:t>mengangkat</a:t>
            </a:r>
            <a:r>
              <a:rPr lang="en-US" sz="2400" dirty="0"/>
              <a:t> </a:t>
            </a:r>
            <a:r>
              <a:rPr lang="en-US" sz="2400" dirty="0" err="1"/>
              <a:t>dan</a:t>
            </a:r>
            <a:r>
              <a:rPr lang="en-US" sz="2400" dirty="0"/>
              <a:t> </a:t>
            </a:r>
            <a:r>
              <a:rPr lang="en-US" sz="2400" dirty="0" err="1"/>
              <a:t>memindahkan</a:t>
            </a:r>
            <a:r>
              <a:rPr lang="en-US" sz="2400" dirty="0"/>
              <a:t> </a:t>
            </a:r>
            <a:r>
              <a:rPr lang="en-US" sz="2400" dirty="0" err="1"/>
              <a:t>pasien</a:t>
            </a:r>
            <a:r>
              <a:rPr lang="en-US" sz="2400" dirty="0"/>
              <a:t> </a:t>
            </a:r>
            <a:r>
              <a:rPr lang="en-US" sz="2400" dirty="0" err="1"/>
              <a:t>pada</a:t>
            </a:r>
            <a:r>
              <a:rPr lang="en-US" sz="2400" dirty="0"/>
              <a:t> </a:t>
            </a:r>
            <a:r>
              <a:rPr lang="en-US" sz="2400" dirty="0" err="1"/>
              <a:t>perawat</a:t>
            </a:r>
            <a:r>
              <a:rPr lang="en-US" sz="2400" dirty="0"/>
              <a:t> </a:t>
            </a:r>
            <a:r>
              <a:rPr lang="en-US" sz="2400" dirty="0" err="1"/>
              <a:t>perempuan</a:t>
            </a:r>
            <a:r>
              <a:rPr lang="en-US" sz="2400" dirty="0"/>
              <a:t> </a:t>
            </a:r>
            <a:r>
              <a:rPr lang="en-US" sz="2400" dirty="0" err="1"/>
              <a:t>dengan</a:t>
            </a:r>
            <a:r>
              <a:rPr lang="en-US" sz="2400" dirty="0"/>
              <a:t> </a:t>
            </a:r>
            <a:r>
              <a:rPr lang="en-US" sz="2400" dirty="0" err="1"/>
              <a:t>nyeri</a:t>
            </a:r>
            <a:r>
              <a:rPr lang="en-US" sz="2400" dirty="0"/>
              <a:t> </a:t>
            </a:r>
            <a:r>
              <a:rPr lang="en-US" sz="2400" dirty="0" err="1"/>
              <a:t>punggung</a:t>
            </a:r>
            <a:r>
              <a:rPr lang="en-US" sz="2400" dirty="0"/>
              <a:t> </a:t>
            </a:r>
            <a:r>
              <a:rPr lang="en-US" sz="2400" dirty="0" err="1"/>
              <a:t>bawah</a:t>
            </a:r>
            <a:r>
              <a:rPr lang="en-US" sz="2400" dirty="0"/>
              <a:t> </a:t>
            </a:r>
            <a:r>
              <a:rPr lang="en-US" sz="2400" dirty="0" err="1"/>
              <a:t>dan</a:t>
            </a:r>
            <a:r>
              <a:rPr lang="en-US" sz="2400" dirty="0"/>
              <a:t> </a:t>
            </a:r>
            <a:r>
              <a:rPr lang="en-US" sz="2400" dirty="0" err="1"/>
              <a:t>menemukan</a:t>
            </a:r>
            <a:r>
              <a:rPr lang="en-US" sz="2400" dirty="0"/>
              <a:t> </a:t>
            </a:r>
            <a:r>
              <a:rPr lang="en-US" sz="2400" dirty="0" err="1"/>
              <a:t>bahwa</a:t>
            </a:r>
            <a:r>
              <a:rPr lang="en-US" sz="2400" dirty="0"/>
              <a:t> 39,5% </a:t>
            </a:r>
            <a:r>
              <a:rPr lang="en-US" sz="2400" dirty="0" err="1"/>
              <a:t>perawat</a:t>
            </a:r>
            <a:r>
              <a:rPr lang="en-US" sz="2400" dirty="0"/>
              <a:t> </a:t>
            </a:r>
            <a:r>
              <a:rPr lang="en-US" sz="2400" dirty="0" err="1"/>
              <a:t>mengangkat</a:t>
            </a:r>
            <a:r>
              <a:rPr lang="en-US" sz="2400" dirty="0"/>
              <a:t> </a:t>
            </a:r>
            <a:r>
              <a:rPr lang="en-US" sz="2400" dirty="0" err="1"/>
              <a:t>pasien</a:t>
            </a:r>
            <a:r>
              <a:rPr lang="en-US" sz="2400" dirty="0"/>
              <a:t> </a:t>
            </a:r>
            <a:r>
              <a:rPr lang="en-US" sz="2400" dirty="0" err="1"/>
              <a:t>dari</a:t>
            </a:r>
            <a:r>
              <a:rPr lang="en-US" sz="2400" dirty="0"/>
              <a:t> </a:t>
            </a:r>
            <a:r>
              <a:rPr lang="en-US" sz="2400" dirty="0" err="1"/>
              <a:t>kursi</a:t>
            </a:r>
            <a:r>
              <a:rPr lang="en-US" sz="2400" dirty="0"/>
              <a:t> </a:t>
            </a:r>
            <a:r>
              <a:rPr lang="en-US" sz="2400" dirty="0" err="1"/>
              <a:t>roda</a:t>
            </a:r>
            <a:r>
              <a:rPr lang="en-US" sz="2400" dirty="0"/>
              <a:t> </a:t>
            </a:r>
            <a:r>
              <a:rPr lang="en-US" sz="2400" dirty="0" err="1"/>
              <a:t>ke</a:t>
            </a:r>
            <a:r>
              <a:rPr lang="en-US" sz="2400" dirty="0"/>
              <a:t> </a:t>
            </a:r>
            <a:r>
              <a:rPr lang="en-US" sz="2400" dirty="0" err="1"/>
              <a:t>tempat</a:t>
            </a:r>
            <a:r>
              <a:rPr lang="en-US" sz="2400" dirty="0"/>
              <a:t> </a:t>
            </a:r>
            <a:r>
              <a:rPr lang="en-US" sz="2400" dirty="0" err="1"/>
              <a:t>tidur</a:t>
            </a:r>
            <a:r>
              <a:rPr lang="en-US" sz="2400" dirty="0"/>
              <a:t> </a:t>
            </a:r>
            <a:r>
              <a:rPr lang="en-US" sz="2400" dirty="0" err="1"/>
              <a:t>sebanyak</a:t>
            </a:r>
            <a:r>
              <a:rPr lang="en-US" sz="2400" dirty="0"/>
              <a:t> </a:t>
            </a:r>
            <a:r>
              <a:rPr lang="en-US" sz="2400" dirty="0" err="1"/>
              <a:t>lebih</a:t>
            </a:r>
            <a:r>
              <a:rPr lang="en-US" sz="2400" dirty="0"/>
              <a:t> </a:t>
            </a:r>
            <a:r>
              <a:rPr lang="en-US" sz="2400" dirty="0" err="1"/>
              <a:t>dari</a:t>
            </a:r>
            <a:r>
              <a:rPr lang="en-US" sz="2400" dirty="0"/>
              <a:t> </a:t>
            </a:r>
            <a:r>
              <a:rPr lang="en-US" sz="2400" dirty="0" err="1"/>
              <a:t>tiga</a:t>
            </a:r>
            <a:r>
              <a:rPr lang="en-US" sz="2400" dirty="0"/>
              <a:t> orang per </a:t>
            </a:r>
            <a:r>
              <a:rPr lang="en-US" sz="2400" dirty="0" err="1"/>
              <a:t>minggu</a:t>
            </a:r>
            <a:r>
              <a:rPr lang="en-US" sz="2400" dirty="0"/>
              <a:t>, </a:t>
            </a:r>
            <a:r>
              <a:rPr lang="en-US" sz="2400" dirty="0" err="1"/>
              <a:t>dan</a:t>
            </a:r>
            <a:r>
              <a:rPr lang="en-US" sz="2400" dirty="0"/>
              <a:t> 3,4% </a:t>
            </a:r>
            <a:r>
              <a:rPr lang="en-US" sz="2400" dirty="0" err="1"/>
              <a:t>perawat</a:t>
            </a:r>
            <a:r>
              <a:rPr lang="en-US" sz="2400" dirty="0"/>
              <a:t> </a:t>
            </a:r>
            <a:r>
              <a:rPr lang="en-US" sz="2400" dirty="0" err="1"/>
              <a:t>diantaranya</a:t>
            </a:r>
            <a:r>
              <a:rPr lang="en-US" sz="2400" dirty="0"/>
              <a:t> </a:t>
            </a:r>
            <a:r>
              <a:rPr lang="en-US" sz="2400" dirty="0" err="1"/>
              <a:t>mengangkat</a:t>
            </a:r>
            <a:r>
              <a:rPr lang="en-US" sz="2400" dirty="0"/>
              <a:t> </a:t>
            </a:r>
            <a:r>
              <a:rPr lang="en-US" sz="2400" dirty="0" err="1"/>
              <a:t>pasien</a:t>
            </a:r>
            <a:r>
              <a:rPr lang="en-US" sz="2400" dirty="0"/>
              <a:t> </a:t>
            </a:r>
            <a:r>
              <a:rPr lang="en-US" sz="2400" dirty="0" err="1"/>
              <a:t>dengan</a:t>
            </a:r>
            <a:r>
              <a:rPr lang="en-US" sz="2400" dirty="0"/>
              <a:t> </a:t>
            </a:r>
            <a:r>
              <a:rPr lang="en-US" sz="2400" dirty="0" err="1"/>
              <a:t>cara</a:t>
            </a:r>
            <a:r>
              <a:rPr lang="en-US" sz="2400" dirty="0"/>
              <a:t> yang </a:t>
            </a:r>
            <a:r>
              <a:rPr lang="en-US" sz="2400" dirty="0" err="1"/>
              <a:t>kurang</a:t>
            </a:r>
            <a:r>
              <a:rPr lang="en-US" sz="2400" dirty="0"/>
              <a:t> </a:t>
            </a:r>
            <a:r>
              <a:rPr lang="en-US" sz="2400" dirty="0" err="1"/>
              <a:t>baik</a:t>
            </a:r>
            <a:r>
              <a:rPr lang="en-US" sz="2400" dirty="0"/>
              <a:t>.</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7</a:t>
            </a:fld>
            <a:endParaRPr lang="id-ID"/>
          </a:p>
        </p:txBody>
      </p:sp>
    </p:spTree>
    <p:extLst>
      <p:ext uri="{BB962C8B-B14F-4D97-AF65-F5344CB8AC3E}">
        <p14:creationId xmlns:p14="http://schemas.microsoft.com/office/powerpoint/2010/main" val="217953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0126" y="2743200"/>
            <a:ext cx="9144000" cy="2308324"/>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600" dirty="0" err="1">
                <a:solidFill>
                  <a:schemeClr val="bg1"/>
                </a:solidFill>
              </a:rPr>
              <a:t>Postur</a:t>
            </a:r>
            <a:r>
              <a:rPr lang="en-US" sz="3600" dirty="0">
                <a:solidFill>
                  <a:schemeClr val="bg1"/>
                </a:solidFill>
              </a:rPr>
              <a:t> </a:t>
            </a:r>
            <a:r>
              <a:rPr lang="en-US" sz="3600" dirty="0" err="1">
                <a:solidFill>
                  <a:schemeClr val="bg1"/>
                </a:solidFill>
              </a:rPr>
              <a:t>tubuh</a:t>
            </a:r>
            <a:r>
              <a:rPr lang="en-US" sz="3600" dirty="0">
                <a:solidFill>
                  <a:schemeClr val="bg1"/>
                </a:solidFill>
              </a:rPr>
              <a:t> (body alignment) </a:t>
            </a:r>
            <a:r>
              <a:rPr lang="en-US" sz="3600" dirty="0" err="1">
                <a:solidFill>
                  <a:schemeClr val="bg1"/>
                </a:solidFill>
              </a:rPr>
              <a:t>merupakan</a:t>
            </a:r>
            <a:r>
              <a:rPr lang="en-US" sz="3600" dirty="0">
                <a:solidFill>
                  <a:schemeClr val="bg1"/>
                </a:solidFill>
              </a:rPr>
              <a:t> </a:t>
            </a:r>
            <a:r>
              <a:rPr lang="en-US" sz="3600" dirty="0" err="1">
                <a:solidFill>
                  <a:schemeClr val="bg1"/>
                </a:solidFill>
              </a:rPr>
              <a:t>susunan</a:t>
            </a:r>
            <a:r>
              <a:rPr lang="en-US" sz="3600" dirty="0">
                <a:solidFill>
                  <a:schemeClr val="bg1"/>
                </a:solidFill>
              </a:rPr>
              <a:t> </a:t>
            </a:r>
            <a:r>
              <a:rPr lang="en-US" sz="3600" dirty="0" err="1">
                <a:solidFill>
                  <a:schemeClr val="bg1"/>
                </a:solidFill>
              </a:rPr>
              <a:t>geometris</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bagian</a:t>
            </a:r>
            <a:r>
              <a:rPr lang="en-US" sz="3600" dirty="0">
                <a:solidFill>
                  <a:schemeClr val="bg1"/>
                </a:solidFill>
              </a:rPr>
              <a:t>- </a:t>
            </a:r>
            <a:r>
              <a:rPr lang="en-US" sz="3600" dirty="0" err="1">
                <a:solidFill>
                  <a:schemeClr val="bg1"/>
                </a:solidFill>
              </a:rPr>
              <a:t>bagian</a:t>
            </a:r>
            <a:r>
              <a:rPr lang="en-US" sz="3600" dirty="0">
                <a:solidFill>
                  <a:schemeClr val="bg1"/>
                </a:solidFill>
              </a:rPr>
              <a:t> </a:t>
            </a:r>
            <a:r>
              <a:rPr lang="en-US" sz="3600" dirty="0" err="1">
                <a:solidFill>
                  <a:schemeClr val="bg1"/>
                </a:solidFill>
              </a:rPr>
              <a:t>tubuh</a:t>
            </a:r>
            <a:r>
              <a:rPr lang="en-US" sz="3600" dirty="0">
                <a:solidFill>
                  <a:schemeClr val="bg1"/>
                </a:solidFill>
              </a:rPr>
              <a:t> yang </a:t>
            </a:r>
            <a:r>
              <a:rPr lang="en-US" sz="3600" dirty="0" err="1">
                <a:solidFill>
                  <a:schemeClr val="bg1"/>
                </a:solidFill>
              </a:rPr>
              <a:t>berhubungan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bagian</a:t>
            </a:r>
            <a:r>
              <a:rPr lang="en-US" sz="3600" dirty="0">
                <a:solidFill>
                  <a:schemeClr val="bg1"/>
                </a:solidFill>
              </a:rPr>
              <a:t> </a:t>
            </a:r>
            <a:r>
              <a:rPr lang="en-US" sz="3600" dirty="0" err="1">
                <a:solidFill>
                  <a:schemeClr val="bg1"/>
                </a:solidFill>
              </a:rPr>
              <a:t>tubuh</a:t>
            </a:r>
            <a:r>
              <a:rPr lang="en-US" sz="3600" dirty="0">
                <a:solidFill>
                  <a:schemeClr val="bg1"/>
                </a:solidFill>
              </a:rPr>
              <a:t> yang lain (</a:t>
            </a:r>
            <a:r>
              <a:rPr lang="en-US" sz="3600" dirty="0" err="1">
                <a:solidFill>
                  <a:schemeClr val="bg1"/>
                </a:solidFill>
              </a:rPr>
              <a:t>Hidayat</a:t>
            </a:r>
            <a:r>
              <a:rPr lang="en-US" sz="3600" dirty="0">
                <a:solidFill>
                  <a:schemeClr val="bg1"/>
                </a:solidFill>
              </a:rPr>
              <a:t>, 2006)</a:t>
            </a:r>
            <a:endParaRPr lang="en-US" sz="2400" dirty="0">
              <a:solidFill>
                <a:schemeClr val="bg1"/>
              </a:solidFill>
            </a:endParaRP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8</a:t>
            </a:fld>
            <a:endParaRPr lang="id-ID"/>
          </a:p>
        </p:txBody>
      </p:sp>
      <p:pic>
        <p:nvPicPr>
          <p:cNvPr id="5" name="Picture 4" descr="C:\Users\User\Pictures\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997" y="894703"/>
            <a:ext cx="4873753" cy="176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0126" y="2743200"/>
            <a:ext cx="9144000" cy="3046988"/>
          </a:xfrm>
          <a:prstGeom prst="rect">
            <a:avLst/>
          </a:prstGeom>
          <a:solidFill>
            <a:schemeClr val="tx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200" dirty="0" err="1">
                <a:solidFill>
                  <a:schemeClr val="bg1"/>
                </a:solidFill>
              </a:rPr>
              <a:t>Postur</a:t>
            </a:r>
            <a:r>
              <a:rPr lang="en-US" sz="3200" dirty="0">
                <a:solidFill>
                  <a:schemeClr val="bg1"/>
                </a:solidFill>
              </a:rPr>
              <a:t> </a:t>
            </a:r>
            <a:r>
              <a:rPr lang="en-US" sz="3200" dirty="0" err="1">
                <a:solidFill>
                  <a:schemeClr val="bg1"/>
                </a:solidFill>
              </a:rPr>
              <a:t>tubuh</a:t>
            </a:r>
            <a:r>
              <a:rPr lang="en-US" sz="3200" dirty="0">
                <a:solidFill>
                  <a:schemeClr val="bg1"/>
                </a:solidFill>
              </a:rPr>
              <a:t> yang </a:t>
            </a:r>
            <a:r>
              <a:rPr lang="en-US" sz="3200" dirty="0" err="1">
                <a:solidFill>
                  <a:schemeClr val="bg1"/>
                </a:solidFill>
              </a:rPr>
              <a:t>baik</a:t>
            </a:r>
            <a:r>
              <a:rPr lang="en-US" sz="3200" dirty="0">
                <a:solidFill>
                  <a:schemeClr val="bg1"/>
                </a:solidFill>
              </a:rPr>
              <a:t> </a:t>
            </a:r>
            <a:r>
              <a:rPr lang="en-US" sz="3200" dirty="0" err="1">
                <a:solidFill>
                  <a:schemeClr val="bg1"/>
                </a:solidFill>
              </a:rPr>
              <a:t>diperlukan</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keseimbangan</a:t>
            </a:r>
            <a:r>
              <a:rPr lang="en-US" sz="3200" dirty="0">
                <a:solidFill>
                  <a:schemeClr val="bg1"/>
                </a:solidFill>
              </a:rPr>
              <a:t> </a:t>
            </a:r>
            <a:r>
              <a:rPr lang="en-US" sz="3200" dirty="0" err="1">
                <a:solidFill>
                  <a:schemeClr val="bg1"/>
                </a:solidFill>
              </a:rPr>
              <a:t>tubuh</a:t>
            </a:r>
            <a:r>
              <a:rPr lang="en-US" sz="3200" dirty="0">
                <a:solidFill>
                  <a:schemeClr val="bg1"/>
                </a:solidFill>
              </a:rPr>
              <a:t>, </a:t>
            </a:r>
            <a:r>
              <a:rPr lang="en-US" sz="3200" dirty="0" err="1">
                <a:solidFill>
                  <a:schemeClr val="bg1"/>
                </a:solidFill>
              </a:rPr>
              <a:t>baik</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keadaan</a:t>
            </a:r>
            <a:r>
              <a:rPr lang="en-US" sz="3200" dirty="0">
                <a:solidFill>
                  <a:schemeClr val="bg1"/>
                </a:solidFill>
              </a:rPr>
              <a:t> </a:t>
            </a:r>
            <a:r>
              <a:rPr lang="en-US" sz="3200" dirty="0" err="1">
                <a:solidFill>
                  <a:schemeClr val="bg1"/>
                </a:solidFill>
              </a:rPr>
              <a:t>sedang</a:t>
            </a:r>
            <a:r>
              <a:rPr lang="en-US" sz="3200" dirty="0">
                <a:solidFill>
                  <a:schemeClr val="bg1"/>
                </a:solidFill>
              </a:rPr>
              <a:t> </a:t>
            </a:r>
            <a:r>
              <a:rPr lang="en-US" sz="3200" dirty="0" err="1">
                <a:solidFill>
                  <a:schemeClr val="bg1"/>
                </a:solidFill>
              </a:rPr>
              <a:t>duduk</a:t>
            </a:r>
            <a:r>
              <a:rPr lang="en-US" sz="3200" dirty="0">
                <a:solidFill>
                  <a:schemeClr val="bg1"/>
                </a:solidFill>
              </a:rPr>
              <a:t>, </a:t>
            </a:r>
            <a:r>
              <a:rPr lang="en-US" sz="3200" dirty="0" err="1">
                <a:solidFill>
                  <a:schemeClr val="bg1"/>
                </a:solidFill>
              </a:rPr>
              <a:t>berdiri</a:t>
            </a:r>
            <a:r>
              <a:rPr lang="en-US" sz="3200" dirty="0">
                <a:solidFill>
                  <a:schemeClr val="bg1"/>
                </a:solidFill>
              </a:rPr>
              <a:t>, </a:t>
            </a:r>
            <a:r>
              <a:rPr lang="en-US" sz="3200" dirty="0" err="1">
                <a:solidFill>
                  <a:schemeClr val="bg1"/>
                </a:solidFill>
              </a:rPr>
              <a:t>ataupun</a:t>
            </a:r>
            <a:r>
              <a:rPr lang="en-US" sz="3200" dirty="0">
                <a:solidFill>
                  <a:schemeClr val="bg1"/>
                </a:solidFill>
              </a:rPr>
              <a:t> </a:t>
            </a:r>
            <a:r>
              <a:rPr lang="en-US" sz="3200" dirty="0" err="1">
                <a:solidFill>
                  <a:schemeClr val="bg1"/>
                </a:solidFill>
              </a:rPr>
              <a:t>telentang</a:t>
            </a:r>
            <a:r>
              <a:rPr lang="en-US" sz="3200" dirty="0">
                <a:solidFill>
                  <a:schemeClr val="bg1"/>
                </a:solidFill>
              </a:rPr>
              <a:t>. </a:t>
            </a:r>
            <a:r>
              <a:rPr lang="en-US" sz="3200" dirty="0" err="1">
                <a:solidFill>
                  <a:schemeClr val="bg1"/>
                </a:solidFill>
              </a:rPr>
              <a:t>Keseimbangan</a:t>
            </a:r>
            <a:r>
              <a:rPr lang="en-US" sz="3200" dirty="0">
                <a:solidFill>
                  <a:schemeClr val="bg1"/>
                </a:solidFill>
              </a:rPr>
              <a:t> </a:t>
            </a:r>
            <a:r>
              <a:rPr lang="en-US" sz="3200" dirty="0" err="1">
                <a:solidFill>
                  <a:schemeClr val="bg1"/>
                </a:solidFill>
              </a:rPr>
              <a:t>tubuh</a:t>
            </a:r>
            <a:r>
              <a:rPr lang="en-US" sz="3200" dirty="0">
                <a:solidFill>
                  <a:schemeClr val="bg1"/>
                </a:solidFill>
              </a:rPr>
              <a:t> </a:t>
            </a:r>
            <a:r>
              <a:rPr lang="en-US" sz="3200" dirty="0" err="1">
                <a:solidFill>
                  <a:schemeClr val="bg1"/>
                </a:solidFill>
              </a:rPr>
              <a:t>dapat</a:t>
            </a:r>
            <a:r>
              <a:rPr lang="en-US" sz="3200" dirty="0">
                <a:solidFill>
                  <a:schemeClr val="bg1"/>
                </a:solidFill>
              </a:rPr>
              <a:t> </a:t>
            </a:r>
            <a:r>
              <a:rPr lang="en-US" sz="3200" dirty="0" err="1">
                <a:solidFill>
                  <a:schemeClr val="bg1"/>
                </a:solidFill>
              </a:rPr>
              <a:t>dicapai</a:t>
            </a:r>
            <a:r>
              <a:rPr lang="en-US" sz="3200" dirty="0">
                <a:solidFill>
                  <a:schemeClr val="bg1"/>
                </a:solidFill>
              </a:rPr>
              <a:t> </a:t>
            </a:r>
            <a:r>
              <a:rPr lang="en-US" sz="3200" dirty="0" err="1">
                <a:solidFill>
                  <a:schemeClr val="bg1"/>
                </a:solidFill>
              </a:rPr>
              <a:t>apabila</a:t>
            </a:r>
            <a:r>
              <a:rPr lang="en-US" sz="3200" dirty="0">
                <a:solidFill>
                  <a:schemeClr val="bg1"/>
                </a:solidFill>
              </a:rPr>
              <a:t> </a:t>
            </a:r>
            <a:r>
              <a:rPr lang="en-US" sz="3200" dirty="0" err="1">
                <a:solidFill>
                  <a:schemeClr val="bg1"/>
                </a:solidFill>
              </a:rPr>
              <a:t>seseorang</a:t>
            </a:r>
            <a:r>
              <a:rPr lang="en-US" sz="3200" dirty="0">
                <a:solidFill>
                  <a:schemeClr val="bg1"/>
                </a:solidFill>
              </a:rPr>
              <a:t> </a:t>
            </a:r>
            <a:r>
              <a:rPr lang="en-US" sz="3200" dirty="0" err="1">
                <a:solidFill>
                  <a:schemeClr val="bg1"/>
                </a:solidFill>
              </a:rPr>
              <a:t>mampu</a:t>
            </a:r>
            <a:r>
              <a:rPr lang="en-US" sz="3200" dirty="0">
                <a:solidFill>
                  <a:schemeClr val="bg1"/>
                </a:solidFill>
              </a:rPr>
              <a:t> </a:t>
            </a:r>
            <a:r>
              <a:rPr lang="en-US" sz="3200" dirty="0" err="1">
                <a:solidFill>
                  <a:schemeClr val="bg1"/>
                </a:solidFill>
              </a:rPr>
              <a:t>memelihara</a:t>
            </a:r>
            <a:r>
              <a:rPr lang="en-US" sz="3200" dirty="0">
                <a:solidFill>
                  <a:schemeClr val="bg1"/>
                </a:solidFill>
              </a:rPr>
              <a:t> </a:t>
            </a:r>
            <a:r>
              <a:rPr lang="en-US" sz="3200" dirty="0" err="1">
                <a:solidFill>
                  <a:schemeClr val="bg1"/>
                </a:solidFill>
              </a:rPr>
              <a:t>keseimbangan</a:t>
            </a:r>
            <a:r>
              <a:rPr lang="en-US" sz="3200" dirty="0">
                <a:solidFill>
                  <a:schemeClr val="bg1"/>
                </a:solidFill>
              </a:rPr>
              <a:t> </a:t>
            </a:r>
            <a:r>
              <a:rPr lang="en-US" sz="3200" dirty="0" err="1">
                <a:solidFill>
                  <a:schemeClr val="bg1"/>
                </a:solidFill>
              </a:rPr>
              <a:t>sepanjang</a:t>
            </a:r>
            <a:r>
              <a:rPr lang="en-US" sz="3200" dirty="0">
                <a:solidFill>
                  <a:schemeClr val="bg1"/>
                </a:solidFill>
              </a:rPr>
              <a:t> </a:t>
            </a:r>
            <a:r>
              <a:rPr lang="en-US" sz="3200" dirty="0" err="1">
                <a:solidFill>
                  <a:schemeClr val="bg1"/>
                </a:solidFill>
              </a:rPr>
              <a:t>garis</a:t>
            </a:r>
            <a:r>
              <a:rPr lang="en-US" sz="3200" dirty="0">
                <a:solidFill>
                  <a:schemeClr val="bg1"/>
                </a:solidFill>
              </a:rPr>
              <a:t> </a:t>
            </a:r>
            <a:r>
              <a:rPr lang="en-US" sz="3200" dirty="0" err="1">
                <a:solidFill>
                  <a:schemeClr val="bg1"/>
                </a:solidFill>
              </a:rPr>
              <a:t>gravitasi</a:t>
            </a:r>
            <a:r>
              <a:rPr lang="en-US" sz="3200" dirty="0">
                <a:solidFill>
                  <a:schemeClr val="bg1"/>
                </a:solidFill>
              </a:rPr>
              <a:t> </a:t>
            </a:r>
            <a:r>
              <a:rPr lang="en-US" sz="3200" dirty="0" err="1">
                <a:solidFill>
                  <a:schemeClr val="bg1"/>
                </a:solidFill>
              </a:rPr>
              <a:t>pada</a:t>
            </a:r>
            <a:r>
              <a:rPr lang="en-US" sz="3200" dirty="0">
                <a:solidFill>
                  <a:schemeClr val="bg1"/>
                </a:solidFill>
              </a:rPr>
              <a:t> </a:t>
            </a:r>
            <a:r>
              <a:rPr lang="en-US" sz="3200" dirty="0" err="1">
                <a:solidFill>
                  <a:schemeClr val="bg1"/>
                </a:solidFill>
              </a:rPr>
              <a:t>tengah</a:t>
            </a:r>
            <a:r>
              <a:rPr lang="en-US" sz="3200" dirty="0">
                <a:solidFill>
                  <a:schemeClr val="bg1"/>
                </a:solidFill>
              </a:rPr>
              <a:t> </a:t>
            </a:r>
            <a:r>
              <a:rPr lang="en-US" sz="3200" dirty="0" err="1">
                <a:solidFill>
                  <a:schemeClr val="bg1"/>
                </a:solidFill>
              </a:rPr>
              <a:t>dasar</a:t>
            </a:r>
            <a:r>
              <a:rPr lang="en-US" sz="3200" dirty="0">
                <a:solidFill>
                  <a:schemeClr val="bg1"/>
                </a:solidFill>
              </a:rPr>
              <a:t> </a:t>
            </a:r>
            <a:r>
              <a:rPr lang="en-US" sz="3200" dirty="0" err="1">
                <a:solidFill>
                  <a:schemeClr val="bg1"/>
                </a:solidFill>
              </a:rPr>
              <a:t>pendukung</a:t>
            </a:r>
            <a:r>
              <a:rPr lang="en-US" sz="3200" dirty="0">
                <a:solidFill>
                  <a:schemeClr val="bg1"/>
                </a:solidFill>
              </a:rPr>
              <a:t> (</a:t>
            </a:r>
            <a:r>
              <a:rPr lang="en-US" sz="3200" dirty="0" err="1">
                <a:solidFill>
                  <a:schemeClr val="bg1"/>
                </a:solidFill>
              </a:rPr>
              <a:t>Hidayat</a:t>
            </a:r>
            <a:r>
              <a:rPr lang="en-US" sz="3200" dirty="0">
                <a:solidFill>
                  <a:schemeClr val="bg1"/>
                </a:solidFill>
              </a:rPr>
              <a:t>, 2006). </a:t>
            </a:r>
          </a:p>
        </p:txBody>
      </p:sp>
      <p:sp>
        <p:nvSpPr>
          <p:cNvPr id="15366" name="Slide Number Placeholder 7"/>
          <p:cNvSpPr>
            <a:spLocks noGrp="1"/>
          </p:cNvSpPr>
          <p:nvPr>
            <p:ph type="sldNum" sz="quarter" idx="12"/>
          </p:nvPr>
        </p:nvSpPr>
        <p:spPr bwMode="auto">
          <a:ln>
            <a:miter lim="800000"/>
            <a:headEnd/>
            <a:tailEnd/>
          </a:ln>
        </p:spPr>
        <p:txBody>
          <a:bodyPr/>
          <a:lstStyle/>
          <a:p>
            <a:pPr>
              <a:defRPr/>
            </a:pPr>
            <a:fld id="{97239D1F-1688-4397-A589-E1D539675217}" type="slidenum">
              <a:rPr lang="id-ID"/>
              <a:pPr>
                <a:defRPr/>
              </a:pPr>
              <a:t>9</a:t>
            </a:fld>
            <a:endParaRPr lang="id-ID"/>
          </a:p>
        </p:txBody>
      </p:sp>
      <p:pic>
        <p:nvPicPr>
          <p:cNvPr id="5" name="Picture 4" descr="C:\Users\User\Pictures\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997" y="894703"/>
            <a:ext cx="4873753" cy="176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3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4564</TotalTime>
  <Words>713</Words>
  <Application>Microsoft Office PowerPoint</Application>
  <PresentationFormat>On-screen Show (4:3)</PresentationFormat>
  <Paragraphs>57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HEALTH NURSING  DALAM MENDUKUNG  PATIENT SAFETY </vt:lpstr>
      <vt:lpstr>PowerPoint Presentation</vt:lpstr>
      <vt:lpstr>PERAWAT MENJADI SALAH SATU FAKTOR YG PENTING UNTUK MENDUKUNG PELAKSANAAN PETIANT SAFETY   SALAH SATU FAKTOR YG PERLU DIPERHATIKAN ADALAH FAKTOR KESEHATAN PERAWAT (HEALTH NURSE)  PERAWAT YANG KONDISI KESEHATAN TERPENUHI AKAN LEBIH FOKUS DI DALAM MENJALANKAN TINDAKAN ASUHAN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KESIMPULAN Perawat dengan memiliki tingkat kesehatan yang baik akan dapat memberikan pelayanan askep yg aman   DALAM MENDUKUNG  PATIENT SAFETY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NURSING  DIDALAM MENDUKUNG MANAJEMEN PATIENT SAFETY</dc:title>
  <dc:creator>User</dc:creator>
  <cp:lastModifiedBy>ASUS</cp:lastModifiedBy>
  <cp:revision>20</cp:revision>
  <dcterms:created xsi:type="dcterms:W3CDTF">2022-02-14T03:42:24Z</dcterms:created>
  <dcterms:modified xsi:type="dcterms:W3CDTF">2023-03-07T04:33:55Z</dcterms:modified>
</cp:coreProperties>
</file>