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57" r:id="rId4"/>
    <p:sldId id="258" r:id="rId5"/>
    <p:sldId id="259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7" r:id="rId18"/>
    <p:sldId id="271" r:id="rId19"/>
    <p:sldId id="272" r:id="rId20"/>
    <p:sldId id="273" r:id="rId21"/>
    <p:sldId id="274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47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969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534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8388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562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6808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6200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2336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079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91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493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596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947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83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240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26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120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F838D43-3441-416C-BD3B-0A3A222F62B9}" type="datetimeFigureOut">
              <a:rPr lang="id-ID" smtClean="0"/>
              <a:t>28/02/2025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28CD702-A9D5-4937-BE3B-832119F2DD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534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ID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ID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1143000"/>
            <a:ext cx="8825658" cy="3389217"/>
          </a:xfrm>
        </p:spPr>
        <p:txBody>
          <a:bodyPr anchor="ctr">
            <a:normAutofit/>
          </a:bodyPr>
          <a:lstStyle/>
          <a:p>
            <a:pPr algn="ctr"/>
            <a:r>
              <a:rPr lang="id-ID" sz="6600" b="1">
                <a:solidFill>
                  <a:srgbClr val="FFFFFF"/>
                </a:solidFill>
              </a:rPr>
              <a:t>MANAJEMEN KORBAN MASSAL</a:t>
            </a:r>
            <a:endParaRPr lang="id-ID" sz="66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171" y="5240851"/>
            <a:ext cx="8825658" cy="8289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ID" sz="1300" dirty="0">
                <a:solidFill>
                  <a:schemeClr val="tx2"/>
                </a:solidFill>
              </a:rPr>
              <a:t>Oleh :</a:t>
            </a:r>
            <a:br>
              <a:rPr lang="en-ID" sz="1300" dirty="0">
                <a:solidFill>
                  <a:schemeClr val="tx2"/>
                </a:solidFill>
              </a:rPr>
            </a:br>
            <a:r>
              <a:rPr lang="en-ID" sz="1300" dirty="0">
                <a:solidFill>
                  <a:schemeClr val="tx2"/>
                </a:solidFill>
              </a:rPr>
              <a:t>Ns </a:t>
            </a:r>
            <a:r>
              <a:rPr lang="en-ID" sz="1300" dirty="0" err="1">
                <a:solidFill>
                  <a:schemeClr val="tx2"/>
                </a:solidFill>
              </a:rPr>
              <a:t>Suyamto</a:t>
            </a:r>
            <a:r>
              <a:rPr lang="en-ID" sz="1300" dirty="0">
                <a:solidFill>
                  <a:schemeClr val="tx2"/>
                </a:solidFill>
              </a:rPr>
              <a:t> SST., MPH</a:t>
            </a:r>
          </a:p>
          <a:p>
            <a:pPr algn="ctr">
              <a:lnSpc>
                <a:spcPct val="90000"/>
              </a:lnSpc>
            </a:pPr>
            <a:r>
              <a:rPr lang="en-ID" sz="1300" dirty="0" err="1">
                <a:solidFill>
                  <a:schemeClr val="tx2"/>
                </a:solidFill>
              </a:rPr>
              <a:t>Sekolah</a:t>
            </a:r>
            <a:r>
              <a:rPr lang="en-ID" sz="1300" dirty="0">
                <a:solidFill>
                  <a:schemeClr val="tx2"/>
                </a:solidFill>
              </a:rPr>
              <a:t> Tinggi </a:t>
            </a:r>
            <a:r>
              <a:rPr lang="en-ID" sz="1300" dirty="0" err="1">
                <a:solidFill>
                  <a:schemeClr val="tx2"/>
                </a:solidFill>
              </a:rPr>
              <a:t>Ilmu</a:t>
            </a:r>
            <a:r>
              <a:rPr lang="en-ID" sz="1300" dirty="0">
                <a:solidFill>
                  <a:schemeClr val="tx2"/>
                </a:solidFill>
              </a:rPr>
              <a:t> Kesehatan </a:t>
            </a:r>
            <a:r>
              <a:rPr lang="en-ID" sz="1300" dirty="0" err="1">
                <a:solidFill>
                  <a:schemeClr val="tx2"/>
                </a:solidFill>
              </a:rPr>
              <a:t>Notokusumo</a:t>
            </a:r>
            <a:r>
              <a:rPr lang="en-ID" sz="1300" dirty="0">
                <a:solidFill>
                  <a:schemeClr val="tx2"/>
                </a:solidFill>
              </a:rPr>
              <a:t> Yogyakarta</a:t>
            </a:r>
            <a:endParaRPr lang="id-ID" sz="1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2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14" y="973668"/>
            <a:ext cx="7565053" cy="706964"/>
          </a:xfrm>
        </p:spPr>
        <p:txBody>
          <a:bodyPr/>
          <a:lstStyle/>
          <a:p>
            <a:pPr algn="ctr"/>
            <a:r>
              <a:rPr lang="id-ID" b="1" dirty="0"/>
              <a:t>Hitam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515" y="2691917"/>
            <a:ext cx="10515600" cy="1474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200" dirty="0"/>
              <a:t>S</a:t>
            </a:r>
            <a:r>
              <a:rPr lang="id-ID" sz="3200" dirty="0"/>
              <a:t>ebagai penanda korban yang telah meninggal dunia</a:t>
            </a:r>
          </a:p>
        </p:txBody>
      </p:sp>
    </p:spTree>
    <p:extLst>
      <p:ext uri="{BB962C8B-B14F-4D97-AF65-F5344CB8AC3E}">
        <p14:creationId xmlns:p14="http://schemas.microsoft.com/office/powerpoint/2010/main" val="1746345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Triase lapangan dilakukan pada tiga kondisi: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id-ID" sz="3200" dirty="0"/>
              <a:t>Triase di tempat (triase satu) </a:t>
            </a:r>
          </a:p>
          <a:p>
            <a:pPr lvl="2"/>
            <a:r>
              <a:rPr lang="id-ID" sz="3200" dirty="0"/>
              <a:t>Triase medik (triase dua) </a:t>
            </a:r>
          </a:p>
          <a:p>
            <a:pPr lvl="2"/>
            <a:r>
              <a:rPr lang="id-ID" sz="3200" dirty="0"/>
              <a:t>Triase evakuasi (triase tiga) 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35108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Pertolongan Pertama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3568"/>
            <a:ext cx="10515600" cy="2567471"/>
          </a:xfrm>
        </p:spPr>
        <p:txBody>
          <a:bodyPr>
            <a:normAutofit fontScale="92500" lnSpcReduction="20000"/>
          </a:bodyPr>
          <a:lstStyle/>
          <a:p>
            <a:pPr marL="357188" lvl="1"/>
            <a:r>
              <a:rPr lang="id-ID" sz="3600" dirty="0"/>
              <a:t>Lokasi bencana, sebelum korban dipindahkan</a:t>
            </a:r>
          </a:p>
          <a:p>
            <a:pPr marL="357188" lvl="1"/>
            <a:r>
              <a:rPr lang="id-ID" sz="3600" dirty="0"/>
              <a:t>Tempat penampungan sementara </a:t>
            </a:r>
          </a:p>
          <a:p>
            <a:pPr marL="357188" lvl="1"/>
            <a:r>
              <a:rPr lang="id-ID" sz="3600" dirty="0"/>
              <a:t>Pada “tempat hijau” dari pos medis lanjutan</a:t>
            </a:r>
          </a:p>
          <a:p>
            <a:pPr marL="357188" lvl="1"/>
            <a:r>
              <a:rPr lang="id-ID" sz="3600" dirty="0"/>
              <a:t>Dalam ambulans saat korban dipindahkan ke fasilitas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5538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474" y="860820"/>
            <a:ext cx="10515600" cy="589031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Pos Medis Lanjutan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217" y="2554514"/>
            <a:ext cx="11605592" cy="3925798"/>
          </a:xfrm>
        </p:spPr>
        <p:txBody>
          <a:bodyPr>
            <a:normAutofit fontScale="77500" lnSpcReduction="20000"/>
          </a:bodyPr>
          <a:lstStyle/>
          <a:p>
            <a:r>
              <a:rPr lang="id-ID" sz="3200" dirty="0"/>
              <a:t>Fungsi pos </a:t>
            </a:r>
            <a:r>
              <a:rPr lang="id-ID" sz="3200" b="1" dirty="0">
                <a:solidFill>
                  <a:schemeClr val="accent1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medis</a:t>
            </a:r>
            <a:r>
              <a:rPr lang="id-ID" sz="3200" dirty="0"/>
              <a:t> lanjutan ini dapat disingkat menjadi </a:t>
            </a:r>
            <a:r>
              <a:rPr lang="id-ID" sz="3200" b="1" i="1" dirty="0"/>
              <a:t>“Three ‘T’ rule” (Tag, Treat, Transfer)</a:t>
            </a:r>
            <a:r>
              <a:rPr lang="id-ID" sz="3200" dirty="0"/>
              <a:t> atau hukum tiga (label, rawat, evakuasi).</a:t>
            </a:r>
          </a:p>
          <a:p>
            <a:r>
              <a:rPr lang="id-ID" sz="3200" dirty="0"/>
              <a:t>Lokasi pendirian pos medis lanjutan sebaiknya cukup dekat untuk ditempuh dengan berjalan kaki dari lokasi bencana (50–100 meter) dan daerah tersebut  harus: </a:t>
            </a:r>
          </a:p>
          <a:p>
            <a:pPr lvl="1"/>
            <a:r>
              <a:rPr lang="id-ID" sz="3200" dirty="0"/>
              <a:t>Termasuk daerah yang aman</a:t>
            </a:r>
          </a:p>
          <a:p>
            <a:pPr lvl="1"/>
            <a:r>
              <a:rPr lang="id-ID" sz="3200" dirty="0"/>
              <a:t>Memiliki akses langsung ke jalan raya tempat evakuasi dilakukan </a:t>
            </a:r>
          </a:p>
          <a:p>
            <a:pPr lvl="1"/>
            <a:r>
              <a:rPr lang="id-ID" sz="3200" dirty="0"/>
              <a:t>Berada di dekat dengan Pos Komando </a:t>
            </a:r>
          </a:p>
          <a:p>
            <a:pPr lvl="1"/>
            <a:r>
              <a:rPr lang="id-ID" sz="3200" dirty="0"/>
              <a:t>Berada dalam jangkauan komunikasi radio.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649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3143"/>
            <a:ext cx="10515600" cy="559431"/>
          </a:xfrm>
        </p:spPr>
        <p:txBody>
          <a:bodyPr/>
          <a:lstStyle/>
          <a:p>
            <a:pPr algn="ctr"/>
            <a:r>
              <a:rPr lang="id-ID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Organisasi Pos Medis Lanjutan</a:t>
            </a:r>
            <a:endParaRPr lang="id-ID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686" y="1555308"/>
            <a:ext cx="11582400" cy="493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00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269" y="2365829"/>
            <a:ext cx="10711069" cy="4368800"/>
          </a:xfrm>
        </p:spPr>
        <p:txBody>
          <a:bodyPr>
            <a:normAutofit fontScale="92500"/>
          </a:bodyPr>
          <a:lstStyle/>
          <a:p>
            <a:r>
              <a:rPr lang="id-ID" sz="3600" dirty="0"/>
              <a:t>Tempat perawatan ini dibagi lagi menjadi: </a:t>
            </a:r>
          </a:p>
          <a:p>
            <a:pPr lvl="0"/>
            <a:r>
              <a:rPr lang="id-ID" sz="3600" b="1" dirty="0"/>
              <a:t>Tempat perawatan korban gawat darurat</a:t>
            </a:r>
            <a:r>
              <a:rPr lang="id-ID" sz="3600" dirty="0"/>
              <a:t> (korban yang diberi tanda dengan label </a:t>
            </a:r>
            <a:r>
              <a:rPr lang="id-ID" sz="3600" dirty="0">
                <a:solidFill>
                  <a:schemeClr val="bg1"/>
                </a:solidFill>
                <a:highlight>
                  <a:srgbClr val="FF0000"/>
                </a:highlight>
              </a:rPr>
              <a:t>merah</a:t>
            </a:r>
            <a:r>
              <a:rPr lang="id-ID" sz="3600" dirty="0"/>
              <a:t> dan </a:t>
            </a:r>
            <a:r>
              <a:rPr lang="id-ID" sz="3600" dirty="0">
                <a:solidFill>
                  <a:schemeClr val="bg1"/>
                </a:solidFill>
                <a:highlight>
                  <a:srgbClr val="FFFF00"/>
                </a:highlight>
              </a:rPr>
              <a:t>kuning</a:t>
            </a:r>
            <a:r>
              <a:rPr lang="id-ID" sz="3600" dirty="0"/>
              <a:t>). Lokasi ini merupakan proporsi terbesar dari seluruh tempat perawatan. </a:t>
            </a:r>
          </a:p>
          <a:p>
            <a:pPr lvl="0"/>
            <a:r>
              <a:rPr lang="id-ID" sz="3600" b="1" dirty="0"/>
              <a:t>Tempat perawatan bagi korban non gawat darurat </a:t>
            </a:r>
            <a:r>
              <a:rPr lang="id-ID" sz="3600" dirty="0"/>
              <a:t>(korban yang diberi tanda dengan label </a:t>
            </a:r>
            <a:r>
              <a:rPr lang="id-ID" sz="3600" dirty="0">
                <a:highlight>
                  <a:srgbClr val="00FF00"/>
                </a:highlight>
              </a:rPr>
              <a:t>hijau</a:t>
            </a:r>
            <a:r>
              <a:rPr lang="id-ID" sz="3600" dirty="0"/>
              <a:t> dan </a:t>
            </a:r>
            <a:r>
              <a:rPr lang="id-ID" sz="3600" dirty="0">
                <a:solidFill>
                  <a:schemeClr val="bg1"/>
                </a:solidFill>
                <a:highlight>
                  <a:srgbClr val="000000"/>
                </a:highlight>
              </a:rPr>
              <a:t>hitam</a:t>
            </a:r>
            <a:r>
              <a:rPr lang="id-ID" sz="3600" dirty="0"/>
              <a:t>). </a:t>
            </a:r>
          </a:p>
          <a:p>
            <a:pPr marL="0" indent="0">
              <a:buNone/>
            </a:pP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269136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555"/>
            <a:ext cx="10515600" cy="787814"/>
          </a:xfrm>
        </p:spPr>
        <p:txBody>
          <a:bodyPr/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Pos medis lanjutan standar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0342"/>
            <a:ext cx="10889974" cy="4338509"/>
          </a:xfrm>
        </p:spPr>
        <p:txBody>
          <a:bodyPr>
            <a:noAutofit/>
          </a:bodyPr>
          <a:lstStyle/>
          <a:p>
            <a:pPr marL="258763" lvl="1"/>
            <a:r>
              <a:rPr lang="id-ID" sz="2000" dirty="0"/>
              <a:t>Satu pintu keluar</a:t>
            </a:r>
          </a:p>
          <a:p>
            <a:pPr marL="258763" lvl="1"/>
            <a:r>
              <a:rPr lang="id-ID" sz="2000" dirty="0"/>
              <a:t>Dua buah pintu masuk (Gawat Darurat dan Non-Gawat Darurat). Untuk memudahkan identifikasi, kedua pintu ini diberi tanda dengan bendera merah (untuk korban gawat darurat) dan bendera hijau (untuk korban non gawat darurat).</a:t>
            </a:r>
          </a:p>
          <a:p>
            <a:pPr marL="258763" lvl="1"/>
            <a:r>
              <a:rPr lang="id-ID" sz="2000" dirty="0"/>
              <a:t>Dua tempat penerimaan korban/triase yang saling berhubungan untuk memudahkan pertukaran/pemindahan korban bila diperlukan. </a:t>
            </a:r>
          </a:p>
          <a:p>
            <a:pPr marL="258763" lvl="1"/>
            <a:r>
              <a:rPr lang="id-ID" sz="2000" dirty="0"/>
              <a:t>Tempat perawatan Gawat Darurat yang berhubungan dengan tempat triase Gawat Darurat, tempat ini dibagi menjadi: </a:t>
            </a:r>
          </a:p>
          <a:p>
            <a:pPr lvl="0"/>
            <a:r>
              <a:rPr lang="id-ID" sz="2000" dirty="0"/>
              <a:t>Tempat perawatan korban dengan tanda merah (berhubungan langsung dengan tempat triase)</a:t>
            </a:r>
          </a:p>
          <a:p>
            <a:r>
              <a:rPr lang="id-ID" sz="2000" dirty="0"/>
              <a:t>Tempat perawatan korban dengan tanda kuning (setelah tempat perawatan merah) </a:t>
            </a:r>
          </a:p>
        </p:txBody>
      </p:sp>
    </p:spTree>
    <p:extLst>
      <p:ext uri="{BB962C8B-B14F-4D97-AF65-F5344CB8AC3E}">
        <p14:creationId xmlns:p14="http://schemas.microsoft.com/office/powerpoint/2010/main" val="1942462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1D2A6-4439-C66E-3B27-83F56E513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Tempat perawatan Non Gawat Darurat, berhubungan dengan tempat triase Non Gawat Darurat, dibagi menjadi:</a:t>
            </a:r>
            <a:endParaRPr lang="en-ID" b="1" dirty="0">
              <a:solidFill>
                <a:srgbClr val="EBEBEB"/>
              </a:solidFill>
            </a:endParaRPr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16577" y="2309758"/>
            <a:ext cx="6612565" cy="4323271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2857" y="2309758"/>
            <a:ext cx="4853720" cy="4323270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Tempat korban meninggal (langsung berhubungan dengan tempat triase) </a:t>
            </a:r>
            <a:endParaRPr lang="id-ID" sz="2400" dirty="0"/>
          </a:p>
          <a:p>
            <a:pPr lvl="0"/>
            <a:r>
              <a:rPr lang="id-ID" dirty="0"/>
              <a:t>Tempat perawatan korban dengan tanda hijau (setelah tempat korban meninggal)  </a:t>
            </a:r>
            <a:endParaRPr lang="id-ID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id-ID" dirty="0"/>
              <a:t>Setiap tempat perawatan ini ditandai dengan bendera sesuai dengan kategori korban yang akan dirawat di tempat tersebut. </a:t>
            </a:r>
            <a:endParaRPr lang="en-ID" dirty="0"/>
          </a:p>
          <a:p>
            <a:pPr lvl="1"/>
            <a:r>
              <a:rPr lang="id-ID" dirty="0"/>
              <a:t> Sebuah tempat evakuasi yang merupakan tempat korban yang kondisinya telah stabil untuk menunggu pemindahan ke Rumah Sakit. </a:t>
            </a:r>
            <a:endParaRPr lang="id-ID" sz="2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9137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857" y="858611"/>
            <a:ext cx="10515600" cy="767936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b="1" dirty="0"/>
              <a:t>Luas Pos Medis Lanjutan</a:t>
            </a:r>
            <a:br>
              <a:rPr lang="id-ID" sz="4000" dirty="0"/>
            </a:b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307770"/>
            <a:ext cx="11009243" cy="4252055"/>
          </a:xfrm>
        </p:spPr>
        <p:txBody>
          <a:bodyPr>
            <a:normAutofit fontScale="92500" lnSpcReduction="20000"/>
          </a:bodyPr>
          <a:lstStyle/>
          <a:p>
            <a:pPr marL="258763" lvl="2"/>
            <a:r>
              <a:rPr lang="id-ID" sz="3200" dirty="0"/>
              <a:t>Daerah perawatan 2,6 m</a:t>
            </a:r>
            <a:r>
              <a:rPr lang="id-ID" sz="3200" baseline="30000" dirty="0"/>
              <a:t>2</a:t>
            </a:r>
            <a:r>
              <a:rPr lang="id-ID" sz="3200" dirty="0"/>
              <a:t> untuk setiap korban.</a:t>
            </a:r>
          </a:p>
          <a:p>
            <a:pPr marL="258763" lvl="2"/>
            <a:r>
              <a:rPr lang="id-ID" sz="3200" dirty="0"/>
              <a:t>Luas tempat triase adalah minimum 9 m</a:t>
            </a:r>
            <a:r>
              <a:rPr lang="id-ID" sz="3200" baseline="30000" dirty="0"/>
              <a:t>2</a:t>
            </a:r>
            <a:endParaRPr lang="id-ID" sz="3200" dirty="0"/>
          </a:p>
          <a:p>
            <a:pPr marL="258763" lvl="2"/>
            <a:r>
              <a:rPr lang="id-ID" sz="3200" dirty="0"/>
              <a:t>Luas minimum tempat perawatan untuk pos medis lanjutan dasar adalah 65 m</a:t>
            </a:r>
            <a:r>
              <a:rPr lang="id-ID" sz="3200" baseline="30000" dirty="0"/>
              <a:t>2</a:t>
            </a:r>
            <a:endParaRPr lang="id-ID" sz="3200" dirty="0"/>
          </a:p>
          <a:p>
            <a:pPr marL="258763" lvl="2"/>
            <a:r>
              <a:rPr lang="id-ID" sz="3200" dirty="0"/>
              <a:t>Luas minimum tempat perawat untuk pos medis lanjutan standar adalah 130 m</a:t>
            </a:r>
            <a:r>
              <a:rPr lang="id-ID" sz="3200" baseline="30000" dirty="0"/>
              <a:t>2</a:t>
            </a:r>
            <a:endParaRPr lang="id-ID" sz="3200" dirty="0"/>
          </a:p>
          <a:p>
            <a:pPr marL="258763" lvl="2"/>
            <a:r>
              <a:rPr lang="id-ID" sz="3200" dirty="0"/>
              <a:t>Tempat evakuasi 26 m</a:t>
            </a:r>
            <a:r>
              <a:rPr lang="id-ID" sz="3200" baseline="30000" dirty="0"/>
              <a:t>2</a:t>
            </a:r>
            <a:endParaRPr lang="id-ID" sz="3200" dirty="0"/>
          </a:p>
          <a:p>
            <a:pPr marL="0" indent="0">
              <a:buNone/>
            </a:pPr>
            <a:r>
              <a:rPr lang="id-ID" sz="3200" dirty="0"/>
              <a:t>Dengan demikian, luas minimum yang diperlukan untuk sebuah pos medis lanjutan adalah 73 m</a:t>
            </a:r>
            <a:r>
              <a:rPr lang="id-ID" sz="3200" baseline="30000" dirty="0"/>
              <a:t>2</a:t>
            </a:r>
            <a:r>
              <a:rPr lang="id-ID" sz="3200" dirty="0"/>
              <a:t>.</a:t>
            </a:r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14706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20686"/>
            <a:ext cx="8825659" cy="3799114"/>
          </a:xfrm>
        </p:spPr>
        <p:txBody>
          <a:bodyPr/>
          <a:lstStyle/>
          <a:p>
            <a:r>
              <a:rPr lang="id-ID" sz="3200" dirty="0"/>
              <a:t>Bagaimana Arus pemindahan korban?</a:t>
            </a:r>
          </a:p>
          <a:p>
            <a:r>
              <a:rPr lang="id-ID" sz="3200" dirty="0"/>
              <a:t>Bagaimana tempat perawatannya dan bagaimana perawatnya?</a:t>
            </a:r>
          </a:p>
          <a:p>
            <a:r>
              <a:rPr lang="id-ID" sz="3200" dirty="0"/>
              <a:t>Lokasi evakuasi</a:t>
            </a:r>
          </a:p>
          <a:p>
            <a:r>
              <a:rPr lang="id-ID" sz="3200" dirty="0"/>
              <a:t>Peralatan yang dibutuhkan?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1039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8D732-F760-7850-2CAA-5DA32E4B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3313F-3DB5-6F16-A27A-B82D1193D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Mahasiswa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diharapkan</a:t>
            </a:r>
            <a:r>
              <a:rPr lang="en-ID" dirty="0"/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Mampu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bencana</a:t>
            </a:r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Mampu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Triase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korban </a:t>
            </a:r>
            <a:r>
              <a:rPr lang="en-ID" dirty="0" err="1"/>
              <a:t>bencana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Mampu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id-ID" b="1" dirty="0"/>
              <a:t>Triase lapangan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09661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87639"/>
            <a:ext cx="10515600" cy="688423"/>
          </a:xfrm>
        </p:spPr>
        <p:txBody>
          <a:bodyPr>
            <a:normAutofit fontScale="90000"/>
          </a:bodyPr>
          <a:lstStyle/>
          <a:p>
            <a:r>
              <a:rPr lang="id-ID" sz="3200" b="1" dirty="0"/>
              <a:t>Pelayanan kesehatan dasar yang diperlukan pengungsi 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4513"/>
            <a:ext cx="10515600" cy="3622449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id-ID" b="1" dirty="0"/>
              <a:t>Pelayanan Pengobatan  </a:t>
            </a:r>
            <a:endParaRPr lang="id-ID" sz="2000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Pelayanan Imunisasi</a:t>
            </a:r>
            <a:r>
              <a:rPr lang="id-ID" dirty="0"/>
              <a:t> </a:t>
            </a:r>
            <a:endParaRPr lang="id-ID" sz="2000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Pelayanan Kesehatan Ibu dan Anak</a:t>
            </a:r>
            <a:r>
              <a:rPr lang="id-ID" dirty="0"/>
              <a:t> </a:t>
            </a:r>
            <a:endParaRPr lang="id-ID" sz="2000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Pelayanan Gizi</a:t>
            </a:r>
            <a:r>
              <a:rPr lang="id-ID" dirty="0"/>
              <a:t> </a:t>
            </a:r>
            <a:endParaRPr lang="id-ID" sz="2000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Pemberantasan Penyakit Menular dan Pengendalian Vektor </a:t>
            </a:r>
            <a:endParaRPr lang="id-ID" sz="2000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Pelayanan Kesehatan Jiwa </a:t>
            </a:r>
            <a:endParaRPr lang="id-ID" sz="2000" dirty="0"/>
          </a:p>
          <a:p>
            <a:r>
              <a:rPr lang="id-ID" b="1" dirty="0"/>
              <a:t>Pelayanan Promosi Kesehatan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48078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840"/>
          </a:xfrm>
        </p:spPr>
        <p:txBody>
          <a:bodyPr>
            <a:normAutofit fontScale="90000"/>
          </a:bodyPr>
          <a:lstStyle/>
          <a:p>
            <a:r>
              <a:rPr lang="id-ID" sz="3200" b="1" dirty="0"/>
              <a:t>Standar Minimal Pelayanan Kesehatan di Pengungsian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486" y="2943225"/>
            <a:ext cx="10515600" cy="2289175"/>
          </a:xfrm>
        </p:spPr>
        <p:txBody>
          <a:bodyPr/>
          <a:lstStyle/>
          <a:p>
            <a:r>
              <a:rPr lang="id-ID" sz="2400" b="1" dirty="0"/>
              <a:t>Pelayanan Kesehatan </a:t>
            </a:r>
          </a:p>
          <a:p>
            <a:pPr marL="228600" lvl="1">
              <a:spcBef>
                <a:spcPts val="1000"/>
              </a:spcBef>
            </a:pPr>
            <a:r>
              <a:rPr lang="id-ID" b="1" dirty="0"/>
              <a:t>Kesehatan Reproduksi </a:t>
            </a:r>
            <a:endParaRPr lang="id-ID" dirty="0"/>
          </a:p>
          <a:p>
            <a:pPr marL="228600" lvl="1">
              <a:spcBef>
                <a:spcPts val="1000"/>
              </a:spcBef>
            </a:pPr>
            <a:r>
              <a:rPr lang="id-ID" b="1" dirty="0"/>
              <a:t>Kesehatan Jiwa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91159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43D5-72F2-58D7-751F-684598F4A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5691-BD87-A43E-31A9-3DC1E741F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D" b="1" dirty="0"/>
          </a:p>
          <a:p>
            <a:pPr algn="ctr"/>
            <a:endParaRPr lang="en-ID" b="1" dirty="0"/>
          </a:p>
          <a:p>
            <a:pPr marL="0" indent="0" algn="ctr">
              <a:buNone/>
            </a:pPr>
            <a:r>
              <a:rPr lang="en-ID" b="1" dirty="0"/>
              <a:t>Ada </a:t>
            </a:r>
            <a:r>
              <a:rPr lang="en-ID" b="1" dirty="0" err="1"/>
              <a:t>Pertanyaan</a:t>
            </a:r>
            <a:r>
              <a:rPr lang="en-ID" b="1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7185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325563"/>
          </a:xfrm>
        </p:spPr>
        <p:txBody>
          <a:bodyPr/>
          <a:lstStyle/>
          <a:p>
            <a:pPr algn="ctr"/>
            <a:r>
              <a:rPr lang="id-ID" dirty="0"/>
              <a:t>Prosedur Mengelola Bencana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2" y="2177143"/>
            <a:ext cx="11708296" cy="448207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id-ID" sz="3200" b="1" dirty="0"/>
              <a:t>Proses Penyiagaan</a:t>
            </a:r>
          </a:p>
          <a:p>
            <a:pPr marL="715963" indent="-514350">
              <a:buAutoNum type="arabicPeriod"/>
            </a:pPr>
            <a:r>
              <a:rPr lang="id-ID" sz="3200" dirty="0"/>
              <a:t>Penilaian Awal</a:t>
            </a:r>
          </a:p>
          <a:p>
            <a:pPr marL="715963" indent="-514350">
              <a:buAutoNum type="arabicPeriod"/>
            </a:pPr>
            <a:r>
              <a:rPr lang="id-ID" sz="3200" dirty="0"/>
              <a:t>Pelaporan Tingkat Pusat</a:t>
            </a:r>
          </a:p>
          <a:p>
            <a:pPr marL="715963" indent="-514350">
              <a:buAutoNum type="arabicPeriod"/>
            </a:pPr>
            <a:r>
              <a:rPr lang="id-ID" sz="3200" dirty="0"/>
              <a:t>Penyebaran informasi Pesan siaga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lphaUcPeriod" startAt="2"/>
            </a:pPr>
            <a:r>
              <a:rPr lang="id-ID" sz="3200" b="1" dirty="0"/>
              <a:t>Identifikasi Awal Lokasi Bencana  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lphaUcPeriod" startAt="2"/>
            </a:pPr>
            <a:r>
              <a:rPr lang="id-ID" sz="3200" b="1" dirty="0"/>
              <a:t>Tindakan Keselamatan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lphaUcPeriod" startAt="2"/>
            </a:pPr>
            <a:r>
              <a:rPr lang="id-ID" sz="3200" b="1" dirty="0"/>
              <a:t>Langkah Pengamanan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lphaUcPeriod" startAt="2"/>
            </a:pPr>
            <a:r>
              <a:rPr lang="id-ID" sz="3200" b="1" dirty="0"/>
              <a:t>Pos Komando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lphaUcPeriod" startAt="2"/>
            </a:pPr>
            <a:r>
              <a:rPr lang="id-ID" sz="3200" b="1" dirty="0"/>
              <a:t>Pencarian dan Penyelamatan</a:t>
            </a:r>
          </a:p>
          <a:p>
            <a:pPr marL="0" indent="0">
              <a:buNone/>
            </a:pPr>
            <a:endParaRPr lang="id-ID" dirty="0"/>
          </a:p>
          <a:p>
            <a:pPr marL="514350" indent="-51435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3427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78" y="881961"/>
            <a:ext cx="10515600" cy="807692"/>
          </a:xfrm>
        </p:spPr>
        <p:txBody>
          <a:bodyPr>
            <a:no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id-ID" sz="3600" b="1" dirty="0">
                <a:solidFill>
                  <a:schemeClr val="bg1"/>
                </a:solidFill>
              </a:rPr>
              <a:t>Perawatan di Lapangan </a:t>
            </a:r>
            <a:br>
              <a:rPr lang="id-ID" sz="3600" dirty="0"/>
            </a:b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809" y="2345636"/>
            <a:ext cx="11135139" cy="164989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d-ID" sz="4800" b="1" dirty="0"/>
              <a:t>Bagaimana kalo di lokasi bencana rumah sakit tidak mampu menampung?</a:t>
            </a:r>
          </a:p>
          <a:p>
            <a:pPr marL="0" indent="0">
              <a:buNone/>
            </a:pP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22905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81037"/>
            <a:ext cx="10515600" cy="847695"/>
          </a:xfrm>
        </p:spPr>
        <p:txBody>
          <a:bodyPr>
            <a:normAutofit fontScale="90000"/>
          </a:bodyPr>
          <a:lstStyle/>
          <a:p>
            <a:pPr lvl="3" algn="ctr" rtl="0">
              <a:lnSpc>
                <a:spcPct val="90000"/>
              </a:lnSpc>
              <a:spcBef>
                <a:spcPct val="0"/>
              </a:spcBef>
            </a:pPr>
            <a:br>
              <a:rPr lang="en-ID" sz="4000" b="1" dirty="0">
                <a:solidFill>
                  <a:schemeClr val="bg1"/>
                </a:solidFill>
              </a:rPr>
            </a:br>
            <a:r>
              <a:rPr lang="id-ID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TRIASE</a:t>
            </a:r>
            <a:r>
              <a:rPr lang="en-ID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br>
              <a:rPr lang="id-ID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id-ID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3257"/>
            <a:ext cx="10896600" cy="38837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3600" dirty="0"/>
              <a:t>Triase dilakukan untuk mengidentifikasi secara cepat korban yang membutuhkan stabilisasi segera (perawatan di lapangan) dan mengidentifikasi korban yang hanya dapat diselamatkan dengan pembedahan darurat (</a:t>
            </a:r>
            <a:r>
              <a:rPr lang="id-ID" sz="3600" i="1" dirty="0"/>
              <a:t>life-saving surgery</a:t>
            </a:r>
            <a:r>
              <a:rPr lang="id-ID" sz="3600" dirty="0"/>
              <a:t>). 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85523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A57B3-5951-DA91-2A34-0BD1FC63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 err="1"/>
              <a:t>Triase</a:t>
            </a:r>
            <a:r>
              <a:rPr lang="en-ID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7F074-5C06-DD8C-60F3-BB039636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3600" dirty="0"/>
              <a:t>Dalam aktivitasnya, digunakan kartu </a:t>
            </a:r>
            <a:r>
              <a:rPr lang="en-ID" sz="3600" dirty="0"/>
              <a:t>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D" sz="3200" b="1" dirty="0">
                <a:solidFill>
                  <a:srgbClr val="FF0000"/>
                </a:solidFill>
              </a:rPr>
              <a:t>M</a:t>
            </a:r>
            <a:r>
              <a:rPr lang="id-ID" sz="3200" b="1" dirty="0">
                <a:solidFill>
                  <a:srgbClr val="FF0000"/>
                </a:solidFill>
              </a:rPr>
              <a:t>erah</a:t>
            </a:r>
            <a:endParaRPr lang="en-ID" sz="3200" b="1" dirty="0">
              <a:solidFill>
                <a:srgbClr val="FF0000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ID" sz="3200" b="1" dirty="0" err="1">
                <a:solidFill>
                  <a:srgbClr val="FFFF00"/>
                </a:solidFill>
              </a:rPr>
              <a:t>Kuning</a:t>
            </a:r>
            <a:endParaRPr lang="en-ID" sz="3200" b="1" dirty="0">
              <a:solidFill>
                <a:srgbClr val="FFFF00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ID" sz="3200" b="1" dirty="0">
                <a:solidFill>
                  <a:srgbClr val="00B050"/>
                </a:solidFill>
              </a:rPr>
              <a:t>H</a:t>
            </a:r>
            <a:r>
              <a:rPr lang="id-ID" sz="3200" b="1" dirty="0">
                <a:solidFill>
                  <a:srgbClr val="00B050"/>
                </a:solidFill>
              </a:rPr>
              <a:t>ijau </a:t>
            </a:r>
            <a:endParaRPr lang="en-ID" sz="3200" b="1" dirty="0">
              <a:solidFill>
                <a:srgbClr val="00B050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ID" sz="3200" b="1" dirty="0">
                <a:solidFill>
                  <a:schemeClr val="tx1"/>
                </a:solidFill>
              </a:rPr>
              <a:t>H</a:t>
            </a:r>
            <a:r>
              <a:rPr lang="id-ID" sz="3200" b="1" dirty="0">
                <a:solidFill>
                  <a:schemeClr val="tx1"/>
                </a:solidFill>
              </a:rPr>
              <a:t>itam </a:t>
            </a:r>
            <a:endParaRPr lang="en-ID" sz="32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ID" sz="3200" dirty="0"/>
              <a:t>S</a:t>
            </a:r>
            <a:r>
              <a:rPr lang="id-ID" sz="3200" dirty="0"/>
              <a:t>ebagai kode identifikasi korban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7066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15" y="965576"/>
            <a:ext cx="10515600" cy="867327"/>
          </a:xfrm>
        </p:spPr>
        <p:txBody>
          <a:bodyPr/>
          <a:lstStyle/>
          <a:p>
            <a:pPr algn="ctr"/>
            <a:r>
              <a:rPr lang="id-ID" b="1" dirty="0">
                <a:solidFill>
                  <a:srgbClr val="FF0000"/>
                </a:solidFill>
                <a:latin typeface="Abril Fatface" panose="02000503000000020003" pitchFamily="2" charset="0"/>
              </a:rPr>
              <a:t>Merah</a:t>
            </a:r>
            <a:endParaRPr lang="id-ID" dirty="0">
              <a:solidFill>
                <a:srgbClr val="FF0000"/>
              </a:solidFill>
              <a:latin typeface="Abril Fatface" panose="0200050300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43" y="2612571"/>
            <a:ext cx="10515600" cy="2991098"/>
          </a:xfrm>
        </p:spPr>
        <p:txBody>
          <a:bodyPr/>
          <a:lstStyle/>
          <a:p>
            <a:pPr marL="0" lvl="1" indent="0">
              <a:buNone/>
            </a:pPr>
            <a:r>
              <a:rPr lang="en-ID" sz="32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id-ID" sz="3200" dirty="0">
                <a:solidFill>
                  <a:schemeClr val="accent2">
                    <a:lumMod val="75000"/>
                  </a:schemeClr>
                </a:solidFill>
              </a:rPr>
              <a:t>ebagai penanda korban yang membutuhkan stabilisasi segera dan korban yang mengalami: 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/>
              <a:t>Syok oleh berbagai kausa </a:t>
            </a:r>
            <a:endParaRPr lang="id-ID" sz="2000" dirty="0"/>
          </a:p>
          <a:p>
            <a:pPr marL="971550" lvl="1" indent="-514350">
              <a:buFont typeface="+mj-lt"/>
              <a:buAutoNum type="arabicPeriod"/>
            </a:pPr>
            <a:r>
              <a:rPr lang="id-ID" dirty="0"/>
              <a:t>Gangguan pernapasan  </a:t>
            </a:r>
            <a:endParaRPr lang="id-ID" sz="2000" dirty="0"/>
          </a:p>
          <a:p>
            <a:pPr marL="971550" lvl="1" indent="-514350">
              <a:buFont typeface="+mj-lt"/>
              <a:buAutoNum type="arabicPeriod"/>
            </a:pPr>
            <a:r>
              <a:rPr lang="id-ID" dirty="0"/>
              <a:t>Trauma kepala dengan pupil anisokor </a:t>
            </a:r>
            <a:endParaRPr lang="id-ID" sz="2000" dirty="0"/>
          </a:p>
          <a:p>
            <a:pPr marL="971550" lvl="1" indent="-514350">
              <a:buFont typeface="+mj-lt"/>
              <a:buAutoNum type="arabicPeriod"/>
            </a:pPr>
            <a:r>
              <a:rPr lang="id-ID" dirty="0"/>
              <a:t>Perdarahan eksternal massif </a:t>
            </a:r>
          </a:p>
        </p:txBody>
      </p:sp>
    </p:spTree>
    <p:extLst>
      <p:ext uri="{BB962C8B-B14F-4D97-AF65-F5344CB8AC3E}">
        <p14:creationId xmlns:p14="http://schemas.microsoft.com/office/powerpoint/2010/main" val="108422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45" y="766162"/>
            <a:ext cx="10515600" cy="807692"/>
          </a:xfrm>
        </p:spPr>
        <p:txBody>
          <a:bodyPr/>
          <a:lstStyle/>
          <a:p>
            <a:pPr algn="ctr"/>
            <a:r>
              <a:rPr lang="id-ID" b="1" dirty="0">
                <a:solidFill>
                  <a:srgbClr val="FFC000"/>
                </a:solidFill>
              </a:rPr>
              <a:t>Kuning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86" y="2278743"/>
            <a:ext cx="11406809" cy="436059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id-ID" sz="3600" dirty="0"/>
              <a:t>sebagai penanda korban yang memerlukan pengawasan ketat, tetapi perawatan dapat ditunda sementara. Termasuk dalam kategori ini</a:t>
            </a:r>
            <a:r>
              <a:rPr lang="id-ID" dirty="0"/>
              <a:t>: </a:t>
            </a:r>
            <a:endParaRPr lang="id-ID" sz="2000" dirty="0"/>
          </a:p>
          <a:p>
            <a:pPr lvl="0"/>
            <a:r>
              <a:rPr lang="id-ID" dirty="0">
                <a:solidFill>
                  <a:schemeClr val="accent4"/>
                </a:solidFill>
              </a:rPr>
              <a:t>Korban dengan risiko syok (korban dengan gangguan jantung, trauma abdomen) </a:t>
            </a:r>
            <a:endParaRPr lang="id-ID" sz="2400" dirty="0">
              <a:solidFill>
                <a:schemeClr val="accent4"/>
              </a:solidFill>
            </a:endParaRPr>
          </a:p>
          <a:p>
            <a:pPr lvl="0"/>
            <a:r>
              <a:rPr lang="id-ID" dirty="0">
                <a:solidFill>
                  <a:schemeClr val="accent4"/>
                </a:solidFill>
              </a:rPr>
              <a:t>Fraktur multipel </a:t>
            </a:r>
            <a:endParaRPr lang="id-ID" sz="2400" dirty="0">
              <a:solidFill>
                <a:schemeClr val="accent4"/>
              </a:solidFill>
            </a:endParaRPr>
          </a:p>
          <a:p>
            <a:pPr lvl="0"/>
            <a:r>
              <a:rPr lang="id-ID" dirty="0">
                <a:solidFill>
                  <a:schemeClr val="accent4"/>
                </a:solidFill>
              </a:rPr>
              <a:t>Fraktur femur / pelvis </a:t>
            </a:r>
            <a:endParaRPr lang="id-ID" sz="2400" dirty="0">
              <a:solidFill>
                <a:schemeClr val="accent4"/>
              </a:solidFill>
            </a:endParaRPr>
          </a:p>
          <a:p>
            <a:pPr lvl="0"/>
            <a:r>
              <a:rPr lang="id-ID" dirty="0">
                <a:solidFill>
                  <a:schemeClr val="accent4"/>
                </a:solidFill>
              </a:rPr>
              <a:t>Luka bakar luas </a:t>
            </a:r>
            <a:endParaRPr lang="id-ID" sz="2400" dirty="0">
              <a:solidFill>
                <a:schemeClr val="accent4"/>
              </a:solidFill>
            </a:endParaRPr>
          </a:p>
          <a:p>
            <a:pPr lvl="0"/>
            <a:r>
              <a:rPr lang="id-ID" dirty="0">
                <a:solidFill>
                  <a:schemeClr val="accent4"/>
                </a:solidFill>
              </a:rPr>
              <a:t>Gangguan kesadaran / trauma kepala </a:t>
            </a:r>
            <a:endParaRPr lang="id-ID" sz="2400" dirty="0">
              <a:solidFill>
                <a:schemeClr val="accent4"/>
              </a:solidFill>
            </a:endParaRPr>
          </a:p>
          <a:p>
            <a:pPr lvl="0"/>
            <a:r>
              <a:rPr lang="id-ID" dirty="0">
                <a:solidFill>
                  <a:schemeClr val="accent4"/>
                </a:solidFill>
              </a:rPr>
              <a:t>Korban dengan status yang tidak jelas </a:t>
            </a:r>
            <a:endParaRPr lang="id-ID" sz="2400" dirty="0">
              <a:solidFill>
                <a:schemeClr val="accent4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858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76"/>
            <a:ext cx="10515600" cy="807692"/>
          </a:xfrm>
        </p:spPr>
        <p:txBody>
          <a:bodyPr/>
          <a:lstStyle/>
          <a:p>
            <a:pPr algn="ctr"/>
            <a:r>
              <a:rPr lang="id-ID" b="1" dirty="0">
                <a:solidFill>
                  <a:srgbClr val="00B050"/>
                </a:solidFill>
              </a:rPr>
              <a:t>Hijau</a:t>
            </a:r>
            <a:endParaRPr lang="id-ID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95" y="2336800"/>
            <a:ext cx="11327295" cy="4004364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id-ID" sz="2800" dirty="0"/>
              <a:t>sebagai penanda kelompok korban yang tidak memerlukan pengobatan atau pemberian pengobatan dapat ditunda, mencakup korban yang mengalami</a:t>
            </a:r>
            <a:r>
              <a:rPr lang="id-ID" sz="2400" dirty="0"/>
              <a:t>: </a:t>
            </a:r>
          </a:p>
          <a:p>
            <a:pPr lvl="0"/>
            <a:r>
              <a:rPr lang="id-ID" sz="2400" dirty="0">
                <a:solidFill>
                  <a:srgbClr val="056F26"/>
                </a:solidFill>
              </a:rPr>
              <a:t>Fraktur minor </a:t>
            </a:r>
          </a:p>
          <a:p>
            <a:pPr lvl="0"/>
            <a:r>
              <a:rPr lang="id-ID" sz="2400" dirty="0">
                <a:solidFill>
                  <a:srgbClr val="056F26"/>
                </a:solidFill>
              </a:rPr>
              <a:t>Luka minor, luka bakar minor </a:t>
            </a:r>
          </a:p>
          <a:p>
            <a:pPr lvl="0"/>
            <a:r>
              <a:rPr lang="id-ID" sz="2400" dirty="0">
                <a:solidFill>
                  <a:srgbClr val="056F26"/>
                </a:solidFill>
              </a:rPr>
              <a:t>Korban dalam kategori ini, setelah pembalutan luka dan atau pemasangan bidai dapat dipindahkan pada akhir operasi lapangan.  </a:t>
            </a:r>
          </a:p>
          <a:p>
            <a:r>
              <a:rPr lang="id-ID" sz="2400" dirty="0">
                <a:solidFill>
                  <a:srgbClr val="056F26"/>
                </a:solidFill>
              </a:rPr>
              <a:t>Korban dengan prognosis infaust, jika masih hidup pada akhir operasi lapangan, juga akan dipindahkan ke fasilitas kesehatan</a:t>
            </a:r>
          </a:p>
        </p:txBody>
      </p:sp>
    </p:spTree>
    <p:extLst>
      <p:ext uri="{BB962C8B-B14F-4D97-AF65-F5344CB8AC3E}">
        <p14:creationId xmlns:p14="http://schemas.microsoft.com/office/powerpoint/2010/main" val="2725405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324</TotalTime>
  <Words>794</Words>
  <Application>Microsoft Office PowerPoint</Application>
  <PresentationFormat>Widescreen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Abril Fatface</vt:lpstr>
      <vt:lpstr>Arial</vt:lpstr>
      <vt:lpstr>Century Gothic</vt:lpstr>
      <vt:lpstr>Wingdings</vt:lpstr>
      <vt:lpstr>Wingdings 3</vt:lpstr>
      <vt:lpstr>Ion Boardroom</vt:lpstr>
      <vt:lpstr>MANAJEMEN KORBAN MASSAL</vt:lpstr>
      <vt:lpstr>Tujuan Pembelajaran </vt:lpstr>
      <vt:lpstr>Prosedur Mengelola Bencana</vt:lpstr>
      <vt:lpstr>Perawatan di Lapangan  </vt:lpstr>
      <vt:lpstr> TRIASE  </vt:lpstr>
      <vt:lpstr>Triase </vt:lpstr>
      <vt:lpstr>Merah</vt:lpstr>
      <vt:lpstr>Kuning</vt:lpstr>
      <vt:lpstr>Hijau</vt:lpstr>
      <vt:lpstr>Hitam</vt:lpstr>
      <vt:lpstr>Triase lapangan dilakukan pada tiga kondisi:</vt:lpstr>
      <vt:lpstr>Pertolongan Pertama</vt:lpstr>
      <vt:lpstr>Pos Medis Lanjutan</vt:lpstr>
      <vt:lpstr>Organisasi Pos Medis Lanjutan</vt:lpstr>
      <vt:lpstr>PowerPoint Presentation</vt:lpstr>
      <vt:lpstr>Pos medis lanjutan standar</vt:lpstr>
      <vt:lpstr>Tempat perawatan Non Gawat Darurat, berhubungan dengan tempat triase Non Gawat Darurat, dibagi menjadi:</vt:lpstr>
      <vt:lpstr>Luas Pos Medis Lanjutan </vt:lpstr>
      <vt:lpstr>PowerPoint Presentation</vt:lpstr>
      <vt:lpstr>Pelayanan kesehatan dasar yang diperlukan pengungsi </vt:lpstr>
      <vt:lpstr>Standar Minimal Pelayanan Kesehatan di Pengungsian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KORBAN MASSAL</dc:title>
  <dc:creator>user</dc:creator>
  <cp:lastModifiedBy>hasto nsp</cp:lastModifiedBy>
  <cp:revision>22</cp:revision>
  <dcterms:created xsi:type="dcterms:W3CDTF">2017-12-10T04:24:33Z</dcterms:created>
  <dcterms:modified xsi:type="dcterms:W3CDTF">2025-02-28T03:12:34Z</dcterms:modified>
</cp:coreProperties>
</file>